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embeddedFontLst>
    <p:embeddedFont>
      <p:font typeface="Roboto" panose="02000000000000000000" pitchFamily="2" charset="0"/>
      <p:regular r:id="rId12"/>
      <p:bold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7" d="100"/>
          <a:sy n="57" d="100"/>
        </p:scale>
        <p:origin x="80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7990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117878"/>
            <a:ext cx="7556421" cy="3912870"/>
          </a:xfrm>
          <a:prstGeom prst="rect">
            <a:avLst/>
          </a:prstGeom>
          <a:noFill/>
          <a:ln/>
        </p:spPr>
        <p:txBody>
          <a:bodyPr wrap="square" lIns="0" tIns="0" rIns="0" bIns="0" rtlCol="0" anchor="t"/>
          <a:lstStyle/>
          <a:p>
            <a:pPr marL="0" indent="0">
              <a:lnSpc>
                <a:spcPts val="7700"/>
              </a:lnSpc>
              <a:buNone/>
            </a:pPr>
            <a:r>
              <a:rPr lang="en-US" sz="6150" dirty="0">
                <a:solidFill>
                  <a:srgbClr val="FFFFFF"/>
                </a:solidFill>
                <a:latin typeface="Roboto" pitchFamily="34" charset="0"/>
                <a:ea typeface="Roboto" pitchFamily="34" charset="-122"/>
                <a:cs typeface="Roboto" pitchFamily="34" charset="-120"/>
              </a:rPr>
              <a:t>Real-Time Chat Application with NodeJS and Socket.IO</a:t>
            </a:r>
            <a:endParaRPr lang="en-US" sz="6150" dirty="0"/>
          </a:p>
        </p:txBody>
      </p:sp>
      <p:sp>
        <p:nvSpPr>
          <p:cNvPr id="4" name="Text 1"/>
          <p:cNvSpPr/>
          <p:nvPr/>
        </p:nvSpPr>
        <p:spPr>
          <a:xfrm>
            <a:off x="793790" y="5370909"/>
            <a:ext cx="7556421" cy="1088708"/>
          </a:xfrm>
          <a:prstGeom prst="rect">
            <a:avLst/>
          </a:prstGeom>
          <a:noFill/>
          <a:ln/>
        </p:spPr>
        <p:txBody>
          <a:bodyPr wrap="squar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Welcome to the world of real-time chat applications, where you'll learn how to build an interactive and dynamic experience using the powerful combination of NodeJS and Socket.IO.</a:t>
            </a:r>
            <a:endParaRPr lang="en-US" sz="1750" dirty="0"/>
          </a:p>
        </p:txBody>
      </p:sp>
      <p:sp>
        <p:nvSpPr>
          <p:cNvPr id="7" name="Text 3"/>
          <p:cNvSpPr/>
          <p:nvPr/>
        </p:nvSpPr>
        <p:spPr>
          <a:xfrm>
            <a:off x="1270040" y="6714768"/>
            <a:ext cx="2486858" cy="396835"/>
          </a:xfrm>
          <a:prstGeom prst="rect">
            <a:avLst/>
          </a:prstGeom>
          <a:noFill/>
          <a:ln/>
        </p:spPr>
        <p:txBody>
          <a:bodyPr wrap="none" lIns="0" tIns="0" rIns="0" bIns="0" rtlCol="0" anchor="t"/>
          <a:lstStyle/>
          <a:p>
            <a:pPr marL="0" indent="0" algn="l">
              <a:lnSpc>
                <a:spcPts val="3100"/>
              </a:lnSpc>
              <a:buNone/>
            </a:pPr>
            <a:r>
              <a:rPr lang="en-US" sz="2200" b="1" dirty="0">
                <a:solidFill>
                  <a:srgbClr val="CFD0D8"/>
                </a:solidFill>
                <a:latin typeface="Roboto" pitchFamily="34" charset="0"/>
                <a:ea typeface="Roboto" pitchFamily="34" charset="-122"/>
                <a:cs typeface="Roboto" pitchFamily="34" charset="-120"/>
              </a:rPr>
              <a:t>by Ashutosh Kumar</a:t>
            </a:r>
          </a:p>
          <a:p>
            <a:pPr marL="0" indent="0" algn="l">
              <a:lnSpc>
                <a:spcPts val="3100"/>
              </a:lnSpc>
              <a:buNone/>
            </a:pPr>
            <a:r>
              <a:rPr lang="en-US" sz="2200" b="1" dirty="0">
                <a:solidFill>
                  <a:srgbClr val="CFD0D8"/>
                </a:solidFill>
                <a:latin typeface="Roboto" pitchFamily="34" charset="0"/>
                <a:ea typeface="Roboto" pitchFamily="34" charset="-122"/>
                <a:cs typeface="Roboto" pitchFamily="34" charset="-120"/>
              </a:rPr>
              <a:t>322101033</a:t>
            </a:r>
            <a:endParaRPr lang="en-US" sz="2200" dirty="0"/>
          </a:p>
        </p:txBody>
      </p:sp>
      <p:pic>
        <p:nvPicPr>
          <p:cNvPr id="9" name="Picture 8">
            <a:extLst>
              <a:ext uri="{FF2B5EF4-FFF2-40B4-BE49-F238E27FC236}">
                <a16:creationId xmlns:a16="http://schemas.microsoft.com/office/drawing/2014/main" id="{9EAA1E46-9747-D97B-0A7D-17A08AD6917D}"/>
              </a:ext>
            </a:extLst>
          </p:cNvPr>
          <p:cNvPicPr>
            <a:picLocks noChangeAspect="1"/>
          </p:cNvPicPr>
          <p:nvPr/>
        </p:nvPicPr>
        <p:blipFill>
          <a:blip r:embed="rId4"/>
          <a:stretch>
            <a:fillRect/>
          </a:stretch>
        </p:blipFill>
        <p:spPr>
          <a:xfrm>
            <a:off x="743388" y="6716289"/>
            <a:ext cx="342591" cy="349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890713"/>
            <a:ext cx="8819793"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Roboto" pitchFamily="34" charset="0"/>
                <a:ea typeface="Roboto" pitchFamily="34" charset="-122"/>
                <a:cs typeface="Roboto" pitchFamily="34" charset="-120"/>
              </a:rPr>
              <a:t>Overview of NodeJS and Socket.IO</a:t>
            </a:r>
            <a:endParaRPr lang="en-US" sz="4450" dirty="0"/>
          </a:p>
        </p:txBody>
      </p:sp>
      <p:sp>
        <p:nvSpPr>
          <p:cNvPr id="3" name="Text 1"/>
          <p:cNvSpPr/>
          <p:nvPr/>
        </p:nvSpPr>
        <p:spPr>
          <a:xfrm>
            <a:off x="793790" y="3053120"/>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NodeJS is a JavaScript runtime environment that excels in building server-side applications. Socket.IO is a library that facilitates real-time, bi-directional communication between client and server.</a:t>
            </a:r>
            <a:endParaRPr lang="en-US" sz="1750" dirty="0"/>
          </a:p>
        </p:txBody>
      </p:sp>
      <p:sp>
        <p:nvSpPr>
          <p:cNvPr id="4" name="Text 2"/>
          <p:cNvSpPr/>
          <p:nvPr/>
        </p:nvSpPr>
        <p:spPr>
          <a:xfrm>
            <a:off x="793790" y="426089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Roboto" pitchFamily="34" charset="0"/>
                <a:ea typeface="Roboto" pitchFamily="34" charset="-122"/>
                <a:cs typeface="Roboto" pitchFamily="34" charset="-120"/>
              </a:rPr>
              <a:t>NodeJS</a:t>
            </a:r>
            <a:endParaRPr lang="en-US" sz="2200" dirty="0"/>
          </a:p>
        </p:txBody>
      </p:sp>
      <p:sp>
        <p:nvSpPr>
          <p:cNvPr id="5" name="Text 3"/>
          <p:cNvSpPr/>
          <p:nvPr/>
        </p:nvSpPr>
        <p:spPr>
          <a:xfrm>
            <a:off x="793790" y="4842034"/>
            <a:ext cx="6244709" cy="725805"/>
          </a:xfrm>
          <a:prstGeom prst="rect">
            <a:avLst/>
          </a:prstGeom>
          <a:noFill/>
          <a:ln/>
        </p:spPr>
        <p:txBody>
          <a:bodyPr wrap="squar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Lightweight and efficient for handling concurrent connections.</a:t>
            </a:r>
            <a:endParaRPr lang="en-US" sz="1750" dirty="0"/>
          </a:p>
        </p:txBody>
      </p:sp>
      <p:sp>
        <p:nvSpPr>
          <p:cNvPr id="6" name="Text 4"/>
          <p:cNvSpPr/>
          <p:nvPr/>
        </p:nvSpPr>
        <p:spPr>
          <a:xfrm>
            <a:off x="793790" y="5771912"/>
            <a:ext cx="6244709" cy="362903"/>
          </a:xfrm>
          <a:prstGeom prst="rect">
            <a:avLst/>
          </a:prstGeom>
          <a:noFill/>
          <a:ln/>
        </p:spPr>
        <p:txBody>
          <a:bodyPr wrap="non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Event-driven architecture for responsiveness.</a:t>
            </a:r>
            <a:endParaRPr lang="en-US" sz="1750" dirty="0"/>
          </a:p>
        </p:txBody>
      </p:sp>
      <p:sp>
        <p:nvSpPr>
          <p:cNvPr id="7" name="Text 5"/>
          <p:cNvSpPr/>
          <p:nvPr/>
        </p:nvSpPr>
        <p:spPr>
          <a:xfrm>
            <a:off x="7599521" y="426089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Roboto" pitchFamily="34" charset="0"/>
                <a:ea typeface="Roboto" pitchFamily="34" charset="-122"/>
                <a:cs typeface="Roboto" pitchFamily="34" charset="-120"/>
              </a:rPr>
              <a:t>Socket.IO</a:t>
            </a:r>
            <a:endParaRPr lang="en-US" sz="2200" dirty="0"/>
          </a:p>
        </p:txBody>
      </p:sp>
      <p:sp>
        <p:nvSpPr>
          <p:cNvPr id="8" name="Text 6"/>
          <p:cNvSpPr/>
          <p:nvPr/>
        </p:nvSpPr>
        <p:spPr>
          <a:xfrm>
            <a:off x="7599521" y="4842034"/>
            <a:ext cx="6244709" cy="362903"/>
          </a:xfrm>
          <a:prstGeom prst="rect">
            <a:avLst/>
          </a:prstGeom>
          <a:noFill/>
          <a:ln/>
        </p:spPr>
        <p:txBody>
          <a:bodyPr wrap="non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Establishes persistent connections between client and server.</a:t>
            </a:r>
            <a:endParaRPr lang="en-US" sz="1750" dirty="0"/>
          </a:p>
        </p:txBody>
      </p:sp>
      <p:sp>
        <p:nvSpPr>
          <p:cNvPr id="9" name="Text 7"/>
          <p:cNvSpPr/>
          <p:nvPr/>
        </p:nvSpPr>
        <p:spPr>
          <a:xfrm>
            <a:off x="7599521" y="5409009"/>
            <a:ext cx="6244709" cy="362903"/>
          </a:xfrm>
          <a:prstGeom prst="rect">
            <a:avLst/>
          </a:prstGeom>
          <a:noFill/>
          <a:ln/>
        </p:spPr>
        <p:txBody>
          <a:bodyPr wrap="non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Enables real-time data exchange and broadcasting.</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23265" y="501253"/>
            <a:ext cx="7870269" cy="1137285"/>
          </a:xfrm>
          <a:prstGeom prst="rect">
            <a:avLst/>
          </a:prstGeom>
          <a:noFill/>
          <a:ln/>
        </p:spPr>
        <p:txBody>
          <a:bodyPr wrap="square" lIns="0" tIns="0" rIns="0" bIns="0" rtlCol="0" anchor="t"/>
          <a:lstStyle/>
          <a:p>
            <a:pPr marL="0" indent="0">
              <a:lnSpc>
                <a:spcPts val="4450"/>
              </a:lnSpc>
              <a:buNone/>
            </a:pPr>
            <a:r>
              <a:rPr lang="en-US" sz="3550" dirty="0">
                <a:solidFill>
                  <a:srgbClr val="FFFFFF"/>
                </a:solidFill>
                <a:latin typeface="Roboto" pitchFamily="34" charset="0"/>
                <a:ea typeface="Roboto" pitchFamily="34" charset="-122"/>
                <a:cs typeface="Roboto" pitchFamily="34" charset="-120"/>
              </a:rPr>
              <a:t>Setting up the Development Environment</a:t>
            </a:r>
            <a:endParaRPr lang="en-US" sz="3550" dirty="0"/>
          </a:p>
        </p:txBody>
      </p:sp>
      <p:sp>
        <p:nvSpPr>
          <p:cNvPr id="4" name="Text 1"/>
          <p:cNvSpPr/>
          <p:nvPr/>
        </p:nvSpPr>
        <p:spPr>
          <a:xfrm>
            <a:off x="6123265" y="1911429"/>
            <a:ext cx="7870269" cy="872966"/>
          </a:xfrm>
          <a:prstGeom prst="rect">
            <a:avLst/>
          </a:prstGeom>
          <a:noFill/>
          <a:ln/>
        </p:spPr>
        <p:txBody>
          <a:bodyPr wrap="square" lIns="0" tIns="0" rIns="0" bIns="0" rtlCol="0" anchor="t"/>
          <a:lstStyle/>
          <a:p>
            <a:pPr marL="0" indent="0">
              <a:lnSpc>
                <a:spcPts val="2250"/>
              </a:lnSpc>
              <a:buNone/>
            </a:pPr>
            <a:r>
              <a:rPr lang="en-US" sz="1400" dirty="0">
                <a:solidFill>
                  <a:srgbClr val="CFD0D8"/>
                </a:solidFill>
                <a:latin typeface="Roboto" pitchFamily="34" charset="0"/>
                <a:ea typeface="Roboto" pitchFamily="34" charset="-122"/>
                <a:cs typeface="Roboto" pitchFamily="34" charset="-120"/>
              </a:rPr>
              <a:t>Start by installing NodeJS and npm (Node Package Manager) on your system. Then, create a new project directory and initialize it with npm to manage dependencies. You'll also need to install Socket.IO using npm.</a:t>
            </a:r>
            <a:endParaRPr lang="en-US" sz="1400" dirty="0"/>
          </a:p>
        </p:txBody>
      </p:sp>
      <p:sp>
        <p:nvSpPr>
          <p:cNvPr id="5" name="Shape 2"/>
          <p:cNvSpPr/>
          <p:nvPr/>
        </p:nvSpPr>
        <p:spPr>
          <a:xfrm>
            <a:off x="6384727" y="2989064"/>
            <a:ext cx="22860" cy="4739164"/>
          </a:xfrm>
          <a:prstGeom prst="roundRect">
            <a:avLst>
              <a:gd name="adj" fmla="val 334350"/>
            </a:avLst>
          </a:prstGeom>
          <a:solidFill>
            <a:srgbClr val="313E80"/>
          </a:solidFill>
          <a:ln/>
        </p:spPr>
      </p:sp>
      <p:sp>
        <p:nvSpPr>
          <p:cNvPr id="6" name="Shape 3"/>
          <p:cNvSpPr/>
          <p:nvPr/>
        </p:nvSpPr>
        <p:spPr>
          <a:xfrm>
            <a:off x="6578025" y="3386971"/>
            <a:ext cx="636865" cy="22860"/>
          </a:xfrm>
          <a:prstGeom prst="roundRect">
            <a:avLst>
              <a:gd name="adj" fmla="val 334350"/>
            </a:avLst>
          </a:prstGeom>
          <a:solidFill>
            <a:srgbClr val="313E80"/>
          </a:solidFill>
          <a:ln/>
        </p:spPr>
      </p:sp>
      <p:sp>
        <p:nvSpPr>
          <p:cNvPr id="7" name="Shape 4"/>
          <p:cNvSpPr/>
          <p:nvPr/>
        </p:nvSpPr>
        <p:spPr>
          <a:xfrm>
            <a:off x="6191429" y="3193733"/>
            <a:ext cx="409456" cy="409456"/>
          </a:xfrm>
          <a:prstGeom prst="roundRect">
            <a:avLst>
              <a:gd name="adj" fmla="val 18667"/>
            </a:avLst>
          </a:prstGeom>
          <a:solidFill>
            <a:srgbClr val="182567"/>
          </a:solidFill>
          <a:ln w="7620">
            <a:solidFill>
              <a:srgbClr val="313E80"/>
            </a:solidFill>
            <a:prstDash val="solid"/>
          </a:ln>
        </p:spPr>
      </p:sp>
      <p:sp>
        <p:nvSpPr>
          <p:cNvPr id="8" name="Text 5"/>
          <p:cNvSpPr/>
          <p:nvPr/>
        </p:nvSpPr>
        <p:spPr>
          <a:xfrm>
            <a:off x="6318587" y="3261955"/>
            <a:ext cx="155138" cy="273010"/>
          </a:xfrm>
          <a:prstGeom prst="rect">
            <a:avLst/>
          </a:prstGeom>
          <a:noFill/>
          <a:ln/>
        </p:spPr>
        <p:txBody>
          <a:bodyPr wrap="none" lIns="0" tIns="0" rIns="0" bIns="0" rtlCol="0" anchor="t"/>
          <a:lstStyle/>
          <a:p>
            <a:pPr marL="0" indent="0" algn="ctr">
              <a:lnSpc>
                <a:spcPts val="2100"/>
              </a:lnSpc>
              <a:buNone/>
            </a:pPr>
            <a:r>
              <a:rPr lang="en-US" sz="2100" dirty="0">
                <a:solidFill>
                  <a:srgbClr val="CFD0D8"/>
                </a:solidFill>
                <a:latin typeface="Roboto" pitchFamily="34" charset="0"/>
                <a:ea typeface="Roboto" pitchFamily="34" charset="-122"/>
                <a:cs typeface="Roboto" pitchFamily="34" charset="-120"/>
              </a:rPr>
              <a:t>1</a:t>
            </a:r>
            <a:endParaRPr lang="en-US" sz="2100" dirty="0"/>
          </a:p>
        </p:txBody>
      </p:sp>
      <p:sp>
        <p:nvSpPr>
          <p:cNvPr id="9" name="Text 6"/>
          <p:cNvSpPr/>
          <p:nvPr/>
        </p:nvSpPr>
        <p:spPr>
          <a:xfrm>
            <a:off x="7396996" y="3170992"/>
            <a:ext cx="2427803" cy="284321"/>
          </a:xfrm>
          <a:prstGeom prst="rect">
            <a:avLst/>
          </a:prstGeom>
          <a:noFill/>
          <a:ln/>
        </p:spPr>
        <p:txBody>
          <a:bodyPr wrap="none" lIns="0" tIns="0" rIns="0" bIns="0" rtlCol="0" anchor="t"/>
          <a:lstStyle/>
          <a:p>
            <a:pPr marL="0" indent="0" algn="l">
              <a:lnSpc>
                <a:spcPts val="2200"/>
              </a:lnSpc>
              <a:buNone/>
            </a:pPr>
            <a:r>
              <a:rPr lang="en-US" sz="1750" dirty="0">
                <a:solidFill>
                  <a:srgbClr val="CFD0D8"/>
                </a:solidFill>
                <a:latin typeface="Roboto" pitchFamily="34" charset="0"/>
                <a:ea typeface="Roboto" pitchFamily="34" charset="-122"/>
                <a:cs typeface="Roboto" pitchFamily="34" charset="-120"/>
              </a:rPr>
              <a:t>Install NodeJS and npm</a:t>
            </a:r>
            <a:endParaRPr lang="en-US" sz="1750" dirty="0"/>
          </a:p>
        </p:txBody>
      </p:sp>
      <p:sp>
        <p:nvSpPr>
          <p:cNvPr id="10" name="Text 7"/>
          <p:cNvSpPr/>
          <p:nvPr/>
        </p:nvSpPr>
        <p:spPr>
          <a:xfrm>
            <a:off x="7396996" y="3564493"/>
            <a:ext cx="6596539" cy="290989"/>
          </a:xfrm>
          <a:prstGeom prst="rect">
            <a:avLst/>
          </a:prstGeom>
          <a:noFill/>
          <a:ln/>
        </p:spPr>
        <p:txBody>
          <a:bodyPr wrap="none" lIns="0" tIns="0" rIns="0" bIns="0" rtlCol="0" anchor="t"/>
          <a:lstStyle/>
          <a:p>
            <a:pPr marL="0" indent="0" algn="l">
              <a:lnSpc>
                <a:spcPts val="2250"/>
              </a:lnSpc>
              <a:buNone/>
            </a:pPr>
            <a:r>
              <a:rPr lang="en-US" sz="1400" dirty="0">
                <a:solidFill>
                  <a:srgbClr val="CFD0D8"/>
                </a:solidFill>
                <a:latin typeface="Roboto" pitchFamily="34" charset="0"/>
                <a:ea typeface="Roboto" pitchFamily="34" charset="-122"/>
                <a:cs typeface="Roboto" pitchFamily="34" charset="-120"/>
              </a:rPr>
              <a:t>Download and install NodeJS from the official website.</a:t>
            </a:r>
            <a:endParaRPr lang="en-US" sz="1400" dirty="0"/>
          </a:p>
        </p:txBody>
      </p:sp>
      <p:sp>
        <p:nvSpPr>
          <p:cNvPr id="11" name="Shape 8"/>
          <p:cNvSpPr/>
          <p:nvPr/>
        </p:nvSpPr>
        <p:spPr>
          <a:xfrm>
            <a:off x="6578025" y="4617244"/>
            <a:ext cx="636865" cy="22860"/>
          </a:xfrm>
          <a:prstGeom prst="roundRect">
            <a:avLst>
              <a:gd name="adj" fmla="val 334350"/>
            </a:avLst>
          </a:prstGeom>
          <a:solidFill>
            <a:srgbClr val="313E80"/>
          </a:solidFill>
          <a:ln/>
        </p:spPr>
      </p:sp>
      <p:sp>
        <p:nvSpPr>
          <p:cNvPr id="12" name="Shape 9"/>
          <p:cNvSpPr/>
          <p:nvPr/>
        </p:nvSpPr>
        <p:spPr>
          <a:xfrm>
            <a:off x="6191429" y="4424005"/>
            <a:ext cx="409456" cy="409456"/>
          </a:xfrm>
          <a:prstGeom prst="roundRect">
            <a:avLst>
              <a:gd name="adj" fmla="val 18667"/>
            </a:avLst>
          </a:prstGeom>
          <a:solidFill>
            <a:srgbClr val="182567"/>
          </a:solidFill>
          <a:ln w="7620">
            <a:solidFill>
              <a:srgbClr val="313E80"/>
            </a:solidFill>
            <a:prstDash val="solid"/>
          </a:ln>
        </p:spPr>
      </p:sp>
      <p:sp>
        <p:nvSpPr>
          <p:cNvPr id="13" name="Text 10"/>
          <p:cNvSpPr/>
          <p:nvPr/>
        </p:nvSpPr>
        <p:spPr>
          <a:xfrm>
            <a:off x="6318587" y="4492228"/>
            <a:ext cx="155138" cy="273010"/>
          </a:xfrm>
          <a:prstGeom prst="rect">
            <a:avLst/>
          </a:prstGeom>
          <a:noFill/>
          <a:ln/>
        </p:spPr>
        <p:txBody>
          <a:bodyPr wrap="none" lIns="0" tIns="0" rIns="0" bIns="0" rtlCol="0" anchor="t"/>
          <a:lstStyle/>
          <a:p>
            <a:pPr marL="0" indent="0" algn="ctr">
              <a:lnSpc>
                <a:spcPts val="2100"/>
              </a:lnSpc>
              <a:buNone/>
            </a:pPr>
            <a:r>
              <a:rPr lang="en-US" sz="2100" dirty="0">
                <a:solidFill>
                  <a:srgbClr val="CFD0D8"/>
                </a:solidFill>
                <a:latin typeface="Roboto" pitchFamily="34" charset="0"/>
                <a:ea typeface="Roboto" pitchFamily="34" charset="-122"/>
                <a:cs typeface="Roboto" pitchFamily="34" charset="-120"/>
              </a:rPr>
              <a:t>2</a:t>
            </a:r>
            <a:endParaRPr lang="en-US" sz="2100" dirty="0"/>
          </a:p>
        </p:txBody>
      </p:sp>
      <p:sp>
        <p:nvSpPr>
          <p:cNvPr id="14" name="Text 11"/>
          <p:cNvSpPr/>
          <p:nvPr/>
        </p:nvSpPr>
        <p:spPr>
          <a:xfrm>
            <a:off x="7396996" y="4401264"/>
            <a:ext cx="2568893" cy="284321"/>
          </a:xfrm>
          <a:prstGeom prst="rect">
            <a:avLst/>
          </a:prstGeom>
          <a:noFill/>
          <a:ln/>
        </p:spPr>
        <p:txBody>
          <a:bodyPr wrap="none" lIns="0" tIns="0" rIns="0" bIns="0" rtlCol="0" anchor="t"/>
          <a:lstStyle/>
          <a:p>
            <a:pPr marL="0" indent="0" algn="l">
              <a:lnSpc>
                <a:spcPts val="2200"/>
              </a:lnSpc>
              <a:buNone/>
            </a:pPr>
            <a:r>
              <a:rPr lang="en-US" sz="1750" dirty="0">
                <a:solidFill>
                  <a:srgbClr val="CFD0D8"/>
                </a:solidFill>
                <a:latin typeface="Roboto" pitchFamily="34" charset="0"/>
                <a:ea typeface="Roboto" pitchFamily="34" charset="-122"/>
                <a:cs typeface="Roboto" pitchFamily="34" charset="-120"/>
              </a:rPr>
              <a:t>Create a project directory</a:t>
            </a:r>
            <a:endParaRPr lang="en-US" sz="1750" dirty="0"/>
          </a:p>
        </p:txBody>
      </p:sp>
      <p:sp>
        <p:nvSpPr>
          <p:cNvPr id="15" name="Text 12"/>
          <p:cNvSpPr/>
          <p:nvPr/>
        </p:nvSpPr>
        <p:spPr>
          <a:xfrm>
            <a:off x="7396996" y="4794766"/>
            <a:ext cx="6596539" cy="290989"/>
          </a:xfrm>
          <a:prstGeom prst="rect">
            <a:avLst/>
          </a:prstGeom>
          <a:noFill/>
          <a:ln/>
        </p:spPr>
        <p:txBody>
          <a:bodyPr wrap="none" lIns="0" tIns="0" rIns="0" bIns="0" rtlCol="0" anchor="t"/>
          <a:lstStyle/>
          <a:p>
            <a:pPr marL="0" indent="0" algn="l">
              <a:lnSpc>
                <a:spcPts val="2250"/>
              </a:lnSpc>
              <a:buNone/>
            </a:pPr>
            <a:r>
              <a:rPr lang="en-US" sz="1400" dirty="0">
                <a:solidFill>
                  <a:srgbClr val="CFD0D8"/>
                </a:solidFill>
                <a:latin typeface="Roboto" pitchFamily="34" charset="0"/>
                <a:ea typeface="Roboto" pitchFamily="34" charset="-122"/>
                <a:cs typeface="Roboto" pitchFamily="34" charset="-120"/>
              </a:rPr>
              <a:t>Use the command line to create a new directory and navigate to it.</a:t>
            </a:r>
            <a:endParaRPr lang="en-US" sz="1400" dirty="0"/>
          </a:p>
        </p:txBody>
      </p:sp>
      <p:sp>
        <p:nvSpPr>
          <p:cNvPr id="16" name="Shape 13"/>
          <p:cNvSpPr/>
          <p:nvPr/>
        </p:nvSpPr>
        <p:spPr>
          <a:xfrm>
            <a:off x="6578025" y="5847517"/>
            <a:ext cx="636865" cy="22860"/>
          </a:xfrm>
          <a:prstGeom prst="roundRect">
            <a:avLst>
              <a:gd name="adj" fmla="val 334350"/>
            </a:avLst>
          </a:prstGeom>
          <a:solidFill>
            <a:srgbClr val="313E80"/>
          </a:solidFill>
          <a:ln/>
        </p:spPr>
      </p:sp>
      <p:sp>
        <p:nvSpPr>
          <p:cNvPr id="17" name="Shape 14"/>
          <p:cNvSpPr/>
          <p:nvPr/>
        </p:nvSpPr>
        <p:spPr>
          <a:xfrm>
            <a:off x="6191429" y="5654278"/>
            <a:ext cx="409456" cy="409456"/>
          </a:xfrm>
          <a:prstGeom prst="roundRect">
            <a:avLst>
              <a:gd name="adj" fmla="val 18667"/>
            </a:avLst>
          </a:prstGeom>
          <a:solidFill>
            <a:srgbClr val="182567"/>
          </a:solidFill>
          <a:ln w="7620">
            <a:solidFill>
              <a:srgbClr val="313E80"/>
            </a:solidFill>
            <a:prstDash val="solid"/>
          </a:ln>
        </p:spPr>
      </p:sp>
      <p:sp>
        <p:nvSpPr>
          <p:cNvPr id="18" name="Text 15"/>
          <p:cNvSpPr/>
          <p:nvPr/>
        </p:nvSpPr>
        <p:spPr>
          <a:xfrm>
            <a:off x="6318587" y="5722501"/>
            <a:ext cx="155138" cy="273010"/>
          </a:xfrm>
          <a:prstGeom prst="rect">
            <a:avLst/>
          </a:prstGeom>
          <a:noFill/>
          <a:ln/>
        </p:spPr>
        <p:txBody>
          <a:bodyPr wrap="none" lIns="0" tIns="0" rIns="0" bIns="0" rtlCol="0" anchor="t"/>
          <a:lstStyle/>
          <a:p>
            <a:pPr marL="0" indent="0" algn="ctr">
              <a:lnSpc>
                <a:spcPts val="2100"/>
              </a:lnSpc>
              <a:buNone/>
            </a:pPr>
            <a:r>
              <a:rPr lang="en-US" sz="2100" dirty="0">
                <a:solidFill>
                  <a:srgbClr val="CFD0D8"/>
                </a:solidFill>
                <a:latin typeface="Roboto" pitchFamily="34" charset="0"/>
                <a:ea typeface="Roboto" pitchFamily="34" charset="-122"/>
                <a:cs typeface="Roboto" pitchFamily="34" charset="-120"/>
              </a:rPr>
              <a:t>3</a:t>
            </a:r>
            <a:endParaRPr lang="en-US" sz="2100" dirty="0"/>
          </a:p>
        </p:txBody>
      </p:sp>
      <p:sp>
        <p:nvSpPr>
          <p:cNvPr id="19" name="Text 16"/>
          <p:cNvSpPr/>
          <p:nvPr/>
        </p:nvSpPr>
        <p:spPr>
          <a:xfrm>
            <a:off x="7396996" y="5631537"/>
            <a:ext cx="2274689" cy="284321"/>
          </a:xfrm>
          <a:prstGeom prst="rect">
            <a:avLst/>
          </a:prstGeom>
          <a:noFill/>
          <a:ln/>
        </p:spPr>
        <p:txBody>
          <a:bodyPr wrap="none" lIns="0" tIns="0" rIns="0" bIns="0" rtlCol="0" anchor="t"/>
          <a:lstStyle/>
          <a:p>
            <a:pPr marL="0" indent="0" algn="l">
              <a:lnSpc>
                <a:spcPts val="2200"/>
              </a:lnSpc>
              <a:buNone/>
            </a:pPr>
            <a:r>
              <a:rPr lang="en-US" sz="1750" dirty="0">
                <a:solidFill>
                  <a:srgbClr val="CFD0D8"/>
                </a:solidFill>
                <a:latin typeface="Roboto" pitchFamily="34" charset="0"/>
                <a:ea typeface="Roboto" pitchFamily="34" charset="-122"/>
                <a:cs typeface="Roboto" pitchFamily="34" charset="-120"/>
              </a:rPr>
              <a:t>Initialize the project</a:t>
            </a:r>
            <a:endParaRPr lang="en-US" sz="1750" dirty="0"/>
          </a:p>
        </p:txBody>
      </p:sp>
      <p:sp>
        <p:nvSpPr>
          <p:cNvPr id="20" name="Text 17"/>
          <p:cNvSpPr/>
          <p:nvPr/>
        </p:nvSpPr>
        <p:spPr>
          <a:xfrm>
            <a:off x="7396996" y="6025039"/>
            <a:ext cx="6596539" cy="290989"/>
          </a:xfrm>
          <a:prstGeom prst="rect">
            <a:avLst/>
          </a:prstGeom>
          <a:noFill/>
          <a:ln/>
        </p:spPr>
        <p:txBody>
          <a:bodyPr wrap="none" lIns="0" tIns="0" rIns="0" bIns="0" rtlCol="0" anchor="t"/>
          <a:lstStyle/>
          <a:p>
            <a:pPr marL="0" indent="0" algn="l">
              <a:lnSpc>
                <a:spcPts val="2250"/>
              </a:lnSpc>
              <a:buNone/>
            </a:pPr>
            <a:r>
              <a:rPr lang="en-US" sz="1400" dirty="0">
                <a:solidFill>
                  <a:srgbClr val="CFD0D8"/>
                </a:solidFill>
                <a:latin typeface="Roboto" pitchFamily="34" charset="0"/>
                <a:ea typeface="Roboto" pitchFamily="34" charset="-122"/>
                <a:cs typeface="Roboto" pitchFamily="34" charset="-120"/>
              </a:rPr>
              <a:t>Run 'npm init' to create a package.json file.</a:t>
            </a:r>
            <a:endParaRPr lang="en-US" sz="1400" dirty="0"/>
          </a:p>
        </p:txBody>
      </p:sp>
      <p:sp>
        <p:nvSpPr>
          <p:cNvPr id="21" name="Shape 18"/>
          <p:cNvSpPr/>
          <p:nvPr/>
        </p:nvSpPr>
        <p:spPr>
          <a:xfrm>
            <a:off x="6578025" y="7077789"/>
            <a:ext cx="636865" cy="22860"/>
          </a:xfrm>
          <a:prstGeom prst="roundRect">
            <a:avLst>
              <a:gd name="adj" fmla="val 334350"/>
            </a:avLst>
          </a:prstGeom>
          <a:solidFill>
            <a:srgbClr val="313E80"/>
          </a:solidFill>
          <a:ln/>
        </p:spPr>
      </p:sp>
      <p:sp>
        <p:nvSpPr>
          <p:cNvPr id="22" name="Shape 19"/>
          <p:cNvSpPr/>
          <p:nvPr/>
        </p:nvSpPr>
        <p:spPr>
          <a:xfrm>
            <a:off x="6191429" y="6884551"/>
            <a:ext cx="409456" cy="409456"/>
          </a:xfrm>
          <a:prstGeom prst="roundRect">
            <a:avLst>
              <a:gd name="adj" fmla="val 18667"/>
            </a:avLst>
          </a:prstGeom>
          <a:solidFill>
            <a:srgbClr val="182567"/>
          </a:solidFill>
          <a:ln w="7620">
            <a:solidFill>
              <a:srgbClr val="313E80"/>
            </a:solidFill>
            <a:prstDash val="solid"/>
          </a:ln>
        </p:spPr>
      </p:sp>
      <p:sp>
        <p:nvSpPr>
          <p:cNvPr id="23" name="Text 20"/>
          <p:cNvSpPr/>
          <p:nvPr/>
        </p:nvSpPr>
        <p:spPr>
          <a:xfrm>
            <a:off x="6318587" y="6952774"/>
            <a:ext cx="155138" cy="273010"/>
          </a:xfrm>
          <a:prstGeom prst="rect">
            <a:avLst/>
          </a:prstGeom>
          <a:noFill/>
          <a:ln/>
        </p:spPr>
        <p:txBody>
          <a:bodyPr wrap="none" lIns="0" tIns="0" rIns="0" bIns="0" rtlCol="0" anchor="t"/>
          <a:lstStyle/>
          <a:p>
            <a:pPr marL="0" indent="0" algn="ctr">
              <a:lnSpc>
                <a:spcPts val="2100"/>
              </a:lnSpc>
              <a:buNone/>
            </a:pPr>
            <a:r>
              <a:rPr lang="en-US" sz="2100" dirty="0">
                <a:solidFill>
                  <a:srgbClr val="CFD0D8"/>
                </a:solidFill>
                <a:latin typeface="Roboto" pitchFamily="34" charset="0"/>
                <a:ea typeface="Roboto" pitchFamily="34" charset="-122"/>
                <a:cs typeface="Roboto" pitchFamily="34" charset="-120"/>
              </a:rPr>
              <a:t>4</a:t>
            </a:r>
            <a:endParaRPr lang="en-US" sz="2100" dirty="0"/>
          </a:p>
        </p:txBody>
      </p:sp>
      <p:sp>
        <p:nvSpPr>
          <p:cNvPr id="24" name="Text 21"/>
          <p:cNvSpPr/>
          <p:nvPr/>
        </p:nvSpPr>
        <p:spPr>
          <a:xfrm>
            <a:off x="7396996" y="6861810"/>
            <a:ext cx="2274689" cy="284321"/>
          </a:xfrm>
          <a:prstGeom prst="rect">
            <a:avLst/>
          </a:prstGeom>
          <a:noFill/>
          <a:ln/>
        </p:spPr>
        <p:txBody>
          <a:bodyPr wrap="none" lIns="0" tIns="0" rIns="0" bIns="0" rtlCol="0" anchor="t"/>
          <a:lstStyle/>
          <a:p>
            <a:pPr marL="0" indent="0" algn="l">
              <a:lnSpc>
                <a:spcPts val="2200"/>
              </a:lnSpc>
              <a:buNone/>
            </a:pPr>
            <a:r>
              <a:rPr lang="en-US" sz="1750" dirty="0">
                <a:solidFill>
                  <a:srgbClr val="CFD0D8"/>
                </a:solidFill>
                <a:latin typeface="Roboto" pitchFamily="34" charset="0"/>
                <a:ea typeface="Roboto" pitchFamily="34" charset="-122"/>
                <a:cs typeface="Roboto" pitchFamily="34" charset="-120"/>
              </a:rPr>
              <a:t>Install Socket.IO</a:t>
            </a:r>
            <a:endParaRPr lang="en-US" sz="1750" dirty="0"/>
          </a:p>
        </p:txBody>
      </p:sp>
      <p:sp>
        <p:nvSpPr>
          <p:cNvPr id="25" name="Text 22"/>
          <p:cNvSpPr/>
          <p:nvPr/>
        </p:nvSpPr>
        <p:spPr>
          <a:xfrm>
            <a:off x="7396996" y="7255312"/>
            <a:ext cx="6596539" cy="290989"/>
          </a:xfrm>
          <a:prstGeom prst="rect">
            <a:avLst/>
          </a:prstGeom>
          <a:noFill/>
          <a:ln/>
        </p:spPr>
        <p:txBody>
          <a:bodyPr wrap="none" lIns="0" tIns="0" rIns="0" bIns="0" rtlCol="0" anchor="t"/>
          <a:lstStyle/>
          <a:p>
            <a:pPr marL="0" indent="0" algn="l">
              <a:lnSpc>
                <a:spcPts val="2250"/>
              </a:lnSpc>
              <a:buNone/>
            </a:pPr>
            <a:r>
              <a:rPr lang="en-US" sz="1400" dirty="0">
                <a:solidFill>
                  <a:srgbClr val="CFD0D8"/>
                </a:solidFill>
                <a:latin typeface="Roboto" pitchFamily="34" charset="0"/>
                <a:ea typeface="Roboto" pitchFamily="34" charset="-122"/>
                <a:cs typeface="Roboto" pitchFamily="34" charset="-120"/>
              </a:rPr>
              <a:t>Run 'npm install socket.io' to add Socket.IO to the project.</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741414"/>
          </a:xfrm>
          <a:prstGeom prst="rect">
            <a:avLst/>
          </a:prstGeom>
        </p:spPr>
      </p:pic>
      <p:sp>
        <p:nvSpPr>
          <p:cNvPr id="3" name="Text 0"/>
          <p:cNvSpPr/>
          <p:nvPr/>
        </p:nvSpPr>
        <p:spPr>
          <a:xfrm>
            <a:off x="767596" y="3344466"/>
            <a:ext cx="8708350" cy="685324"/>
          </a:xfrm>
          <a:prstGeom prst="rect">
            <a:avLst/>
          </a:prstGeom>
          <a:noFill/>
          <a:ln/>
        </p:spPr>
        <p:txBody>
          <a:bodyPr wrap="none" lIns="0" tIns="0" rIns="0" bIns="0" rtlCol="0" anchor="t"/>
          <a:lstStyle/>
          <a:p>
            <a:pPr marL="0" indent="0">
              <a:lnSpc>
                <a:spcPts val="5350"/>
              </a:lnSpc>
              <a:buNone/>
            </a:pPr>
            <a:r>
              <a:rPr lang="en-US" sz="4300" dirty="0">
                <a:solidFill>
                  <a:srgbClr val="FFFFFF"/>
                </a:solidFill>
                <a:latin typeface="Roboto" pitchFamily="34" charset="0"/>
                <a:ea typeface="Roboto" pitchFamily="34" charset="-122"/>
                <a:cs typeface="Roboto" pitchFamily="34" charset="-120"/>
              </a:rPr>
              <a:t>Implementing the Server-side Logic</a:t>
            </a:r>
            <a:endParaRPr lang="en-US" sz="4300" dirty="0"/>
          </a:p>
        </p:txBody>
      </p:sp>
      <p:sp>
        <p:nvSpPr>
          <p:cNvPr id="4" name="Text 1"/>
          <p:cNvSpPr/>
          <p:nvPr/>
        </p:nvSpPr>
        <p:spPr>
          <a:xfrm>
            <a:off x="767596" y="4358759"/>
            <a:ext cx="13095208" cy="701754"/>
          </a:xfrm>
          <a:prstGeom prst="rect">
            <a:avLst/>
          </a:prstGeom>
          <a:noFill/>
          <a:ln/>
        </p:spPr>
        <p:txBody>
          <a:bodyPr wrap="square" lIns="0" tIns="0" rIns="0" bIns="0" rtlCol="0" anchor="t"/>
          <a:lstStyle/>
          <a:p>
            <a:pPr marL="0" indent="0">
              <a:lnSpc>
                <a:spcPts val="2750"/>
              </a:lnSpc>
              <a:buNone/>
            </a:pPr>
            <a:r>
              <a:rPr lang="en-US" sz="1700" dirty="0">
                <a:solidFill>
                  <a:srgbClr val="CFD0D8"/>
                </a:solidFill>
                <a:latin typeface="Roboto" pitchFamily="34" charset="0"/>
                <a:ea typeface="Roboto" pitchFamily="34" charset="-122"/>
                <a:cs typeface="Roboto" pitchFamily="34" charset="-120"/>
              </a:rPr>
              <a:t>Create a server file (e.g., 'server.js') to handle incoming connections, message events, and broadcasting. Utilize Socket.IO to establish websockets, listen for connection events, and emit messages to connected clients.</a:t>
            </a:r>
            <a:endParaRPr lang="en-US" sz="1700" dirty="0"/>
          </a:p>
        </p:txBody>
      </p:sp>
      <p:sp>
        <p:nvSpPr>
          <p:cNvPr id="5" name="Shape 2"/>
          <p:cNvSpPr/>
          <p:nvPr/>
        </p:nvSpPr>
        <p:spPr>
          <a:xfrm>
            <a:off x="767596" y="5307211"/>
            <a:ext cx="4218861" cy="2323386"/>
          </a:xfrm>
          <a:prstGeom prst="roundRect">
            <a:avLst>
              <a:gd name="adj" fmla="val 3965"/>
            </a:avLst>
          </a:prstGeom>
          <a:solidFill>
            <a:srgbClr val="182567"/>
          </a:solidFill>
          <a:ln w="7620">
            <a:solidFill>
              <a:srgbClr val="313E80"/>
            </a:solidFill>
            <a:prstDash val="solid"/>
          </a:ln>
        </p:spPr>
      </p:sp>
      <p:sp>
        <p:nvSpPr>
          <p:cNvPr id="6" name="Text 3"/>
          <p:cNvSpPr/>
          <p:nvPr/>
        </p:nvSpPr>
        <p:spPr>
          <a:xfrm>
            <a:off x="994529" y="5534144"/>
            <a:ext cx="3764994" cy="685324"/>
          </a:xfrm>
          <a:prstGeom prst="rect">
            <a:avLst/>
          </a:prstGeom>
          <a:noFill/>
          <a:ln/>
        </p:spPr>
        <p:txBody>
          <a:bodyPr wrap="square" lIns="0" tIns="0" rIns="0" bIns="0" rtlCol="0" anchor="t"/>
          <a:lstStyle/>
          <a:p>
            <a:pPr marL="0" indent="0">
              <a:lnSpc>
                <a:spcPts val="2650"/>
              </a:lnSpc>
              <a:buNone/>
            </a:pPr>
            <a:r>
              <a:rPr lang="en-US" sz="2150" dirty="0">
                <a:solidFill>
                  <a:srgbClr val="CFD0D8"/>
                </a:solidFill>
                <a:latin typeface="Roboto" pitchFamily="34" charset="0"/>
                <a:ea typeface="Roboto" pitchFamily="34" charset="-122"/>
                <a:cs typeface="Roboto" pitchFamily="34" charset="-120"/>
              </a:rPr>
              <a:t>Establish WebSocket Connections</a:t>
            </a:r>
            <a:endParaRPr lang="en-US" sz="2150" dirty="0"/>
          </a:p>
        </p:txBody>
      </p:sp>
      <p:sp>
        <p:nvSpPr>
          <p:cNvPr id="7" name="Text 4"/>
          <p:cNvSpPr/>
          <p:nvPr/>
        </p:nvSpPr>
        <p:spPr>
          <a:xfrm>
            <a:off x="994529" y="6351032"/>
            <a:ext cx="3764994" cy="1052632"/>
          </a:xfrm>
          <a:prstGeom prst="rect">
            <a:avLst/>
          </a:prstGeom>
          <a:noFill/>
          <a:ln/>
        </p:spPr>
        <p:txBody>
          <a:bodyPr wrap="square" lIns="0" tIns="0" rIns="0" bIns="0" rtlCol="0" anchor="t"/>
          <a:lstStyle/>
          <a:p>
            <a:pPr marL="0" indent="0">
              <a:lnSpc>
                <a:spcPts val="2750"/>
              </a:lnSpc>
              <a:buNone/>
            </a:pPr>
            <a:r>
              <a:rPr lang="en-US" sz="1700" dirty="0">
                <a:solidFill>
                  <a:srgbClr val="CFD0D8"/>
                </a:solidFill>
                <a:latin typeface="Roboto" pitchFamily="34" charset="0"/>
                <a:ea typeface="Roboto" pitchFamily="34" charset="-122"/>
                <a:cs typeface="Roboto" pitchFamily="34" charset="-120"/>
              </a:rPr>
              <a:t>Use Socket.IO to create a WebSocket server that listens for incoming connections.</a:t>
            </a:r>
            <a:endParaRPr lang="en-US" sz="1700" dirty="0"/>
          </a:p>
        </p:txBody>
      </p:sp>
      <p:sp>
        <p:nvSpPr>
          <p:cNvPr id="8" name="Shape 5"/>
          <p:cNvSpPr/>
          <p:nvPr/>
        </p:nvSpPr>
        <p:spPr>
          <a:xfrm>
            <a:off x="5205770" y="5307211"/>
            <a:ext cx="4218861" cy="2323386"/>
          </a:xfrm>
          <a:prstGeom prst="roundRect">
            <a:avLst>
              <a:gd name="adj" fmla="val 3965"/>
            </a:avLst>
          </a:prstGeom>
          <a:solidFill>
            <a:srgbClr val="182567"/>
          </a:solidFill>
          <a:ln w="7620">
            <a:solidFill>
              <a:srgbClr val="313E80"/>
            </a:solidFill>
            <a:prstDash val="solid"/>
          </a:ln>
        </p:spPr>
      </p:sp>
      <p:sp>
        <p:nvSpPr>
          <p:cNvPr id="9" name="Text 6"/>
          <p:cNvSpPr/>
          <p:nvPr/>
        </p:nvSpPr>
        <p:spPr>
          <a:xfrm>
            <a:off x="5432703" y="5534144"/>
            <a:ext cx="2941915" cy="342662"/>
          </a:xfrm>
          <a:prstGeom prst="rect">
            <a:avLst/>
          </a:prstGeom>
          <a:noFill/>
          <a:ln/>
        </p:spPr>
        <p:txBody>
          <a:bodyPr wrap="none" lIns="0" tIns="0" rIns="0" bIns="0" rtlCol="0" anchor="t"/>
          <a:lstStyle/>
          <a:p>
            <a:pPr marL="0" indent="0">
              <a:lnSpc>
                <a:spcPts val="2650"/>
              </a:lnSpc>
              <a:buNone/>
            </a:pPr>
            <a:r>
              <a:rPr lang="en-US" sz="2150" dirty="0">
                <a:solidFill>
                  <a:srgbClr val="CFD0D8"/>
                </a:solidFill>
                <a:latin typeface="Roboto" pitchFamily="34" charset="0"/>
                <a:ea typeface="Roboto" pitchFamily="34" charset="-122"/>
                <a:cs typeface="Roboto" pitchFamily="34" charset="-120"/>
              </a:rPr>
              <a:t>Handle Message Events</a:t>
            </a:r>
            <a:endParaRPr lang="en-US" sz="2150" dirty="0"/>
          </a:p>
        </p:txBody>
      </p:sp>
      <p:sp>
        <p:nvSpPr>
          <p:cNvPr id="10" name="Text 7"/>
          <p:cNvSpPr/>
          <p:nvPr/>
        </p:nvSpPr>
        <p:spPr>
          <a:xfrm>
            <a:off x="5432703" y="6008370"/>
            <a:ext cx="3764994" cy="1052632"/>
          </a:xfrm>
          <a:prstGeom prst="rect">
            <a:avLst/>
          </a:prstGeom>
          <a:noFill/>
          <a:ln/>
        </p:spPr>
        <p:txBody>
          <a:bodyPr wrap="square" lIns="0" tIns="0" rIns="0" bIns="0" rtlCol="0" anchor="t"/>
          <a:lstStyle/>
          <a:p>
            <a:pPr marL="0" indent="0">
              <a:lnSpc>
                <a:spcPts val="2750"/>
              </a:lnSpc>
              <a:buNone/>
            </a:pPr>
            <a:r>
              <a:rPr lang="en-US" sz="1700" dirty="0">
                <a:solidFill>
                  <a:srgbClr val="CFD0D8"/>
                </a:solidFill>
                <a:latin typeface="Roboto" pitchFamily="34" charset="0"/>
                <a:ea typeface="Roboto" pitchFamily="34" charset="-122"/>
                <a:cs typeface="Roboto" pitchFamily="34" charset="-120"/>
              </a:rPr>
              <a:t>Listen for incoming messages from clients and broadcast them to all connected users.</a:t>
            </a:r>
            <a:endParaRPr lang="en-US" sz="1700" dirty="0"/>
          </a:p>
        </p:txBody>
      </p:sp>
      <p:sp>
        <p:nvSpPr>
          <p:cNvPr id="11" name="Shape 8"/>
          <p:cNvSpPr/>
          <p:nvPr/>
        </p:nvSpPr>
        <p:spPr>
          <a:xfrm>
            <a:off x="9643943" y="5307211"/>
            <a:ext cx="4218861" cy="2323386"/>
          </a:xfrm>
          <a:prstGeom prst="roundRect">
            <a:avLst>
              <a:gd name="adj" fmla="val 3965"/>
            </a:avLst>
          </a:prstGeom>
          <a:solidFill>
            <a:srgbClr val="182567"/>
          </a:solidFill>
          <a:ln w="7620">
            <a:solidFill>
              <a:srgbClr val="313E80"/>
            </a:solidFill>
            <a:prstDash val="solid"/>
          </a:ln>
        </p:spPr>
      </p:sp>
      <p:sp>
        <p:nvSpPr>
          <p:cNvPr id="12" name="Text 9"/>
          <p:cNvSpPr/>
          <p:nvPr/>
        </p:nvSpPr>
        <p:spPr>
          <a:xfrm>
            <a:off x="9870877" y="5534144"/>
            <a:ext cx="3764994" cy="685324"/>
          </a:xfrm>
          <a:prstGeom prst="rect">
            <a:avLst/>
          </a:prstGeom>
          <a:noFill/>
          <a:ln/>
        </p:spPr>
        <p:txBody>
          <a:bodyPr wrap="square" lIns="0" tIns="0" rIns="0" bIns="0" rtlCol="0" anchor="t"/>
          <a:lstStyle/>
          <a:p>
            <a:pPr marL="0" indent="0">
              <a:lnSpc>
                <a:spcPts val="2650"/>
              </a:lnSpc>
              <a:buNone/>
            </a:pPr>
            <a:r>
              <a:rPr lang="en-US" sz="2150" dirty="0">
                <a:solidFill>
                  <a:srgbClr val="CFD0D8"/>
                </a:solidFill>
                <a:latin typeface="Roboto" pitchFamily="34" charset="0"/>
                <a:ea typeface="Roboto" pitchFamily="34" charset="-122"/>
                <a:cs typeface="Roboto" pitchFamily="34" charset="-120"/>
              </a:rPr>
              <a:t>Manage User Connections and Disconnections</a:t>
            </a:r>
            <a:endParaRPr lang="en-US" sz="2150" dirty="0"/>
          </a:p>
        </p:txBody>
      </p:sp>
      <p:sp>
        <p:nvSpPr>
          <p:cNvPr id="13" name="Text 10"/>
          <p:cNvSpPr/>
          <p:nvPr/>
        </p:nvSpPr>
        <p:spPr>
          <a:xfrm>
            <a:off x="9870877" y="6351032"/>
            <a:ext cx="3764994" cy="1052632"/>
          </a:xfrm>
          <a:prstGeom prst="rect">
            <a:avLst/>
          </a:prstGeom>
          <a:noFill/>
          <a:ln/>
        </p:spPr>
        <p:txBody>
          <a:bodyPr wrap="square" lIns="0" tIns="0" rIns="0" bIns="0" rtlCol="0" anchor="t"/>
          <a:lstStyle/>
          <a:p>
            <a:pPr marL="0" indent="0">
              <a:lnSpc>
                <a:spcPts val="2750"/>
              </a:lnSpc>
              <a:buNone/>
            </a:pPr>
            <a:r>
              <a:rPr lang="en-US" sz="1700" dirty="0">
                <a:solidFill>
                  <a:srgbClr val="CFD0D8"/>
                </a:solidFill>
                <a:latin typeface="Roboto" pitchFamily="34" charset="0"/>
                <a:ea typeface="Roboto" pitchFamily="34" charset="-122"/>
                <a:cs typeface="Roboto" pitchFamily="34" charset="-120"/>
              </a:rPr>
              <a:t>Track users who join and leave the chat, and notify other clients about these changes.</a:t>
            </a:r>
            <a:endParaRPr lang="en-US" sz="1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979170"/>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FFFFFF"/>
                </a:solidFill>
                <a:latin typeface="Roboto" pitchFamily="34" charset="0"/>
                <a:ea typeface="Roboto" pitchFamily="34" charset="-122"/>
                <a:cs typeface="Roboto" pitchFamily="34" charset="-120"/>
              </a:rPr>
              <a:t>Designing the Client-side Interface</a:t>
            </a:r>
            <a:endParaRPr lang="en-US" sz="4450" dirty="0"/>
          </a:p>
        </p:txBody>
      </p:sp>
      <p:sp>
        <p:nvSpPr>
          <p:cNvPr id="4" name="Text 1"/>
          <p:cNvSpPr/>
          <p:nvPr/>
        </p:nvSpPr>
        <p:spPr>
          <a:xfrm>
            <a:off x="6280190" y="2736890"/>
            <a:ext cx="7556421" cy="1451610"/>
          </a:xfrm>
          <a:prstGeom prst="rect">
            <a:avLst/>
          </a:prstGeom>
          <a:noFill/>
          <a:ln/>
        </p:spPr>
        <p:txBody>
          <a:bodyPr wrap="squar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Use HTML, CSS, and JavaScript to build the client-side interface. Create elements for displaying messages, input fields for typing messages, and potentially a list of online users. Connect to the server using Socket.IO to receive and send messages.</a:t>
            </a:r>
            <a:endParaRPr lang="en-US" sz="1750" dirty="0"/>
          </a:p>
        </p:txBody>
      </p:sp>
      <p:sp>
        <p:nvSpPr>
          <p:cNvPr id="5" name="Shape 2"/>
          <p:cNvSpPr/>
          <p:nvPr/>
        </p:nvSpPr>
        <p:spPr>
          <a:xfrm>
            <a:off x="6280190" y="4698802"/>
            <a:ext cx="510302" cy="510302"/>
          </a:xfrm>
          <a:prstGeom prst="roundRect">
            <a:avLst>
              <a:gd name="adj" fmla="val 18669"/>
            </a:avLst>
          </a:prstGeom>
          <a:solidFill>
            <a:srgbClr val="182567"/>
          </a:solidFill>
          <a:ln w="7620">
            <a:solidFill>
              <a:srgbClr val="313E80"/>
            </a:solidFill>
            <a:prstDash val="solid"/>
          </a:ln>
        </p:spPr>
      </p:sp>
      <p:sp>
        <p:nvSpPr>
          <p:cNvPr id="6" name="Text 3"/>
          <p:cNvSpPr/>
          <p:nvPr/>
        </p:nvSpPr>
        <p:spPr>
          <a:xfrm>
            <a:off x="6438662" y="4783812"/>
            <a:ext cx="193358" cy="340281"/>
          </a:xfrm>
          <a:prstGeom prst="rect">
            <a:avLst/>
          </a:prstGeom>
          <a:noFill/>
          <a:ln/>
        </p:spPr>
        <p:txBody>
          <a:bodyPr wrap="none" lIns="0" tIns="0" rIns="0" bIns="0" rtlCol="0" anchor="t"/>
          <a:lstStyle/>
          <a:p>
            <a:pPr marL="0" indent="0" algn="ctr">
              <a:lnSpc>
                <a:spcPts val="2650"/>
              </a:lnSpc>
              <a:buNone/>
            </a:pPr>
            <a:r>
              <a:rPr lang="en-US" sz="2650" dirty="0">
                <a:solidFill>
                  <a:srgbClr val="CFD0D8"/>
                </a:solidFill>
                <a:latin typeface="Roboto" pitchFamily="34" charset="0"/>
                <a:ea typeface="Roboto" pitchFamily="34" charset="-122"/>
                <a:cs typeface="Roboto" pitchFamily="34" charset="-120"/>
              </a:rPr>
              <a:t>1</a:t>
            </a:r>
            <a:endParaRPr lang="en-US" sz="2650" dirty="0"/>
          </a:p>
        </p:txBody>
      </p:sp>
      <p:sp>
        <p:nvSpPr>
          <p:cNvPr id="7" name="Text 4"/>
          <p:cNvSpPr/>
          <p:nvPr/>
        </p:nvSpPr>
        <p:spPr>
          <a:xfrm>
            <a:off x="7017306" y="4698802"/>
            <a:ext cx="2835235" cy="354330"/>
          </a:xfrm>
          <a:prstGeom prst="rect">
            <a:avLst/>
          </a:prstGeom>
          <a:noFill/>
          <a:ln/>
        </p:spPr>
        <p:txBody>
          <a:bodyPr wrap="none" lIns="0" tIns="0" rIns="0" bIns="0" rtlCol="0" anchor="t"/>
          <a:lstStyle/>
          <a:p>
            <a:pPr marL="0" indent="0">
              <a:lnSpc>
                <a:spcPts val="2750"/>
              </a:lnSpc>
              <a:buNone/>
            </a:pPr>
            <a:r>
              <a:rPr lang="en-US" sz="2200" dirty="0">
                <a:solidFill>
                  <a:srgbClr val="CFD0D8"/>
                </a:solidFill>
                <a:latin typeface="Roboto" pitchFamily="34" charset="0"/>
                <a:ea typeface="Roboto" pitchFamily="34" charset="-122"/>
                <a:cs typeface="Roboto" pitchFamily="34" charset="-120"/>
              </a:rPr>
              <a:t>Chat Window</a:t>
            </a:r>
            <a:endParaRPr lang="en-US" sz="2200" dirty="0"/>
          </a:p>
        </p:txBody>
      </p:sp>
      <p:sp>
        <p:nvSpPr>
          <p:cNvPr id="8" name="Text 5"/>
          <p:cNvSpPr/>
          <p:nvPr/>
        </p:nvSpPr>
        <p:spPr>
          <a:xfrm>
            <a:off x="7017306" y="5189220"/>
            <a:ext cx="2927747" cy="725805"/>
          </a:xfrm>
          <a:prstGeom prst="rect">
            <a:avLst/>
          </a:prstGeom>
          <a:noFill/>
          <a:ln/>
        </p:spPr>
        <p:txBody>
          <a:bodyPr wrap="squar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Displays all messages in a chronological order.</a:t>
            </a:r>
            <a:endParaRPr lang="en-US" sz="1750" dirty="0"/>
          </a:p>
        </p:txBody>
      </p:sp>
      <p:sp>
        <p:nvSpPr>
          <p:cNvPr id="9" name="Shape 6"/>
          <p:cNvSpPr/>
          <p:nvPr/>
        </p:nvSpPr>
        <p:spPr>
          <a:xfrm>
            <a:off x="10171867" y="4698802"/>
            <a:ext cx="510302" cy="510302"/>
          </a:xfrm>
          <a:prstGeom prst="roundRect">
            <a:avLst>
              <a:gd name="adj" fmla="val 18669"/>
            </a:avLst>
          </a:prstGeom>
          <a:solidFill>
            <a:srgbClr val="182567"/>
          </a:solidFill>
          <a:ln w="7620">
            <a:solidFill>
              <a:srgbClr val="313E80"/>
            </a:solidFill>
            <a:prstDash val="solid"/>
          </a:ln>
        </p:spPr>
      </p:sp>
      <p:sp>
        <p:nvSpPr>
          <p:cNvPr id="10" name="Text 7"/>
          <p:cNvSpPr/>
          <p:nvPr/>
        </p:nvSpPr>
        <p:spPr>
          <a:xfrm>
            <a:off x="10330339" y="4783812"/>
            <a:ext cx="193358" cy="340281"/>
          </a:xfrm>
          <a:prstGeom prst="rect">
            <a:avLst/>
          </a:prstGeom>
          <a:noFill/>
          <a:ln/>
        </p:spPr>
        <p:txBody>
          <a:bodyPr wrap="none" lIns="0" tIns="0" rIns="0" bIns="0" rtlCol="0" anchor="t"/>
          <a:lstStyle/>
          <a:p>
            <a:pPr marL="0" indent="0" algn="ctr">
              <a:lnSpc>
                <a:spcPts val="2650"/>
              </a:lnSpc>
              <a:buNone/>
            </a:pPr>
            <a:r>
              <a:rPr lang="en-US" sz="2650" dirty="0">
                <a:solidFill>
                  <a:srgbClr val="CFD0D8"/>
                </a:solidFill>
                <a:latin typeface="Roboto" pitchFamily="34" charset="0"/>
                <a:ea typeface="Roboto" pitchFamily="34" charset="-122"/>
                <a:cs typeface="Roboto" pitchFamily="34" charset="-120"/>
              </a:rPr>
              <a:t>2</a:t>
            </a:r>
            <a:endParaRPr lang="en-US" sz="2650" dirty="0"/>
          </a:p>
        </p:txBody>
      </p:sp>
      <p:sp>
        <p:nvSpPr>
          <p:cNvPr id="11" name="Text 8"/>
          <p:cNvSpPr/>
          <p:nvPr/>
        </p:nvSpPr>
        <p:spPr>
          <a:xfrm>
            <a:off x="10908983" y="4698802"/>
            <a:ext cx="2835235" cy="354330"/>
          </a:xfrm>
          <a:prstGeom prst="rect">
            <a:avLst/>
          </a:prstGeom>
          <a:noFill/>
          <a:ln/>
        </p:spPr>
        <p:txBody>
          <a:bodyPr wrap="none" lIns="0" tIns="0" rIns="0" bIns="0" rtlCol="0" anchor="t"/>
          <a:lstStyle/>
          <a:p>
            <a:pPr marL="0" indent="0">
              <a:lnSpc>
                <a:spcPts val="2750"/>
              </a:lnSpc>
              <a:buNone/>
            </a:pPr>
            <a:r>
              <a:rPr lang="en-US" sz="2200" dirty="0">
                <a:solidFill>
                  <a:srgbClr val="CFD0D8"/>
                </a:solidFill>
                <a:latin typeface="Roboto" pitchFamily="34" charset="0"/>
                <a:ea typeface="Roboto" pitchFamily="34" charset="-122"/>
                <a:cs typeface="Roboto" pitchFamily="34" charset="-120"/>
              </a:rPr>
              <a:t>Input Field</a:t>
            </a:r>
            <a:endParaRPr lang="en-US" sz="2200" dirty="0"/>
          </a:p>
        </p:txBody>
      </p:sp>
      <p:sp>
        <p:nvSpPr>
          <p:cNvPr id="12" name="Text 9"/>
          <p:cNvSpPr/>
          <p:nvPr/>
        </p:nvSpPr>
        <p:spPr>
          <a:xfrm>
            <a:off x="10908983" y="5189220"/>
            <a:ext cx="2927747" cy="725805"/>
          </a:xfrm>
          <a:prstGeom prst="rect">
            <a:avLst/>
          </a:prstGeom>
          <a:noFill/>
          <a:ln/>
        </p:spPr>
        <p:txBody>
          <a:bodyPr wrap="squar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Allows users to type and send messages.</a:t>
            </a:r>
            <a:endParaRPr lang="en-US" sz="1750" dirty="0"/>
          </a:p>
        </p:txBody>
      </p:sp>
      <p:sp>
        <p:nvSpPr>
          <p:cNvPr id="13" name="Shape 10"/>
          <p:cNvSpPr/>
          <p:nvPr/>
        </p:nvSpPr>
        <p:spPr>
          <a:xfrm>
            <a:off x="6280190" y="6396990"/>
            <a:ext cx="510302" cy="510302"/>
          </a:xfrm>
          <a:prstGeom prst="roundRect">
            <a:avLst>
              <a:gd name="adj" fmla="val 18669"/>
            </a:avLst>
          </a:prstGeom>
          <a:solidFill>
            <a:srgbClr val="182567"/>
          </a:solidFill>
          <a:ln w="7620">
            <a:solidFill>
              <a:srgbClr val="313E80"/>
            </a:solidFill>
            <a:prstDash val="solid"/>
          </a:ln>
        </p:spPr>
      </p:sp>
      <p:sp>
        <p:nvSpPr>
          <p:cNvPr id="14" name="Text 11"/>
          <p:cNvSpPr/>
          <p:nvPr/>
        </p:nvSpPr>
        <p:spPr>
          <a:xfrm>
            <a:off x="6438662" y="6482001"/>
            <a:ext cx="193358" cy="340281"/>
          </a:xfrm>
          <a:prstGeom prst="rect">
            <a:avLst/>
          </a:prstGeom>
          <a:noFill/>
          <a:ln/>
        </p:spPr>
        <p:txBody>
          <a:bodyPr wrap="none" lIns="0" tIns="0" rIns="0" bIns="0" rtlCol="0" anchor="t"/>
          <a:lstStyle/>
          <a:p>
            <a:pPr marL="0" indent="0" algn="ctr">
              <a:lnSpc>
                <a:spcPts val="2650"/>
              </a:lnSpc>
              <a:buNone/>
            </a:pPr>
            <a:r>
              <a:rPr lang="en-US" sz="2650" dirty="0">
                <a:solidFill>
                  <a:srgbClr val="CFD0D8"/>
                </a:solidFill>
                <a:latin typeface="Roboto" pitchFamily="34" charset="0"/>
                <a:ea typeface="Roboto" pitchFamily="34" charset="-122"/>
                <a:cs typeface="Roboto" pitchFamily="34" charset="-120"/>
              </a:rPr>
              <a:t>3</a:t>
            </a:r>
            <a:endParaRPr lang="en-US" sz="2650" dirty="0"/>
          </a:p>
        </p:txBody>
      </p:sp>
      <p:sp>
        <p:nvSpPr>
          <p:cNvPr id="15" name="Text 12"/>
          <p:cNvSpPr/>
          <p:nvPr/>
        </p:nvSpPr>
        <p:spPr>
          <a:xfrm>
            <a:off x="7017306" y="639699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CFD0D8"/>
                </a:solidFill>
                <a:latin typeface="Roboto" pitchFamily="34" charset="0"/>
                <a:ea typeface="Roboto" pitchFamily="34" charset="-122"/>
                <a:cs typeface="Roboto" pitchFamily="34" charset="-120"/>
              </a:rPr>
              <a:t>Online Users List</a:t>
            </a:r>
            <a:endParaRPr lang="en-US" sz="2200" dirty="0"/>
          </a:p>
        </p:txBody>
      </p:sp>
      <p:sp>
        <p:nvSpPr>
          <p:cNvPr id="16" name="Text 13"/>
          <p:cNvSpPr/>
          <p:nvPr/>
        </p:nvSpPr>
        <p:spPr>
          <a:xfrm>
            <a:off x="7017306" y="6887408"/>
            <a:ext cx="6819305" cy="362903"/>
          </a:xfrm>
          <a:prstGeom prst="rect">
            <a:avLst/>
          </a:prstGeom>
          <a:noFill/>
          <a:ln/>
        </p:spPr>
        <p:txBody>
          <a:bodyPr wrap="non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Displays the names or avatars of users currently connected.</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1745099"/>
          </a:xfrm>
          <a:prstGeom prst="rect">
            <a:avLst/>
          </a:prstGeom>
        </p:spPr>
      </p:pic>
      <p:sp>
        <p:nvSpPr>
          <p:cNvPr id="3" name="Text 0"/>
          <p:cNvSpPr/>
          <p:nvPr/>
        </p:nvSpPr>
        <p:spPr>
          <a:xfrm>
            <a:off x="488633" y="2129076"/>
            <a:ext cx="7420332" cy="436126"/>
          </a:xfrm>
          <a:prstGeom prst="rect">
            <a:avLst/>
          </a:prstGeom>
          <a:noFill/>
          <a:ln/>
        </p:spPr>
        <p:txBody>
          <a:bodyPr wrap="none" lIns="0" tIns="0" rIns="0" bIns="0" rtlCol="0" anchor="t"/>
          <a:lstStyle/>
          <a:p>
            <a:pPr marL="0" indent="0">
              <a:lnSpc>
                <a:spcPts val="3400"/>
              </a:lnSpc>
              <a:buNone/>
            </a:pPr>
            <a:r>
              <a:rPr lang="en-US" sz="2700" dirty="0">
                <a:solidFill>
                  <a:srgbClr val="FFFFFF"/>
                </a:solidFill>
                <a:latin typeface="Roboto" pitchFamily="34" charset="0"/>
                <a:ea typeface="Roboto" pitchFamily="34" charset="-122"/>
                <a:cs typeface="Roboto" pitchFamily="34" charset="-120"/>
              </a:rPr>
              <a:t>Handling User Connections and Disconnections</a:t>
            </a:r>
            <a:endParaRPr lang="en-US" sz="2700" dirty="0"/>
          </a:p>
        </p:txBody>
      </p:sp>
      <p:sp>
        <p:nvSpPr>
          <p:cNvPr id="4" name="Text 1"/>
          <p:cNvSpPr/>
          <p:nvPr/>
        </p:nvSpPr>
        <p:spPr>
          <a:xfrm>
            <a:off x="488633" y="2774513"/>
            <a:ext cx="13653135" cy="446723"/>
          </a:xfrm>
          <a:prstGeom prst="rect">
            <a:avLst/>
          </a:prstGeom>
          <a:noFill/>
          <a:ln/>
        </p:spPr>
        <p:txBody>
          <a:bodyPr wrap="square" lIns="0" tIns="0" rIns="0" bIns="0" rtlCol="0" anchor="t"/>
          <a:lstStyle/>
          <a:p>
            <a:pPr marL="0" indent="0">
              <a:lnSpc>
                <a:spcPts val="1750"/>
              </a:lnSpc>
              <a:buNone/>
            </a:pPr>
            <a:r>
              <a:rPr lang="en-US" sz="1050" dirty="0">
                <a:solidFill>
                  <a:srgbClr val="CFD0D8"/>
                </a:solidFill>
                <a:latin typeface="Roboto" pitchFamily="34" charset="0"/>
                <a:ea typeface="Roboto" pitchFamily="34" charset="-122"/>
                <a:cs typeface="Roboto" pitchFamily="34" charset="-120"/>
              </a:rPr>
              <a:t>When a client connects to the server, Socket.IO emits a 'connect' event. You can use this event to log the connection and potentially update the list of online users. Similarly, handle 'disconnect' events to remove users from the list and notify other clients.</a:t>
            </a:r>
            <a:endParaRPr lang="en-US" sz="1050" dirty="0"/>
          </a:p>
        </p:txBody>
      </p:sp>
      <p:pic>
        <p:nvPicPr>
          <p:cNvPr id="5" name="Image 1" descr="preencoded.png"/>
          <p:cNvPicPr>
            <a:picLocks noChangeAspect="1"/>
          </p:cNvPicPr>
          <p:nvPr/>
        </p:nvPicPr>
        <p:blipFill>
          <a:blip r:embed="rId4"/>
          <a:stretch>
            <a:fillRect/>
          </a:stretch>
        </p:blipFill>
        <p:spPr>
          <a:xfrm>
            <a:off x="488633" y="3378279"/>
            <a:ext cx="697944" cy="1116806"/>
          </a:xfrm>
          <a:prstGeom prst="rect">
            <a:avLst/>
          </a:prstGeom>
        </p:spPr>
      </p:pic>
      <p:sp>
        <p:nvSpPr>
          <p:cNvPr id="6" name="Text 2"/>
          <p:cNvSpPr/>
          <p:nvPr/>
        </p:nvSpPr>
        <p:spPr>
          <a:xfrm>
            <a:off x="1395889" y="3517821"/>
            <a:ext cx="1745099" cy="218123"/>
          </a:xfrm>
          <a:prstGeom prst="rect">
            <a:avLst/>
          </a:prstGeom>
          <a:noFill/>
          <a:ln/>
        </p:spPr>
        <p:txBody>
          <a:bodyPr wrap="none" lIns="0" tIns="0" rIns="0" bIns="0" rtlCol="0" anchor="t"/>
          <a:lstStyle/>
          <a:p>
            <a:pPr marL="0" indent="0" algn="l">
              <a:lnSpc>
                <a:spcPts val="1700"/>
              </a:lnSpc>
              <a:buNone/>
            </a:pPr>
            <a:r>
              <a:rPr lang="en-US" sz="1350" dirty="0">
                <a:solidFill>
                  <a:srgbClr val="CFD0D8"/>
                </a:solidFill>
                <a:latin typeface="Roboto" pitchFamily="34" charset="0"/>
                <a:ea typeface="Roboto" pitchFamily="34" charset="-122"/>
                <a:cs typeface="Roboto" pitchFamily="34" charset="-120"/>
              </a:rPr>
              <a:t>Client Connects</a:t>
            </a:r>
            <a:endParaRPr lang="en-US" sz="1350" dirty="0"/>
          </a:p>
        </p:txBody>
      </p:sp>
      <p:sp>
        <p:nvSpPr>
          <p:cNvPr id="7" name="Text 3"/>
          <p:cNvSpPr/>
          <p:nvPr/>
        </p:nvSpPr>
        <p:spPr>
          <a:xfrm>
            <a:off x="1395889" y="3819644"/>
            <a:ext cx="12745879" cy="223361"/>
          </a:xfrm>
          <a:prstGeom prst="rect">
            <a:avLst/>
          </a:prstGeom>
          <a:noFill/>
          <a:ln/>
        </p:spPr>
        <p:txBody>
          <a:bodyPr wrap="none" lIns="0" tIns="0" rIns="0" bIns="0" rtlCol="0" anchor="t"/>
          <a:lstStyle/>
          <a:p>
            <a:pPr marL="0" indent="0" algn="l">
              <a:lnSpc>
                <a:spcPts val="1750"/>
              </a:lnSpc>
              <a:buNone/>
            </a:pPr>
            <a:r>
              <a:rPr lang="en-US" sz="1050" dirty="0">
                <a:solidFill>
                  <a:srgbClr val="CFD0D8"/>
                </a:solidFill>
                <a:latin typeface="Roboto" pitchFamily="34" charset="0"/>
                <a:ea typeface="Roboto" pitchFamily="34" charset="-122"/>
                <a:cs typeface="Roboto" pitchFamily="34" charset="-120"/>
              </a:rPr>
              <a:t>Emits a 'connect' event on the server.</a:t>
            </a:r>
            <a:endParaRPr lang="en-US" sz="1050" dirty="0"/>
          </a:p>
        </p:txBody>
      </p:sp>
      <p:pic>
        <p:nvPicPr>
          <p:cNvPr id="8" name="Image 2" descr="preencoded.png"/>
          <p:cNvPicPr>
            <a:picLocks noChangeAspect="1"/>
          </p:cNvPicPr>
          <p:nvPr/>
        </p:nvPicPr>
        <p:blipFill>
          <a:blip r:embed="rId5"/>
          <a:stretch>
            <a:fillRect/>
          </a:stretch>
        </p:blipFill>
        <p:spPr>
          <a:xfrm>
            <a:off x="488633" y="4495086"/>
            <a:ext cx="697944" cy="1116806"/>
          </a:xfrm>
          <a:prstGeom prst="rect">
            <a:avLst/>
          </a:prstGeom>
        </p:spPr>
      </p:pic>
      <p:sp>
        <p:nvSpPr>
          <p:cNvPr id="9" name="Text 4"/>
          <p:cNvSpPr/>
          <p:nvPr/>
        </p:nvSpPr>
        <p:spPr>
          <a:xfrm>
            <a:off x="1395889" y="4634627"/>
            <a:ext cx="2121575" cy="218123"/>
          </a:xfrm>
          <a:prstGeom prst="rect">
            <a:avLst/>
          </a:prstGeom>
          <a:noFill/>
          <a:ln/>
        </p:spPr>
        <p:txBody>
          <a:bodyPr wrap="none" lIns="0" tIns="0" rIns="0" bIns="0" rtlCol="0" anchor="t"/>
          <a:lstStyle/>
          <a:p>
            <a:pPr marL="0" indent="0" algn="l">
              <a:lnSpc>
                <a:spcPts val="1700"/>
              </a:lnSpc>
              <a:buNone/>
            </a:pPr>
            <a:r>
              <a:rPr lang="en-US" sz="1350" dirty="0">
                <a:solidFill>
                  <a:srgbClr val="CFD0D8"/>
                </a:solidFill>
                <a:latin typeface="Roboto" pitchFamily="34" charset="0"/>
                <a:ea typeface="Roboto" pitchFamily="34" charset="-122"/>
                <a:cs typeface="Roboto" pitchFamily="34" charset="-120"/>
              </a:rPr>
              <a:t>Server Handles Connection</a:t>
            </a:r>
            <a:endParaRPr lang="en-US" sz="1350" dirty="0"/>
          </a:p>
        </p:txBody>
      </p:sp>
      <p:sp>
        <p:nvSpPr>
          <p:cNvPr id="10" name="Text 5"/>
          <p:cNvSpPr/>
          <p:nvPr/>
        </p:nvSpPr>
        <p:spPr>
          <a:xfrm>
            <a:off x="1395889" y="4936450"/>
            <a:ext cx="12745879" cy="223361"/>
          </a:xfrm>
          <a:prstGeom prst="rect">
            <a:avLst/>
          </a:prstGeom>
          <a:noFill/>
          <a:ln/>
        </p:spPr>
        <p:txBody>
          <a:bodyPr wrap="none" lIns="0" tIns="0" rIns="0" bIns="0" rtlCol="0" anchor="t"/>
          <a:lstStyle/>
          <a:p>
            <a:pPr marL="0" indent="0" algn="l">
              <a:lnSpc>
                <a:spcPts val="1750"/>
              </a:lnSpc>
              <a:buNone/>
            </a:pPr>
            <a:r>
              <a:rPr lang="en-US" sz="1050" dirty="0">
                <a:solidFill>
                  <a:srgbClr val="CFD0D8"/>
                </a:solidFill>
                <a:latin typeface="Roboto" pitchFamily="34" charset="0"/>
                <a:ea typeface="Roboto" pitchFamily="34" charset="-122"/>
                <a:cs typeface="Roboto" pitchFamily="34" charset="-120"/>
              </a:rPr>
              <a:t>Logs the connection and potentially updates the online users list.</a:t>
            </a:r>
            <a:endParaRPr lang="en-US" sz="1050" dirty="0"/>
          </a:p>
        </p:txBody>
      </p:sp>
      <p:pic>
        <p:nvPicPr>
          <p:cNvPr id="11" name="Image 3" descr="preencoded.png"/>
          <p:cNvPicPr>
            <a:picLocks noChangeAspect="1"/>
          </p:cNvPicPr>
          <p:nvPr/>
        </p:nvPicPr>
        <p:blipFill>
          <a:blip r:embed="rId6"/>
          <a:stretch>
            <a:fillRect/>
          </a:stretch>
        </p:blipFill>
        <p:spPr>
          <a:xfrm>
            <a:off x="488633" y="5611892"/>
            <a:ext cx="697944" cy="1116806"/>
          </a:xfrm>
          <a:prstGeom prst="rect">
            <a:avLst/>
          </a:prstGeom>
        </p:spPr>
      </p:pic>
      <p:sp>
        <p:nvSpPr>
          <p:cNvPr id="12" name="Text 6"/>
          <p:cNvSpPr/>
          <p:nvPr/>
        </p:nvSpPr>
        <p:spPr>
          <a:xfrm>
            <a:off x="1395889" y="5751433"/>
            <a:ext cx="1745099" cy="218123"/>
          </a:xfrm>
          <a:prstGeom prst="rect">
            <a:avLst/>
          </a:prstGeom>
          <a:noFill/>
          <a:ln/>
        </p:spPr>
        <p:txBody>
          <a:bodyPr wrap="none" lIns="0" tIns="0" rIns="0" bIns="0" rtlCol="0" anchor="t"/>
          <a:lstStyle/>
          <a:p>
            <a:pPr marL="0" indent="0" algn="l">
              <a:lnSpc>
                <a:spcPts val="1700"/>
              </a:lnSpc>
              <a:buNone/>
            </a:pPr>
            <a:r>
              <a:rPr lang="en-US" sz="1350" dirty="0">
                <a:solidFill>
                  <a:srgbClr val="CFD0D8"/>
                </a:solidFill>
                <a:latin typeface="Roboto" pitchFamily="34" charset="0"/>
                <a:ea typeface="Roboto" pitchFamily="34" charset="-122"/>
                <a:cs typeface="Roboto" pitchFamily="34" charset="-120"/>
              </a:rPr>
              <a:t>Client Disconnects</a:t>
            </a:r>
            <a:endParaRPr lang="en-US" sz="1350" dirty="0"/>
          </a:p>
        </p:txBody>
      </p:sp>
      <p:sp>
        <p:nvSpPr>
          <p:cNvPr id="13" name="Text 7"/>
          <p:cNvSpPr/>
          <p:nvPr/>
        </p:nvSpPr>
        <p:spPr>
          <a:xfrm>
            <a:off x="1395889" y="6053257"/>
            <a:ext cx="12745879" cy="223361"/>
          </a:xfrm>
          <a:prstGeom prst="rect">
            <a:avLst/>
          </a:prstGeom>
          <a:noFill/>
          <a:ln/>
        </p:spPr>
        <p:txBody>
          <a:bodyPr wrap="none" lIns="0" tIns="0" rIns="0" bIns="0" rtlCol="0" anchor="t"/>
          <a:lstStyle/>
          <a:p>
            <a:pPr marL="0" indent="0" algn="l">
              <a:lnSpc>
                <a:spcPts val="1750"/>
              </a:lnSpc>
              <a:buNone/>
            </a:pPr>
            <a:r>
              <a:rPr lang="en-US" sz="1050" dirty="0">
                <a:solidFill>
                  <a:srgbClr val="CFD0D8"/>
                </a:solidFill>
                <a:latin typeface="Roboto" pitchFamily="34" charset="0"/>
                <a:ea typeface="Roboto" pitchFamily="34" charset="-122"/>
                <a:cs typeface="Roboto" pitchFamily="34" charset="-120"/>
              </a:rPr>
              <a:t>Emits a 'disconnect' event on the server.</a:t>
            </a:r>
            <a:endParaRPr lang="en-US" sz="1050" dirty="0"/>
          </a:p>
        </p:txBody>
      </p:sp>
      <p:pic>
        <p:nvPicPr>
          <p:cNvPr id="14" name="Image 4" descr="preencoded.png"/>
          <p:cNvPicPr>
            <a:picLocks noChangeAspect="1"/>
          </p:cNvPicPr>
          <p:nvPr/>
        </p:nvPicPr>
        <p:blipFill>
          <a:blip r:embed="rId7"/>
          <a:stretch>
            <a:fillRect/>
          </a:stretch>
        </p:blipFill>
        <p:spPr>
          <a:xfrm>
            <a:off x="488633" y="6728698"/>
            <a:ext cx="697944" cy="1116806"/>
          </a:xfrm>
          <a:prstGeom prst="rect">
            <a:avLst/>
          </a:prstGeom>
        </p:spPr>
      </p:pic>
      <p:sp>
        <p:nvSpPr>
          <p:cNvPr id="15" name="Text 8"/>
          <p:cNvSpPr/>
          <p:nvPr/>
        </p:nvSpPr>
        <p:spPr>
          <a:xfrm>
            <a:off x="1395889" y="6868239"/>
            <a:ext cx="2347555" cy="218123"/>
          </a:xfrm>
          <a:prstGeom prst="rect">
            <a:avLst/>
          </a:prstGeom>
          <a:noFill/>
          <a:ln/>
        </p:spPr>
        <p:txBody>
          <a:bodyPr wrap="none" lIns="0" tIns="0" rIns="0" bIns="0" rtlCol="0" anchor="t"/>
          <a:lstStyle/>
          <a:p>
            <a:pPr marL="0" indent="0" algn="l">
              <a:lnSpc>
                <a:spcPts val="1700"/>
              </a:lnSpc>
              <a:buNone/>
            </a:pPr>
            <a:r>
              <a:rPr lang="en-US" sz="1350" dirty="0">
                <a:solidFill>
                  <a:srgbClr val="CFD0D8"/>
                </a:solidFill>
                <a:latin typeface="Roboto" pitchFamily="34" charset="0"/>
                <a:ea typeface="Roboto" pitchFamily="34" charset="-122"/>
                <a:cs typeface="Roboto" pitchFamily="34" charset="-120"/>
              </a:rPr>
              <a:t>Server Handles Disconnection</a:t>
            </a:r>
            <a:endParaRPr lang="en-US" sz="1350" dirty="0"/>
          </a:p>
        </p:txBody>
      </p:sp>
      <p:sp>
        <p:nvSpPr>
          <p:cNvPr id="16" name="Text 9"/>
          <p:cNvSpPr/>
          <p:nvPr/>
        </p:nvSpPr>
        <p:spPr>
          <a:xfrm>
            <a:off x="1395889" y="7170063"/>
            <a:ext cx="12745879" cy="223361"/>
          </a:xfrm>
          <a:prstGeom prst="rect">
            <a:avLst/>
          </a:prstGeom>
          <a:noFill/>
          <a:ln/>
        </p:spPr>
        <p:txBody>
          <a:bodyPr wrap="none" lIns="0" tIns="0" rIns="0" bIns="0" rtlCol="0" anchor="t"/>
          <a:lstStyle/>
          <a:p>
            <a:pPr marL="0" indent="0" algn="l">
              <a:lnSpc>
                <a:spcPts val="1750"/>
              </a:lnSpc>
              <a:buNone/>
            </a:pPr>
            <a:r>
              <a:rPr lang="en-US" sz="1050" dirty="0">
                <a:solidFill>
                  <a:srgbClr val="CFD0D8"/>
                </a:solidFill>
                <a:latin typeface="Roboto" pitchFamily="34" charset="0"/>
                <a:ea typeface="Roboto" pitchFamily="34" charset="-122"/>
                <a:cs typeface="Roboto" pitchFamily="34" charset="-120"/>
              </a:rPr>
              <a:t>Removes the user from the online users list and notifies other clients.</a:t>
            </a:r>
            <a:endParaRPr lang="en-US" sz="10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855107"/>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FFFFFF"/>
                </a:solidFill>
                <a:latin typeface="Roboto" pitchFamily="34" charset="0"/>
                <a:ea typeface="Roboto" pitchFamily="34" charset="-122"/>
                <a:cs typeface="Roboto" pitchFamily="34" charset="-120"/>
              </a:rPr>
              <a:t>Implementing Realtime Message Broadcasting</a:t>
            </a:r>
            <a:endParaRPr lang="en-US" sz="4450" dirty="0"/>
          </a:p>
        </p:txBody>
      </p:sp>
      <p:sp>
        <p:nvSpPr>
          <p:cNvPr id="4" name="Text 1"/>
          <p:cNvSpPr/>
          <p:nvPr/>
        </p:nvSpPr>
        <p:spPr>
          <a:xfrm>
            <a:off x="793790" y="2612827"/>
            <a:ext cx="7556421" cy="1451610"/>
          </a:xfrm>
          <a:prstGeom prst="rect">
            <a:avLst/>
          </a:prstGeom>
          <a:noFill/>
          <a:ln/>
        </p:spPr>
        <p:txBody>
          <a:bodyPr wrap="squar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On the client-side, handle the 'message' event emitted by the server to display new messages received from other users. On the server, when a client sends a message, emit a 'message' event with the message content to all connected clients.</a:t>
            </a:r>
            <a:endParaRPr lang="en-US" sz="1750" dirty="0"/>
          </a:p>
        </p:txBody>
      </p:sp>
      <p:sp>
        <p:nvSpPr>
          <p:cNvPr id="5" name="Shape 2"/>
          <p:cNvSpPr/>
          <p:nvPr/>
        </p:nvSpPr>
        <p:spPr>
          <a:xfrm>
            <a:off x="793790" y="4319587"/>
            <a:ext cx="7556421" cy="3054906"/>
          </a:xfrm>
          <a:prstGeom prst="roundRect">
            <a:avLst>
              <a:gd name="adj" fmla="val 3119"/>
            </a:avLst>
          </a:prstGeom>
          <a:noFill/>
          <a:ln w="7620">
            <a:solidFill>
              <a:srgbClr val="FFFFFF">
                <a:alpha val="24000"/>
              </a:srgbClr>
            </a:solidFill>
            <a:prstDash val="solid"/>
          </a:ln>
        </p:spPr>
      </p:sp>
      <p:sp>
        <p:nvSpPr>
          <p:cNvPr id="6" name="Shape 3"/>
          <p:cNvSpPr/>
          <p:nvPr/>
        </p:nvSpPr>
        <p:spPr>
          <a:xfrm>
            <a:off x="801410" y="4327208"/>
            <a:ext cx="7541181" cy="650319"/>
          </a:xfrm>
          <a:prstGeom prst="rect">
            <a:avLst/>
          </a:prstGeom>
          <a:solidFill>
            <a:srgbClr val="FFFFFF">
              <a:alpha val="4000"/>
            </a:srgbClr>
          </a:solidFill>
          <a:ln/>
        </p:spPr>
      </p:sp>
      <p:sp>
        <p:nvSpPr>
          <p:cNvPr id="7" name="Text 4"/>
          <p:cNvSpPr/>
          <p:nvPr/>
        </p:nvSpPr>
        <p:spPr>
          <a:xfrm>
            <a:off x="1028224" y="4470916"/>
            <a:ext cx="3313152" cy="362903"/>
          </a:xfrm>
          <a:prstGeom prst="rect">
            <a:avLst/>
          </a:prstGeom>
          <a:noFill/>
          <a:ln/>
        </p:spPr>
        <p:txBody>
          <a:bodyPr wrap="non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Event</a:t>
            </a:r>
            <a:endParaRPr lang="en-US" sz="1750" dirty="0"/>
          </a:p>
        </p:txBody>
      </p:sp>
      <p:sp>
        <p:nvSpPr>
          <p:cNvPr id="8" name="Text 5"/>
          <p:cNvSpPr/>
          <p:nvPr/>
        </p:nvSpPr>
        <p:spPr>
          <a:xfrm>
            <a:off x="4802624" y="4470916"/>
            <a:ext cx="3313152" cy="362903"/>
          </a:xfrm>
          <a:prstGeom prst="rect">
            <a:avLst/>
          </a:prstGeom>
          <a:noFill/>
          <a:ln/>
        </p:spPr>
        <p:txBody>
          <a:bodyPr wrap="non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Description</a:t>
            </a:r>
            <a:endParaRPr lang="en-US" sz="1750" dirty="0"/>
          </a:p>
        </p:txBody>
      </p:sp>
      <p:sp>
        <p:nvSpPr>
          <p:cNvPr id="9" name="Shape 6"/>
          <p:cNvSpPr/>
          <p:nvPr/>
        </p:nvSpPr>
        <p:spPr>
          <a:xfrm>
            <a:off x="801410" y="4977527"/>
            <a:ext cx="7541181" cy="1013222"/>
          </a:xfrm>
          <a:prstGeom prst="rect">
            <a:avLst/>
          </a:prstGeom>
          <a:solidFill>
            <a:srgbClr val="000000">
              <a:alpha val="4000"/>
            </a:srgbClr>
          </a:solidFill>
          <a:ln/>
        </p:spPr>
      </p:sp>
      <p:sp>
        <p:nvSpPr>
          <p:cNvPr id="10" name="Text 7"/>
          <p:cNvSpPr/>
          <p:nvPr/>
        </p:nvSpPr>
        <p:spPr>
          <a:xfrm>
            <a:off x="1028224" y="5121235"/>
            <a:ext cx="3313152" cy="362903"/>
          </a:xfrm>
          <a:prstGeom prst="rect">
            <a:avLst/>
          </a:prstGeom>
          <a:noFill/>
          <a:ln/>
        </p:spPr>
        <p:txBody>
          <a:bodyPr wrap="non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'message'</a:t>
            </a:r>
            <a:endParaRPr lang="en-US" sz="1750" dirty="0"/>
          </a:p>
        </p:txBody>
      </p:sp>
      <p:sp>
        <p:nvSpPr>
          <p:cNvPr id="11" name="Text 8"/>
          <p:cNvSpPr/>
          <p:nvPr/>
        </p:nvSpPr>
        <p:spPr>
          <a:xfrm>
            <a:off x="4802624" y="5121235"/>
            <a:ext cx="3313152" cy="725805"/>
          </a:xfrm>
          <a:prstGeom prst="rect">
            <a:avLst/>
          </a:prstGeom>
          <a:noFill/>
          <a:ln/>
        </p:spPr>
        <p:txBody>
          <a:bodyPr wrap="squar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Emitted by the server when a client sends a message.</a:t>
            </a:r>
            <a:endParaRPr lang="en-US" sz="1750" dirty="0"/>
          </a:p>
        </p:txBody>
      </p:sp>
      <p:sp>
        <p:nvSpPr>
          <p:cNvPr id="12" name="Shape 9"/>
          <p:cNvSpPr/>
          <p:nvPr/>
        </p:nvSpPr>
        <p:spPr>
          <a:xfrm>
            <a:off x="801410" y="5990749"/>
            <a:ext cx="7541181" cy="1376124"/>
          </a:xfrm>
          <a:prstGeom prst="rect">
            <a:avLst/>
          </a:prstGeom>
          <a:solidFill>
            <a:srgbClr val="FFFFFF">
              <a:alpha val="4000"/>
            </a:srgbClr>
          </a:solidFill>
          <a:ln/>
        </p:spPr>
      </p:sp>
      <p:sp>
        <p:nvSpPr>
          <p:cNvPr id="13" name="Text 10"/>
          <p:cNvSpPr/>
          <p:nvPr/>
        </p:nvSpPr>
        <p:spPr>
          <a:xfrm>
            <a:off x="1028224" y="6134457"/>
            <a:ext cx="3313152" cy="362903"/>
          </a:xfrm>
          <a:prstGeom prst="rect">
            <a:avLst/>
          </a:prstGeom>
          <a:noFill/>
          <a:ln/>
        </p:spPr>
        <p:txBody>
          <a:bodyPr wrap="non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'message'</a:t>
            </a:r>
            <a:endParaRPr lang="en-US" sz="1750" dirty="0"/>
          </a:p>
        </p:txBody>
      </p:sp>
      <p:sp>
        <p:nvSpPr>
          <p:cNvPr id="14" name="Text 11"/>
          <p:cNvSpPr/>
          <p:nvPr/>
        </p:nvSpPr>
        <p:spPr>
          <a:xfrm>
            <a:off x="4802624" y="6134457"/>
            <a:ext cx="3313152" cy="1088708"/>
          </a:xfrm>
          <a:prstGeom prst="rect">
            <a:avLst/>
          </a:prstGeom>
          <a:noFill/>
          <a:ln/>
        </p:spPr>
        <p:txBody>
          <a:bodyPr wrap="square" lIns="0" tIns="0" rIns="0" bIns="0" rtlCol="0" anchor="t"/>
          <a:lstStyle/>
          <a:p>
            <a:pPr marL="0" indent="0">
              <a:lnSpc>
                <a:spcPts val="2850"/>
              </a:lnSpc>
              <a:buNone/>
            </a:pPr>
            <a:r>
              <a:rPr lang="en-US" sz="1750" dirty="0">
                <a:solidFill>
                  <a:srgbClr val="CFD0D8"/>
                </a:solidFill>
                <a:latin typeface="Roboto" pitchFamily="34" charset="0"/>
                <a:ea typeface="Roboto" pitchFamily="34" charset="-122"/>
                <a:cs typeface="Roboto" pitchFamily="34" charset="-120"/>
              </a:rPr>
              <a:t>Emitted by the server to all connected clients, containing the message content.</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82955" y="616744"/>
            <a:ext cx="6738699" cy="699135"/>
          </a:xfrm>
          <a:prstGeom prst="rect">
            <a:avLst/>
          </a:prstGeom>
          <a:noFill/>
          <a:ln/>
        </p:spPr>
        <p:txBody>
          <a:bodyPr wrap="none" lIns="0" tIns="0" rIns="0" bIns="0" rtlCol="0" anchor="t"/>
          <a:lstStyle/>
          <a:p>
            <a:pPr marL="0" indent="0">
              <a:lnSpc>
                <a:spcPts val="5500"/>
              </a:lnSpc>
              <a:buNone/>
            </a:pPr>
            <a:r>
              <a:rPr lang="en-US" sz="4400" dirty="0">
                <a:solidFill>
                  <a:srgbClr val="FFFFFF"/>
                </a:solidFill>
                <a:latin typeface="Roboto" pitchFamily="34" charset="0"/>
                <a:ea typeface="Roboto" pitchFamily="34" charset="-122"/>
                <a:cs typeface="Roboto" pitchFamily="34" charset="-120"/>
              </a:rPr>
              <a:t>Conclusion and Next Steps</a:t>
            </a:r>
            <a:endParaRPr lang="en-US" sz="4400" dirty="0"/>
          </a:p>
        </p:txBody>
      </p:sp>
      <p:sp>
        <p:nvSpPr>
          <p:cNvPr id="4" name="Text 1"/>
          <p:cNvSpPr/>
          <p:nvPr/>
        </p:nvSpPr>
        <p:spPr>
          <a:xfrm>
            <a:off x="782955" y="1651397"/>
            <a:ext cx="7578090" cy="1073706"/>
          </a:xfrm>
          <a:prstGeom prst="rect">
            <a:avLst/>
          </a:prstGeom>
          <a:noFill/>
          <a:ln/>
        </p:spPr>
        <p:txBody>
          <a:bodyPr wrap="square" lIns="0" tIns="0" rIns="0" bIns="0" rtlCol="0" anchor="t"/>
          <a:lstStyle/>
          <a:p>
            <a:pPr marL="0" indent="0">
              <a:lnSpc>
                <a:spcPts val="2800"/>
              </a:lnSpc>
              <a:buNone/>
            </a:pPr>
            <a:r>
              <a:rPr lang="en-US" sz="1750" dirty="0">
                <a:solidFill>
                  <a:srgbClr val="CFD0D8"/>
                </a:solidFill>
                <a:latin typeface="Roboto" pitchFamily="34" charset="0"/>
                <a:ea typeface="Roboto" pitchFamily="34" charset="-122"/>
                <a:cs typeface="Roboto" pitchFamily="34" charset="-120"/>
              </a:rPr>
              <a:t>You've now created a fully functional real-time chat application using NodeJS and Socket.IO. Expand your application by adding features like user authentication, private messaging, file sharing, and more.</a:t>
            </a:r>
            <a:endParaRPr lang="en-US" sz="1750" dirty="0"/>
          </a:p>
        </p:txBody>
      </p:sp>
      <p:pic>
        <p:nvPicPr>
          <p:cNvPr id="5" name="Image 1" descr="preencoded.png"/>
          <p:cNvPicPr>
            <a:picLocks noChangeAspect="1"/>
          </p:cNvPicPr>
          <p:nvPr/>
        </p:nvPicPr>
        <p:blipFill>
          <a:blip r:embed="rId4"/>
          <a:stretch>
            <a:fillRect/>
          </a:stretch>
        </p:blipFill>
        <p:spPr>
          <a:xfrm>
            <a:off x="782955" y="2976682"/>
            <a:ext cx="559237" cy="559237"/>
          </a:xfrm>
          <a:prstGeom prst="rect">
            <a:avLst/>
          </a:prstGeom>
        </p:spPr>
      </p:pic>
      <p:sp>
        <p:nvSpPr>
          <p:cNvPr id="6" name="Text 2"/>
          <p:cNvSpPr/>
          <p:nvPr/>
        </p:nvSpPr>
        <p:spPr>
          <a:xfrm>
            <a:off x="782955" y="3759637"/>
            <a:ext cx="2796421" cy="349568"/>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Roboto" pitchFamily="34" charset="0"/>
                <a:ea typeface="Roboto" pitchFamily="34" charset="-122"/>
                <a:cs typeface="Roboto" pitchFamily="34" charset="-120"/>
              </a:rPr>
              <a:t>User Authentication</a:t>
            </a:r>
            <a:endParaRPr lang="en-US" sz="2200" dirty="0"/>
          </a:p>
        </p:txBody>
      </p:sp>
      <p:sp>
        <p:nvSpPr>
          <p:cNvPr id="7" name="Text 3"/>
          <p:cNvSpPr/>
          <p:nvPr/>
        </p:nvSpPr>
        <p:spPr>
          <a:xfrm>
            <a:off x="782955" y="4243388"/>
            <a:ext cx="3621286" cy="715804"/>
          </a:xfrm>
          <a:prstGeom prst="rect">
            <a:avLst/>
          </a:prstGeom>
          <a:noFill/>
          <a:ln/>
        </p:spPr>
        <p:txBody>
          <a:bodyPr wrap="square" lIns="0" tIns="0" rIns="0" bIns="0" rtlCol="0" anchor="t"/>
          <a:lstStyle/>
          <a:p>
            <a:pPr marL="0" indent="0" algn="l">
              <a:lnSpc>
                <a:spcPts val="2800"/>
              </a:lnSpc>
              <a:buNone/>
            </a:pPr>
            <a:r>
              <a:rPr lang="en-US" sz="1750" dirty="0">
                <a:solidFill>
                  <a:srgbClr val="CFD0D8"/>
                </a:solidFill>
                <a:latin typeface="Roboto" pitchFamily="34" charset="0"/>
                <a:ea typeface="Roboto" pitchFamily="34" charset="-122"/>
                <a:cs typeface="Roboto" pitchFamily="34" charset="-120"/>
              </a:rPr>
              <a:t>Implement login and registration to secure user accounts.</a:t>
            </a:r>
            <a:endParaRPr lang="en-US" sz="1750" dirty="0"/>
          </a:p>
        </p:txBody>
      </p:sp>
      <p:pic>
        <p:nvPicPr>
          <p:cNvPr id="8" name="Image 2" descr="preencoded.png"/>
          <p:cNvPicPr>
            <a:picLocks noChangeAspect="1"/>
          </p:cNvPicPr>
          <p:nvPr/>
        </p:nvPicPr>
        <p:blipFill>
          <a:blip r:embed="rId5"/>
          <a:stretch>
            <a:fillRect/>
          </a:stretch>
        </p:blipFill>
        <p:spPr>
          <a:xfrm>
            <a:off x="4739759" y="2976682"/>
            <a:ext cx="559237" cy="559237"/>
          </a:xfrm>
          <a:prstGeom prst="rect">
            <a:avLst/>
          </a:prstGeom>
        </p:spPr>
      </p:pic>
      <p:sp>
        <p:nvSpPr>
          <p:cNvPr id="9" name="Text 4"/>
          <p:cNvSpPr/>
          <p:nvPr/>
        </p:nvSpPr>
        <p:spPr>
          <a:xfrm>
            <a:off x="4739759" y="3759637"/>
            <a:ext cx="2796421" cy="349568"/>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Roboto" pitchFamily="34" charset="0"/>
                <a:ea typeface="Roboto" pitchFamily="34" charset="-122"/>
                <a:cs typeface="Roboto" pitchFamily="34" charset="-120"/>
              </a:rPr>
              <a:t>Private Messaging</a:t>
            </a:r>
            <a:endParaRPr lang="en-US" sz="2200" dirty="0"/>
          </a:p>
        </p:txBody>
      </p:sp>
      <p:sp>
        <p:nvSpPr>
          <p:cNvPr id="10" name="Text 5"/>
          <p:cNvSpPr/>
          <p:nvPr/>
        </p:nvSpPr>
        <p:spPr>
          <a:xfrm>
            <a:off x="4739759" y="4243388"/>
            <a:ext cx="3621286" cy="715804"/>
          </a:xfrm>
          <a:prstGeom prst="rect">
            <a:avLst/>
          </a:prstGeom>
          <a:noFill/>
          <a:ln/>
        </p:spPr>
        <p:txBody>
          <a:bodyPr wrap="square" lIns="0" tIns="0" rIns="0" bIns="0" rtlCol="0" anchor="t"/>
          <a:lstStyle/>
          <a:p>
            <a:pPr marL="0" indent="0" algn="l">
              <a:lnSpc>
                <a:spcPts val="2800"/>
              </a:lnSpc>
              <a:buNone/>
            </a:pPr>
            <a:r>
              <a:rPr lang="en-US" sz="1750" dirty="0">
                <a:solidFill>
                  <a:srgbClr val="CFD0D8"/>
                </a:solidFill>
                <a:latin typeface="Roboto" pitchFamily="34" charset="0"/>
                <a:ea typeface="Roboto" pitchFamily="34" charset="-122"/>
                <a:cs typeface="Roboto" pitchFamily="34" charset="-120"/>
              </a:rPr>
              <a:t>Allow users to send direct messages to each other.</a:t>
            </a:r>
            <a:endParaRPr lang="en-US" sz="1750" dirty="0"/>
          </a:p>
        </p:txBody>
      </p:sp>
      <p:pic>
        <p:nvPicPr>
          <p:cNvPr id="11" name="Image 3" descr="preencoded.png"/>
          <p:cNvPicPr>
            <a:picLocks noChangeAspect="1"/>
          </p:cNvPicPr>
          <p:nvPr/>
        </p:nvPicPr>
        <p:blipFill>
          <a:blip r:embed="rId6"/>
          <a:stretch>
            <a:fillRect/>
          </a:stretch>
        </p:blipFill>
        <p:spPr>
          <a:xfrm>
            <a:off x="782955" y="5630347"/>
            <a:ext cx="559237" cy="559237"/>
          </a:xfrm>
          <a:prstGeom prst="rect">
            <a:avLst/>
          </a:prstGeom>
        </p:spPr>
      </p:pic>
      <p:sp>
        <p:nvSpPr>
          <p:cNvPr id="12" name="Text 6"/>
          <p:cNvSpPr/>
          <p:nvPr/>
        </p:nvSpPr>
        <p:spPr>
          <a:xfrm>
            <a:off x="782955" y="6413302"/>
            <a:ext cx="2796421" cy="349568"/>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Roboto" pitchFamily="34" charset="0"/>
                <a:ea typeface="Roboto" pitchFamily="34" charset="-122"/>
                <a:cs typeface="Roboto" pitchFamily="34" charset="-120"/>
              </a:rPr>
              <a:t>File Sharing</a:t>
            </a:r>
            <a:endParaRPr lang="en-US" sz="2200" dirty="0"/>
          </a:p>
        </p:txBody>
      </p:sp>
      <p:sp>
        <p:nvSpPr>
          <p:cNvPr id="13" name="Text 7"/>
          <p:cNvSpPr/>
          <p:nvPr/>
        </p:nvSpPr>
        <p:spPr>
          <a:xfrm>
            <a:off x="782955" y="6897052"/>
            <a:ext cx="3621286" cy="715804"/>
          </a:xfrm>
          <a:prstGeom prst="rect">
            <a:avLst/>
          </a:prstGeom>
          <a:noFill/>
          <a:ln/>
        </p:spPr>
        <p:txBody>
          <a:bodyPr wrap="square" lIns="0" tIns="0" rIns="0" bIns="0" rtlCol="0" anchor="t"/>
          <a:lstStyle/>
          <a:p>
            <a:pPr marL="0" indent="0" algn="l">
              <a:lnSpc>
                <a:spcPts val="2800"/>
              </a:lnSpc>
              <a:buNone/>
            </a:pPr>
            <a:r>
              <a:rPr lang="en-US" sz="1750" dirty="0">
                <a:solidFill>
                  <a:srgbClr val="CFD0D8"/>
                </a:solidFill>
                <a:latin typeface="Roboto" pitchFamily="34" charset="0"/>
                <a:ea typeface="Roboto" pitchFamily="34" charset="-122"/>
                <a:cs typeface="Roboto" pitchFamily="34" charset="-120"/>
              </a:rPr>
              <a:t>Enable users to share files and images within the chat.</a:t>
            </a:r>
            <a:endParaRPr lang="en-US" sz="1750" dirty="0"/>
          </a:p>
        </p:txBody>
      </p:sp>
      <p:pic>
        <p:nvPicPr>
          <p:cNvPr id="14" name="Image 4" descr="preencoded.png"/>
          <p:cNvPicPr>
            <a:picLocks noChangeAspect="1"/>
          </p:cNvPicPr>
          <p:nvPr/>
        </p:nvPicPr>
        <p:blipFill>
          <a:blip r:embed="rId7"/>
          <a:stretch>
            <a:fillRect/>
          </a:stretch>
        </p:blipFill>
        <p:spPr>
          <a:xfrm>
            <a:off x="4739759" y="5630347"/>
            <a:ext cx="559237" cy="559237"/>
          </a:xfrm>
          <a:prstGeom prst="rect">
            <a:avLst/>
          </a:prstGeom>
        </p:spPr>
      </p:pic>
      <p:sp>
        <p:nvSpPr>
          <p:cNvPr id="15" name="Text 8"/>
          <p:cNvSpPr/>
          <p:nvPr/>
        </p:nvSpPr>
        <p:spPr>
          <a:xfrm>
            <a:off x="4739759" y="6413302"/>
            <a:ext cx="2796421" cy="349568"/>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Roboto" pitchFamily="34" charset="0"/>
                <a:ea typeface="Roboto" pitchFamily="34" charset="-122"/>
                <a:cs typeface="Roboto" pitchFamily="34" charset="-120"/>
              </a:rPr>
              <a:t>Group Chat</a:t>
            </a:r>
            <a:endParaRPr lang="en-US" sz="2200" dirty="0"/>
          </a:p>
        </p:txBody>
      </p:sp>
      <p:sp>
        <p:nvSpPr>
          <p:cNvPr id="16" name="Text 9"/>
          <p:cNvSpPr/>
          <p:nvPr/>
        </p:nvSpPr>
        <p:spPr>
          <a:xfrm>
            <a:off x="4739759" y="6897052"/>
            <a:ext cx="3621286" cy="715804"/>
          </a:xfrm>
          <a:prstGeom prst="rect">
            <a:avLst/>
          </a:prstGeom>
          <a:noFill/>
          <a:ln/>
        </p:spPr>
        <p:txBody>
          <a:bodyPr wrap="square" lIns="0" tIns="0" rIns="0" bIns="0" rtlCol="0" anchor="t"/>
          <a:lstStyle/>
          <a:p>
            <a:pPr marL="0" indent="0" algn="l">
              <a:lnSpc>
                <a:spcPts val="2800"/>
              </a:lnSpc>
              <a:buNone/>
            </a:pPr>
            <a:r>
              <a:rPr lang="en-US" sz="1750" dirty="0">
                <a:solidFill>
                  <a:srgbClr val="CFD0D8"/>
                </a:solidFill>
                <a:latin typeface="Roboto" pitchFamily="34" charset="0"/>
                <a:ea typeface="Roboto" pitchFamily="34" charset="-122"/>
                <a:cs typeface="Roboto" pitchFamily="34" charset="-120"/>
              </a:rPr>
              <a:t>Create channels or groups for multiple users to chat together.</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9BDE3B-10A8-1035-68C3-B7D24F25FFD5}"/>
              </a:ext>
            </a:extLst>
          </p:cNvPr>
          <p:cNvSpPr txBox="1"/>
          <p:nvPr/>
        </p:nvSpPr>
        <p:spPr>
          <a:xfrm>
            <a:off x="5689601" y="3730079"/>
            <a:ext cx="10075333" cy="769441"/>
          </a:xfrm>
          <a:prstGeom prst="rect">
            <a:avLst/>
          </a:prstGeom>
          <a:noFill/>
        </p:spPr>
        <p:txBody>
          <a:bodyPr wrap="square" rtlCol="0">
            <a:spAutoFit/>
          </a:bodyPr>
          <a:lstStyle/>
          <a:p>
            <a:r>
              <a:rPr lang="en-US" sz="4400" b="1" dirty="0">
                <a:solidFill>
                  <a:schemeClr val="bg1"/>
                </a:solidFill>
                <a:latin typeface="Roboto" panose="02000000000000000000" pitchFamily="2" charset="0"/>
                <a:ea typeface="Roboto" panose="02000000000000000000" pitchFamily="2" charset="0"/>
                <a:cs typeface="Roboto" panose="02000000000000000000" pitchFamily="2" charset="0"/>
              </a:rPr>
              <a:t>Thank You.</a:t>
            </a:r>
            <a:endParaRPr lang="en-IN" sz="4400"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323659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712</Words>
  <Application>Microsoft Office PowerPoint</Application>
  <PresentationFormat>Custom</PresentationFormat>
  <Paragraphs>82</Paragraphs>
  <Slides>9</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Roboto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Ashutosh Kumar</cp:lastModifiedBy>
  <cp:revision>3</cp:revision>
  <dcterms:created xsi:type="dcterms:W3CDTF">2024-09-14T13:08:48Z</dcterms:created>
  <dcterms:modified xsi:type="dcterms:W3CDTF">2024-09-15T10:34:43Z</dcterms:modified>
</cp:coreProperties>
</file>