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Montserrat"/>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8" roundtripDataSignature="AMtx7mgDL11oVYRhjaRjM5aikIRxtDxN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Montserrat-bold.fntdata"/><Relationship Id="rId12" Type="http://schemas.openxmlformats.org/officeDocument/2006/relationships/slide" Target="slides/slide7.xml"/><Relationship Id="rId34" Type="http://schemas.openxmlformats.org/officeDocument/2006/relationships/font" Target="fonts/Montserrat-regular.fntdata"/><Relationship Id="rId15" Type="http://schemas.openxmlformats.org/officeDocument/2006/relationships/slide" Target="slides/slide10.xml"/><Relationship Id="rId37" Type="http://schemas.openxmlformats.org/officeDocument/2006/relationships/font" Target="fonts/Montserrat-boldItalic.fntdata"/><Relationship Id="rId14" Type="http://schemas.openxmlformats.org/officeDocument/2006/relationships/slide" Target="slides/slide9.xml"/><Relationship Id="rId36" Type="http://schemas.openxmlformats.org/officeDocument/2006/relationships/font" Target="fonts/Montserrat-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35"/>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35"/>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2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2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2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3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3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3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3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3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3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9" name="Google Shape;9;p25"/>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jpg"/><Relationship Id="rId4" Type="http://schemas.openxmlformats.org/officeDocument/2006/relationships/image" Target="../media/image2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jpg"/><Relationship Id="rId4"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264379" y="1721795"/>
            <a:ext cx="8512500" cy="3182723"/>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IN" sz="4200">
                <a:solidFill>
                  <a:srgbClr val="CC0000"/>
                </a:solidFill>
                <a:latin typeface="Montserrat"/>
                <a:ea typeface="Montserrat"/>
                <a:cs typeface="Montserrat"/>
                <a:sym typeface="Montserrat"/>
              </a:rPr>
              <a:t>Capstone Project – 4</a:t>
            </a:r>
            <a:br>
              <a:rPr b="1" lang="en-IN" sz="4200">
                <a:solidFill>
                  <a:srgbClr val="CC0000"/>
                </a:solidFill>
                <a:latin typeface="Montserrat"/>
                <a:ea typeface="Montserrat"/>
                <a:cs typeface="Montserrat"/>
                <a:sym typeface="Montserrat"/>
              </a:rPr>
            </a:br>
            <a:r>
              <a:rPr b="1" lang="en-IN" sz="2800">
                <a:solidFill>
                  <a:srgbClr val="CC0000"/>
                </a:solidFill>
                <a:latin typeface="Montserrat"/>
                <a:ea typeface="Montserrat"/>
                <a:cs typeface="Montserrat"/>
                <a:sym typeface="Montserrat"/>
              </a:rPr>
              <a:t>Unsupervised Learning</a:t>
            </a:r>
            <a:br>
              <a:rPr b="1" lang="en-IN" sz="2800">
                <a:solidFill>
                  <a:srgbClr val="CC0000"/>
                </a:solidFill>
                <a:latin typeface="Montserrat"/>
                <a:ea typeface="Montserrat"/>
                <a:cs typeface="Montserrat"/>
                <a:sym typeface="Montserrat"/>
              </a:rPr>
            </a:br>
            <a:endParaRPr b="1" sz="28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IN" sz="2800">
                <a:solidFill>
                  <a:schemeClr val="lt1"/>
                </a:solidFill>
                <a:latin typeface="Montserrat"/>
                <a:ea typeface="Montserrat"/>
                <a:cs typeface="Montserrat"/>
                <a:sym typeface="Montserrat"/>
              </a:rPr>
              <a:t>Netflix Movies and TV-Shows Clustering</a:t>
            </a:r>
            <a:br>
              <a:rPr b="1" lang="en-IN" sz="3600">
                <a:solidFill>
                  <a:schemeClr val="lt1"/>
                </a:solidFill>
                <a:latin typeface="Montserrat"/>
                <a:ea typeface="Montserrat"/>
                <a:cs typeface="Montserrat"/>
                <a:sym typeface="Montserrat"/>
              </a:rPr>
            </a:br>
            <a:br>
              <a:rPr b="1" lang="en-IN" sz="3600">
                <a:solidFill>
                  <a:schemeClr val="lt1"/>
                </a:solidFill>
                <a:latin typeface="Montserrat"/>
                <a:ea typeface="Montserrat"/>
                <a:cs typeface="Montserrat"/>
                <a:sym typeface="Montserrat"/>
              </a:rPr>
            </a:br>
            <a:r>
              <a:rPr b="1" lang="en-IN" sz="2000" u="sng">
                <a:solidFill>
                  <a:srgbClr val="00637D"/>
                </a:solidFill>
                <a:latin typeface="Montserrat"/>
                <a:ea typeface="Montserrat"/>
                <a:cs typeface="Montserrat"/>
                <a:sym typeface="Montserrat"/>
              </a:rPr>
              <a:t>Presented by: </a:t>
            </a:r>
            <a:br>
              <a:rPr b="1" lang="en-IN" sz="2000" u="sng">
                <a:solidFill>
                  <a:srgbClr val="00637D"/>
                </a:solidFill>
                <a:latin typeface="Montserrat"/>
                <a:ea typeface="Montserrat"/>
                <a:cs typeface="Montserrat"/>
                <a:sym typeface="Montserrat"/>
              </a:rPr>
            </a:br>
            <a:r>
              <a:rPr b="1" lang="en-IN" sz="1800">
                <a:solidFill>
                  <a:srgbClr val="00637D"/>
                </a:solidFill>
                <a:latin typeface="Montserrat"/>
                <a:ea typeface="Montserrat"/>
                <a:cs typeface="Montserrat"/>
                <a:sym typeface="Montserrat"/>
              </a:rPr>
              <a:t>Ashutosh Sharma</a:t>
            </a:r>
            <a:br>
              <a:rPr b="1" lang="en-IN" sz="1800">
                <a:solidFill>
                  <a:srgbClr val="00637D"/>
                </a:solidFill>
                <a:latin typeface="Montserrat"/>
                <a:ea typeface="Montserrat"/>
                <a:cs typeface="Montserrat"/>
                <a:sym typeface="Montserrat"/>
              </a:rPr>
            </a:br>
            <a:r>
              <a:rPr b="1" lang="en-IN" sz="1800">
                <a:solidFill>
                  <a:srgbClr val="00637D"/>
                </a:solidFill>
                <a:latin typeface="Montserrat"/>
                <a:ea typeface="Montserrat"/>
                <a:cs typeface="Montserrat"/>
                <a:sym typeface="Montserrat"/>
              </a:rPr>
              <a:t>Kumar Aman</a:t>
            </a:r>
            <a:br>
              <a:rPr b="1" lang="en-IN" sz="1800">
                <a:solidFill>
                  <a:srgbClr val="00637D"/>
                </a:solidFill>
                <a:latin typeface="Montserrat"/>
                <a:ea typeface="Montserrat"/>
                <a:cs typeface="Montserrat"/>
                <a:sym typeface="Montserrat"/>
              </a:rPr>
            </a:br>
            <a:r>
              <a:rPr b="1" lang="en-IN" sz="1800">
                <a:solidFill>
                  <a:srgbClr val="00637D"/>
                </a:solidFill>
                <a:latin typeface="Montserrat"/>
                <a:ea typeface="Montserrat"/>
                <a:cs typeface="Montserrat"/>
                <a:sym typeface="Montserrat"/>
              </a:rPr>
              <a:t>Prashant Gour</a:t>
            </a:r>
            <a:br>
              <a:rPr b="1" lang="en-IN" sz="1800">
                <a:solidFill>
                  <a:srgbClr val="00637D"/>
                </a:solidFill>
                <a:latin typeface="Montserrat"/>
                <a:ea typeface="Montserrat"/>
                <a:cs typeface="Montserrat"/>
                <a:sym typeface="Montserrat"/>
              </a:rPr>
            </a:br>
            <a:r>
              <a:rPr b="1" lang="en-IN" sz="1800">
                <a:solidFill>
                  <a:srgbClr val="00637D"/>
                </a:solidFill>
                <a:latin typeface="Montserrat"/>
                <a:ea typeface="Montserrat"/>
                <a:cs typeface="Montserrat"/>
                <a:sym typeface="Montserrat"/>
              </a:rPr>
              <a:t>Jyotsana Gour</a:t>
            </a:r>
            <a:br>
              <a:rPr b="1" lang="en-IN" sz="1800">
                <a:solidFill>
                  <a:srgbClr val="00637D"/>
                </a:solidFill>
                <a:latin typeface="Montserrat"/>
                <a:ea typeface="Montserrat"/>
                <a:cs typeface="Montserrat"/>
                <a:sym typeface="Montserrat"/>
              </a:rPr>
            </a:br>
            <a:r>
              <a:rPr b="1" lang="en-IN" sz="1800">
                <a:solidFill>
                  <a:srgbClr val="00637D"/>
                </a:solidFill>
                <a:latin typeface="Montserrat"/>
                <a:ea typeface="Montserrat"/>
                <a:cs typeface="Montserrat"/>
                <a:sym typeface="Montserrat"/>
              </a:rPr>
              <a:t>Anuj Gupta</a:t>
            </a:r>
            <a:br>
              <a:rPr b="1" lang="en-IN" sz="3200">
                <a:solidFill>
                  <a:schemeClr val="lt1"/>
                </a:solidFill>
                <a:latin typeface="Montserrat"/>
                <a:ea typeface="Montserrat"/>
                <a:cs typeface="Montserrat"/>
                <a:sym typeface="Montserrat"/>
              </a:rPr>
            </a:br>
            <a:endParaRPr b="1" sz="32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0"/>
          <p:cNvSpPr txBox="1"/>
          <p:nvPr>
            <p:ph type="title"/>
          </p:nvPr>
        </p:nvSpPr>
        <p:spPr>
          <a:xfrm>
            <a:off x="252920" y="19276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sz="3200"/>
              <a:t>Data Preprocessing</a:t>
            </a:r>
            <a:endParaRPr sz="3200"/>
          </a:p>
        </p:txBody>
      </p:sp>
      <p:sp>
        <p:nvSpPr>
          <p:cNvPr id="140" name="Google Shape;140;p10"/>
          <p:cNvSpPr txBox="1"/>
          <p:nvPr>
            <p:ph idx="1" type="body"/>
          </p:nvPr>
        </p:nvSpPr>
        <p:spPr>
          <a:xfrm>
            <a:off x="331155" y="871815"/>
            <a:ext cx="8180548" cy="3787738"/>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0"/>
              </a:spcBef>
              <a:spcAft>
                <a:spcPts val="0"/>
              </a:spcAft>
              <a:buClr>
                <a:schemeClr val="lt1"/>
              </a:buClr>
              <a:buSzPts val="1800"/>
              <a:buNone/>
            </a:pPr>
            <a:r>
              <a:rPr b="1" lang="en-IN" sz="1600">
                <a:solidFill>
                  <a:srgbClr val="09272E"/>
                </a:solidFill>
              </a:rPr>
              <a:t>Steps</a:t>
            </a:r>
            <a:endParaRPr b="1" sz="1400">
              <a:solidFill>
                <a:srgbClr val="09272E"/>
              </a:solidFill>
            </a:endParaRPr>
          </a:p>
          <a:p>
            <a:pPr indent="-342900" lvl="0" marL="457200" rtl="0" algn="l">
              <a:lnSpc>
                <a:spcPct val="100000"/>
              </a:lnSpc>
              <a:spcBef>
                <a:spcPts val="1200"/>
              </a:spcBef>
              <a:spcAft>
                <a:spcPts val="0"/>
              </a:spcAft>
              <a:buClr>
                <a:schemeClr val="lt1"/>
              </a:buClr>
              <a:buSzPts val="2380"/>
              <a:buFont typeface="Arial"/>
              <a:buChar char="•"/>
            </a:pPr>
            <a:r>
              <a:rPr lang="en-IN" sz="1400">
                <a:solidFill>
                  <a:srgbClr val="09272E"/>
                </a:solidFill>
              </a:rPr>
              <a:t>Casting of feature type from categorical to numeric</a:t>
            </a:r>
            <a:endParaRPr/>
          </a:p>
          <a:p>
            <a:pPr indent="-342900" lvl="0" marL="457200" rtl="0" algn="l">
              <a:lnSpc>
                <a:spcPct val="100000"/>
              </a:lnSpc>
              <a:spcBef>
                <a:spcPts val="0"/>
              </a:spcBef>
              <a:spcAft>
                <a:spcPts val="0"/>
              </a:spcAft>
              <a:buClr>
                <a:schemeClr val="lt1"/>
              </a:buClr>
              <a:buSzPts val="2380"/>
              <a:buFont typeface="Arial"/>
              <a:buChar char="•"/>
            </a:pPr>
            <a:r>
              <a:rPr lang="en-IN" sz="1400">
                <a:solidFill>
                  <a:srgbClr val="09272E"/>
                </a:solidFill>
              </a:rPr>
              <a:t>Removed unwanted spaces.</a:t>
            </a:r>
            <a:endParaRPr/>
          </a:p>
          <a:p>
            <a:pPr indent="-342900" lvl="0" marL="457200" rtl="0" algn="l">
              <a:lnSpc>
                <a:spcPct val="100000"/>
              </a:lnSpc>
              <a:spcBef>
                <a:spcPts val="0"/>
              </a:spcBef>
              <a:spcAft>
                <a:spcPts val="0"/>
              </a:spcAft>
              <a:buClr>
                <a:schemeClr val="lt1"/>
              </a:buClr>
              <a:buSzPts val="2380"/>
              <a:buFont typeface="Arial"/>
              <a:buChar char="•"/>
            </a:pPr>
            <a:r>
              <a:rPr lang="en-IN" sz="1400">
                <a:solidFill>
                  <a:srgbClr val="09272E"/>
                </a:solidFill>
              </a:rPr>
              <a:t>Converted all text features to lower case.</a:t>
            </a:r>
            <a:endParaRPr/>
          </a:p>
          <a:p>
            <a:pPr indent="-342900" lvl="0" marL="457200" rtl="0" algn="l">
              <a:lnSpc>
                <a:spcPct val="100000"/>
              </a:lnSpc>
              <a:spcBef>
                <a:spcPts val="0"/>
              </a:spcBef>
              <a:spcAft>
                <a:spcPts val="0"/>
              </a:spcAft>
              <a:buClr>
                <a:schemeClr val="lt1"/>
              </a:buClr>
              <a:buSzPts val="2380"/>
              <a:buFont typeface="Arial"/>
              <a:buChar char="•"/>
            </a:pPr>
            <a:r>
              <a:rPr lang="en-IN" sz="1400">
                <a:solidFill>
                  <a:srgbClr val="09272E"/>
                </a:solidFill>
              </a:rPr>
              <a:t>Applied </a:t>
            </a:r>
            <a:r>
              <a:rPr b="1" lang="en-IN" sz="1400">
                <a:solidFill>
                  <a:srgbClr val="09272E"/>
                </a:solidFill>
              </a:rPr>
              <a:t>count_vectorizer</a:t>
            </a:r>
            <a:r>
              <a:rPr lang="en-IN" sz="1400">
                <a:solidFill>
                  <a:srgbClr val="09272E"/>
                </a:solidFill>
              </a:rPr>
              <a:t> to cast, genres, country.</a:t>
            </a:r>
            <a:endParaRPr/>
          </a:p>
          <a:p>
            <a:pPr indent="-342900" lvl="0" marL="457200" rtl="0" algn="l">
              <a:lnSpc>
                <a:spcPct val="100000"/>
              </a:lnSpc>
              <a:spcBef>
                <a:spcPts val="0"/>
              </a:spcBef>
              <a:spcAft>
                <a:spcPts val="0"/>
              </a:spcAft>
              <a:buClr>
                <a:schemeClr val="lt1"/>
              </a:buClr>
              <a:buSzPts val="2380"/>
              <a:buFont typeface="Arial"/>
              <a:buChar char="•"/>
            </a:pPr>
            <a:r>
              <a:rPr lang="en-IN" sz="1400">
                <a:solidFill>
                  <a:srgbClr val="09272E"/>
                </a:solidFill>
              </a:rPr>
              <a:t>Removed tabulation and punctuation.</a:t>
            </a:r>
            <a:endParaRPr/>
          </a:p>
          <a:p>
            <a:pPr indent="-342900" lvl="0" marL="457200" rtl="0" algn="l">
              <a:lnSpc>
                <a:spcPct val="100000"/>
              </a:lnSpc>
              <a:spcBef>
                <a:spcPts val="0"/>
              </a:spcBef>
              <a:spcAft>
                <a:spcPts val="0"/>
              </a:spcAft>
              <a:buClr>
                <a:schemeClr val="lt1"/>
              </a:buClr>
              <a:buSzPts val="2380"/>
              <a:buFont typeface="Arial"/>
              <a:buChar char="•"/>
            </a:pPr>
            <a:r>
              <a:rPr lang="en-IN" sz="1400">
                <a:solidFill>
                  <a:srgbClr val="09272E"/>
                </a:solidFill>
              </a:rPr>
              <a:t>Removed </a:t>
            </a:r>
            <a:r>
              <a:rPr b="1" lang="en-IN" sz="1400">
                <a:solidFill>
                  <a:srgbClr val="09272E"/>
                </a:solidFill>
              </a:rPr>
              <a:t>stopwords</a:t>
            </a:r>
            <a:r>
              <a:rPr lang="en-IN" sz="1400">
                <a:solidFill>
                  <a:srgbClr val="09272E"/>
                </a:solidFill>
              </a:rPr>
              <a:t>.</a:t>
            </a:r>
            <a:endParaRPr/>
          </a:p>
          <a:p>
            <a:pPr indent="-342900" lvl="0" marL="457200" rtl="0" algn="l">
              <a:lnSpc>
                <a:spcPct val="100000"/>
              </a:lnSpc>
              <a:spcBef>
                <a:spcPts val="0"/>
              </a:spcBef>
              <a:spcAft>
                <a:spcPts val="0"/>
              </a:spcAft>
              <a:buClr>
                <a:schemeClr val="lt1"/>
              </a:buClr>
              <a:buSzPts val="2380"/>
              <a:buFont typeface="Arial"/>
              <a:buChar char="•"/>
            </a:pPr>
            <a:r>
              <a:rPr lang="en-IN" sz="1400">
                <a:solidFill>
                  <a:srgbClr val="09272E"/>
                </a:solidFill>
              </a:rPr>
              <a:t>Applied </a:t>
            </a:r>
            <a:r>
              <a:rPr b="1" lang="en-IN" sz="1400">
                <a:solidFill>
                  <a:srgbClr val="09272E"/>
                </a:solidFill>
              </a:rPr>
              <a:t>lemmatization</a:t>
            </a:r>
            <a:r>
              <a:rPr lang="en-IN" sz="1400">
                <a:solidFill>
                  <a:srgbClr val="09272E"/>
                </a:solidFill>
              </a:rPr>
              <a:t>.</a:t>
            </a:r>
            <a:endParaRPr/>
          </a:p>
          <a:p>
            <a:pPr indent="-342900" lvl="0" marL="457200" rtl="0" algn="l">
              <a:lnSpc>
                <a:spcPct val="100000"/>
              </a:lnSpc>
              <a:spcBef>
                <a:spcPts val="0"/>
              </a:spcBef>
              <a:spcAft>
                <a:spcPts val="0"/>
              </a:spcAft>
              <a:buClr>
                <a:schemeClr val="lt1"/>
              </a:buClr>
              <a:buSzPts val="2380"/>
              <a:buFont typeface="Arial"/>
              <a:buChar char="•"/>
            </a:pPr>
            <a:r>
              <a:rPr lang="en-IN" sz="1400">
                <a:solidFill>
                  <a:srgbClr val="09272E"/>
                </a:solidFill>
              </a:rPr>
              <a:t>Created a </a:t>
            </a:r>
            <a:r>
              <a:rPr b="1" lang="en-IN" sz="1400">
                <a:solidFill>
                  <a:srgbClr val="09272E"/>
                </a:solidFill>
              </a:rPr>
              <a:t>tfidf</a:t>
            </a:r>
            <a:r>
              <a:rPr lang="en-IN" sz="1400">
                <a:solidFill>
                  <a:srgbClr val="09272E"/>
                </a:solidFill>
              </a:rPr>
              <a:t> vector</a:t>
            </a:r>
            <a:endParaRPr/>
          </a:p>
          <a:p>
            <a:pPr indent="-342900" lvl="0" marL="457200" rtl="0" algn="l">
              <a:lnSpc>
                <a:spcPct val="100000"/>
              </a:lnSpc>
              <a:spcBef>
                <a:spcPts val="0"/>
              </a:spcBef>
              <a:spcAft>
                <a:spcPts val="0"/>
              </a:spcAft>
              <a:buClr>
                <a:schemeClr val="lt1"/>
              </a:buClr>
              <a:buSzPts val="2380"/>
              <a:buFont typeface="Arial"/>
              <a:buChar char="•"/>
            </a:pPr>
            <a:r>
              <a:rPr lang="en-IN" sz="1400">
                <a:solidFill>
                  <a:srgbClr val="09272E"/>
                </a:solidFill>
              </a:rPr>
              <a:t>Applied </a:t>
            </a:r>
            <a:r>
              <a:rPr b="1" lang="en-IN" sz="1400">
                <a:solidFill>
                  <a:srgbClr val="09272E"/>
                </a:solidFill>
              </a:rPr>
              <a:t>MinMax</a:t>
            </a:r>
            <a:r>
              <a:rPr lang="en-IN" sz="1400">
                <a:solidFill>
                  <a:srgbClr val="09272E"/>
                </a:solidFill>
              </a:rPr>
              <a:t> Scaling on Type and Rating.</a:t>
            </a:r>
            <a:endParaRPr/>
          </a:p>
          <a:p>
            <a:pPr indent="-342900" lvl="0" marL="457200" rtl="0" algn="l">
              <a:lnSpc>
                <a:spcPct val="100000"/>
              </a:lnSpc>
              <a:spcBef>
                <a:spcPts val="0"/>
              </a:spcBef>
              <a:spcAft>
                <a:spcPts val="0"/>
              </a:spcAft>
              <a:buClr>
                <a:schemeClr val="lt1"/>
              </a:buClr>
              <a:buSzPts val="2380"/>
              <a:buFont typeface="Arial"/>
              <a:buChar char="•"/>
            </a:pPr>
            <a:r>
              <a:rPr lang="en-IN" sz="1400">
                <a:solidFill>
                  <a:srgbClr val="09272E"/>
                </a:solidFill>
              </a:rPr>
              <a:t>Created final data frame.</a:t>
            </a:r>
            <a:endParaRPr sz="1400">
              <a:solidFill>
                <a:srgbClr val="09272E"/>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1"/>
          <p:cNvSpPr txBox="1"/>
          <p:nvPr>
            <p:ph type="title"/>
          </p:nvPr>
        </p:nvSpPr>
        <p:spPr>
          <a:xfrm>
            <a:off x="252920" y="8575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sz="2400"/>
              <a:t>Applying PCA on the Data Frame</a:t>
            </a:r>
            <a:endParaRPr/>
          </a:p>
        </p:txBody>
      </p:sp>
      <p:sp>
        <p:nvSpPr>
          <p:cNvPr id="146" name="Google Shape;146;p11"/>
          <p:cNvSpPr txBox="1"/>
          <p:nvPr>
            <p:ph idx="1" type="body"/>
          </p:nvPr>
        </p:nvSpPr>
        <p:spPr>
          <a:xfrm>
            <a:off x="252920" y="866589"/>
            <a:ext cx="2733427" cy="3410322"/>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Clr>
                <a:schemeClr val="lt1"/>
              </a:buClr>
              <a:buSzPts val="1800"/>
              <a:buNone/>
            </a:pPr>
            <a:r>
              <a:rPr b="0" i="0" lang="en-IN" sz="1600">
                <a:solidFill>
                  <a:srgbClr val="000000"/>
                </a:solidFill>
                <a:latin typeface="Roboto"/>
                <a:ea typeface="Roboto"/>
                <a:cs typeface="Roboto"/>
                <a:sym typeface="Roboto"/>
              </a:rPr>
              <a:t>The graph shows the amount of variance captured (on the y-axis) depending on the number of components we include (the x-axis). A rule of thumb is to preserve around 80-85 % of the variance. So, in this instance, we decide to keep 3000 components.</a:t>
            </a:r>
            <a:endParaRPr/>
          </a:p>
          <a:p>
            <a:pPr indent="-228600" lvl="0" marL="457200" rtl="0" algn="ctr">
              <a:lnSpc>
                <a:spcPct val="115000"/>
              </a:lnSpc>
              <a:spcBef>
                <a:spcPts val="1200"/>
              </a:spcBef>
              <a:spcAft>
                <a:spcPts val="1200"/>
              </a:spcAft>
              <a:buClr>
                <a:schemeClr val="lt1"/>
              </a:buClr>
              <a:buSzPts val="1800"/>
              <a:buNone/>
            </a:pPr>
            <a:r>
              <a:t/>
            </a:r>
            <a:endParaRPr b="1" sz="1600">
              <a:solidFill>
                <a:srgbClr val="09272E"/>
              </a:solidFill>
            </a:endParaRPr>
          </a:p>
        </p:txBody>
      </p:sp>
      <p:pic>
        <p:nvPicPr>
          <p:cNvPr id="147" name="Google Shape;147;p11"/>
          <p:cNvPicPr preferRelativeResize="0"/>
          <p:nvPr/>
        </p:nvPicPr>
        <p:blipFill rotWithShape="1">
          <a:blip r:embed="rId3">
            <a:alphaModFix/>
          </a:blip>
          <a:srcRect b="0" l="0" r="0" t="0"/>
          <a:stretch/>
        </p:blipFill>
        <p:spPr>
          <a:xfrm>
            <a:off x="3148493" y="755278"/>
            <a:ext cx="5630167" cy="392509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2"/>
          <p:cNvSpPr txBox="1"/>
          <p:nvPr>
            <p:ph type="title"/>
          </p:nvPr>
        </p:nvSpPr>
        <p:spPr>
          <a:xfrm>
            <a:off x="665450" y="439209"/>
            <a:ext cx="3935733"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sz="2400">
                <a:solidFill>
                  <a:srgbClr val="C00000"/>
                </a:solidFill>
              </a:rPr>
              <a:t>Model Building:</a:t>
            </a:r>
            <a:endParaRPr b="1" sz="2400">
              <a:solidFill>
                <a:srgbClr val="C00000"/>
              </a:solidFill>
            </a:endParaRPr>
          </a:p>
        </p:txBody>
      </p:sp>
      <p:sp>
        <p:nvSpPr>
          <p:cNvPr id="153" name="Google Shape;153;p12"/>
          <p:cNvSpPr txBox="1"/>
          <p:nvPr>
            <p:ph idx="1" type="body"/>
          </p:nvPr>
        </p:nvSpPr>
        <p:spPr>
          <a:xfrm>
            <a:off x="422946" y="943583"/>
            <a:ext cx="8180548" cy="3113050"/>
          </a:xfrm>
          <a:prstGeom prst="rect">
            <a:avLst/>
          </a:prstGeom>
          <a:noFill/>
          <a:ln>
            <a:noFill/>
          </a:ln>
        </p:spPr>
        <p:txBody>
          <a:bodyPr anchorCtr="0" anchor="t" bIns="91425" lIns="91425" spcFirstLastPara="1" rIns="91425" wrap="square" tIns="91425">
            <a:noAutofit/>
          </a:bodyPr>
          <a:lstStyle/>
          <a:p>
            <a:pPr indent="0" lvl="0" marL="114300" rtl="0" algn="ctr">
              <a:lnSpc>
                <a:spcPct val="115000"/>
              </a:lnSpc>
              <a:spcBef>
                <a:spcPts val="0"/>
              </a:spcBef>
              <a:spcAft>
                <a:spcPts val="1200"/>
              </a:spcAft>
              <a:buClr>
                <a:schemeClr val="lt1"/>
              </a:buClr>
              <a:buSzPts val="1800"/>
              <a:buNone/>
            </a:pPr>
            <a:r>
              <a:rPr b="1" lang="en-IN" sz="1600">
                <a:solidFill>
                  <a:srgbClr val="09272E"/>
                </a:solidFill>
              </a:rPr>
              <a:t> </a:t>
            </a:r>
            <a:endParaRPr/>
          </a:p>
        </p:txBody>
      </p:sp>
      <p:sp>
        <p:nvSpPr>
          <p:cNvPr id="154" name="Google Shape;154;p12"/>
          <p:cNvSpPr txBox="1"/>
          <p:nvPr/>
        </p:nvSpPr>
        <p:spPr>
          <a:xfrm>
            <a:off x="665450" y="1313698"/>
            <a:ext cx="5054267" cy="1318118"/>
          </a:xfrm>
          <a:prstGeom prst="rect">
            <a:avLst/>
          </a:prstGeom>
          <a:noFill/>
          <a:ln>
            <a:noFill/>
          </a:ln>
        </p:spPr>
        <p:txBody>
          <a:bodyPr anchorCtr="0" anchor="t" bIns="45700" lIns="91425" spcFirstLastPara="1" rIns="91425" wrap="square" tIns="45700">
            <a:spAutoFit/>
          </a:bodyPr>
          <a:lstStyle/>
          <a:p>
            <a:pPr indent="-285750" lvl="0" marL="285750" marR="0" rtl="0" algn="l">
              <a:lnSpc>
                <a:spcPct val="200000"/>
              </a:lnSpc>
              <a:spcBef>
                <a:spcPts val="0"/>
              </a:spcBef>
              <a:spcAft>
                <a:spcPts val="0"/>
              </a:spcAft>
              <a:buClr>
                <a:srgbClr val="000000"/>
              </a:buClr>
              <a:buSzPts val="1400"/>
              <a:buFont typeface="Arial"/>
              <a:buChar char="•"/>
            </a:pPr>
            <a:r>
              <a:rPr b="1" i="0" lang="en-IN" sz="1400" u="none" cap="none" strike="noStrike">
                <a:solidFill>
                  <a:srgbClr val="000000"/>
                </a:solidFill>
                <a:latin typeface="Arial"/>
                <a:ea typeface="Arial"/>
                <a:cs typeface="Arial"/>
                <a:sym typeface="Arial"/>
              </a:rPr>
              <a:t>KMeans Clustering</a:t>
            </a:r>
            <a:endParaRPr/>
          </a:p>
          <a:p>
            <a:pPr indent="-285750" lvl="0" marL="285750" marR="0" rtl="0" algn="l">
              <a:lnSpc>
                <a:spcPct val="200000"/>
              </a:lnSpc>
              <a:spcBef>
                <a:spcPts val="0"/>
              </a:spcBef>
              <a:spcAft>
                <a:spcPts val="0"/>
              </a:spcAft>
              <a:buClr>
                <a:srgbClr val="000000"/>
              </a:buClr>
              <a:buSzPts val="1400"/>
              <a:buFont typeface="Arial"/>
              <a:buChar char="•"/>
            </a:pPr>
            <a:r>
              <a:rPr b="1" i="0" lang="en-IN" sz="1400" u="none" cap="none" strike="noStrike">
                <a:solidFill>
                  <a:srgbClr val="000000"/>
                </a:solidFill>
                <a:latin typeface="Arial"/>
                <a:ea typeface="Arial"/>
                <a:cs typeface="Arial"/>
                <a:sym typeface="Arial"/>
              </a:rPr>
              <a:t>Agglomerative Hierarchical Clustering</a:t>
            </a:r>
            <a:endParaRPr b="1" i="0" sz="1400" u="none" cap="none" strike="noStrike">
              <a:solidFill>
                <a:srgbClr val="000000"/>
              </a:solidFill>
              <a:latin typeface="Arial"/>
              <a:ea typeface="Arial"/>
              <a:cs typeface="Arial"/>
              <a:sym typeface="Arial"/>
            </a:endParaRPr>
          </a:p>
          <a:p>
            <a:pPr indent="-285750" lvl="0" marL="285750" marR="0" rtl="0" algn="l">
              <a:lnSpc>
                <a:spcPct val="200000"/>
              </a:lnSpc>
              <a:spcBef>
                <a:spcPts val="0"/>
              </a:spcBef>
              <a:spcAft>
                <a:spcPts val="0"/>
              </a:spcAft>
              <a:buClr>
                <a:srgbClr val="000000"/>
              </a:buClr>
              <a:buSzPts val="1400"/>
              <a:buFont typeface="Arial"/>
              <a:buChar char="•"/>
            </a:pPr>
            <a:r>
              <a:rPr b="1" i="0" lang="en-IN" sz="1400" u="none" cap="none" strike="noStrike">
                <a:solidFill>
                  <a:srgbClr val="000000"/>
                </a:solidFill>
                <a:latin typeface="Arial"/>
                <a:ea typeface="Arial"/>
                <a:cs typeface="Arial"/>
                <a:sym typeface="Arial"/>
              </a:rPr>
              <a:t>DBSCAN Clustering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3"/>
          <p:cNvSpPr txBox="1"/>
          <p:nvPr>
            <p:ph type="title"/>
          </p:nvPr>
        </p:nvSpPr>
        <p:spPr>
          <a:xfrm>
            <a:off x="311700" y="124001"/>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K-means Clustering</a:t>
            </a:r>
            <a:endParaRPr/>
          </a:p>
        </p:txBody>
      </p:sp>
      <p:pic>
        <p:nvPicPr>
          <p:cNvPr descr="Screen Clipping" id="160" name="Google Shape;160;p13"/>
          <p:cNvPicPr preferRelativeResize="0"/>
          <p:nvPr/>
        </p:nvPicPr>
        <p:blipFill rotWithShape="1">
          <a:blip r:embed="rId3">
            <a:alphaModFix/>
          </a:blip>
          <a:srcRect b="0" l="0" r="0" t="0"/>
          <a:stretch/>
        </p:blipFill>
        <p:spPr>
          <a:xfrm>
            <a:off x="311700" y="865531"/>
            <a:ext cx="4233412" cy="2782337"/>
          </a:xfrm>
          <a:prstGeom prst="rect">
            <a:avLst/>
          </a:prstGeom>
          <a:noFill/>
          <a:ln>
            <a:noFill/>
          </a:ln>
        </p:spPr>
      </p:pic>
      <p:pic>
        <p:nvPicPr>
          <p:cNvPr descr="Screen Clipping" id="161" name="Google Shape;161;p13"/>
          <p:cNvPicPr preferRelativeResize="0"/>
          <p:nvPr/>
        </p:nvPicPr>
        <p:blipFill rotWithShape="1">
          <a:blip r:embed="rId4">
            <a:alphaModFix/>
          </a:blip>
          <a:srcRect b="0" l="0" r="0" t="0"/>
          <a:stretch/>
        </p:blipFill>
        <p:spPr>
          <a:xfrm>
            <a:off x="4756826" y="865531"/>
            <a:ext cx="4075474" cy="2960777"/>
          </a:xfrm>
          <a:prstGeom prst="rect">
            <a:avLst/>
          </a:prstGeom>
          <a:noFill/>
          <a:ln>
            <a:noFill/>
          </a:ln>
        </p:spPr>
      </p:pic>
      <p:cxnSp>
        <p:nvCxnSpPr>
          <p:cNvPr id="162" name="Google Shape;162;p13"/>
          <p:cNvCxnSpPr/>
          <p:nvPr/>
        </p:nvCxnSpPr>
        <p:spPr>
          <a:xfrm>
            <a:off x="4669274" y="749035"/>
            <a:ext cx="0" cy="4280170"/>
          </a:xfrm>
          <a:prstGeom prst="straightConnector1">
            <a:avLst/>
          </a:prstGeom>
          <a:noFill/>
          <a:ln cap="flat" cmpd="sng" w="25400">
            <a:solidFill>
              <a:schemeClr val="accent2"/>
            </a:solidFill>
            <a:prstDash val="solid"/>
            <a:round/>
            <a:headEnd len="sm" w="sm" type="none"/>
            <a:tailEnd len="sm" w="sm" type="none"/>
          </a:ln>
          <a:effectLst>
            <a:outerShdw blurRad="40000" rotWithShape="0" dir="5400000" dist="20000">
              <a:srgbClr val="000000">
                <a:alpha val="37647"/>
              </a:srgbClr>
            </a:outerShdw>
          </a:effectLst>
        </p:spPr>
      </p:cxnSp>
      <p:sp>
        <p:nvSpPr>
          <p:cNvPr id="163" name="Google Shape;163;p13"/>
          <p:cNvSpPr txBox="1"/>
          <p:nvPr/>
        </p:nvSpPr>
        <p:spPr>
          <a:xfrm>
            <a:off x="398834" y="3910519"/>
            <a:ext cx="3803515"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Elbow Plot</a:t>
            </a:r>
            <a:endParaRPr/>
          </a:p>
        </p:txBody>
      </p:sp>
      <p:sp>
        <p:nvSpPr>
          <p:cNvPr id="164" name="Google Shape;164;p13"/>
          <p:cNvSpPr txBox="1"/>
          <p:nvPr/>
        </p:nvSpPr>
        <p:spPr>
          <a:xfrm>
            <a:off x="5028785" y="3910519"/>
            <a:ext cx="3803515"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Silhoutte Score plot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4"/>
          <p:cNvSpPr txBox="1"/>
          <p:nvPr>
            <p:ph idx="1" type="body"/>
          </p:nvPr>
        </p:nvSpPr>
        <p:spPr>
          <a:xfrm>
            <a:off x="272789" y="228348"/>
            <a:ext cx="8520600" cy="540137"/>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IN">
                <a:solidFill>
                  <a:schemeClr val="lt1"/>
                </a:solidFill>
              </a:rPr>
              <a:t>Visualizing Cluster Graph with 10 clusters</a:t>
            </a:r>
            <a:endParaRPr>
              <a:solidFill>
                <a:schemeClr val="lt1"/>
              </a:solidFill>
            </a:endParaRPr>
          </a:p>
        </p:txBody>
      </p:sp>
      <p:pic>
        <p:nvPicPr>
          <p:cNvPr descr="Screen Clipping" id="170" name="Google Shape;170;p14"/>
          <p:cNvPicPr preferRelativeResize="0"/>
          <p:nvPr/>
        </p:nvPicPr>
        <p:blipFill rotWithShape="1">
          <a:blip r:embed="rId3">
            <a:alphaModFix/>
          </a:blip>
          <a:srcRect b="0" l="0" r="0" t="0"/>
          <a:stretch/>
        </p:blipFill>
        <p:spPr>
          <a:xfrm>
            <a:off x="0" y="879751"/>
            <a:ext cx="8793389" cy="387165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sz="1800"/>
              <a:t>Data Distribution in Clusters of KMeans </a:t>
            </a:r>
            <a:endParaRPr sz="1800"/>
          </a:p>
        </p:txBody>
      </p:sp>
      <p:pic>
        <p:nvPicPr>
          <p:cNvPr descr="Screen Clipping" id="176" name="Google Shape;176;p15"/>
          <p:cNvPicPr preferRelativeResize="0"/>
          <p:nvPr/>
        </p:nvPicPr>
        <p:blipFill rotWithShape="1">
          <a:blip r:embed="rId3">
            <a:alphaModFix/>
          </a:blip>
          <a:srcRect b="0" l="0" r="0" t="0"/>
          <a:stretch/>
        </p:blipFill>
        <p:spPr>
          <a:xfrm>
            <a:off x="406175" y="1206803"/>
            <a:ext cx="8059275" cy="339137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6"/>
          <p:cNvSpPr txBox="1"/>
          <p:nvPr>
            <p:ph type="title"/>
          </p:nvPr>
        </p:nvSpPr>
        <p:spPr>
          <a:xfrm>
            <a:off x="252920" y="8575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sz="2400"/>
              <a:t>Agglomerative Hierarchical Clustering</a:t>
            </a:r>
            <a:endParaRPr sz="2400"/>
          </a:p>
        </p:txBody>
      </p:sp>
      <p:pic>
        <p:nvPicPr>
          <p:cNvPr descr="Screen Clipping" id="182" name="Google Shape;182;p16"/>
          <p:cNvPicPr preferRelativeResize="0"/>
          <p:nvPr/>
        </p:nvPicPr>
        <p:blipFill rotWithShape="1">
          <a:blip r:embed="rId3">
            <a:alphaModFix/>
          </a:blip>
          <a:srcRect b="0" l="0" r="0" t="0"/>
          <a:stretch/>
        </p:blipFill>
        <p:spPr>
          <a:xfrm>
            <a:off x="1507663" y="738604"/>
            <a:ext cx="6011114" cy="419158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7"/>
          <p:cNvSpPr txBox="1"/>
          <p:nvPr>
            <p:ph type="title"/>
          </p:nvPr>
        </p:nvSpPr>
        <p:spPr>
          <a:xfrm>
            <a:off x="252920" y="8575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sz="2400"/>
              <a:t>DBSCAN Clustering</a:t>
            </a:r>
            <a:endParaRPr sz="2400"/>
          </a:p>
        </p:txBody>
      </p:sp>
      <p:pic>
        <p:nvPicPr>
          <p:cNvPr descr="Screen Clipping" id="188" name="Google Shape;188;p17"/>
          <p:cNvPicPr preferRelativeResize="0"/>
          <p:nvPr/>
        </p:nvPicPr>
        <p:blipFill rotWithShape="1">
          <a:blip r:embed="rId3">
            <a:alphaModFix/>
          </a:blip>
          <a:srcRect b="0" l="0" r="0" t="0"/>
          <a:stretch/>
        </p:blipFill>
        <p:spPr>
          <a:xfrm>
            <a:off x="6916367" y="1012191"/>
            <a:ext cx="1430565" cy="3675734"/>
          </a:xfrm>
          <a:prstGeom prst="rect">
            <a:avLst/>
          </a:prstGeom>
          <a:noFill/>
          <a:ln>
            <a:noFill/>
          </a:ln>
        </p:spPr>
      </p:pic>
      <p:sp>
        <p:nvSpPr>
          <p:cNvPr id="189" name="Google Shape;189;p17"/>
          <p:cNvSpPr txBox="1"/>
          <p:nvPr/>
        </p:nvSpPr>
        <p:spPr>
          <a:xfrm>
            <a:off x="6780175" y="439491"/>
            <a:ext cx="1275152" cy="55399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IN" sz="1000" u="none" cap="none" strike="noStrike">
                <a:solidFill>
                  <a:srgbClr val="91A000"/>
                </a:solidFill>
                <a:latin typeface="Arial"/>
                <a:ea typeface="Arial"/>
                <a:cs typeface="Arial"/>
                <a:sym typeface="Arial"/>
              </a:rPr>
              <a:t>Cluster number and assigned number of clusters</a:t>
            </a:r>
            <a:endParaRPr b="0" i="0" sz="1000" u="none" cap="none" strike="noStrike">
              <a:solidFill>
                <a:srgbClr val="91A000"/>
              </a:solidFill>
              <a:latin typeface="Arial"/>
              <a:ea typeface="Arial"/>
              <a:cs typeface="Arial"/>
              <a:sym typeface="Arial"/>
            </a:endParaRPr>
          </a:p>
        </p:txBody>
      </p:sp>
      <p:sp>
        <p:nvSpPr>
          <p:cNvPr id="190" name="Google Shape;190;p17"/>
          <p:cNvSpPr txBox="1"/>
          <p:nvPr/>
        </p:nvSpPr>
        <p:spPr>
          <a:xfrm>
            <a:off x="528975" y="993025"/>
            <a:ext cx="561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t>Eps = 1.5, clusters_assigned = 21 </a:t>
            </a:r>
            <a:endParaRPr/>
          </a:p>
        </p:txBody>
      </p:sp>
      <p:pic>
        <p:nvPicPr>
          <p:cNvPr id="191" name="Google Shape;191;p17"/>
          <p:cNvPicPr preferRelativeResize="0"/>
          <p:nvPr/>
        </p:nvPicPr>
        <p:blipFill>
          <a:blip r:embed="rId4">
            <a:alphaModFix/>
          </a:blip>
          <a:stretch>
            <a:fillRect/>
          </a:stretch>
        </p:blipFill>
        <p:spPr>
          <a:xfrm>
            <a:off x="252925" y="1706491"/>
            <a:ext cx="6527251" cy="292278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8"/>
          <p:cNvSpPr txBox="1"/>
          <p:nvPr>
            <p:ph type="title"/>
          </p:nvPr>
        </p:nvSpPr>
        <p:spPr>
          <a:xfrm>
            <a:off x="252920" y="8575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sz="2400"/>
              <a:t>Models Evaluation Conclusion</a:t>
            </a:r>
            <a:br>
              <a:rPr lang="en-IN" sz="2400"/>
            </a:br>
            <a:endParaRPr sz="2400"/>
          </a:p>
        </p:txBody>
      </p:sp>
      <p:sp>
        <p:nvSpPr>
          <p:cNvPr id="197" name="Google Shape;197;p18"/>
          <p:cNvSpPr txBox="1"/>
          <p:nvPr/>
        </p:nvSpPr>
        <p:spPr>
          <a:xfrm>
            <a:off x="437745" y="658457"/>
            <a:ext cx="7782127" cy="178510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400"/>
              <a:buFont typeface="Arial"/>
              <a:buChar char="•"/>
            </a:pPr>
            <a:r>
              <a:rPr b="0" i="0" lang="en-IN" sz="1400" u="none" cap="none" strike="noStrike">
                <a:solidFill>
                  <a:srgbClr val="000000"/>
                </a:solidFill>
                <a:latin typeface="Arial"/>
                <a:ea typeface="Arial"/>
                <a:cs typeface="Arial"/>
                <a:sym typeface="Arial"/>
              </a:rPr>
              <a:t>More precise and separate clusters can be seen in KMeans Clustering</a:t>
            </a:r>
            <a:endParaRPr/>
          </a:p>
          <a:p>
            <a:pPr indent="-285750" lvl="0" marL="285750" marR="0" rtl="0" algn="l">
              <a:lnSpc>
                <a:spcPct val="150000"/>
              </a:lnSpc>
              <a:spcBef>
                <a:spcPts val="0"/>
              </a:spcBef>
              <a:spcAft>
                <a:spcPts val="0"/>
              </a:spcAft>
              <a:buClr>
                <a:srgbClr val="000000"/>
              </a:buClr>
              <a:buSzPts val="1400"/>
              <a:buFont typeface="Arial"/>
              <a:buChar char="•"/>
            </a:pPr>
            <a:r>
              <a:rPr b="0" i="0" lang="en-IN" sz="1400" u="none" cap="none" strike="noStrike">
                <a:solidFill>
                  <a:srgbClr val="000000"/>
                </a:solidFill>
                <a:latin typeface="Arial"/>
                <a:ea typeface="Arial"/>
                <a:cs typeface="Arial"/>
                <a:sym typeface="Arial"/>
              </a:rPr>
              <a:t>DBSCAN shows overlapping of data points in various clusters. </a:t>
            </a:r>
            <a:endParaRPr/>
          </a:p>
          <a:p>
            <a:pPr indent="0" lvl="0" marL="0" marR="0" rtl="0" algn="l">
              <a:lnSpc>
                <a:spcPct val="100000"/>
              </a:lnSpc>
              <a:spcBef>
                <a:spcPts val="0"/>
              </a:spcBef>
              <a:spcAft>
                <a:spcPts val="0"/>
              </a:spcAft>
              <a:buNone/>
            </a:pPr>
            <a:r>
              <a:rPr b="0" i="0" lang="en-IN" sz="1400" u="none" cap="none" strike="noStrike">
                <a:solidFill>
                  <a:schemeClr val="lt1"/>
                </a:solidFill>
                <a:latin typeface="Arial"/>
                <a:ea typeface="Arial"/>
                <a:cs typeface="Arial"/>
                <a:sym typeface="Arial"/>
              </a:rPr>
              <a:t>	</a:t>
            </a:r>
            <a:r>
              <a:rPr b="0" i="0" lang="en-IN" sz="1200" u="none" cap="none" strike="noStrike">
                <a:solidFill>
                  <a:srgbClr val="000000"/>
                </a:solidFill>
                <a:latin typeface="Arial"/>
                <a:ea typeface="Arial"/>
                <a:cs typeface="Arial"/>
                <a:sym typeface="Arial"/>
              </a:rPr>
              <a:t>Estimated number of clusters: 19</a:t>
            </a:r>
            <a:endParaRPr/>
          </a:p>
          <a:p>
            <a:pPr indent="0" lvl="0" marL="0" marR="0" rtl="0" algn="l">
              <a:lnSpc>
                <a:spcPct val="100000"/>
              </a:lnSpc>
              <a:spcBef>
                <a:spcPts val="0"/>
              </a:spcBef>
              <a:spcAft>
                <a:spcPts val="0"/>
              </a:spcAft>
              <a:buNone/>
            </a:pPr>
            <a:r>
              <a:rPr b="0" i="0" lang="en-IN" sz="1200" u="none" cap="none" strike="noStrike">
                <a:solidFill>
                  <a:srgbClr val="000000"/>
                </a:solidFill>
                <a:latin typeface="Arial"/>
                <a:ea typeface="Arial"/>
                <a:cs typeface="Arial"/>
                <a:sym typeface="Arial"/>
              </a:rPr>
              <a:t>	Estimated number of noise points: 7134</a:t>
            </a:r>
            <a:endParaRPr b="0" i="0" sz="12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Arial"/>
              <a:buChar char="•"/>
            </a:pPr>
            <a:r>
              <a:rPr b="0" i="0" lang="en-IN" sz="1400" u="none" cap="none" strike="noStrike">
                <a:solidFill>
                  <a:srgbClr val="000000"/>
                </a:solidFill>
                <a:latin typeface="Arial"/>
                <a:ea typeface="Arial"/>
                <a:cs typeface="Arial"/>
                <a:sym typeface="Arial"/>
              </a:rPr>
              <a:t>Most of more than 80% data is grouped in -1 cluster in DBSCAN.</a:t>
            </a:r>
            <a:endParaRPr/>
          </a:p>
          <a:p>
            <a:pPr indent="-285750" lvl="0" marL="285750" marR="0" rtl="0" algn="l">
              <a:lnSpc>
                <a:spcPct val="150000"/>
              </a:lnSpc>
              <a:spcBef>
                <a:spcPts val="0"/>
              </a:spcBef>
              <a:spcAft>
                <a:spcPts val="0"/>
              </a:spcAft>
              <a:buClr>
                <a:srgbClr val="000000"/>
              </a:buClr>
              <a:buSzPts val="1400"/>
              <a:buFont typeface="Arial"/>
              <a:buChar char="•"/>
            </a:pPr>
            <a:r>
              <a:rPr b="0" i="0" lang="en-IN" sz="1400" u="none" cap="none" strike="noStrike">
                <a:solidFill>
                  <a:srgbClr val="000000"/>
                </a:solidFill>
                <a:latin typeface="Arial"/>
                <a:ea typeface="Arial"/>
                <a:cs typeface="Arial"/>
                <a:sym typeface="Arial"/>
              </a:rPr>
              <a:t>Agglomerative Hierarchical shows 3 larger groups and overlap of data record </a:t>
            </a:r>
            <a:endParaRPr b="0" i="0" sz="1400" u="none" cap="none" strike="noStrike">
              <a:solidFill>
                <a:srgbClr val="000000"/>
              </a:solidFill>
              <a:latin typeface="Arial"/>
              <a:ea typeface="Arial"/>
              <a:cs typeface="Arial"/>
              <a:sym typeface="Arial"/>
            </a:endParaRPr>
          </a:p>
        </p:txBody>
      </p:sp>
      <p:sp>
        <p:nvSpPr>
          <p:cNvPr id="198" name="Google Shape;198;p18"/>
          <p:cNvSpPr txBox="1"/>
          <p:nvPr/>
        </p:nvSpPr>
        <p:spPr>
          <a:xfrm>
            <a:off x="670795" y="3047039"/>
            <a:ext cx="301557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200" u="none" cap="none" strike="noStrike">
                <a:solidFill>
                  <a:srgbClr val="00B050"/>
                </a:solidFill>
                <a:latin typeface="Arial"/>
                <a:ea typeface="Arial"/>
                <a:cs typeface="Arial"/>
                <a:sym typeface="Arial"/>
              </a:rPr>
              <a:t>Assignment of data records in various clusters on Agglomerative based on Type </a:t>
            </a:r>
            <a:endParaRPr b="1" i="0" sz="1200" u="none" cap="none" strike="noStrike">
              <a:solidFill>
                <a:srgbClr val="00B050"/>
              </a:solidFill>
              <a:latin typeface="Arial"/>
              <a:ea typeface="Arial"/>
              <a:cs typeface="Arial"/>
              <a:sym typeface="Arial"/>
            </a:endParaRPr>
          </a:p>
        </p:txBody>
      </p:sp>
      <p:pic>
        <p:nvPicPr>
          <p:cNvPr descr="Screen Clipping" id="199" name="Google Shape;199;p18"/>
          <p:cNvPicPr preferRelativeResize="0"/>
          <p:nvPr/>
        </p:nvPicPr>
        <p:blipFill rotWithShape="1">
          <a:blip r:embed="rId3">
            <a:alphaModFix/>
          </a:blip>
          <a:srcRect b="0" l="0" r="0" t="0"/>
          <a:stretch/>
        </p:blipFill>
        <p:spPr>
          <a:xfrm>
            <a:off x="3900378" y="2462985"/>
            <a:ext cx="4105486" cy="260386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descr="Screen Clipping" id="204" name="Google Shape;204;p19"/>
          <p:cNvPicPr preferRelativeResize="0"/>
          <p:nvPr/>
        </p:nvPicPr>
        <p:blipFill rotWithShape="1">
          <a:blip r:embed="rId3">
            <a:alphaModFix/>
          </a:blip>
          <a:srcRect b="0" l="0" r="0" t="0"/>
          <a:stretch/>
        </p:blipFill>
        <p:spPr>
          <a:xfrm>
            <a:off x="750518" y="791292"/>
            <a:ext cx="6839916" cy="3160567"/>
          </a:xfrm>
          <a:prstGeom prst="rect">
            <a:avLst/>
          </a:prstGeom>
          <a:noFill/>
          <a:ln>
            <a:noFill/>
          </a:ln>
        </p:spPr>
      </p:pic>
      <p:sp>
        <p:nvSpPr>
          <p:cNvPr id="205" name="Google Shape;205;p19"/>
          <p:cNvSpPr txBox="1"/>
          <p:nvPr/>
        </p:nvSpPr>
        <p:spPr>
          <a:xfrm>
            <a:off x="508322" y="233497"/>
            <a:ext cx="788664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800" u="none" cap="none" strike="noStrike">
                <a:solidFill>
                  <a:srgbClr val="00B050"/>
                </a:solidFill>
                <a:latin typeface="Arial"/>
                <a:ea typeface="Arial"/>
                <a:cs typeface="Arial"/>
                <a:sym typeface="Arial"/>
              </a:rPr>
              <a:t>Assignment of data records in various clusters on KMeans based on Type</a:t>
            </a:r>
            <a:endParaRPr b="1" i="0" sz="1800" u="none" cap="none" strike="noStrike">
              <a:solidFill>
                <a:srgbClr val="00B050"/>
              </a:solidFill>
              <a:latin typeface="Arial"/>
              <a:ea typeface="Arial"/>
              <a:cs typeface="Arial"/>
              <a:sym typeface="Arial"/>
            </a:endParaRPr>
          </a:p>
        </p:txBody>
      </p:sp>
      <p:pic>
        <p:nvPicPr>
          <p:cNvPr descr="Screen Clipping" id="206" name="Google Shape;206;p19"/>
          <p:cNvPicPr preferRelativeResize="0"/>
          <p:nvPr/>
        </p:nvPicPr>
        <p:blipFill rotWithShape="1">
          <a:blip r:embed="rId4">
            <a:alphaModFix/>
          </a:blip>
          <a:srcRect b="0" l="0" r="0" t="0"/>
          <a:stretch/>
        </p:blipFill>
        <p:spPr>
          <a:xfrm>
            <a:off x="1154395" y="4059853"/>
            <a:ext cx="3191183" cy="63666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sz="3600"/>
              <a:t>Content</a:t>
            </a:r>
            <a:endParaRPr/>
          </a:p>
        </p:txBody>
      </p:sp>
      <p:sp>
        <p:nvSpPr>
          <p:cNvPr id="61" name="Google Shape;61;p2"/>
          <p:cNvSpPr txBox="1"/>
          <p:nvPr>
            <p:ph idx="1" type="body"/>
          </p:nvPr>
        </p:nvSpPr>
        <p:spPr>
          <a:xfrm>
            <a:off x="311700" y="1327135"/>
            <a:ext cx="4845927" cy="3108677"/>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Noto Sans Symbols"/>
              <a:buChar char="⮚"/>
            </a:pPr>
            <a:r>
              <a:rPr lang="en-IN">
                <a:solidFill>
                  <a:schemeClr val="lt1"/>
                </a:solidFill>
              </a:rPr>
              <a:t>Some Facts about Netflix</a:t>
            </a:r>
            <a:endParaRPr>
              <a:solidFill>
                <a:schemeClr val="lt1"/>
              </a:solidFill>
            </a:endParaRPr>
          </a:p>
          <a:p>
            <a:pPr indent="-342900" lvl="0" marL="457200" rtl="0" algn="l">
              <a:lnSpc>
                <a:spcPct val="115000"/>
              </a:lnSpc>
              <a:spcBef>
                <a:spcPts val="0"/>
              </a:spcBef>
              <a:spcAft>
                <a:spcPts val="0"/>
              </a:spcAft>
              <a:buClr>
                <a:schemeClr val="lt1"/>
              </a:buClr>
              <a:buSzPts val="1800"/>
              <a:buFont typeface="Noto Sans Symbols"/>
              <a:buChar char="⮚"/>
            </a:pPr>
            <a:r>
              <a:rPr lang="en-IN">
                <a:solidFill>
                  <a:schemeClr val="lt1"/>
                </a:solidFill>
              </a:rPr>
              <a:t>Understanding The dataset</a:t>
            </a:r>
            <a:endParaRPr/>
          </a:p>
          <a:p>
            <a:pPr indent="-342900" lvl="0" marL="457200" rtl="0" algn="l">
              <a:lnSpc>
                <a:spcPct val="115000"/>
              </a:lnSpc>
              <a:spcBef>
                <a:spcPts val="0"/>
              </a:spcBef>
              <a:spcAft>
                <a:spcPts val="0"/>
              </a:spcAft>
              <a:buClr>
                <a:schemeClr val="lt1"/>
              </a:buClr>
              <a:buSzPts val="1800"/>
              <a:buFont typeface="Noto Sans Symbols"/>
              <a:buChar char="⮚"/>
            </a:pPr>
            <a:r>
              <a:rPr lang="en-IN">
                <a:solidFill>
                  <a:schemeClr val="lt1"/>
                </a:solidFill>
              </a:rPr>
              <a:t>Eda</a:t>
            </a:r>
            <a:endParaRPr/>
          </a:p>
          <a:p>
            <a:pPr indent="-342900" lvl="0" marL="457200" rtl="0" algn="l">
              <a:lnSpc>
                <a:spcPct val="115000"/>
              </a:lnSpc>
              <a:spcBef>
                <a:spcPts val="0"/>
              </a:spcBef>
              <a:spcAft>
                <a:spcPts val="0"/>
              </a:spcAft>
              <a:buClr>
                <a:schemeClr val="lt1"/>
              </a:buClr>
              <a:buSzPts val="1800"/>
              <a:buFont typeface="Noto Sans Symbols"/>
              <a:buChar char="⮚"/>
            </a:pPr>
            <a:r>
              <a:rPr lang="en-IN">
                <a:solidFill>
                  <a:schemeClr val="lt1"/>
                </a:solidFill>
              </a:rPr>
              <a:t>Data Cleaning and </a:t>
            </a:r>
            <a:endParaRPr/>
          </a:p>
          <a:p>
            <a:pPr indent="-342900" lvl="0" marL="457200" rtl="0" algn="l">
              <a:lnSpc>
                <a:spcPct val="115000"/>
              </a:lnSpc>
              <a:spcBef>
                <a:spcPts val="0"/>
              </a:spcBef>
              <a:spcAft>
                <a:spcPts val="0"/>
              </a:spcAft>
              <a:buClr>
                <a:schemeClr val="lt1"/>
              </a:buClr>
              <a:buSzPts val="1800"/>
              <a:buFont typeface="Noto Sans Symbols"/>
              <a:buChar char="⮚"/>
            </a:pPr>
            <a:r>
              <a:rPr lang="en-IN">
                <a:solidFill>
                  <a:schemeClr val="lt1"/>
                </a:solidFill>
              </a:rPr>
              <a:t>Feature Engineering</a:t>
            </a:r>
            <a:endParaRPr/>
          </a:p>
          <a:p>
            <a:pPr indent="-342900" lvl="0" marL="457200" rtl="0" algn="l">
              <a:lnSpc>
                <a:spcPct val="115000"/>
              </a:lnSpc>
              <a:spcBef>
                <a:spcPts val="0"/>
              </a:spcBef>
              <a:spcAft>
                <a:spcPts val="0"/>
              </a:spcAft>
              <a:buClr>
                <a:schemeClr val="lt1"/>
              </a:buClr>
              <a:buSzPts val="1800"/>
              <a:buFont typeface="Noto Sans Symbols"/>
              <a:buChar char="⮚"/>
            </a:pPr>
            <a:r>
              <a:rPr lang="en-IN">
                <a:solidFill>
                  <a:schemeClr val="lt1"/>
                </a:solidFill>
              </a:rPr>
              <a:t>Pre-processing</a:t>
            </a:r>
            <a:endParaRPr/>
          </a:p>
          <a:p>
            <a:pPr indent="-342900" lvl="0" marL="457200" rtl="0" algn="l">
              <a:lnSpc>
                <a:spcPct val="115000"/>
              </a:lnSpc>
              <a:spcBef>
                <a:spcPts val="0"/>
              </a:spcBef>
              <a:spcAft>
                <a:spcPts val="0"/>
              </a:spcAft>
              <a:buClr>
                <a:schemeClr val="lt1"/>
              </a:buClr>
              <a:buSzPts val="1800"/>
              <a:buFont typeface="Noto Sans Symbols"/>
              <a:buChar char="⮚"/>
            </a:pPr>
            <a:r>
              <a:rPr lang="en-IN">
                <a:solidFill>
                  <a:schemeClr val="lt1"/>
                </a:solidFill>
              </a:rPr>
              <a:t>Model building</a:t>
            </a:r>
            <a:endParaRPr/>
          </a:p>
          <a:p>
            <a:pPr indent="-342900" lvl="0" marL="457200" rtl="0" algn="l">
              <a:lnSpc>
                <a:spcPct val="115000"/>
              </a:lnSpc>
              <a:spcBef>
                <a:spcPts val="0"/>
              </a:spcBef>
              <a:spcAft>
                <a:spcPts val="0"/>
              </a:spcAft>
              <a:buClr>
                <a:schemeClr val="lt1"/>
              </a:buClr>
              <a:buSzPts val="1800"/>
              <a:buFont typeface="Noto Sans Symbols"/>
              <a:buChar char="⮚"/>
            </a:pPr>
            <a:r>
              <a:rPr lang="en-IN">
                <a:solidFill>
                  <a:schemeClr val="lt1"/>
                </a:solidFill>
              </a:rPr>
              <a:t>Model Explainability</a:t>
            </a:r>
            <a:endParaRPr>
              <a:solidFill>
                <a:schemeClr val="lt1"/>
              </a:solidFill>
            </a:endParaRPr>
          </a:p>
          <a:p>
            <a:pPr indent="-342900" lvl="0" marL="457200" rtl="0" algn="l">
              <a:lnSpc>
                <a:spcPct val="115000"/>
              </a:lnSpc>
              <a:spcBef>
                <a:spcPts val="0"/>
              </a:spcBef>
              <a:spcAft>
                <a:spcPts val="0"/>
              </a:spcAft>
              <a:buClr>
                <a:schemeClr val="lt1"/>
              </a:buClr>
              <a:buSzPts val="1800"/>
              <a:buFont typeface="Noto Sans Symbols"/>
              <a:buChar char="⮚"/>
            </a:pPr>
            <a:r>
              <a:rPr lang="en-IN">
                <a:solidFill>
                  <a:schemeClr val="lt1"/>
                </a:solidFill>
              </a:rPr>
              <a:t>Conclusion</a:t>
            </a:r>
            <a:endParaRPr/>
          </a:p>
        </p:txBody>
      </p:sp>
      <p:sp>
        <p:nvSpPr>
          <p:cNvPr descr="Add Content To Wooden Blank Empty Board File Folders and Check Book with  Office Supplies Flat Lay Background Stock Image - Image of folders, empty:  180452199" id="62" name="Google Shape;62;p2"/>
          <p:cNvSpPr/>
          <p:nvPr/>
        </p:nvSpPr>
        <p:spPr>
          <a:xfrm>
            <a:off x="155575" y="-838200"/>
            <a:ext cx="2619375" cy="175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Add Content To Wooden Blank Empty Board File Folders and Check Book with  Office Supplies Flat Lay Background Stock Image - Image of folders, empty:  180452199" id="63" name="Google Shape;63;p2"/>
          <p:cNvPicPr preferRelativeResize="0"/>
          <p:nvPr/>
        </p:nvPicPr>
        <p:blipFill rotWithShape="1">
          <a:blip r:embed="rId3">
            <a:alphaModFix/>
          </a:blip>
          <a:srcRect b="0" l="0" r="0" t="0"/>
          <a:stretch/>
        </p:blipFill>
        <p:spPr>
          <a:xfrm>
            <a:off x="4752753" y="2274577"/>
            <a:ext cx="4391247" cy="286892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0"/>
          <p:cNvSpPr txBox="1"/>
          <p:nvPr>
            <p:ph type="title"/>
          </p:nvPr>
        </p:nvSpPr>
        <p:spPr>
          <a:xfrm>
            <a:off x="252920" y="8575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sz="2400"/>
              <a:t>Classification Model</a:t>
            </a:r>
            <a:endParaRPr sz="2400"/>
          </a:p>
        </p:txBody>
      </p:sp>
      <p:sp>
        <p:nvSpPr>
          <p:cNvPr id="212" name="Google Shape;212;p20"/>
          <p:cNvSpPr txBox="1"/>
          <p:nvPr/>
        </p:nvSpPr>
        <p:spPr>
          <a:xfrm>
            <a:off x="359922" y="940559"/>
            <a:ext cx="7859949" cy="3041667"/>
          </a:xfrm>
          <a:prstGeom prst="rect">
            <a:avLst/>
          </a:prstGeom>
          <a:noFill/>
          <a:ln>
            <a:noFill/>
          </a:ln>
        </p:spPr>
        <p:txBody>
          <a:bodyPr anchorCtr="0" anchor="t" bIns="45700" lIns="91425" spcFirstLastPara="1" rIns="91425" wrap="square" tIns="45700">
            <a:spAutoFit/>
          </a:bodyPr>
          <a:lstStyle/>
          <a:p>
            <a:pPr indent="-285750" lvl="0" marL="285750" marR="0" rtl="0" algn="l">
              <a:lnSpc>
                <a:spcPct val="200000"/>
              </a:lnSpc>
              <a:spcBef>
                <a:spcPts val="0"/>
              </a:spcBef>
              <a:spcAft>
                <a:spcPts val="0"/>
              </a:spcAft>
              <a:buClr>
                <a:srgbClr val="000000"/>
              </a:buClr>
              <a:buSzPts val="2100"/>
              <a:buFont typeface="Arial"/>
              <a:buChar char="•"/>
            </a:pPr>
            <a:r>
              <a:rPr b="0" i="0" lang="en-IN" sz="1400" u="none" cap="none" strike="noStrike">
                <a:solidFill>
                  <a:srgbClr val="000000"/>
                </a:solidFill>
                <a:latin typeface="Arial"/>
                <a:ea typeface="Arial"/>
                <a:cs typeface="Arial"/>
                <a:sym typeface="Arial"/>
              </a:rPr>
              <a:t>Build a SVM Classification Model for Classification of Kmeans Cluster labels</a:t>
            </a:r>
            <a:endParaRPr/>
          </a:p>
          <a:p>
            <a:pPr indent="-285750" lvl="0" marL="285750" marR="0" rtl="0" algn="l">
              <a:lnSpc>
                <a:spcPct val="200000"/>
              </a:lnSpc>
              <a:spcBef>
                <a:spcPts val="0"/>
              </a:spcBef>
              <a:spcAft>
                <a:spcPts val="0"/>
              </a:spcAft>
              <a:buClr>
                <a:srgbClr val="000000"/>
              </a:buClr>
              <a:buSzPts val="2100"/>
              <a:buFont typeface="Arial"/>
              <a:buChar char="•"/>
            </a:pPr>
            <a:r>
              <a:rPr b="0" i="0" lang="en-IN" sz="1400" u="none" cap="none" strike="noStrike">
                <a:solidFill>
                  <a:srgbClr val="000000"/>
                </a:solidFill>
                <a:latin typeface="Arial"/>
                <a:ea typeface="Arial"/>
                <a:cs typeface="Arial"/>
                <a:sym typeface="Arial"/>
              </a:rPr>
              <a:t>Used Grid Search CV with given parameter grid</a:t>
            </a:r>
            <a:endParaRPr/>
          </a:p>
          <a:p>
            <a:pPr indent="0" lvl="0" marL="0" marR="0" rtl="0" algn="l">
              <a:lnSpc>
                <a:spcPct val="200000"/>
              </a:lnSpc>
              <a:spcBef>
                <a:spcPts val="0"/>
              </a:spcBef>
              <a:spcAft>
                <a:spcPts val="0"/>
              </a:spcAft>
              <a:buNone/>
            </a:pPr>
            <a:r>
              <a:rPr b="0" i="1" lang="en-IN" sz="1400" u="none" cap="none" strike="noStrike">
                <a:solidFill>
                  <a:srgbClr val="00B050"/>
                </a:solidFill>
                <a:latin typeface="Arial"/>
                <a:ea typeface="Arial"/>
                <a:cs typeface="Arial"/>
                <a:sym typeface="Arial"/>
              </a:rPr>
              <a:t>	param_grid = {'C': [0.1, 1, ], 'gamma': [1, 0.1, ], 'kernel': ['rbf','sigmoid','linear']}</a:t>
            </a:r>
            <a:endParaRPr/>
          </a:p>
          <a:p>
            <a:pPr indent="-285750" lvl="0" marL="285750" marR="0" rtl="0" algn="l">
              <a:lnSpc>
                <a:spcPct val="200000"/>
              </a:lnSpc>
              <a:spcBef>
                <a:spcPts val="0"/>
              </a:spcBef>
              <a:spcAft>
                <a:spcPts val="0"/>
              </a:spcAft>
              <a:buClr>
                <a:srgbClr val="000000"/>
              </a:buClr>
              <a:buSzPts val="2100"/>
              <a:buFont typeface="Arial"/>
              <a:buChar char="•"/>
            </a:pPr>
            <a:r>
              <a:rPr b="0" i="0" lang="en-IN" sz="1400" u="none" cap="none" strike="noStrike">
                <a:solidFill>
                  <a:srgbClr val="000000"/>
                </a:solidFill>
                <a:latin typeface="Arial"/>
                <a:ea typeface="Arial"/>
                <a:cs typeface="Arial"/>
                <a:sym typeface="Arial"/>
              </a:rPr>
              <a:t> A total 60 folds were trained and best estimater was </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None/>
            </a:pPr>
            <a:r>
              <a:rPr b="0" i="0" lang="en-IN" sz="1400" u="none" cap="none" strike="noStrike">
                <a:solidFill>
                  <a:srgbClr val="00B050"/>
                </a:solidFill>
                <a:latin typeface="Arial"/>
                <a:ea typeface="Arial"/>
                <a:cs typeface="Arial"/>
                <a:sym typeface="Arial"/>
              </a:rPr>
              <a:t>	(C=1, gamma=1, kernel='linear')</a:t>
            </a:r>
            <a:endParaRPr/>
          </a:p>
          <a:p>
            <a:pPr indent="-285750" lvl="0" marL="285750" marR="0" rtl="0" algn="l">
              <a:lnSpc>
                <a:spcPct val="200000"/>
              </a:lnSpc>
              <a:spcBef>
                <a:spcPts val="0"/>
              </a:spcBef>
              <a:spcAft>
                <a:spcPts val="0"/>
              </a:spcAft>
              <a:buClr>
                <a:srgbClr val="000000"/>
              </a:buClr>
              <a:buSzPts val="2100"/>
              <a:buFont typeface="Arial"/>
              <a:buChar char="•"/>
            </a:pPr>
            <a:r>
              <a:rPr b="0" i="0" lang="en-IN" sz="1400" u="none" cap="none" strike="noStrike">
                <a:solidFill>
                  <a:srgbClr val="000000"/>
                </a:solidFill>
                <a:latin typeface="Arial"/>
                <a:ea typeface="Arial"/>
                <a:cs typeface="Arial"/>
                <a:sym typeface="Arial"/>
              </a:rPr>
              <a:t>Achieved a excellent best accuracy of 99.62 %</a:t>
            </a:r>
            <a:endParaRPr/>
          </a:p>
          <a:p>
            <a:pPr indent="-152400" lvl="0" marL="285750" marR="0" rtl="0" algn="l">
              <a:lnSpc>
                <a:spcPct val="200000"/>
              </a:lnSpc>
              <a:spcBef>
                <a:spcPts val="0"/>
              </a:spcBef>
              <a:spcAft>
                <a:spcPts val="0"/>
              </a:spcAft>
              <a:buClr>
                <a:srgbClr val="000000"/>
              </a:buClr>
              <a:buSzPts val="21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1"/>
          <p:cNvSpPr txBox="1"/>
          <p:nvPr>
            <p:ph type="title"/>
          </p:nvPr>
        </p:nvSpPr>
        <p:spPr>
          <a:xfrm>
            <a:off x="252920" y="8575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sz="2400"/>
              <a:t>Classification Model</a:t>
            </a:r>
            <a:endParaRPr sz="2400"/>
          </a:p>
        </p:txBody>
      </p:sp>
      <p:sp>
        <p:nvSpPr>
          <p:cNvPr id="218" name="Google Shape;218;p21"/>
          <p:cNvSpPr txBox="1"/>
          <p:nvPr/>
        </p:nvSpPr>
        <p:spPr>
          <a:xfrm>
            <a:off x="359922" y="580636"/>
            <a:ext cx="7859949" cy="37555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2100"/>
              <a:buFont typeface="Arial"/>
              <a:buChar char="•"/>
            </a:pPr>
            <a:r>
              <a:rPr b="0" i="0" lang="en-IN" sz="1400" u="none" cap="none" strike="noStrike">
                <a:solidFill>
                  <a:srgbClr val="000000"/>
                </a:solidFill>
                <a:latin typeface="Arial"/>
                <a:ea typeface="Arial"/>
                <a:cs typeface="Arial"/>
                <a:sym typeface="Arial"/>
              </a:rPr>
              <a:t>Confusion Matrix of the Model</a:t>
            </a:r>
            <a:endParaRPr b="0" i="0" sz="1400" u="none" cap="none" strike="noStrike">
              <a:solidFill>
                <a:srgbClr val="000000"/>
              </a:solidFill>
              <a:latin typeface="Arial"/>
              <a:ea typeface="Arial"/>
              <a:cs typeface="Arial"/>
              <a:sym typeface="Arial"/>
            </a:endParaRPr>
          </a:p>
        </p:txBody>
      </p:sp>
      <p:pic>
        <p:nvPicPr>
          <p:cNvPr descr="Screen Clipping" id="219" name="Google Shape;219;p21"/>
          <p:cNvPicPr preferRelativeResize="0"/>
          <p:nvPr/>
        </p:nvPicPr>
        <p:blipFill rotWithShape="1">
          <a:blip r:embed="rId3">
            <a:alphaModFix/>
          </a:blip>
          <a:srcRect b="0" l="0" r="0" t="0"/>
          <a:stretch/>
        </p:blipFill>
        <p:spPr>
          <a:xfrm>
            <a:off x="148024" y="1039636"/>
            <a:ext cx="8256673" cy="398522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2"/>
          <p:cNvSpPr txBox="1"/>
          <p:nvPr>
            <p:ph type="title"/>
          </p:nvPr>
        </p:nvSpPr>
        <p:spPr>
          <a:xfrm>
            <a:off x="311700" y="-85132"/>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Conclusion</a:t>
            </a:r>
            <a:endParaRPr/>
          </a:p>
        </p:txBody>
      </p:sp>
      <p:sp>
        <p:nvSpPr>
          <p:cNvPr id="225" name="Google Shape;225;p22"/>
          <p:cNvSpPr txBox="1"/>
          <p:nvPr>
            <p:ph idx="1" type="body"/>
          </p:nvPr>
        </p:nvSpPr>
        <p:spPr>
          <a:xfrm>
            <a:off x="311700" y="411375"/>
            <a:ext cx="8832300" cy="47322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310000"/>
              </a:buClr>
              <a:buSzPts val="1800"/>
              <a:buChar char="●"/>
            </a:pPr>
            <a:r>
              <a:rPr lang="en-IN" sz="1400">
                <a:solidFill>
                  <a:schemeClr val="lt1"/>
                </a:solidFill>
              </a:rPr>
              <a:t>In this project, we worked on a text clustering problem wherein we had to classify/group the Netflix shows into certain clusters such that the shows within a cluster are similar to each other and the shows in different clusters are dissimilar to each other. The dataset contained about 7787 records, and 11 attributes.</a:t>
            </a:r>
            <a:endParaRPr sz="1400">
              <a:solidFill>
                <a:schemeClr val="lt1"/>
              </a:solidFill>
            </a:endParaRPr>
          </a:p>
          <a:p>
            <a:pPr indent="-342900" lvl="0" marL="457200" rtl="0" algn="l">
              <a:lnSpc>
                <a:spcPct val="100000"/>
              </a:lnSpc>
              <a:spcBef>
                <a:spcPts val="0"/>
              </a:spcBef>
              <a:spcAft>
                <a:spcPts val="0"/>
              </a:spcAft>
              <a:buClr>
                <a:srgbClr val="310000"/>
              </a:buClr>
              <a:buSzPts val="1800"/>
              <a:buChar char="●"/>
            </a:pPr>
            <a:r>
              <a:rPr lang="en-IN" sz="1400">
                <a:solidFill>
                  <a:schemeClr val="lt1"/>
                </a:solidFill>
              </a:rPr>
              <a:t>Outlier detection and removal techniques were performed to, on date added and released date feature which are kind correlated feature( 61 outliers removed from date_added feature)</a:t>
            </a:r>
            <a:endParaRPr sz="1400">
              <a:solidFill>
                <a:schemeClr val="lt1"/>
              </a:solidFill>
            </a:endParaRPr>
          </a:p>
          <a:p>
            <a:pPr indent="-342900" lvl="0" marL="457200" rtl="0" algn="l">
              <a:lnSpc>
                <a:spcPct val="100000"/>
              </a:lnSpc>
              <a:spcBef>
                <a:spcPts val="0"/>
              </a:spcBef>
              <a:spcAft>
                <a:spcPts val="0"/>
              </a:spcAft>
              <a:buClr>
                <a:srgbClr val="310000"/>
              </a:buClr>
              <a:buSzPts val="1800"/>
              <a:buChar char="●"/>
            </a:pPr>
            <a:r>
              <a:rPr lang="en-IN" sz="1400">
                <a:solidFill>
                  <a:schemeClr val="lt1"/>
                </a:solidFill>
              </a:rPr>
              <a:t>In our dataset we have around 69% content as movies, Remaining 31% as TV shows, this signifies people generally prefer movies over TV-Shows.</a:t>
            </a:r>
            <a:endParaRPr/>
          </a:p>
          <a:p>
            <a:pPr indent="-342900" lvl="0" marL="457200" rtl="0" algn="l">
              <a:lnSpc>
                <a:spcPct val="100000"/>
              </a:lnSpc>
              <a:spcBef>
                <a:spcPts val="0"/>
              </a:spcBef>
              <a:spcAft>
                <a:spcPts val="0"/>
              </a:spcAft>
              <a:buClr>
                <a:srgbClr val="310000"/>
              </a:buClr>
              <a:buSzPts val="1800"/>
              <a:buChar char="●"/>
            </a:pPr>
            <a:r>
              <a:rPr lang="en-IN" sz="1400">
                <a:solidFill>
                  <a:schemeClr val="lt1"/>
                </a:solidFill>
              </a:rPr>
              <a:t>Most content on Netflix is rated for Mature Audiences and over 14 years old.</a:t>
            </a:r>
            <a:endParaRPr/>
          </a:p>
          <a:p>
            <a:pPr indent="-342900" lvl="0" marL="457200" rtl="0" algn="l">
              <a:lnSpc>
                <a:spcPct val="100000"/>
              </a:lnSpc>
              <a:spcBef>
                <a:spcPts val="0"/>
              </a:spcBef>
              <a:spcAft>
                <a:spcPts val="0"/>
              </a:spcAft>
              <a:buClr>
                <a:srgbClr val="310000"/>
              </a:buClr>
              <a:buSzPts val="1800"/>
              <a:buChar char="●"/>
            </a:pPr>
            <a:r>
              <a:rPr lang="en-IN" sz="1400">
                <a:solidFill>
                  <a:schemeClr val="lt1"/>
                </a:solidFill>
              </a:rPr>
              <a:t>Documentaries is the topmost genre available on Netflix, followed by Stand-up and Drama</a:t>
            </a:r>
            <a:endParaRPr/>
          </a:p>
          <a:p>
            <a:pPr indent="-342900" lvl="0" marL="457200" rtl="0" algn="l">
              <a:lnSpc>
                <a:spcPct val="100000"/>
              </a:lnSpc>
              <a:spcBef>
                <a:spcPts val="0"/>
              </a:spcBef>
              <a:spcAft>
                <a:spcPts val="0"/>
              </a:spcAft>
              <a:buClr>
                <a:srgbClr val="310000"/>
              </a:buClr>
              <a:buSzPts val="1800"/>
              <a:buChar char="●"/>
            </a:pPr>
            <a:r>
              <a:rPr lang="en-IN" sz="1400">
                <a:solidFill>
                  <a:schemeClr val="lt1"/>
                </a:solidFill>
              </a:rPr>
              <a:t>From year 2015 there was a significant rise in the rate of making of TV -shows but in 2021 this trend discontinued due to pandemic situation by covid-19 and further the data is not available.</a:t>
            </a:r>
            <a:endParaRPr/>
          </a:p>
          <a:p>
            <a:pPr indent="-342900" lvl="0" marL="457200" rtl="0" algn="l">
              <a:lnSpc>
                <a:spcPct val="100000"/>
              </a:lnSpc>
              <a:spcBef>
                <a:spcPts val="0"/>
              </a:spcBef>
              <a:spcAft>
                <a:spcPts val="0"/>
              </a:spcAft>
              <a:buClr>
                <a:srgbClr val="310000"/>
              </a:buClr>
              <a:buSzPts val="1800"/>
              <a:buChar char="●"/>
            </a:pPr>
            <a:r>
              <a:rPr lang="en-IN" sz="1400">
                <a:solidFill>
                  <a:schemeClr val="lt1"/>
                </a:solidFill>
              </a:rPr>
              <a:t>In this project, we worked on a text clustering problem wherein we had to   classify/group the Netflix shows and movies into certain clusters such that the shows and Clusters within a cluster are similar to each other and the shows in different clusters are dissimilar to each other.</a:t>
            </a:r>
            <a:endParaRPr/>
          </a:p>
          <a:p>
            <a:pPr indent="-342900" lvl="0" marL="457200" rtl="0" algn="l">
              <a:lnSpc>
                <a:spcPct val="100000"/>
              </a:lnSpc>
              <a:spcBef>
                <a:spcPts val="0"/>
              </a:spcBef>
              <a:spcAft>
                <a:spcPts val="0"/>
              </a:spcAft>
              <a:buClr>
                <a:srgbClr val="310000"/>
              </a:buClr>
              <a:buSzPts val="1800"/>
              <a:buChar char="●"/>
            </a:pPr>
            <a:r>
              <a:rPr lang="en-IN" sz="1400">
                <a:solidFill>
                  <a:schemeClr val="lt1"/>
                </a:solidFill>
              </a:rPr>
              <a:t>It was found that Netflix hosts more movies than TV shows on its platform, and the total number of shows added on Netflix is growing exponentially. Also, majority of the shows were produced in the United States, and the majority of the shows on Netflix were created for adults and young adults age group.</a:t>
            </a:r>
            <a:endParaRPr/>
          </a:p>
          <a:p>
            <a:pPr indent="0" lvl="0" marL="114300" rtl="0" algn="l">
              <a:lnSpc>
                <a:spcPct val="100000"/>
              </a:lnSpc>
              <a:spcBef>
                <a:spcPts val="0"/>
              </a:spcBef>
              <a:spcAft>
                <a:spcPts val="0"/>
              </a:spcAft>
              <a:buClr>
                <a:srgbClr val="310000"/>
              </a:buClr>
              <a:buSzPts val="1800"/>
              <a:buNone/>
            </a:pPr>
            <a:r>
              <a:t/>
            </a:r>
            <a:endParaRPr sz="14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3"/>
          <p:cNvSpPr txBox="1"/>
          <p:nvPr>
            <p:ph type="title"/>
          </p:nvPr>
        </p:nvSpPr>
        <p:spPr>
          <a:xfrm>
            <a:off x="311700" y="76996"/>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Conclusion Contd…</a:t>
            </a:r>
            <a:endParaRPr/>
          </a:p>
        </p:txBody>
      </p:sp>
      <p:sp>
        <p:nvSpPr>
          <p:cNvPr id="231" name="Google Shape;231;p23"/>
          <p:cNvSpPr txBox="1"/>
          <p:nvPr>
            <p:ph idx="1" type="body"/>
          </p:nvPr>
        </p:nvSpPr>
        <p:spPr>
          <a:xfrm>
            <a:off x="311700" y="661051"/>
            <a:ext cx="8520600" cy="43377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310000"/>
              </a:buClr>
              <a:buSzPts val="1800"/>
              <a:buChar char="●"/>
            </a:pPr>
            <a:r>
              <a:rPr lang="en-IN" sz="1400">
                <a:solidFill>
                  <a:schemeClr val="lt1"/>
                </a:solidFill>
              </a:rPr>
              <a:t>It was decided to cluster the data based on the attributes: director, cast, country, genre, and description. The values in these attributes were tokenized, pre-processed, and then vectorized using TFIDF vectorizer.</a:t>
            </a:r>
            <a:endParaRPr sz="1400">
              <a:solidFill>
                <a:schemeClr val="lt1"/>
              </a:solidFill>
            </a:endParaRPr>
          </a:p>
          <a:p>
            <a:pPr indent="-342900" lvl="0" marL="457200" rtl="0" algn="l">
              <a:lnSpc>
                <a:spcPct val="100000"/>
              </a:lnSpc>
              <a:spcBef>
                <a:spcPts val="0"/>
              </a:spcBef>
              <a:spcAft>
                <a:spcPts val="0"/>
              </a:spcAft>
              <a:buClr>
                <a:srgbClr val="310000"/>
              </a:buClr>
              <a:buSzPts val="1800"/>
              <a:buChar char="●"/>
            </a:pPr>
            <a:r>
              <a:rPr lang="en-IN" sz="1400">
                <a:solidFill>
                  <a:schemeClr val="lt1"/>
                </a:solidFill>
              </a:rPr>
              <a:t>Through TF-IDF Vectorization, we created a total of 20000 attributes.</a:t>
            </a:r>
            <a:endParaRPr sz="1400">
              <a:solidFill>
                <a:schemeClr val="lt1"/>
              </a:solidFill>
            </a:endParaRPr>
          </a:p>
          <a:p>
            <a:pPr indent="-342900" lvl="0" marL="457200" rtl="0" algn="l">
              <a:lnSpc>
                <a:spcPct val="100000"/>
              </a:lnSpc>
              <a:spcBef>
                <a:spcPts val="0"/>
              </a:spcBef>
              <a:spcAft>
                <a:spcPts val="0"/>
              </a:spcAft>
              <a:buClr>
                <a:srgbClr val="310000"/>
              </a:buClr>
              <a:buSzPts val="1800"/>
              <a:buChar char="●"/>
            </a:pPr>
            <a:r>
              <a:rPr lang="en-IN" sz="1400">
                <a:solidFill>
                  <a:schemeClr val="lt1"/>
                </a:solidFill>
              </a:rPr>
              <a:t>We used Principal Component Analysis (PCA) to handle the curse of dimensionality. 3000 components were able to capture more than around 90% of variance, and hence, the number of components were restricted to 3000.</a:t>
            </a:r>
            <a:endParaRPr sz="1400">
              <a:solidFill>
                <a:schemeClr val="lt1"/>
              </a:solidFill>
            </a:endParaRPr>
          </a:p>
          <a:p>
            <a:pPr indent="-342900" lvl="0" marL="457200" rtl="0" algn="l">
              <a:lnSpc>
                <a:spcPct val="100000"/>
              </a:lnSpc>
              <a:spcBef>
                <a:spcPts val="0"/>
              </a:spcBef>
              <a:spcAft>
                <a:spcPts val="0"/>
              </a:spcAft>
              <a:buClr>
                <a:srgbClr val="310000"/>
              </a:buClr>
              <a:buSzPts val="1800"/>
              <a:buChar char="●"/>
            </a:pPr>
            <a:r>
              <a:rPr lang="en-IN" sz="1400">
                <a:solidFill>
                  <a:schemeClr val="lt1"/>
                </a:solidFill>
              </a:rPr>
              <a:t>We first built clusters using the k-means clustering algorithm, and the optimal number of clusters came out to be 10 with good WCSS Value and high silhoutte score of 0.0483. This was obtained through the elbow method and Silhouette score analysis.</a:t>
            </a:r>
            <a:endParaRPr sz="1400">
              <a:solidFill>
                <a:schemeClr val="lt1"/>
              </a:solidFill>
            </a:endParaRPr>
          </a:p>
          <a:p>
            <a:pPr indent="-342900" lvl="0" marL="457200" rtl="0" algn="l">
              <a:lnSpc>
                <a:spcPct val="100000"/>
              </a:lnSpc>
              <a:spcBef>
                <a:spcPts val="0"/>
              </a:spcBef>
              <a:spcAft>
                <a:spcPts val="0"/>
              </a:spcAft>
              <a:buClr>
                <a:srgbClr val="310000"/>
              </a:buClr>
              <a:buSzPts val="1800"/>
              <a:buChar char="●"/>
            </a:pPr>
            <a:r>
              <a:rPr lang="en-IN" sz="1400">
                <a:solidFill>
                  <a:schemeClr val="lt1"/>
                </a:solidFill>
              </a:rPr>
              <a:t>Then clusters were built using the Agglomerative clustering algorithm, and the optimal number of clusters came out to be 20 at distance 20. This was obtained after visualizing the dendogram.</a:t>
            </a:r>
            <a:endParaRPr sz="1400">
              <a:solidFill>
                <a:schemeClr val="lt1"/>
              </a:solidFill>
            </a:endParaRPr>
          </a:p>
          <a:p>
            <a:pPr indent="-342900" lvl="0" marL="457200" rtl="0" algn="l">
              <a:lnSpc>
                <a:spcPct val="100000"/>
              </a:lnSpc>
              <a:spcBef>
                <a:spcPts val="0"/>
              </a:spcBef>
              <a:spcAft>
                <a:spcPts val="0"/>
              </a:spcAft>
              <a:buClr>
                <a:srgbClr val="310000"/>
              </a:buClr>
              <a:buSzPts val="1800"/>
              <a:buChar char="●"/>
            </a:pPr>
            <a:r>
              <a:rPr lang="en-IN" sz="1400">
                <a:solidFill>
                  <a:schemeClr val="lt1"/>
                </a:solidFill>
              </a:rPr>
              <a:t>DBSCAN cluster didn't gave satisfying results. it was a kind of biased model which was clustering most of the data into a single cluster.</a:t>
            </a:r>
            <a:endParaRPr sz="1400">
              <a:solidFill>
                <a:schemeClr val="lt1"/>
              </a:solidFill>
            </a:endParaRPr>
          </a:p>
          <a:p>
            <a:pPr indent="-342900" lvl="0" marL="457200" rtl="0" algn="l">
              <a:lnSpc>
                <a:spcPct val="100000"/>
              </a:lnSpc>
              <a:spcBef>
                <a:spcPts val="0"/>
              </a:spcBef>
              <a:spcAft>
                <a:spcPts val="0"/>
              </a:spcAft>
              <a:buClr>
                <a:srgbClr val="310000"/>
              </a:buClr>
              <a:buSzPts val="1800"/>
              <a:buChar char="●"/>
            </a:pPr>
            <a:r>
              <a:rPr lang="en-IN" sz="1400">
                <a:solidFill>
                  <a:schemeClr val="lt1"/>
                </a:solidFill>
              </a:rPr>
              <a:t>Build a SVM Classification model with hyperparamater tuning at the end to predict a cluster number for a data record.</a:t>
            </a:r>
            <a:endParaRPr sz="1400">
              <a:solidFill>
                <a:schemeClr val="lt1"/>
              </a:solidFill>
            </a:endParaRPr>
          </a:p>
          <a:p>
            <a:pPr indent="-342900" lvl="0" marL="457200" rtl="0" algn="l">
              <a:lnSpc>
                <a:spcPct val="100000"/>
              </a:lnSpc>
              <a:spcBef>
                <a:spcPts val="0"/>
              </a:spcBef>
              <a:spcAft>
                <a:spcPts val="0"/>
              </a:spcAft>
              <a:buClr>
                <a:srgbClr val="310000"/>
              </a:buClr>
              <a:buSzPts val="1800"/>
              <a:buChar char="●"/>
            </a:pPr>
            <a:r>
              <a:rPr lang="en-IN" sz="1400">
                <a:solidFill>
                  <a:schemeClr val="lt1"/>
                </a:solidFill>
              </a:rPr>
              <a:t>Classifier predicts good result with above 99% accuracy</a:t>
            </a:r>
            <a:endParaRPr sz="14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4"/>
          <p:cNvSpPr txBox="1"/>
          <p:nvPr>
            <p:ph type="title"/>
          </p:nvPr>
        </p:nvSpPr>
        <p:spPr>
          <a:xfrm>
            <a:off x="3298090" y="1836080"/>
            <a:ext cx="2733058"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IN" sz="3200"/>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nvSpPr>
        <p:spPr>
          <a:xfrm>
            <a:off x="315750" y="380144"/>
            <a:ext cx="396857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800" u="none" cap="none" strike="noStrike">
                <a:solidFill>
                  <a:srgbClr val="4994C7"/>
                </a:solidFill>
                <a:latin typeface="Arial"/>
                <a:ea typeface="Arial"/>
                <a:cs typeface="Arial"/>
                <a:sym typeface="Arial"/>
              </a:rPr>
              <a:t>Some Facts of Netflix</a:t>
            </a:r>
            <a:endParaRPr/>
          </a:p>
        </p:txBody>
      </p:sp>
      <p:sp>
        <p:nvSpPr>
          <p:cNvPr id="69" name="Google Shape;69;p3"/>
          <p:cNvSpPr txBox="1"/>
          <p:nvPr/>
        </p:nvSpPr>
        <p:spPr>
          <a:xfrm>
            <a:off x="-54057" y="882724"/>
            <a:ext cx="5803104" cy="3696928"/>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9272E"/>
              </a:buClr>
              <a:buSzPts val="2800"/>
              <a:buFont typeface="Arial"/>
              <a:buChar char="•"/>
            </a:pPr>
            <a:r>
              <a:rPr b="0" i="0" lang="en-IN" sz="1200" u="none" cap="none" strike="noStrike">
                <a:solidFill>
                  <a:schemeClr val="lt1"/>
                </a:solidFill>
                <a:latin typeface="Arial"/>
                <a:ea typeface="Arial"/>
                <a:cs typeface="Arial"/>
                <a:sym typeface="Arial"/>
              </a:rPr>
              <a:t>Netflix was Founded in 1997 and its first service was Subscription based DVD by email. </a:t>
            </a:r>
            <a:endParaRPr/>
          </a:p>
          <a:p>
            <a:pPr indent="-342900" lvl="0" marL="457200" marR="0" rtl="0" algn="l">
              <a:lnSpc>
                <a:spcPct val="100000"/>
              </a:lnSpc>
              <a:spcBef>
                <a:spcPts val="600"/>
              </a:spcBef>
              <a:spcAft>
                <a:spcPts val="0"/>
              </a:spcAft>
              <a:buClr>
                <a:srgbClr val="09272E"/>
              </a:buClr>
              <a:buSzPts val="2800"/>
              <a:buFont typeface="Arial"/>
              <a:buChar char="•"/>
            </a:pPr>
            <a:r>
              <a:rPr b="0" i="0" lang="en-IN" sz="1200" u="none" cap="none" strike="noStrike">
                <a:solidFill>
                  <a:schemeClr val="lt1"/>
                </a:solidFill>
                <a:latin typeface="Arial"/>
                <a:ea typeface="Arial"/>
                <a:cs typeface="Arial"/>
                <a:sym typeface="Arial"/>
              </a:rPr>
              <a:t>By the End of 2021 Netflix Crossed over 200 Million subscribers WorldWide</a:t>
            </a:r>
            <a:endParaRPr b="0" i="0" sz="1200" u="none" cap="none" strike="noStrike">
              <a:solidFill>
                <a:schemeClr val="lt1"/>
              </a:solidFill>
              <a:latin typeface="Arial"/>
              <a:ea typeface="Arial"/>
              <a:cs typeface="Arial"/>
              <a:sym typeface="Arial"/>
            </a:endParaRPr>
          </a:p>
          <a:p>
            <a:pPr indent="-342900" lvl="0" marL="457200" marR="0" rtl="0" algn="l">
              <a:lnSpc>
                <a:spcPct val="100000"/>
              </a:lnSpc>
              <a:spcBef>
                <a:spcPts val="600"/>
              </a:spcBef>
              <a:spcAft>
                <a:spcPts val="0"/>
              </a:spcAft>
              <a:buClr>
                <a:srgbClr val="09272E"/>
              </a:buClr>
              <a:buSzPts val="2800"/>
              <a:buFont typeface="Arial"/>
              <a:buChar char="•"/>
            </a:pPr>
            <a:r>
              <a:rPr b="0" i="0" lang="en-IN" sz="1200" u="none" cap="none" strike="noStrike">
                <a:solidFill>
                  <a:schemeClr val="lt1"/>
                </a:solidFill>
                <a:latin typeface="Arial"/>
                <a:ea typeface="Arial"/>
                <a:cs typeface="Arial"/>
                <a:sym typeface="Arial"/>
              </a:rPr>
              <a:t>Netflix holds 35% of the global OTT streaming share and is undoubtedly the leading OTT provider. </a:t>
            </a:r>
            <a:endParaRPr/>
          </a:p>
          <a:p>
            <a:pPr indent="-342900" lvl="0" marL="457200" marR="0" rtl="0" algn="l">
              <a:lnSpc>
                <a:spcPct val="100000"/>
              </a:lnSpc>
              <a:spcBef>
                <a:spcPts val="600"/>
              </a:spcBef>
              <a:spcAft>
                <a:spcPts val="0"/>
              </a:spcAft>
              <a:buClr>
                <a:srgbClr val="09272E"/>
              </a:buClr>
              <a:buSzPts val="2800"/>
              <a:buFont typeface="Arial"/>
              <a:buChar char="•"/>
            </a:pPr>
            <a:r>
              <a:rPr b="0" i="0" lang="en-IN" sz="1200" u="none" cap="none" strike="noStrike">
                <a:solidFill>
                  <a:schemeClr val="lt1"/>
                </a:solidFill>
                <a:latin typeface="Arial"/>
                <a:ea typeface="Arial"/>
                <a:cs typeface="Arial"/>
                <a:sym typeface="Arial"/>
              </a:rPr>
              <a:t>Netflix revenue for the quarter ending September 30, 2022 was $7.926B, a 5.91% increase year-over-year.</a:t>
            </a:r>
            <a:endParaRPr/>
          </a:p>
          <a:p>
            <a:pPr indent="-342900" lvl="0" marL="457200" marR="0" rtl="0" algn="l">
              <a:lnSpc>
                <a:spcPct val="100000"/>
              </a:lnSpc>
              <a:spcBef>
                <a:spcPts val="600"/>
              </a:spcBef>
              <a:spcAft>
                <a:spcPts val="0"/>
              </a:spcAft>
              <a:buClr>
                <a:srgbClr val="09272E"/>
              </a:buClr>
              <a:buSzPts val="2800"/>
              <a:buFont typeface="Arial"/>
              <a:buChar char="•"/>
            </a:pPr>
            <a:r>
              <a:rPr b="0" i="0" lang="en-IN" sz="1200" u="none" cap="none" strike="noStrike">
                <a:solidFill>
                  <a:schemeClr val="lt1"/>
                </a:solidFill>
                <a:latin typeface="Arial"/>
                <a:ea typeface="Arial"/>
                <a:cs typeface="Arial"/>
                <a:sym typeface="Arial"/>
              </a:rPr>
              <a:t>Top Competitors of Netflix Include Disney+ Hotstar, Amazon Prime, HBO, Sling TV, Paramount+ and Youtube. All Giants.</a:t>
            </a:r>
            <a:endParaRPr/>
          </a:p>
          <a:p>
            <a:pPr indent="-342900" lvl="0" marL="457200" marR="0" rtl="0" algn="l">
              <a:lnSpc>
                <a:spcPct val="100000"/>
              </a:lnSpc>
              <a:spcBef>
                <a:spcPts val="600"/>
              </a:spcBef>
              <a:spcAft>
                <a:spcPts val="0"/>
              </a:spcAft>
              <a:buClr>
                <a:srgbClr val="09272E"/>
              </a:buClr>
              <a:buSzPts val="2800"/>
              <a:buFont typeface="Arial"/>
              <a:buChar char="•"/>
            </a:pPr>
            <a:r>
              <a:rPr b="0" i="0" lang="en-IN" sz="1200" u="none" cap="none" strike="noStrike">
                <a:solidFill>
                  <a:schemeClr val="lt1"/>
                </a:solidFill>
                <a:latin typeface="Arial"/>
                <a:ea typeface="Arial"/>
                <a:cs typeface="Arial"/>
                <a:sym typeface="Arial"/>
              </a:rPr>
              <a:t>In 2006, Netflix launched a $1 million competition to build a Recommender System</a:t>
            </a:r>
            <a:endParaRPr/>
          </a:p>
          <a:p>
            <a:pPr indent="-342900" lvl="0" marL="457200" marR="0" rtl="0" algn="l">
              <a:lnSpc>
                <a:spcPct val="100000"/>
              </a:lnSpc>
              <a:spcBef>
                <a:spcPts val="600"/>
              </a:spcBef>
              <a:spcAft>
                <a:spcPts val="0"/>
              </a:spcAft>
              <a:buClr>
                <a:srgbClr val="09272E"/>
              </a:buClr>
              <a:buSzPts val="2800"/>
              <a:buFont typeface="Arial"/>
              <a:buChar char="•"/>
            </a:pPr>
            <a:r>
              <a:rPr b="0" i="0" lang="en-IN" sz="1200" u="none" cap="none" strike="noStrike">
                <a:solidFill>
                  <a:schemeClr val="lt1"/>
                </a:solidFill>
                <a:latin typeface="Arial"/>
                <a:ea typeface="Arial"/>
                <a:cs typeface="Arial"/>
                <a:sym typeface="Arial"/>
              </a:rPr>
              <a:t>Netflix has 223.09 Million Subscribers as of the third quarter of 2022.</a:t>
            </a:r>
            <a:endParaRPr/>
          </a:p>
          <a:p>
            <a:pPr indent="-342900" lvl="0" marL="457200" marR="0" rtl="0" algn="l">
              <a:lnSpc>
                <a:spcPct val="100000"/>
              </a:lnSpc>
              <a:spcBef>
                <a:spcPts val="600"/>
              </a:spcBef>
              <a:spcAft>
                <a:spcPts val="0"/>
              </a:spcAft>
              <a:buClr>
                <a:srgbClr val="09272E"/>
              </a:buClr>
              <a:buSzPts val="2800"/>
              <a:buFont typeface="Arial"/>
              <a:buChar char="•"/>
            </a:pPr>
            <a:r>
              <a:rPr b="0" i="0" lang="en-IN" sz="1200" u="none" cap="none" strike="noStrike">
                <a:solidFill>
                  <a:schemeClr val="lt1"/>
                </a:solidFill>
                <a:latin typeface="Arial"/>
                <a:ea typeface="Arial"/>
                <a:cs typeface="Arial"/>
                <a:sym typeface="Arial"/>
              </a:rPr>
              <a:t>Norway has highest percentage population a whelming 36.59%, with Netflix Subscription. And USA as the highest number of Subscribers around 67 Million.</a:t>
            </a:r>
            <a:endParaRPr/>
          </a:p>
          <a:p>
            <a:pPr indent="-165100" lvl="0" marL="457200" marR="0" rtl="0" algn="l">
              <a:lnSpc>
                <a:spcPct val="100000"/>
              </a:lnSpc>
              <a:spcBef>
                <a:spcPts val="600"/>
              </a:spcBef>
              <a:spcAft>
                <a:spcPts val="600"/>
              </a:spcAft>
              <a:buClr>
                <a:srgbClr val="09272E"/>
              </a:buClr>
              <a:buSzPts val="2800"/>
              <a:buFont typeface="Arial"/>
              <a:buNone/>
            </a:pPr>
            <a:r>
              <a:t/>
            </a:r>
            <a:endParaRPr b="0" i="0" sz="1200" u="none" cap="none" strike="noStrike">
              <a:solidFill>
                <a:schemeClr val="lt1"/>
              </a:solidFill>
              <a:latin typeface="Arial"/>
              <a:ea typeface="Arial"/>
              <a:cs typeface="Arial"/>
              <a:sym typeface="Arial"/>
            </a:endParaRPr>
          </a:p>
        </p:txBody>
      </p:sp>
      <p:sp>
        <p:nvSpPr>
          <p:cNvPr id="70" name="Google Shape;70;p3"/>
          <p:cNvSpPr txBox="1"/>
          <p:nvPr/>
        </p:nvSpPr>
        <p:spPr>
          <a:xfrm>
            <a:off x="130924" y="4862163"/>
            <a:ext cx="3968574"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000" u="none" cap="none" strike="noStrike">
                <a:solidFill>
                  <a:srgbClr val="000000"/>
                </a:solidFill>
                <a:latin typeface="Arial"/>
                <a:ea typeface="Arial"/>
                <a:cs typeface="Arial"/>
                <a:sym typeface="Arial"/>
              </a:rPr>
              <a:t>src- Netflix-Annual report 22, statista.com, Wikipedia, CNBC </a:t>
            </a:r>
            <a:endParaRPr/>
          </a:p>
        </p:txBody>
      </p:sp>
      <p:pic>
        <p:nvPicPr>
          <p:cNvPr descr="Netflix Logo" id="71" name="Google Shape;71;p3"/>
          <p:cNvPicPr preferRelativeResize="0"/>
          <p:nvPr/>
        </p:nvPicPr>
        <p:blipFill rotWithShape="1">
          <a:blip r:embed="rId3">
            <a:alphaModFix/>
          </a:blip>
          <a:srcRect b="0" l="25878" r="25683" t="0"/>
          <a:stretch/>
        </p:blipFill>
        <p:spPr>
          <a:xfrm>
            <a:off x="6001966" y="1337198"/>
            <a:ext cx="3142034" cy="36480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4"/>
          <p:cNvSpPr txBox="1"/>
          <p:nvPr>
            <p:ph type="title"/>
          </p:nvPr>
        </p:nvSpPr>
        <p:spPr>
          <a:xfrm>
            <a:off x="249607" y="1302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Data Summary &amp; Data Understanding</a:t>
            </a:r>
            <a:endParaRPr/>
          </a:p>
        </p:txBody>
      </p:sp>
      <p:sp>
        <p:nvSpPr>
          <p:cNvPr id="77" name="Google Shape;77;p4"/>
          <p:cNvSpPr/>
          <p:nvPr/>
        </p:nvSpPr>
        <p:spPr>
          <a:xfrm>
            <a:off x="467138" y="700031"/>
            <a:ext cx="5816929" cy="4770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250" u="none" cap="none" strike="noStrike">
                <a:solidFill>
                  <a:srgbClr val="7C0000"/>
                </a:solidFill>
                <a:latin typeface="Arial"/>
                <a:ea typeface="Arial"/>
                <a:cs typeface="Arial"/>
                <a:sym typeface="Arial"/>
              </a:rPr>
              <a:t>Data Includes.</a:t>
            </a:r>
            <a:endParaRPr/>
          </a:p>
          <a:p>
            <a:pPr indent="0" lvl="0" marL="0" marR="0" rtl="0" algn="l">
              <a:lnSpc>
                <a:spcPct val="100000"/>
              </a:lnSpc>
              <a:spcBef>
                <a:spcPts val="0"/>
              </a:spcBef>
              <a:spcAft>
                <a:spcPts val="0"/>
              </a:spcAft>
              <a:buNone/>
            </a:pPr>
            <a:r>
              <a:rPr b="0" i="0" lang="en-IN" sz="1250" u="none" cap="none" strike="noStrike">
                <a:solidFill>
                  <a:srgbClr val="7C0000"/>
                </a:solidFill>
                <a:latin typeface="Arial"/>
                <a:ea typeface="Arial"/>
                <a:cs typeface="Arial"/>
                <a:sym typeface="Arial"/>
              </a:rPr>
              <a:t>* Copy of NETFLIX MOVIES AND TV SHOWS CLUSTERING.csv</a:t>
            </a:r>
            <a:endParaRPr b="0" i="0" sz="1250" u="none" cap="none" strike="noStrike">
              <a:solidFill>
                <a:srgbClr val="7C0000"/>
              </a:solidFill>
              <a:latin typeface="Arial"/>
              <a:ea typeface="Arial"/>
              <a:cs typeface="Arial"/>
              <a:sym typeface="Arial"/>
            </a:endParaRPr>
          </a:p>
        </p:txBody>
      </p:sp>
      <p:pic>
        <p:nvPicPr>
          <p:cNvPr id="78" name="Google Shape;78;p4"/>
          <p:cNvPicPr preferRelativeResize="0"/>
          <p:nvPr/>
        </p:nvPicPr>
        <p:blipFill rotWithShape="1">
          <a:blip r:embed="rId3">
            <a:alphaModFix/>
          </a:blip>
          <a:srcRect b="0" l="0" r="0" t="0"/>
          <a:stretch/>
        </p:blipFill>
        <p:spPr>
          <a:xfrm>
            <a:off x="389981" y="1195357"/>
            <a:ext cx="5295055" cy="3601725"/>
          </a:xfrm>
          <a:prstGeom prst="rect">
            <a:avLst/>
          </a:prstGeom>
          <a:noFill/>
          <a:ln>
            <a:noFill/>
          </a:ln>
        </p:spPr>
      </p:pic>
      <p:sp>
        <p:nvSpPr>
          <p:cNvPr id="79" name="Google Shape;79;p4"/>
          <p:cNvSpPr txBox="1"/>
          <p:nvPr/>
        </p:nvSpPr>
        <p:spPr>
          <a:xfrm>
            <a:off x="5950633" y="1223889"/>
            <a:ext cx="3095455" cy="363176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IN" sz="1400" u="none" cap="none" strike="noStrike">
                <a:solidFill>
                  <a:srgbClr val="000000"/>
                </a:solidFill>
                <a:latin typeface="Arial"/>
                <a:ea typeface="Arial"/>
                <a:cs typeface="Arial"/>
                <a:sym typeface="Arial"/>
              </a:rPr>
              <a:t>A total of we have </a:t>
            </a:r>
            <a:r>
              <a:rPr b="1" i="0" lang="en-IN" sz="1400" u="none" cap="none" strike="noStrike">
                <a:solidFill>
                  <a:srgbClr val="000000"/>
                </a:solidFill>
                <a:latin typeface="Arial"/>
                <a:ea typeface="Arial"/>
                <a:cs typeface="Arial"/>
                <a:sym typeface="Arial"/>
              </a:rPr>
              <a:t>7787 rows</a:t>
            </a:r>
            <a:r>
              <a:rPr b="0" i="0" lang="en-IN" sz="1400" u="none" cap="none" strike="noStrike">
                <a:solidFill>
                  <a:srgbClr val="000000"/>
                </a:solidFill>
                <a:latin typeface="Arial"/>
                <a:ea typeface="Arial"/>
                <a:cs typeface="Arial"/>
                <a:sym typeface="Arial"/>
              </a:rPr>
              <a:t> and </a:t>
            </a:r>
            <a:r>
              <a:rPr b="1" i="0" lang="en-IN" sz="1400" u="none" cap="none" strike="noStrike">
                <a:solidFill>
                  <a:srgbClr val="000000"/>
                </a:solidFill>
                <a:latin typeface="Arial"/>
                <a:ea typeface="Arial"/>
                <a:cs typeface="Arial"/>
                <a:sym typeface="Arial"/>
              </a:rPr>
              <a:t>12 columns</a:t>
            </a:r>
            <a:r>
              <a:rPr b="0" i="0" lang="en-IN" sz="1400" u="none" cap="none" strike="noStrike">
                <a:solidFill>
                  <a:srgbClr val="000000"/>
                </a:solidFill>
                <a:latin typeface="Arial"/>
                <a:ea typeface="Arial"/>
                <a:cs typeface="Arial"/>
                <a:sym typeface="Arial"/>
              </a:rPr>
              <a:t> in our data set.</a:t>
            </a:r>
            <a:endParaRPr/>
          </a:p>
          <a:p>
            <a:pPr indent="-285750" lvl="0" marL="285750" marR="0" rtl="0" algn="l">
              <a:lnSpc>
                <a:spcPct val="100000"/>
              </a:lnSpc>
              <a:spcBef>
                <a:spcPts val="1200"/>
              </a:spcBef>
              <a:spcAft>
                <a:spcPts val="0"/>
              </a:spcAft>
              <a:buClr>
                <a:srgbClr val="000000"/>
              </a:buClr>
              <a:buSzPts val="1400"/>
              <a:buFont typeface="Arial"/>
              <a:buChar char="•"/>
            </a:pPr>
            <a:r>
              <a:rPr b="0" i="0" lang="en-IN" sz="1400" u="none" cap="none" strike="noStrike">
                <a:solidFill>
                  <a:srgbClr val="000000"/>
                </a:solidFill>
                <a:latin typeface="Arial"/>
                <a:ea typeface="Arial"/>
                <a:cs typeface="Arial"/>
                <a:sym typeface="Arial"/>
              </a:rPr>
              <a:t>Features like Director and cast contains 30.7% and 9% missing values respectively. Other features having null values include Country, Date_added and rating</a:t>
            </a:r>
            <a:endParaRPr/>
          </a:p>
          <a:p>
            <a:pPr indent="-285750" lvl="0" marL="285750" marR="0" rtl="0" algn="l">
              <a:lnSpc>
                <a:spcPct val="100000"/>
              </a:lnSpc>
              <a:spcBef>
                <a:spcPts val="1200"/>
              </a:spcBef>
              <a:spcAft>
                <a:spcPts val="0"/>
              </a:spcAft>
              <a:buClr>
                <a:srgbClr val="000000"/>
              </a:buClr>
              <a:buSzPts val="1400"/>
              <a:buFont typeface="Arial"/>
              <a:buChar char="•"/>
            </a:pPr>
            <a:r>
              <a:rPr b="0" i="0" lang="en-IN" sz="1400" u="none" cap="none" strike="noStrike">
                <a:solidFill>
                  <a:srgbClr val="000000"/>
                </a:solidFill>
                <a:latin typeface="Arial"/>
                <a:ea typeface="Arial"/>
                <a:cs typeface="Arial"/>
                <a:sym typeface="Arial"/>
              </a:rPr>
              <a:t>Few outliers were also present in date_added and released_date.</a:t>
            </a:r>
            <a:endParaRPr/>
          </a:p>
          <a:p>
            <a:pPr indent="-285750" lvl="0" marL="285750" marR="0" rtl="0" algn="l">
              <a:lnSpc>
                <a:spcPct val="100000"/>
              </a:lnSpc>
              <a:spcBef>
                <a:spcPts val="0"/>
              </a:spcBef>
              <a:spcAft>
                <a:spcPts val="0"/>
              </a:spcAft>
              <a:buClr>
                <a:srgbClr val="000000"/>
              </a:buClr>
              <a:buSzPts val="1400"/>
              <a:buFont typeface="Arial"/>
              <a:buChar char="•"/>
            </a:pPr>
            <a:r>
              <a:rPr b="0" i="0" lang="en-IN" sz="1400" u="none" cap="none" strike="noStrike">
                <a:solidFill>
                  <a:srgbClr val="000000"/>
                </a:solidFill>
                <a:latin typeface="Arial"/>
                <a:ea typeface="Arial"/>
                <a:cs typeface="Arial"/>
                <a:sym typeface="Arial"/>
              </a:rPr>
              <a:t>No Duplicates were present.</a:t>
            </a:r>
            <a:endParaRPr/>
          </a:p>
          <a:p>
            <a:pPr indent="-285750" lvl="0" marL="285750" marR="0" rtl="0" algn="l">
              <a:lnSpc>
                <a:spcPct val="100000"/>
              </a:lnSpc>
              <a:spcBef>
                <a:spcPts val="0"/>
              </a:spcBef>
              <a:spcAft>
                <a:spcPts val="0"/>
              </a:spcAft>
              <a:buClr>
                <a:srgbClr val="000000"/>
              </a:buClr>
              <a:buSzPts val="1400"/>
              <a:buFont typeface="Arial"/>
              <a:buChar char="•"/>
            </a:pPr>
            <a:r>
              <a:rPr b="0" i="0" lang="en-IN" sz="1400" u="none" cap="none" strike="noStrike">
                <a:solidFill>
                  <a:srgbClr val="000000"/>
                </a:solidFill>
                <a:latin typeface="Arial"/>
                <a:ea typeface="Arial"/>
                <a:cs typeface="Arial"/>
                <a:sym typeface="Arial"/>
              </a:rPr>
              <a:t>All features were object-type except only one (release_year)</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0" name="Google Shape;80;p4"/>
          <p:cNvSpPr txBox="1"/>
          <p:nvPr/>
        </p:nvSpPr>
        <p:spPr>
          <a:xfrm>
            <a:off x="5978769" y="633046"/>
            <a:ext cx="184731"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1800" u="none" cap="none" strike="noStrike">
              <a:solidFill>
                <a:srgbClr val="4994C7"/>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4" name="Shape 84"/>
        <p:cNvGrpSpPr/>
        <p:nvPr/>
      </p:nvGrpSpPr>
      <p:grpSpPr>
        <a:xfrm>
          <a:off x="0" y="0"/>
          <a:ext cx="0" cy="0"/>
          <a:chOff x="0" y="0"/>
          <a:chExt cx="0" cy="0"/>
        </a:xfrm>
      </p:grpSpPr>
      <p:sp>
        <p:nvSpPr>
          <p:cNvPr id="85" name="Google Shape;85;p5"/>
          <p:cNvSpPr txBox="1"/>
          <p:nvPr>
            <p:ph idx="1" type="body"/>
          </p:nvPr>
        </p:nvSpPr>
        <p:spPr>
          <a:xfrm>
            <a:off x="98474" y="164568"/>
            <a:ext cx="8925951" cy="4698685"/>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t/>
            </a:r>
            <a:endParaRPr b="1">
              <a:solidFill>
                <a:schemeClr val="lt1"/>
              </a:solidFill>
            </a:endParaRPr>
          </a:p>
          <a:p>
            <a:pPr indent="0" lvl="0" marL="114300" rtl="0" algn="l">
              <a:lnSpc>
                <a:spcPct val="115000"/>
              </a:lnSpc>
              <a:spcBef>
                <a:spcPts val="0"/>
              </a:spcBef>
              <a:spcAft>
                <a:spcPts val="0"/>
              </a:spcAft>
              <a:buSzPts val="1800"/>
              <a:buNone/>
            </a:pPr>
            <a:r>
              <a:t/>
            </a:r>
            <a:endParaRPr b="1" sz="1400">
              <a:solidFill>
                <a:schemeClr val="lt1"/>
              </a:solidFill>
            </a:endParaRPr>
          </a:p>
          <a:p>
            <a:pPr indent="0" lvl="0" marL="114300" rtl="0" algn="l">
              <a:lnSpc>
                <a:spcPct val="115000"/>
              </a:lnSpc>
              <a:spcBef>
                <a:spcPts val="0"/>
              </a:spcBef>
              <a:spcAft>
                <a:spcPts val="0"/>
              </a:spcAft>
              <a:buSzPts val="1800"/>
              <a:buNone/>
            </a:pPr>
            <a:r>
              <a:rPr b="1" lang="en-IN" sz="1400">
                <a:solidFill>
                  <a:schemeClr val="lt1"/>
                </a:solidFill>
              </a:rPr>
              <a:t>Que1:Type of content available on Netflix.</a:t>
            </a:r>
            <a:endParaRPr b="1" sz="1400">
              <a:solidFill>
                <a:schemeClr val="lt1"/>
              </a:solidFill>
            </a:endParaRPr>
          </a:p>
        </p:txBody>
      </p:sp>
      <p:sp>
        <p:nvSpPr>
          <p:cNvPr descr="Add Content To Wooden Blank Empty Board File Folders and Check Book with  Office Supplies Flat Lay Background Stock Image - Image of folders, empty:  180452199" id="86" name="Google Shape;86;p5"/>
          <p:cNvSpPr/>
          <p:nvPr/>
        </p:nvSpPr>
        <p:spPr>
          <a:xfrm>
            <a:off x="155575" y="-838200"/>
            <a:ext cx="2619375" cy="175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7" name="Google Shape;87;p5"/>
          <p:cNvSpPr txBox="1"/>
          <p:nvPr/>
        </p:nvSpPr>
        <p:spPr>
          <a:xfrm>
            <a:off x="182297" y="3394117"/>
            <a:ext cx="3689910"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400" u="none" cap="none" strike="noStrike">
                <a:solidFill>
                  <a:srgbClr val="00637D"/>
                </a:solidFill>
                <a:latin typeface="Arial"/>
                <a:ea typeface="Arial"/>
                <a:cs typeface="Arial"/>
                <a:sym typeface="Arial"/>
              </a:rPr>
              <a:t>Key-takeaways</a:t>
            </a:r>
            <a:r>
              <a:rPr b="1" i="0" lang="en-I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88900" lvl="0" marL="0" marR="0" rtl="0" algn="l">
              <a:lnSpc>
                <a:spcPct val="100000"/>
              </a:lnSpc>
              <a:spcBef>
                <a:spcPts val="0"/>
              </a:spcBef>
              <a:spcAft>
                <a:spcPts val="0"/>
              </a:spcAft>
              <a:buClr>
                <a:srgbClr val="000000"/>
              </a:buClr>
              <a:buSzPts val="1400"/>
              <a:buFont typeface="Arial"/>
              <a:buChar char="•"/>
            </a:pPr>
            <a:r>
              <a:rPr b="0" i="0" lang="en-IN" sz="1400" u="none" cap="none" strike="noStrike">
                <a:solidFill>
                  <a:srgbClr val="000000"/>
                </a:solidFill>
                <a:latin typeface="Roboto"/>
                <a:ea typeface="Roboto"/>
                <a:cs typeface="Roboto"/>
                <a:sym typeface="Roboto"/>
              </a:rPr>
              <a:t>In our dataset we have around 69% content as movies</a:t>
            </a:r>
            <a:endParaRPr/>
          </a:p>
          <a:p>
            <a:pPr indent="-88900" lvl="0" marL="0" marR="0" rtl="0" algn="l">
              <a:lnSpc>
                <a:spcPct val="100000"/>
              </a:lnSpc>
              <a:spcBef>
                <a:spcPts val="0"/>
              </a:spcBef>
              <a:spcAft>
                <a:spcPts val="0"/>
              </a:spcAft>
              <a:buClr>
                <a:srgbClr val="000000"/>
              </a:buClr>
              <a:buSzPts val="1400"/>
              <a:buFont typeface="Arial"/>
              <a:buChar char="•"/>
            </a:pPr>
            <a:r>
              <a:rPr b="0" i="0" lang="en-IN" sz="1400" u="none" cap="none" strike="noStrike">
                <a:solidFill>
                  <a:srgbClr val="000000"/>
                </a:solidFill>
                <a:latin typeface="Roboto"/>
                <a:ea typeface="Roboto"/>
                <a:cs typeface="Roboto"/>
                <a:sym typeface="Roboto"/>
              </a:rPr>
              <a:t>Remaining 31% as TV shows.</a:t>
            </a:r>
            <a:endParaRPr/>
          </a:p>
          <a:p>
            <a:pPr indent="0" lvl="0" marL="0" marR="0" rtl="0" algn="l">
              <a:lnSpc>
                <a:spcPct val="100000"/>
              </a:lnSpc>
              <a:spcBef>
                <a:spcPts val="0"/>
              </a:spcBef>
              <a:spcAft>
                <a:spcPts val="0"/>
              </a:spcAft>
              <a:buNone/>
            </a:pPr>
            <a:r>
              <a:rPr b="0" i="0" lang="en-IN" sz="1400" u="none" cap="none" strike="noStrike">
                <a:solidFill>
                  <a:srgbClr val="000000"/>
                </a:solidFill>
                <a:latin typeface="Roboto"/>
                <a:ea typeface="Roboto"/>
                <a:cs typeface="Roboto"/>
                <a:sym typeface="Roboto"/>
              </a:rPr>
              <a:t>Here we have more numberes of Movies than TV shows.</a:t>
            </a:r>
            <a:endParaRPr/>
          </a:p>
        </p:txBody>
      </p:sp>
      <p:sp>
        <p:nvSpPr>
          <p:cNvPr id="88" name="Google Shape;88;p5"/>
          <p:cNvSpPr txBox="1"/>
          <p:nvPr/>
        </p:nvSpPr>
        <p:spPr>
          <a:xfrm>
            <a:off x="372794" y="84406"/>
            <a:ext cx="5105885"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3200" u="none" cap="none" strike="noStrike">
                <a:solidFill>
                  <a:srgbClr val="C00000"/>
                </a:solidFill>
                <a:latin typeface="Arial"/>
                <a:ea typeface="Arial"/>
                <a:cs typeface="Arial"/>
                <a:sym typeface="Arial"/>
              </a:rPr>
              <a:t>Exploratory Data Analysis :</a:t>
            </a:r>
            <a:endParaRPr b="0" i="0" sz="3200" u="none" cap="none" strike="noStrike">
              <a:solidFill>
                <a:srgbClr val="C00000"/>
              </a:solidFill>
              <a:latin typeface="Arial"/>
              <a:ea typeface="Arial"/>
              <a:cs typeface="Arial"/>
              <a:sym typeface="Arial"/>
            </a:endParaRPr>
          </a:p>
        </p:txBody>
      </p:sp>
      <p:pic>
        <p:nvPicPr>
          <p:cNvPr descr="c1.jpeg" id="89" name="Google Shape;89;p5"/>
          <p:cNvPicPr preferRelativeResize="0"/>
          <p:nvPr/>
        </p:nvPicPr>
        <p:blipFill rotWithShape="1">
          <a:blip r:embed="rId3">
            <a:alphaModFix/>
          </a:blip>
          <a:srcRect b="0" l="0" r="0" t="0"/>
          <a:stretch/>
        </p:blipFill>
        <p:spPr>
          <a:xfrm>
            <a:off x="557215" y="1202786"/>
            <a:ext cx="2446664" cy="2025749"/>
          </a:xfrm>
          <a:prstGeom prst="rect">
            <a:avLst/>
          </a:prstGeom>
          <a:noFill/>
          <a:ln>
            <a:noFill/>
          </a:ln>
        </p:spPr>
      </p:pic>
      <p:sp>
        <p:nvSpPr>
          <p:cNvPr id="90" name="Google Shape;90;p5"/>
          <p:cNvSpPr txBox="1"/>
          <p:nvPr/>
        </p:nvSpPr>
        <p:spPr>
          <a:xfrm>
            <a:off x="4241409" y="765549"/>
            <a:ext cx="448056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400" u="none" cap="none" strike="noStrike">
                <a:solidFill>
                  <a:schemeClr val="lt1"/>
                </a:solidFill>
                <a:latin typeface="Arial"/>
                <a:ea typeface="Arial"/>
                <a:cs typeface="Arial"/>
                <a:sym typeface="Arial"/>
              </a:rPr>
              <a:t>Que2: Ratings of movies and tv-shows on Netflix.</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c2.jpeg" id="91" name="Google Shape;91;p5"/>
          <p:cNvPicPr preferRelativeResize="0"/>
          <p:nvPr/>
        </p:nvPicPr>
        <p:blipFill rotWithShape="1">
          <a:blip r:embed="rId4">
            <a:alphaModFix/>
          </a:blip>
          <a:srcRect b="0" l="0" r="0" t="0"/>
          <a:stretch/>
        </p:blipFill>
        <p:spPr>
          <a:xfrm>
            <a:off x="4086664" y="1283743"/>
            <a:ext cx="4853354" cy="2025748"/>
          </a:xfrm>
          <a:prstGeom prst="rect">
            <a:avLst/>
          </a:prstGeom>
          <a:noFill/>
          <a:ln>
            <a:noFill/>
          </a:ln>
        </p:spPr>
      </p:pic>
      <p:sp>
        <p:nvSpPr>
          <p:cNvPr id="92" name="Google Shape;92;p5"/>
          <p:cNvSpPr txBox="1"/>
          <p:nvPr/>
        </p:nvSpPr>
        <p:spPr>
          <a:xfrm>
            <a:off x="4248443" y="3393912"/>
            <a:ext cx="4691575"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400" u="none" cap="none" strike="noStrike">
                <a:solidFill>
                  <a:srgbClr val="00637D"/>
                </a:solidFill>
                <a:latin typeface="Arial"/>
                <a:ea typeface="Arial"/>
                <a:cs typeface="Arial"/>
                <a:sym typeface="Arial"/>
              </a:rPr>
              <a:t>Key-takeaways</a:t>
            </a:r>
            <a:r>
              <a:rPr b="1" i="0" lang="en-I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IN" sz="1400" u="none" cap="none" strike="noStrike">
                <a:solidFill>
                  <a:srgbClr val="000000"/>
                </a:solidFill>
                <a:latin typeface="Roboto"/>
                <a:ea typeface="Roboto"/>
                <a:cs typeface="Roboto"/>
                <a:sym typeface="Roboto"/>
              </a:rPr>
              <a:t>Highest number of shows on Netflix are rated by </a:t>
            </a:r>
            <a:r>
              <a:rPr b="1" i="0" lang="en-IN" sz="1400" u="none" cap="none" strike="noStrike">
                <a:solidFill>
                  <a:srgbClr val="000000"/>
                </a:solidFill>
                <a:latin typeface="Roboto"/>
                <a:ea typeface="Roboto"/>
                <a:cs typeface="Roboto"/>
                <a:sym typeface="Roboto"/>
              </a:rPr>
              <a:t>TV-MA</a:t>
            </a:r>
            <a:r>
              <a:rPr b="0" i="0" lang="en-IN" sz="1400" u="none" cap="none" strike="noStrike">
                <a:solidFill>
                  <a:srgbClr val="000000"/>
                </a:solidFill>
                <a:latin typeface="Roboto"/>
                <a:ea typeface="Roboto"/>
                <a:cs typeface="Roboto"/>
                <a:sym typeface="Roboto"/>
              </a:rPr>
              <a:t>, followed by </a:t>
            </a:r>
            <a:r>
              <a:rPr b="1" i="0" lang="en-IN" sz="1400" u="none" cap="none" strike="noStrike">
                <a:solidFill>
                  <a:srgbClr val="000000"/>
                </a:solidFill>
                <a:latin typeface="Roboto"/>
                <a:ea typeface="Roboto"/>
                <a:cs typeface="Roboto"/>
                <a:sym typeface="Roboto"/>
              </a:rPr>
              <a:t>TV-14 and TV-PG</a:t>
            </a:r>
            <a:r>
              <a:rPr b="0" i="0" lang="en-IN" sz="1400" u="none" cap="none" strike="noStrike">
                <a:solidFill>
                  <a:srgbClr val="000000"/>
                </a:solidFill>
                <a:latin typeface="Roboto"/>
                <a:ea typeface="Roboto"/>
                <a:cs typeface="Roboto"/>
                <a:sym typeface="Roboto"/>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6" name="Shape 96"/>
        <p:cNvGrpSpPr/>
        <p:nvPr/>
      </p:nvGrpSpPr>
      <p:grpSpPr>
        <a:xfrm>
          <a:off x="0" y="0"/>
          <a:ext cx="0" cy="0"/>
          <a:chOff x="0" y="0"/>
          <a:chExt cx="0" cy="0"/>
        </a:xfrm>
      </p:grpSpPr>
      <p:sp>
        <p:nvSpPr>
          <p:cNvPr id="97" name="Google Shape;97;p6"/>
          <p:cNvSpPr txBox="1"/>
          <p:nvPr>
            <p:ph idx="1" type="body"/>
          </p:nvPr>
        </p:nvSpPr>
        <p:spPr>
          <a:xfrm>
            <a:off x="147828" y="91440"/>
            <a:ext cx="8897698" cy="4747845"/>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t/>
            </a:r>
            <a:endParaRPr b="1">
              <a:solidFill>
                <a:schemeClr val="lt1"/>
              </a:solidFill>
            </a:endParaRPr>
          </a:p>
          <a:p>
            <a:pPr indent="0" lvl="0" marL="114300" rtl="0" algn="l">
              <a:lnSpc>
                <a:spcPct val="115000"/>
              </a:lnSpc>
              <a:spcBef>
                <a:spcPts val="0"/>
              </a:spcBef>
              <a:spcAft>
                <a:spcPts val="0"/>
              </a:spcAft>
              <a:buSzPts val="1800"/>
              <a:buNone/>
            </a:pPr>
            <a:r>
              <a:t/>
            </a:r>
            <a:endParaRPr b="1">
              <a:solidFill>
                <a:schemeClr val="lt1"/>
              </a:solidFill>
            </a:endParaRPr>
          </a:p>
        </p:txBody>
      </p:sp>
      <p:sp>
        <p:nvSpPr>
          <p:cNvPr descr="Add Content To Wooden Blank Empty Board File Folders and Check Book with  Office Supplies Flat Lay Background Stock Image - Image of folders, empty:  180452199" id="98" name="Google Shape;98;p6"/>
          <p:cNvSpPr/>
          <p:nvPr/>
        </p:nvSpPr>
        <p:spPr>
          <a:xfrm>
            <a:off x="247015" y="315351"/>
            <a:ext cx="2619375" cy="175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9" name="Google Shape;99;p6"/>
          <p:cNvSpPr txBox="1"/>
          <p:nvPr/>
        </p:nvSpPr>
        <p:spPr>
          <a:xfrm>
            <a:off x="107615" y="3270851"/>
            <a:ext cx="3475394"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400" u="none" cap="none" strike="noStrike">
                <a:solidFill>
                  <a:srgbClr val="00637D"/>
                </a:solidFill>
                <a:latin typeface="Arial"/>
                <a:ea typeface="Arial"/>
                <a:cs typeface="Arial"/>
                <a:sym typeface="Arial"/>
              </a:rPr>
              <a:t>Key-takeaways</a:t>
            </a:r>
            <a:r>
              <a:rPr b="1" i="0" lang="en-I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200"/>
              </a:spcBef>
              <a:spcAft>
                <a:spcPts val="0"/>
              </a:spcAft>
              <a:buClr>
                <a:srgbClr val="000000"/>
              </a:buClr>
              <a:buSzPts val="1400"/>
              <a:buFont typeface="Noto Sans Symbols"/>
              <a:buChar char="⮚"/>
            </a:pPr>
            <a:r>
              <a:rPr b="1" i="0" lang="en-IN" sz="1400" u="none" cap="none" strike="noStrike">
                <a:solidFill>
                  <a:srgbClr val="000000"/>
                </a:solidFill>
                <a:latin typeface="Roboto"/>
                <a:ea typeface="Roboto"/>
                <a:cs typeface="Roboto"/>
                <a:sym typeface="Roboto"/>
              </a:rPr>
              <a:t>Documentaries</a:t>
            </a:r>
            <a:r>
              <a:rPr b="0" i="0" lang="en-IN" sz="1400" u="none" cap="none" strike="noStrike">
                <a:solidFill>
                  <a:srgbClr val="000000"/>
                </a:solidFill>
                <a:latin typeface="Roboto"/>
                <a:ea typeface="Roboto"/>
                <a:cs typeface="Roboto"/>
                <a:sym typeface="Roboto"/>
              </a:rPr>
              <a:t> is the topmost genre available on Netflix. On second position we have </a:t>
            </a:r>
            <a:r>
              <a:rPr b="1" i="0" lang="en-IN" sz="1400" u="none" cap="none" strike="noStrike">
                <a:solidFill>
                  <a:srgbClr val="000000"/>
                </a:solidFill>
                <a:latin typeface="Roboto"/>
                <a:ea typeface="Roboto"/>
                <a:cs typeface="Roboto"/>
                <a:sym typeface="Roboto"/>
              </a:rPr>
              <a:t>Stand-up comedy</a:t>
            </a:r>
            <a:r>
              <a:rPr b="0" i="0" lang="en-IN" sz="1400" u="none" cap="none" strike="noStrike">
                <a:solidFill>
                  <a:srgbClr val="000000"/>
                </a:solidFill>
                <a:latin typeface="Roboto"/>
                <a:ea typeface="Roboto"/>
                <a:cs typeface="Roboto"/>
                <a:sym typeface="Roboto"/>
              </a:rPr>
              <a:t> and </a:t>
            </a:r>
            <a:r>
              <a:rPr b="1" i="0" lang="en-IN" sz="1400" u="none" cap="none" strike="noStrike">
                <a:solidFill>
                  <a:srgbClr val="000000"/>
                </a:solidFill>
                <a:latin typeface="Roboto"/>
                <a:ea typeface="Roboto"/>
                <a:cs typeface="Roboto"/>
                <a:sym typeface="Roboto"/>
              </a:rPr>
              <a:t>Dramas</a:t>
            </a:r>
            <a:r>
              <a:rPr b="0" i="0" lang="en-IN" sz="1400" u="none" cap="none" strike="noStrike">
                <a:solidFill>
                  <a:srgbClr val="000000"/>
                </a:solidFill>
                <a:latin typeface="Roboto"/>
                <a:ea typeface="Roboto"/>
                <a:cs typeface="Roboto"/>
                <a:sym typeface="Roboto"/>
              </a:rPr>
              <a:t>.</a:t>
            </a:r>
            <a:endParaRPr b="0" i="0" sz="1400" u="none" cap="none" strike="noStrike">
              <a:solidFill>
                <a:srgbClr val="000000"/>
              </a:solidFill>
              <a:latin typeface="Arial"/>
              <a:ea typeface="Arial"/>
              <a:cs typeface="Arial"/>
              <a:sym typeface="Arial"/>
            </a:endParaRPr>
          </a:p>
        </p:txBody>
      </p:sp>
      <p:sp>
        <p:nvSpPr>
          <p:cNvPr id="100" name="Google Shape;100;p6"/>
          <p:cNvSpPr txBox="1"/>
          <p:nvPr/>
        </p:nvSpPr>
        <p:spPr>
          <a:xfrm>
            <a:off x="105507" y="140675"/>
            <a:ext cx="3481754"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400" u="none" cap="none" strike="noStrike">
                <a:solidFill>
                  <a:srgbClr val="09272E"/>
                </a:solidFill>
                <a:latin typeface="Arial"/>
                <a:ea typeface="Arial"/>
                <a:cs typeface="Arial"/>
                <a:sym typeface="Arial"/>
              </a:rPr>
              <a:t> </a:t>
            </a:r>
            <a:r>
              <a:rPr b="1" i="0" lang="en-IN" sz="1400" u="none" cap="none" strike="noStrike">
                <a:solidFill>
                  <a:schemeClr val="lt1"/>
                </a:solidFill>
                <a:latin typeface="Arial"/>
                <a:ea typeface="Arial"/>
                <a:cs typeface="Arial"/>
                <a:sym typeface="Arial"/>
              </a:rPr>
              <a:t>Que3: </a:t>
            </a:r>
            <a:r>
              <a:rPr b="1" i="0" lang="en-IN" sz="1400" u="none" cap="none" strike="noStrike">
                <a:solidFill>
                  <a:srgbClr val="09272E"/>
                </a:solidFill>
                <a:latin typeface="Arial"/>
                <a:ea typeface="Arial"/>
                <a:cs typeface="Arial"/>
                <a:sym typeface="Arial"/>
              </a:rPr>
              <a:t>Top 15 genres on Netflix</a:t>
            </a:r>
            <a:endParaRPr b="0" i="0" sz="1400" u="none" cap="none" strike="noStrike">
              <a:solidFill>
                <a:srgbClr val="09272E"/>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9272E"/>
              </a:solidFill>
              <a:latin typeface="Arial"/>
              <a:ea typeface="Arial"/>
              <a:cs typeface="Arial"/>
              <a:sym typeface="Arial"/>
            </a:endParaRPr>
          </a:p>
        </p:txBody>
      </p:sp>
      <p:sp>
        <p:nvSpPr>
          <p:cNvPr id="101" name="Google Shape;101;p6"/>
          <p:cNvSpPr txBox="1"/>
          <p:nvPr/>
        </p:nvSpPr>
        <p:spPr>
          <a:xfrm>
            <a:off x="5053026" y="149293"/>
            <a:ext cx="420624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400" u="none" cap="none" strike="noStrike">
                <a:solidFill>
                  <a:schemeClr val="lt1"/>
                </a:solidFill>
                <a:latin typeface="Arial"/>
                <a:ea typeface="Arial"/>
                <a:cs typeface="Arial"/>
                <a:sym typeface="Arial"/>
              </a:rPr>
              <a:t>Que4: Number of shows added over the</a:t>
            </a:r>
            <a:endParaRPr/>
          </a:p>
          <a:p>
            <a:pPr indent="0" lvl="0" marL="0" marR="0" rtl="0" algn="l">
              <a:lnSpc>
                <a:spcPct val="100000"/>
              </a:lnSpc>
              <a:spcBef>
                <a:spcPts val="0"/>
              </a:spcBef>
              <a:spcAft>
                <a:spcPts val="0"/>
              </a:spcAft>
              <a:buNone/>
            </a:pPr>
            <a:r>
              <a:rPr b="1" i="0" lang="en-IN" sz="1400" u="none" cap="none" strike="noStrike">
                <a:solidFill>
                  <a:schemeClr val="lt1"/>
                </a:solidFill>
                <a:latin typeface="Arial"/>
                <a:ea typeface="Arial"/>
                <a:cs typeface="Arial"/>
                <a:sym typeface="Arial"/>
              </a:rPr>
              <a:t> years </a:t>
            </a:r>
            <a:endParaRPr/>
          </a:p>
        </p:txBody>
      </p:sp>
      <p:pic>
        <p:nvPicPr>
          <p:cNvPr descr="c3.jpeg" id="102" name="Google Shape;102;p6"/>
          <p:cNvPicPr preferRelativeResize="0"/>
          <p:nvPr/>
        </p:nvPicPr>
        <p:blipFill rotWithShape="1">
          <a:blip r:embed="rId3">
            <a:alphaModFix/>
          </a:blip>
          <a:srcRect b="0" l="0" r="0" t="0"/>
          <a:stretch/>
        </p:blipFill>
        <p:spPr>
          <a:xfrm>
            <a:off x="10610" y="775579"/>
            <a:ext cx="4586067" cy="2497015"/>
          </a:xfrm>
          <a:prstGeom prst="rect">
            <a:avLst/>
          </a:prstGeom>
          <a:noFill/>
          <a:ln>
            <a:noFill/>
          </a:ln>
        </p:spPr>
      </p:pic>
      <p:pic>
        <p:nvPicPr>
          <p:cNvPr descr="c4.jpeg" id="103" name="Google Shape;103;p6"/>
          <p:cNvPicPr preferRelativeResize="0"/>
          <p:nvPr/>
        </p:nvPicPr>
        <p:blipFill rotWithShape="1">
          <a:blip r:embed="rId4">
            <a:alphaModFix/>
          </a:blip>
          <a:srcRect b="0" l="0" r="0" t="0"/>
          <a:stretch/>
        </p:blipFill>
        <p:spPr>
          <a:xfrm>
            <a:off x="4923877" y="672513"/>
            <a:ext cx="3791973" cy="2206772"/>
          </a:xfrm>
          <a:prstGeom prst="rect">
            <a:avLst/>
          </a:prstGeom>
          <a:noFill/>
          <a:ln>
            <a:noFill/>
          </a:ln>
        </p:spPr>
      </p:pic>
      <p:sp>
        <p:nvSpPr>
          <p:cNvPr id="104" name="Google Shape;104;p6"/>
          <p:cNvSpPr txBox="1"/>
          <p:nvPr/>
        </p:nvSpPr>
        <p:spPr>
          <a:xfrm>
            <a:off x="4923877" y="3270851"/>
            <a:ext cx="4072295" cy="1600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400" u="none" cap="none" strike="noStrike">
                <a:solidFill>
                  <a:srgbClr val="00637D"/>
                </a:solidFill>
                <a:latin typeface="Arial"/>
                <a:ea typeface="Arial"/>
                <a:cs typeface="Arial"/>
                <a:sym typeface="Arial"/>
              </a:rPr>
              <a:t>Key-takeaways</a:t>
            </a:r>
            <a:r>
              <a:rPr b="1" i="0" lang="en-IN" sz="1400" u="none" cap="none" strike="noStrike">
                <a:solidFill>
                  <a:srgbClr val="000000"/>
                </a:solidFill>
                <a:latin typeface="Arial"/>
                <a:ea typeface="Arial"/>
                <a:cs typeface="Arial"/>
                <a:sym typeface="Arial"/>
              </a:rPr>
              <a:t>:</a:t>
            </a:r>
            <a:endParaRPr/>
          </a:p>
          <a:p>
            <a:pPr indent="-88900" lvl="0" marL="0" marR="0" rtl="0" algn="l">
              <a:lnSpc>
                <a:spcPct val="100000"/>
              </a:lnSpc>
              <a:spcBef>
                <a:spcPts val="0"/>
              </a:spcBef>
              <a:spcAft>
                <a:spcPts val="0"/>
              </a:spcAft>
              <a:buClr>
                <a:srgbClr val="000000"/>
              </a:buClr>
              <a:buSzPts val="1400"/>
              <a:buFont typeface="Arial"/>
              <a:buChar char="•"/>
            </a:pPr>
            <a:r>
              <a:rPr b="0" i="0" lang="en-IN" sz="1400" u="none" cap="none" strike="noStrike">
                <a:solidFill>
                  <a:srgbClr val="000000"/>
                </a:solidFill>
                <a:latin typeface="Roboto"/>
                <a:ea typeface="Roboto"/>
                <a:cs typeface="Roboto"/>
                <a:sym typeface="Roboto"/>
              </a:rPr>
              <a:t>The number of release have significantly increased after </a:t>
            </a:r>
            <a:r>
              <a:rPr b="1" i="0" lang="en-IN" sz="1400" u="none" cap="none" strike="noStrike">
                <a:solidFill>
                  <a:srgbClr val="000000"/>
                </a:solidFill>
                <a:latin typeface="Roboto"/>
                <a:ea typeface="Roboto"/>
                <a:cs typeface="Roboto"/>
                <a:sym typeface="Roboto"/>
              </a:rPr>
              <a:t>2015</a:t>
            </a:r>
            <a:r>
              <a:rPr b="0" i="0" lang="en-IN" sz="1400" u="none" cap="none" strike="noStrike">
                <a:solidFill>
                  <a:srgbClr val="000000"/>
                </a:solidFill>
                <a:latin typeface="Roboto"/>
                <a:ea typeface="Roboto"/>
                <a:cs typeface="Roboto"/>
                <a:sym typeface="Roboto"/>
              </a:rPr>
              <a:t>.</a:t>
            </a:r>
            <a:endParaRPr/>
          </a:p>
          <a:p>
            <a:pPr indent="-88900" lvl="0" marL="0" marR="0" rtl="0" algn="l">
              <a:lnSpc>
                <a:spcPct val="100000"/>
              </a:lnSpc>
              <a:spcBef>
                <a:spcPts val="0"/>
              </a:spcBef>
              <a:spcAft>
                <a:spcPts val="0"/>
              </a:spcAft>
              <a:buClr>
                <a:srgbClr val="000000"/>
              </a:buClr>
              <a:buSzPts val="1400"/>
              <a:buFont typeface="Arial"/>
              <a:buChar char="•"/>
            </a:pPr>
            <a:r>
              <a:rPr b="0" i="0" lang="en-IN" sz="1400" u="none" cap="none" strike="noStrike">
                <a:solidFill>
                  <a:srgbClr val="000000"/>
                </a:solidFill>
                <a:latin typeface="Roboto"/>
                <a:ea typeface="Roboto"/>
                <a:cs typeface="Roboto"/>
                <a:sym typeface="Roboto"/>
              </a:rPr>
              <a:t>We have highest number of release in the year </a:t>
            </a:r>
            <a:r>
              <a:rPr b="1" i="0" lang="en-IN" sz="1400" u="none" cap="none" strike="noStrike">
                <a:solidFill>
                  <a:srgbClr val="000000"/>
                </a:solidFill>
                <a:latin typeface="Roboto"/>
                <a:ea typeface="Roboto"/>
                <a:cs typeface="Roboto"/>
                <a:sym typeface="Roboto"/>
              </a:rPr>
              <a:t>2019</a:t>
            </a:r>
            <a:r>
              <a:rPr b="0" i="0" lang="en-IN" sz="1400" u="none" cap="none" strike="noStrike">
                <a:solidFill>
                  <a:srgbClr val="000000"/>
                </a:solidFill>
                <a:latin typeface="Roboto"/>
                <a:ea typeface="Roboto"/>
                <a:cs typeface="Roboto"/>
                <a:sym typeface="Roboto"/>
              </a:rPr>
              <a:t>.</a:t>
            </a:r>
            <a:endParaRPr/>
          </a:p>
          <a:p>
            <a:pPr indent="-88900" lvl="0" marL="0" marR="0" rtl="0" algn="l">
              <a:lnSpc>
                <a:spcPct val="100000"/>
              </a:lnSpc>
              <a:spcBef>
                <a:spcPts val="0"/>
              </a:spcBef>
              <a:spcAft>
                <a:spcPts val="0"/>
              </a:spcAft>
              <a:buClr>
                <a:srgbClr val="000000"/>
              </a:buClr>
              <a:buSzPts val="1400"/>
              <a:buFont typeface="Arial"/>
              <a:buChar char="•"/>
            </a:pPr>
            <a:r>
              <a:rPr b="0" i="0" lang="en-IN" sz="1400" u="none" cap="none" strike="noStrike">
                <a:solidFill>
                  <a:srgbClr val="000000"/>
                </a:solidFill>
                <a:latin typeface="Roboto"/>
                <a:ea typeface="Roboto"/>
                <a:cs typeface="Roboto"/>
                <a:sym typeface="Roboto"/>
              </a:rPr>
              <a:t>Release have dropped in </a:t>
            </a:r>
            <a:r>
              <a:rPr b="1" i="0" lang="en-IN" sz="1400" u="none" cap="none" strike="noStrike">
                <a:solidFill>
                  <a:srgbClr val="000000"/>
                </a:solidFill>
                <a:latin typeface="Roboto"/>
                <a:ea typeface="Roboto"/>
                <a:cs typeface="Roboto"/>
                <a:sym typeface="Roboto"/>
              </a:rPr>
              <a:t>2021</a:t>
            </a:r>
            <a:r>
              <a:rPr b="0" i="0" lang="en-IN" sz="1400" u="none" cap="none" strike="noStrike">
                <a:solidFill>
                  <a:srgbClr val="000000"/>
                </a:solidFill>
                <a:latin typeface="Roboto"/>
                <a:ea typeface="Roboto"/>
                <a:cs typeface="Roboto"/>
                <a:sym typeface="Roboto"/>
              </a:rPr>
              <a:t> becase of Covid 19.</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8" name="Shape 108"/>
        <p:cNvGrpSpPr/>
        <p:nvPr/>
      </p:nvGrpSpPr>
      <p:grpSpPr>
        <a:xfrm>
          <a:off x="0" y="0"/>
          <a:ext cx="0" cy="0"/>
          <a:chOff x="0" y="0"/>
          <a:chExt cx="0" cy="0"/>
        </a:xfrm>
      </p:grpSpPr>
      <p:sp>
        <p:nvSpPr>
          <p:cNvPr id="109" name="Google Shape;109;p7"/>
          <p:cNvSpPr txBox="1"/>
          <p:nvPr>
            <p:ph idx="1" type="body"/>
          </p:nvPr>
        </p:nvSpPr>
        <p:spPr>
          <a:xfrm>
            <a:off x="182998" y="164568"/>
            <a:ext cx="8785155" cy="4702854"/>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n-IN" sz="1400">
                <a:solidFill>
                  <a:srgbClr val="09272E"/>
                </a:solidFill>
              </a:rPr>
              <a:t>Que.5: Release month of different content </a:t>
            </a:r>
            <a:endParaRPr/>
          </a:p>
          <a:p>
            <a:pPr indent="0" lvl="0" marL="114300" rtl="0" algn="l">
              <a:lnSpc>
                <a:spcPct val="115000"/>
              </a:lnSpc>
              <a:spcBef>
                <a:spcPts val="0"/>
              </a:spcBef>
              <a:spcAft>
                <a:spcPts val="0"/>
              </a:spcAft>
              <a:buSzPts val="1800"/>
              <a:buNone/>
            </a:pPr>
            <a:r>
              <a:rPr b="1" lang="en-IN" sz="1400">
                <a:solidFill>
                  <a:srgbClr val="09272E"/>
                </a:solidFill>
              </a:rPr>
              <a:t>on Netflix</a:t>
            </a:r>
            <a:endParaRPr sz="1400">
              <a:solidFill>
                <a:srgbClr val="09272E"/>
              </a:solidFill>
            </a:endParaRPr>
          </a:p>
          <a:p>
            <a:pPr indent="0" lvl="0" marL="114300" rtl="0" algn="l">
              <a:lnSpc>
                <a:spcPct val="115000"/>
              </a:lnSpc>
              <a:spcBef>
                <a:spcPts val="0"/>
              </a:spcBef>
              <a:spcAft>
                <a:spcPts val="0"/>
              </a:spcAft>
              <a:buSzPts val="1800"/>
              <a:buNone/>
            </a:pPr>
            <a:r>
              <a:rPr b="1" lang="en-IN">
                <a:solidFill>
                  <a:schemeClr val="lt1"/>
                </a:solidFill>
              </a:rPr>
              <a:t>  </a:t>
            </a:r>
            <a:endParaRPr/>
          </a:p>
        </p:txBody>
      </p:sp>
      <p:sp>
        <p:nvSpPr>
          <p:cNvPr descr="Add Content To Wooden Blank Empty Board File Folders and Check Book with  Office Supplies Flat Lay Background Stock Image - Image of folders, empty:  180452199" id="110" name="Google Shape;110;p7"/>
          <p:cNvSpPr/>
          <p:nvPr/>
        </p:nvSpPr>
        <p:spPr>
          <a:xfrm>
            <a:off x="465065" y="645942"/>
            <a:ext cx="2619375" cy="175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1" name="Google Shape;111;p7"/>
          <p:cNvSpPr txBox="1"/>
          <p:nvPr/>
        </p:nvSpPr>
        <p:spPr>
          <a:xfrm>
            <a:off x="340818" y="822506"/>
            <a:ext cx="3475394" cy="110799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400" u="none" cap="none" strike="noStrike">
                <a:solidFill>
                  <a:srgbClr val="00637D"/>
                </a:solidFill>
                <a:latin typeface="Arial"/>
                <a:ea typeface="Arial"/>
                <a:cs typeface="Arial"/>
                <a:sym typeface="Arial"/>
              </a:rPr>
              <a:t>Key-takeaways</a:t>
            </a:r>
            <a:r>
              <a:rPr b="1" i="0" lang="en-IN" sz="1400" u="none" cap="none" strike="noStrike">
                <a:solidFill>
                  <a:srgbClr val="000000"/>
                </a:solidFill>
                <a:latin typeface="Arial"/>
                <a:ea typeface="Arial"/>
                <a:cs typeface="Arial"/>
                <a:sym typeface="Arial"/>
              </a:rPr>
              <a:t>:</a:t>
            </a:r>
            <a:endParaRPr/>
          </a:p>
          <a:p>
            <a:pPr indent="-285750" lvl="0" marL="285750" marR="0" rtl="0" algn="l">
              <a:lnSpc>
                <a:spcPct val="100000"/>
              </a:lnSpc>
              <a:spcBef>
                <a:spcPts val="1200"/>
              </a:spcBef>
              <a:spcAft>
                <a:spcPts val="0"/>
              </a:spcAft>
              <a:buClr>
                <a:srgbClr val="000000"/>
              </a:buClr>
              <a:buSzPts val="1400"/>
              <a:buFont typeface="Noto Sans Symbols"/>
              <a:buChar char="⮚"/>
            </a:pPr>
            <a:r>
              <a:rPr b="0" i="0" lang="en-IN" sz="1400" u="none" cap="none" strike="noStrike">
                <a:solidFill>
                  <a:srgbClr val="000000"/>
                </a:solidFill>
                <a:latin typeface="Arial"/>
                <a:ea typeface="Arial"/>
                <a:cs typeface="Arial"/>
                <a:sym typeface="Arial"/>
              </a:rPr>
              <a:t>Maximum number of movies and tv-shows were added from October to January</a:t>
            </a:r>
            <a:endParaRPr b="0" i="0" sz="1400" u="none" cap="none" strike="noStrike">
              <a:solidFill>
                <a:srgbClr val="000000"/>
              </a:solidFill>
              <a:latin typeface="Arial"/>
              <a:ea typeface="Arial"/>
              <a:cs typeface="Arial"/>
              <a:sym typeface="Arial"/>
            </a:endParaRPr>
          </a:p>
        </p:txBody>
      </p:sp>
      <p:pic>
        <p:nvPicPr>
          <p:cNvPr descr="c5.jpeg" id="112" name="Google Shape;112;p7"/>
          <p:cNvPicPr preferRelativeResize="0"/>
          <p:nvPr/>
        </p:nvPicPr>
        <p:blipFill rotWithShape="1">
          <a:blip r:embed="rId3">
            <a:alphaModFix/>
          </a:blip>
          <a:srcRect b="0" l="0" r="0" t="0"/>
          <a:stretch/>
        </p:blipFill>
        <p:spPr>
          <a:xfrm>
            <a:off x="201344" y="2588439"/>
            <a:ext cx="4574638" cy="2555061"/>
          </a:xfrm>
          <a:prstGeom prst="rect">
            <a:avLst/>
          </a:prstGeom>
          <a:noFill/>
          <a:ln>
            <a:noFill/>
          </a:ln>
        </p:spPr>
      </p:pic>
      <p:sp>
        <p:nvSpPr>
          <p:cNvPr id="113" name="Google Shape;113;p7"/>
          <p:cNvSpPr txBox="1"/>
          <p:nvPr/>
        </p:nvSpPr>
        <p:spPr>
          <a:xfrm>
            <a:off x="5004058" y="204190"/>
            <a:ext cx="3674878"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400" u="none" cap="none" strike="noStrike">
                <a:solidFill>
                  <a:srgbClr val="000000"/>
                </a:solidFill>
                <a:latin typeface="Arial"/>
                <a:ea typeface="Arial"/>
                <a:cs typeface="Arial"/>
                <a:sym typeface="Arial"/>
              </a:rPr>
              <a:t>Que.6: Most used word in title of content on Netflix</a:t>
            </a:r>
            <a:endParaRPr b="0" i="0" sz="1400" u="none" cap="none" strike="noStrike">
              <a:solidFill>
                <a:srgbClr val="000000"/>
              </a:solidFill>
              <a:latin typeface="Arial"/>
              <a:ea typeface="Arial"/>
              <a:cs typeface="Arial"/>
              <a:sym typeface="Arial"/>
            </a:endParaRPr>
          </a:p>
        </p:txBody>
      </p:sp>
      <p:pic>
        <p:nvPicPr>
          <p:cNvPr descr="c6.jpeg" id="114" name="Google Shape;114;p7"/>
          <p:cNvPicPr preferRelativeResize="0"/>
          <p:nvPr/>
        </p:nvPicPr>
        <p:blipFill rotWithShape="1">
          <a:blip r:embed="rId4">
            <a:alphaModFix/>
          </a:blip>
          <a:srcRect b="0" l="0" r="0" t="0"/>
          <a:stretch/>
        </p:blipFill>
        <p:spPr>
          <a:xfrm>
            <a:off x="4735683" y="2655424"/>
            <a:ext cx="4321271" cy="2219031"/>
          </a:xfrm>
          <a:prstGeom prst="rect">
            <a:avLst/>
          </a:prstGeom>
          <a:noFill/>
          <a:ln>
            <a:noFill/>
          </a:ln>
        </p:spPr>
      </p:pic>
      <p:sp>
        <p:nvSpPr>
          <p:cNvPr id="115" name="Google Shape;115;p7"/>
          <p:cNvSpPr txBox="1"/>
          <p:nvPr/>
        </p:nvSpPr>
        <p:spPr>
          <a:xfrm>
            <a:off x="5113345" y="759772"/>
            <a:ext cx="3475394"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400" u="none" cap="none" strike="noStrike">
                <a:solidFill>
                  <a:srgbClr val="00637D"/>
                </a:solidFill>
                <a:latin typeface="Arial"/>
                <a:ea typeface="Arial"/>
                <a:cs typeface="Arial"/>
                <a:sym typeface="Arial"/>
              </a:rPr>
              <a:t>Key-takeaways</a:t>
            </a:r>
            <a:r>
              <a:rPr b="1" i="0" lang="en-I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20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With the help of word cloud we can notice that the most used word in the title of content are- ‘Love’, ’Christmas’, ’World’, ’Story’, ‘Man’, ‘Live’ ,’Girl’ , ‘Life’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 name="Shape 119"/>
        <p:cNvGrpSpPr/>
        <p:nvPr/>
      </p:nvGrpSpPr>
      <p:grpSpPr>
        <a:xfrm>
          <a:off x="0" y="0"/>
          <a:ext cx="0" cy="0"/>
          <a:chOff x="0" y="0"/>
          <a:chExt cx="0" cy="0"/>
        </a:xfrm>
      </p:grpSpPr>
      <p:sp>
        <p:nvSpPr>
          <p:cNvPr id="120" name="Google Shape;120;p8"/>
          <p:cNvSpPr txBox="1"/>
          <p:nvPr>
            <p:ph idx="1" type="body"/>
          </p:nvPr>
        </p:nvSpPr>
        <p:spPr>
          <a:xfrm>
            <a:off x="182999" y="164568"/>
            <a:ext cx="8527508" cy="4719005"/>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n-IN" sz="1400">
                <a:solidFill>
                  <a:srgbClr val="09272E"/>
                </a:solidFill>
              </a:rPr>
              <a:t>Que.7: Frequent Cast on Netflix                                            </a:t>
            </a:r>
            <a:endParaRPr/>
          </a:p>
          <a:p>
            <a:pPr indent="0" lvl="0" marL="114300" rtl="0" algn="l">
              <a:lnSpc>
                <a:spcPct val="115000"/>
              </a:lnSpc>
              <a:spcBef>
                <a:spcPts val="0"/>
              </a:spcBef>
              <a:spcAft>
                <a:spcPts val="0"/>
              </a:spcAft>
              <a:buSzPts val="1800"/>
              <a:buNone/>
            </a:pPr>
            <a:r>
              <a:rPr b="1" lang="en-IN" sz="1400">
                <a:solidFill>
                  <a:srgbClr val="09272E"/>
                </a:solidFill>
              </a:rPr>
              <a:t>                 </a:t>
            </a:r>
            <a:endParaRPr/>
          </a:p>
        </p:txBody>
      </p:sp>
      <p:sp>
        <p:nvSpPr>
          <p:cNvPr descr="Add Content To Wooden Blank Empty Board File Folders and Check Book with  Office Supplies Flat Lay Background Stock Image - Image of folders, empty:  180452199" id="121" name="Google Shape;121;p8"/>
          <p:cNvSpPr/>
          <p:nvPr/>
        </p:nvSpPr>
        <p:spPr>
          <a:xfrm>
            <a:off x="155575" y="-838200"/>
            <a:ext cx="2619375" cy="175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2" name="Google Shape;122;p8"/>
          <p:cNvSpPr txBox="1"/>
          <p:nvPr/>
        </p:nvSpPr>
        <p:spPr>
          <a:xfrm>
            <a:off x="245440" y="887863"/>
            <a:ext cx="3475394" cy="21236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400" u="none" cap="none" strike="noStrike">
                <a:solidFill>
                  <a:srgbClr val="00637D"/>
                </a:solidFill>
                <a:latin typeface="Arial"/>
                <a:ea typeface="Arial"/>
                <a:cs typeface="Arial"/>
                <a:sym typeface="Arial"/>
              </a:rPr>
              <a:t>Key-takeaways</a:t>
            </a:r>
            <a:r>
              <a:rPr b="1" i="0" lang="en-IN"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IN" sz="1400" u="none" cap="none" strike="noStrike">
                <a:solidFill>
                  <a:srgbClr val="000000"/>
                </a:solidFill>
                <a:latin typeface="Roboto"/>
                <a:ea typeface="Roboto"/>
                <a:cs typeface="Roboto"/>
                <a:sym typeface="Roboto"/>
              </a:rPr>
              <a:t>Top actors on Netflix are-</a:t>
            </a:r>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Anupam Kher</a:t>
            </a:r>
            <a:endParaRPr b="0" i="0" sz="1400" u="none" cap="none" strike="noStrike">
              <a:solidFill>
                <a:srgbClr val="000000"/>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Takahiro Sakurai</a:t>
            </a:r>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Shah Rukh Khan</a:t>
            </a:r>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Om Puri</a:t>
            </a:r>
            <a:endParaRPr/>
          </a:p>
          <a:p>
            <a:pPr indent="0" lvl="0" marL="0" marR="0" rtl="0" algn="l">
              <a:lnSpc>
                <a:spcPct val="100000"/>
              </a:lnSpc>
              <a:spcBef>
                <a:spcPts val="1200"/>
              </a:spcBef>
              <a:spcAft>
                <a:spcPts val="0"/>
              </a:spcAft>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23" name="Google Shape;123;p8"/>
          <p:cNvPicPr preferRelativeResize="0"/>
          <p:nvPr/>
        </p:nvPicPr>
        <p:blipFill rotWithShape="1">
          <a:blip r:embed="rId3">
            <a:alphaModFix/>
          </a:blip>
          <a:srcRect b="0" l="0" r="0" t="0"/>
          <a:stretch/>
        </p:blipFill>
        <p:spPr>
          <a:xfrm>
            <a:off x="65338" y="2571750"/>
            <a:ext cx="4496744" cy="2311823"/>
          </a:xfrm>
          <a:prstGeom prst="rect">
            <a:avLst/>
          </a:prstGeom>
          <a:noFill/>
          <a:ln>
            <a:noFill/>
          </a:ln>
        </p:spPr>
      </p:pic>
      <p:sp>
        <p:nvSpPr>
          <p:cNvPr id="124" name="Google Shape;124;p8"/>
          <p:cNvSpPr txBox="1"/>
          <p:nvPr/>
        </p:nvSpPr>
        <p:spPr>
          <a:xfrm>
            <a:off x="4762022" y="232591"/>
            <a:ext cx="3779401" cy="307777"/>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Clr>
                <a:srgbClr val="000000"/>
              </a:buClr>
              <a:buSzPts val="1400"/>
              <a:buFont typeface="Arial"/>
              <a:buNone/>
            </a:pPr>
            <a:r>
              <a:rPr b="1" i="0" lang="en-IN" sz="1400" u="none" cap="none" strike="noStrike">
                <a:solidFill>
                  <a:srgbClr val="09272E"/>
                </a:solidFill>
                <a:latin typeface="Arial"/>
                <a:ea typeface="Arial"/>
                <a:cs typeface="Arial"/>
                <a:sym typeface="Arial"/>
              </a:rPr>
              <a:t>Que.8:Number Of Seasons Of TV-Shows                                           </a:t>
            </a:r>
            <a:endParaRPr/>
          </a:p>
        </p:txBody>
      </p:sp>
      <p:pic>
        <p:nvPicPr>
          <p:cNvPr id="125" name="Google Shape;125;p8"/>
          <p:cNvPicPr preferRelativeResize="0"/>
          <p:nvPr/>
        </p:nvPicPr>
        <p:blipFill rotWithShape="1">
          <a:blip r:embed="rId4">
            <a:alphaModFix/>
          </a:blip>
          <a:srcRect b="0" l="0" r="0" t="0"/>
          <a:stretch/>
        </p:blipFill>
        <p:spPr>
          <a:xfrm>
            <a:off x="4624522" y="2571750"/>
            <a:ext cx="4336479" cy="2242705"/>
          </a:xfrm>
          <a:prstGeom prst="rect">
            <a:avLst/>
          </a:prstGeom>
          <a:noFill/>
          <a:ln>
            <a:noFill/>
          </a:ln>
        </p:spPr>
      </p:pic>
      <p:sp>
        <p:nvSpPr>
          <p:cNvPr id="126" name="Google Shape;126;p8"/>
          <p:cNvSpPr txBox="1"/>
          <p:nvPr/>
        </p:nvSpPr>
        <p:spPr>
          <a:xfrm>
            <a:off x="4762022" y="887863"/>
            <a:ext cx="3475394" cy="18158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400" u="none" cap="none" strike="noStrike">
                <a:solidFill>
                  <a:srgbClr val="00637D"/>
                </a:solidFill>
                <a:latin typeface="Arial"/>
                <a:ea typeface="Arial"/>
                <a:cs typeface="Arial"/>
                <a:sym typeface="Arial"/>
              </a:rPr>
              <a:t>Key-takeaways</a:t>
            </a:r>
            <a:r>
              <a:rPr b="1" i="0" lang="en-IN" sz="1400" u="none" cap="none" strike="noStrike">
                <a:solidFill>
                  <a:srgbClr val="000000"/>
                </a:solidFill>
                <a:latin typeface="Arial"/>
                <a:ea typeface="Arial"/>
                <a:cs typeface="Arial"/>
                <a:sym typeface="Arial"/>
              </a:rPr>
              <a:t>:</a:t>
            </a:r>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Most of the tv-shows have only </a:t>
            </a:r>
            <a:r>
              <a:rPr b="1" i="0" lang="en-IN" sz="1400" u="none" cap="none" strike="noStrike">
                <a:solidFill>
                  <a:srgbClr val="000000"/>
                </a:solidFill>
                <a:latin typeface="Roboto"/>
                <a:ea typeface="Roboto"/>
                <a:cs typeface="Roboto"/>
                <a:sym typeface="Roboto"/>
              </a:rPr>
              <a:t>1 Season</a:t>
            </a:r>
            <a:r>
              <a:rPr b="0" i="0" lang="en-IN" sz="1400" u="none" cap="none" strike="noStrike">
                <a:solidFill>
                  <a:srgbClr val="000000"/>
                </a:solidFill>
                <a:latin typeface="Roboto"/>
                <a:ea typeface="Roboto"/>
                <a:cs typeface="Roboto"/>
                <a:sym typeface="Roboto"/>
              </a:rPr>
              <a:t>.</a:t>
            </a:r>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The TV series in the dataset have up to </a:t>
            </a:r>
            <a:r>
              <a:rPr b="1" i="0" lang="en-IN" sz="1400" u="none" cap="none" strike="noStrike">
                <a:solidFill>
                  <a:srgbClr val="000000"/>
                </a:solidFill>
                <a:latin typeface="Roboto"/>
                <a:ea typeface="Roboto"/>
                <a:cs typeface="Roboto"/>
                <a:sym typeface="Roboto"/>
              </a:rPr>
              <a:t>16 seasons</a:t>
            </a:r>
            <a:r>
              <a:rPr b="0" i="0" lang="en-IN" sz="1400" u="none" cap="none" strike="noStrike">
                <a:solidFill>
                  <a:srgbClr val="000000"/>
                </a:solidFill>
                <a:latin typeface="Roboto"/>
                <a:ea typeface="Roboto"/>
                <a:cs typeface="Roboto"/>
                <a:sym typeface="Roboto"/>
              </a:rPr>
              <a:t>.</a:t>
            </a:r>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There are very few TV shows that have more than </a:t>
            </a:r>
            <a:r>
              <a:rPr b="1" i="0" lang="en-IN" sz="1400" u="none" cap="none" strike="noStrike">
                <a:solidFill>
                  <a:srgbClr val="000000"/>
                </a:solidFill>
                <a:latin typeface="Roboto"/>
                <a:ea typeface="Roboto"/>
                <a:cs typeface="Roboto"/>
                <a:sym typeface="Roboto"/>
              </a:rPr>
              <a:t>8 seasons</a:t>
            </a:r>
            <a:r>
              <a:rPr b="0" i="0" lang="en-IN" sz="1400" u="none" cap="none" strike="noStrike">
                <a:solidFill>
                  <a:srgbClr val="000000"/>
                </a:solidFill>
                <a:latin typeface="Roboto"/>
                <a:ea typeface="Roboto"/>
                <a:cs typeface="Roboto"/>
                <a:sym typeface="Roboto"/>
              </a:rPr>
              <a:t>.</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0" name="Shape 130"/>
        <p:cNvGrpSpPr/>
        <p:nvPr/>
      </p:nvGrpSpPr>
      <p:grpSpPr>
        <a:xfrm>
          <a:off x="0" y="0"/>
          <a:ext cx="0" cy="0"/>
          <a:chOff x="0" y="0"/>
          <a:chExt cx="0" cy="0"/>
        </a:xfrm>
      </p:grpSpPr>
      <p:sp>
        <p:nvSpPr>
          <p:cNvPr id="131" name="Google Shape;131;p9"/>
          <p:cNvSpPr txBox="1"/>
          <p:nvPr>
            <p:ph idx="1" type="body"/>
          </p:nvPr>
        </p:nvSpPr>
        <p:spPr>
          <a:xfrm>
            <a:off x="182999" y="164568"/>
            <a:ext cx="8328866" cy="4066355"/>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n-IN">
                <a:solidFill>
                  <a:srgbClr val="000000"/>
                </a:solidFill>
              </a:rPr>
              <a:t>Que.9:</a:t>
            </a:r>
            <a:r>
              <a:rPr b="1" i="0" lang="en-IN">
                <a:solidFill>
                  <a:srgbClr val="000000"/>
                </a:solidFill>
                <a:latin typeface="Roboto"/>
                <a:ea typeface="Roboto"/>
                <a:cs typeface="Roboto"/>
                <a:sym typeface="Roboto"/>
              </a:rPr>
              <a:t>Top </a:t>
            </a:r>
            <a:r>
              <a:rPr b="1" i="0" lang="en-IN" sz="1400">
                <a:solidFill>
                  <a:srgbClr val="000000"/>
                </a:solidFill>
                <a:latin typeface="Roboto"/>
                <a:ea typeface="Roboto"/>
                <a:cs typeface="Roboto"/>
                <a:sym typeface="Roboto"/>
              </a:rPr>
              <a:t>10</a:t>
            </a:r>
            <a:r>
              <a:rPr b="1" i="0" lang="en-IN">
                <a:solidFill>
                  <a:srgbClr val="000000"/>
                </a:solidFill>
                <a:latin typeface="Roboto"/>
                <a:ea typeface="Roboto"/>
                <a:cs typeface="Roboto"/>
                <a:sym typeface="Roboto"/>
              </a:rPr>
              <a:t> countries with the highest number movies / TV shows on Netflix</a:t>
            </a:r>
            <a:endParaRPr b="1">
              <a:solidFill>
                <a:srgbClr val="000000"/>
              </a:solidFill>
            </a:endParaRPr>
          </a:p>
        </p:txBody>
      </p:sp>
      <p:sp>
        <p:nvSpPr>
          <p:cNvPr descr="Add Content To Wooden Blank Empty Board File Folders and Check Book with  Office Supplies Flat Lay Background Stock Image - Image of folders, empty:  180452199" id="132" name="Google Shape;132;p9"/>
          <p:cNvSpPr/>
          <p:nvPr/>
        </p:nvSpPr>
        <p:spPr>
          <a:xfrm>
            <a:off x="155575" y="-838200"/>
            <a:ext cx="2619375" cy="175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33" name="Google Shape;133;p9"/>
          <p:cNvPicPr preferRelativeResize="0"/>
          <p:nvPr/>
        </p:nvPicPr>
        <p:blipFill rotWithShape="1">
          <a:blip r:embed="rId3">
            <a:alphaModFix/>
          </a:blip>
          <a:srcRect b="0" l="0" r="0" t="0"/>
          <a:stretch/>
        </p:blipFill>
        <p:spPr>
          <a:xfrm>
            <a:off x="182999" y="1917168"/>
            <a:ext cx="8371207" cy="3061764"/>
          </a:xfrm>
          <a:prstGeom prst="rect">
            <a:avLst/>
          </a:prstGeom>
          <a:noFill/>
          <a:ln>
            <a:noFill/>
          </a:ln>
        </p:spPr>
      </p:pic>
      <p:sp>
        <p:nvSpPr>
          <p:cNvPr id="134" name="Google Shape;134;p9"/>
          <p:cNvSpPr txBox="1"/>
          <p:nvPr/>
        </p:nvSpPr>
        <p:spPr>
          <a:xfrm>
            <a:off x="1117327" y="799827"/>
            <a:ext cx="7212563"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400" u="none" cap="none" strike="noStrike">
                <a:solidFill>
                  <a:srgbClr val="00637D"/>
                </a:solidFill>
                <a:latin typeface="Arial"/>
                <a:ea typeface="Arial"/>
                <a:cs typeface="Arial"/>
                <a:sym typeface="Arial"/>
              </a:rPr>
              <a:t>Key-takeaways</a:t>
            </a:r>
            <a:r>
              <a:rPr b="1" i="0" lang="en-IN" sz="1400" u="none" cap="none" strike="noStrike">
                <a:solidFill>
                  <a:srgbClr val="000000"/>
                </a:solidFill>
                <a:latin typeface="Arial"/>
                <a:ea typeface="Arial"/>
                <a:cs typeface="Arial"/>
                <a:sym typeface="Arial"/>
              </a:rPr>
              <a:t>:</a:t>
            </a:r>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The highest number of movies / TV shows were based out of the </a:t>
            </a:r>
            <a:r>
              <a:rPr b="1" i="0" lang="en-IN" sz="1400" u="none" cap="none" strike="noStrike">
                <a:solidFill>
                  <a:srgbClr val="000000"/>
                </a:solidFill>
                <a:latin typeface="Roboto"/>
                <a:ea typeface="Roboto"/>
                <a:cs typeface="Roboto"/>
                <a:sym typeface="Roboto"/>
              </a:rPr>
              <a:t>United States</a:t>
            </a:r>
            <a:r>
              <a:rPr b="0" i="0" lang="en-IN" sz="1400" u="none" cap="none" strike="noStrike">
                <a:solidFill>
                  <a:srgbClr val="000000"/>
                </a:solidFill>
                <a:latin typeface="Roboto"/>
                <a:ea typeface="Roboto"/>
                <a:cs typeface="Roboto"/>
                <a:sym typeface="Roboto"/>
              </a:rPr>
              <a:t>, followed by </a:t>
            </a:r>
            <a:r>
              <a:rPr b="1" i="0" lang="en-IN" sz="1400" u="none" cap="none" strike="noStrike">
                <a:solidFill>
                  <a:srgbClr val="000000"/>
                </a:solidFill>
                <a:latin typeface="Roboto"/>
                <a:ea typeface="Roboto"/>
                <a:cs typeface="Roboto"/>
                <a:sym typeface="Roboto"/>
              </a:rPr>
              <a:t>India and United Kingdom</a:t>
            </a:r>
            <a:r>
              <a:rPr b="0" i="0" lang="en-IN" sz="1400" u="none" cap="none" strike="noStrike">
                <a:solidFill>
                  <a:srgbClr val="000000"/>
                </a:solidFill>
                <a:latin typeface="Roboto"/>
                <a:ea typeface="Roboto"/>
                <a:cs typeface="Roboto"/>
                <a:sym typeface="Roboto"/>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Ashutosh sharma</dc:creator>
</cp:coreProperties>
</file>