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63" r:id="rId3"/>
    <p:sldId id="265" r:id="rId4"/>
    <p:sldId id="266" r:id="rId5"/>
    <p:sldId id="267" r:id="rId6"/>
    <p:sldId id="256" r:id="rId7"/>
    <p:sldId id="264" r:id="rId8"/>
    <p:sldId id="257" r:id="rId9"/>
    <p:sldId id="268" r:id="rId10"/>
    <p:sldId id="258" r:id="rId11"/>
    <p:sldId id="259" r:id="rId12"/>
    <p:sldId id="260" r:id="rId13"/>
    <p:sldId id="27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94660"/>
  </p:normalViewPr>
  <p:slideViewPr>
    <p:cSldViewPr snapToGrid="0">
      <p:cViewPr varScale="1">
        <p:scale>
          <a:sx n="68" d="100"/>
          <a:sy n="68"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15821673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5940D6-30D1-4E8D-B13C-C6EC23CE509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382744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77362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3951798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3542085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2962701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1900636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2986518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420636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14505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98437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940D6-30D1-4E8D-B13C-C6EC23CE509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4775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940D6-30D1-4E8D-B13C-C6EC23CE5090}"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365377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940D6-30D1-4E8D-B13C-C6EC23CE5090}"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421202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25940D6-30D1-4E8D-B13C-C6EC23CE5090}"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134226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5940D6-30D1-4E8D-B13C-C6EC23CE509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130827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5940D6-30D1-4E8D-B13C-C6EC23CE509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284731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5940D6-30D1-4E8D-B13C-C6EC23CE5090}" type="datetimeFigureOut">
              <a:rPr lang="en-IN" smtClean="0"/>
              <a:t>07-05-2024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E5F99C-A355-405B-B56E-673AD1AC5BC3}" type="slidenum">
              <a:rPr lang="en-IN" smtClean="0"/>
              <a:t>‹#›</a:t>
            </a:fld>
            <a:endParaRPr lang="en-IN"/>
          </a:p>
        </p:txBody>
      </p:sp>
    </p:spTree>
    <p:extLst>
      <p:ext uri="{BB962C8B-B14F-4D97-AF65-F5344CB8AC3E}">
        <p14:creationId xmlns:p14="http://schemas.microsoft.com/office/powerpoint/2010/main" val="170156929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5E45-D991-74FF-65A7-809B2ED1D860}"/>
              </a:ext>
            </a:extLst>
          </p:cNvPr>
          <p:cNvSpPr>
            <a:spLocks noGrp="1"/>
          </p:cNvSpPr>
          <p:nvPr>
            <p:ph type="title"/>
          </p:nvPr>
        </p:nvSpPr>
        <p:spPr>
          <a:xfrm>
            <a:off x="685801" y="609600"/>
            <a:ext cx="10131425" cy="1831942"/>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Classification of Electronic Music Genres using </a:t>
            </a:r>
            <a:r>
              <a:rPr lang="en-US" sz="4000" b="1" dirty="0" err="1">
                <a:latin typeface="Times New Roman" panose="02020603050405020304" pitchFamily="18" charset="0"/>
                <a:cs typeface="Times New Roman" panose="02020603050405020304" pitchFamily="18" charset="0"/>
              </a:rPr>
              <a:t>Py</a:t>
            </a:r>
            <a:r>
              <a:rPr lang="en-US" sz="4000" b="1" dirty="0">
                <a:latin typeface="Times New Roman" panose="02020603050405020304" pitchFamily="18" charset="0"/>
                <a:cs typeface="Times New Roman" panose="02020603050405020304" pitchFamily="18" charset="0"/>
              </a:rPr>
              <a:t> Spark ML-lib</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BA3EE35-885C-5812-FD85-CE8DDB7E0DFE}"/>
              </a:ext>
            </a:extLst>
          </p:cNvPr>
          <p:cNvSpPr txBox="1"/>
          <p:nvPr/>
        </p:nvSpPr>
        <p:spPr>
          <a:xfrm>
            <a:off x="3048786" y="2256876"/>
            <a:ext cx="6094428" cy="369332"/>
          </a:xfrm>
          <a:prstGeom prst="rect">
            <a:avLst/>
          </a:prstGeom>
          <a:noFill/>
        </p:spPr>
        <p:txBody>
          <a:bodyPr wrap="square">
            <a:spAutoFit/>
          </a:bodyPr>
          <a:lstStyle/>
          <a:p>
            <a:r>
              <a:rPr lang="en-US" b="0" i="0" dirty="0">
                <a:solidFill>
                  <a:srgbClr val="ECECEC"/>
                </a:solidFill>
                <a:effectLst/>
                <a:latin typeface="Times New Roman" panose="02020603050405020304" pitchFamily="18" charset="0"/>
                <a:cs typeface="Times New Roman" panose="02020603050405020304" pitchFamily="18" charset="0"/>
              </a:rPr>
              <a:t>Leveraging Big Data Tools for Music Recommendation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B7420C-8BC6-1B64-7D4B-0565A23C523B}"/>
              </a:ext>
            </a:extLst>
          </p:cNvPr>
          <p:cNvSpPr txBox="1"/>
          <p:nvPr/>
        </p:nvSpPr>
        <p:spPr>
          <a:xfrm>
            <a:off x="7907895" y="5380672"/>
            <a:ext cx="3885037" cy="1477328"/>
          </a:xfrm>
          <a:prstGeom prst="rect">
            <a:avLst/>
          </a:prstGeom>
          <a:noFill/>
        </p:spPr>
        <p:txBody>
          <a:bodyPr wrap="square">
            <a:spAutoFit/>
          </a:bodyPr>
          <a:lstStyle/>
          <a:p>
            <a:r>
              <a:rPr lang="en-US" b="0" i="0" dirty="0">
                <a:solidFill>
                  <a:srgbClr val="ECECEC"/>
                </a:solidFill>
                <a:effectLst/>
                <a:latin typeface="Times New Roman" panose="02020603050405020304" pitchFamily="18" charset="0"/>
                <a:cs typeface="Times New Roman" panose="02020603050405020304" pitchFamily="18" charset="0"/>
              </a:rPr>
              <a:t>Ashutosh Anand – 202318035</a:t>
            </a:r>
          </a:p>
          <a:p>
            <a:r>
              <a:rPr lang="en-US" dirty="0">
                <a:solidFill>
                  <a:srgbClr val="ECECEC"/>
                </a:solidFill>
                <a:latin typeface="Times New Roman" panose="02020603050405020304" pitchFamily="18" charset="0"/>
                <a:cs typeface="Times New Roman" panose="02020603050405020304" pitchFamily="18" charset="0"/>
              </a:rPr>
              <a:t>Kunal Anand – 202318057</a:t>
            </a:r>
          </a:p>
          <a:p>
            <a:r>
              <a:rPr lang="en-US" dirty="0">
                <a:solidFill>
                  <a:srgbClr val="ECECEC"/>
                </a:solidFill>
                <a:latin typeface="Times New Roman" panose="02020603050405020304" pitchFamily="18" charset="0"/>
                <a:cs typeface="Times New Roman" panose="02020603050405020304" pitchFamily="18" charset="0"/>
              </a:rPr>
              <a:t>Anjali Singh – 202318050</a:t>
            </a:r>
            <a:br>
              <a:rPr lang="en-US" dirty="0">
                <a:solidFill>
                  <a:srgbClr val="ECECEC"/>
                </a:solidFill>
                <a:latin typeface="Times New Roman" panose="02020603050405020304" pitchFamily="18" charset="0"/>
                <a:cs typeface="Times New Roman" panose="02020603050405020304" pitchFamily="18" charset="0"/>
              </a:rPr>
            </a:br>
            <a:br>
              <a:rPr lang="en-US" dirty="0">
                <a:solidFill>
                  <a:srgbClr val="ECECEC"/>
                </a:solidFill>
                <a:latin typeface="Times New Roman" panose="02020603050405020304" pitchFamily="18" charset="0"/>
                <a:cs typeface="Times New Roman" panose="02020603050405020304" pitchFamily="18" charset="0"/>
              </a:rPr>
            </a:br>
            <a:r>
              <a:rPr lang="en-US" dirty="0">
                <a:solidFill>
                  <a:srgbClr val="ECECEC"/>
                </a:solidFill>
                <a:latin typeface="Times New Roman" panose="02020603050405020304" pitchFamily="18" charset="0"/>
                <a:cs typeface="Times New Roman" panose="02020603050405020304" pitchFamily="18" charset="0"/>
              </a:rPr>
              <a:t>DAIICT, Gandhinagar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36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A1A9D-FE0A-3F15-A332-A0A94B6FDEBF}"/>
              </a:ext>
            </a:extLst>
          </p:cNvPr>
          <p:cNvSpPr>
            <a:spLocks noGrp="1"/>
          </p:cNvSpPr>
          <p:nvPr>
            <p:ph idx="1"/>
          </p:nvPr>
        </p:nvSpPr>
        <p:spPr>
          <a:xfrm>
            <a:off x="0" y="141377"/>
            <a:ext cx="12075736" cy="3649133"/>
          </a:xfrm>
        </p:spPr>
        <p:txBody>
          <a:bodyPr>
            <a:noAutofit/>
          </a:bodyPr>
          <a:lstStyle/>
          <a:p>
            <a:pPr marL="0" indent="0">
              <a:buNone/>
            </a:pPr>
            <a:r>
              <a:rPr lang="en-US" b="1" u="sng" dirty="0">
                <a:latin typeface="Times New Roman" panose="02020603050405020304" pitchFamily="18" charset="0"/>
                <a:cs typeface="Times New Roman" panose="02020603050405020304" pitchFamily="18" charset="0"/>
              </a:rPr>
              <a:t>Test 2 (Treated Data):</a:t>
            </a:r>
          </a:p>
          <a:p>
            <a:pPr marL="0" indent="0" algn="l">
              <a:buNone/>
            </a:pPr>
            <a:r>
              <a:rPr lang="en-US" sz="1600" dirty="0">
                <a:latin typeface="Times New Roman" panose="02020603050405020304" pitchFamily="18" charset="0"/>
                <a:cs typeface="Times New Roman" panose="02020603050405020304" pitchFamily="18" charset="0"/>
              </a:rPr>
              <a:t> </a:t>
            </a:r>
            <a:r>
              <a:rPr lang="en-US" sz="1600" b="1" i="0" dirty="0">
                <a:solidFill>
                  <a:srgbClr val="ECECEC"/>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lang="en-US" sz="1600" b="1" i="0" dirty="0">
                <a:solidFill>
                  <a:srgbClr val="ECECEC"/>
                </a:solidFill>
                <a:effectLst/>
                <a:latin typeface="Times New Roman" panose="02020603050405020304" pitchFamily="18" charset="0"/>
                <a:cs typeface="Times New Roman" panose="02020603050405020304" pitchFamily="18" charset="0"/>
              </a:rPr>
              <a:t>Goal</a:t>
            </a:r>
            <a:r>
              <a:rPr lang="en-US" sz="1600" b="0" i="0" dirty="0">
                <a:solidFill>
                  <a:srgbClr val="ECECEC"/>
                </a:solidFill>
                <a:effectLst/>
                <a:latin typeface="Times New Roman" panose="02020603050405020304" pitchFamily="18" charset="0"/>
                <a:cs typeface="Times New Roman" panose="02020603050405020304" pitchFamily="18" charset="0"/>
              </a:rPr>
              <a:t>: Enhance model accuracy by addressing data anomalies such as outliers, skewness, and negative values.</a:t>
            </a:r>
          </a:p>
          <a:p>
            <a:pPr marL="0" indent="0" algn="l">
              <a:buNone/>
            </a:pPr>
            <a:r>
              <a:rPr lang="en-US" sz="1600" b="1" i="0" dirty="0">
                <a:solidFill>
                  <a:srgbClr val="ECECEC"/>
                </a:solidFill>
                <a:effectLst/>
                <a:latin typeface="Times New Roman" panose="02020603050405020304" pitchFamily="18" charset="0"/>
                <a:cs typeface="Times New Roman" panose="02020603050405020304" pitchFamily="18" charset="0"/>
              </a:rPr>
              <a:t>Data Preprocessing:</a:t>
            </a:r>
          </a:p>
          <a:p>
            <a:pPr algn="l">
              <a:buFont typeface="Arial" panose="020B0604020202020204" pitchFamily="34" charset="0"/>
              <a:buChar char="•"/>
            </a:pPr>
            <a:r>
              <a:rPr lang="en-US" sz="1600" b="1" i="0" dirty="0">
                <a:solidFill>
                  <a:srgbClr val="ECECEC"/>
                </a:solidFill>
                <a:effectLst/>
                <a:latin typeface="Times New Roman" panose="02020603050405020304" pitchFamily="18" charset="0"/>
                <a:cs typeface="Times New Roman" panose="02020603050405020304" pitchFamily="18" charset="0"/>
              </a:rPr>
              <a:t>Outliers &amp; Skewness</a:t>
            </a:r>
            <a:r>
              <a:rPr lang="en-US" sz="1600" b="0" i="0" dirty="0">
                <a:solidFill>
                  <a:srgbClr val="ECECEC"/>
                </a:solidFill>
                <a:effectLst/>
                <a:latin typeface="Times New Roman" panose="02020603050405020304" pitchFamily="18" charset="0"/>
                <a:cs typeface="Times New Roman" panose="02020603050405020304" pitchFamily="18" charset="0"/>
              </a:rPr>
              <a:t>: Applied trimming and transformations (e.g., log or square root) to normalize data distribution.</a:t>
            </a:r>
          </a:p>
          <a:p>
            <a:pPr algn="l">
              <a:buFont typeface="Arial" panose="020B0604020202020204" pitchFamily="34" charset="0"/>
              <a:buChar char="•"/>
            </a:pPr>
            <a:r>
              <a:rPr lang="en-US" sz="1600" b="1" i="0" dirty="0">
                <a:solidFill>
                  <a:srgbClr val="ECECEC"/>
                </a:solidFill>
                <a:effectLst/>
                <a:latin typeface="Times New Roman" panose="02020603050405020304" pitchFamily="18" charset="0"/>
                <a:cs typeface="Times New Roman" panose="02020603050405020304" pitchFamily="18" charset="0"/>
              </a:rPr>
              <a:t>Negative Values</a:t>
            </a:r>
            <a:r>
              <a:rPr lang="en-US" sz="1600" b="0" i="0" dirty="0">
                <a:solidFill>
                  <a:srgbClr val="ECECEC"/>
                </a:solidFill>
                <a:effectLst/>
                <a:latin typeface="Times New Roman" panose="02020603050405020304" pitchFamily="18" charset="0"/>
                <a:cs typeface="Times New Roman" panose="02020603050405020304" pitchFamily="18" charset="0"/>
              </a:rPr>
              <a:t>: Adjusted to meet model requirements, using scaling or shifting methods.</a:t>
            </a:r>
          </a:p>
          <a:p>
            <a:pPr marL="0" indent="0" algn="l">
              <a:buNone/>
            </a:pPr>
            <a:r>
              <a:rPr lang="en-US" sz="1600" b="1" i="0" dirty="0">
                <a:solidFill>
                  <a:srgbClr val="ECECEC"/>
                </a:solidFill>
                <a:effectLst/>
                <a:latin typeface="Times New Roman" panose="02020603050405020304" pitchFamily="18" charset="0"/>
                <a:cs typeface="Times New Roman" panose="02020603050405020304" pitchFamily="18" charset="0"/>
              </a:rPr>
              <a:t>Naive Bayes Consideration:</a:t>
            </a:r>
          </a:p>
          <a:p>
            <a:pPr algn="l">
              <a:buFont typeface="Arial" panose="020B0604020202020204" pitchFamily="34" charset="0"/>
              <a:buChar char="•"/>
            </a:pPr>
            <a:r>
              <a:rPr lang="en-US" sz="1600" b="1" i="0" dirty="0">
                <a:solidFill>
                  <a:srgbClr val="ECECEC"/>
                </a:solidFill>
                <a:effectLst/>
                <a:latin typeface="Times New Roman" panose="02020603050405020304" pitchFamily="18" charset="0"/>
                <a:cs typeface="Times New Roman" panose="02020603050405020304" pitchFamily="18" charset="0"/>
              </a:rPr>
              <a:t>Initial Omission</a:t>
            </a:r>
            <a:r>
              <a:rPr lang="en-US" sz="1600" b="0" i="0" dirty="0">
                <a:solidFill>
                  <a:srgbClr val="ECECEC"/>
                </a:solidFill>
                <a:effectLst/>
                <a:latin typeface="Times New Roman" panose="02020603050405020304" pitchFamily="18" charset="0"/>
                <a:cs typeface="Times New Roman" panose="02020603050405020304" pitchFamily="18" charset="0"/>
              </a:rPr>
              <a:t>: Excluded initially due to its requirement for non-negative features.</a:t>
            </a:r>
          </a:p>
          <a:p>
            <a:pPr algn="l">
              <a:buFont typeface="Arial" panose="020B0604020202020204" pitchFamily="34" charset="0"/>
              <a:buChar char="•"/>
            </a:pPr>
            <a:r>
              <a:rPr lang="en-US" sz="1600" b="1" i="0" dirty="0">
                <a:solidFill>
                  <a:srgbClr val="ECECEC"/>
                </a:solidFill>
                <a:effectLst/>
                <a:latin typeface="Times New Roman" panose="02020603050405020304" pitchFamily="18" charset="0"/>
                <a:cs typeface="Times New Roman" panose="02020603050405020304" pitchFamily="18" charset="0"/>
              </a:rPr>
              <a:t>Inclusion After Preprocessing</a:t>
            </a:r>
            <a:r>
              <a:rPr lang="en-US" sz="1600" b="0" i="0" dirty="0">
                <a:solidFill>
                  <a:srgbClr val="ECECEC"/>
                </a:solidFill>
                <a:effectLst/>
                <a:latin typeface="Times New Roman" panose="02020603050405020304" pitchFamily="18" charset="0"/>
                <a:cs typeface="Times New Roman" panose="02020603050405020304" pitchFamily="18" charset="0"/>
              </a:rPr>
              <a:t>: Included after adjusting data to remove negative values, aligning with model assumptions.</a:t>
            </a:r>
          </a:p>
          <a:p>
            <a:r>
              <a:rPr lang="en-US" sz="1600" dirty="0" err="1">
                <a:latin typeface="Times New Roman" panose="02020603050405020304" pitchFamily="18" charset="0"/>
                <a:cs typeface="Times New Roman" panose="02020603050405020304" pitchFamily="18" charset="0"/>
              </a:rPr>
              <a:t>ance</a:t>
            </a:r>
            <a:r>
              <a:rPr lang="en-US" sz="1600" dirty="0">
                <a:latin typeface="Times New Roman" panose="02020603050405020304" pitchFamily="18" charset="0"/>
                <a:cs typeface="Times New Roman" panose="02020603050405020304" pitchFamily="18" charset="0"/>
              </a:rPr>
              <a:t> fairly against other models.</a:t>
            </a:r>
          </a:p>
          <a:p>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792E3B-FCCD-7844-D4F3-DC38F43BC48B}"/>
              </a:ext>
            </a:extLst>
          </p:cNvPr>
          <p:cNvPicPr>
            <a:picLocks noChangeAspect="1"/>
          </p:cNvPicPr>
          <p:nvPr/>
        </p:nvPicPr>
        <p:blipFill>
          <a:blip r:embed="rId2"/>
          <a:stretch>
            <a:fillRect/>
          </a:stretch>
        </p:blipFill>
        <p:spPr>
          <a:xfrm>
            <a:off x="992072" y="3601038"/>
            <a:ext cx="2675503" cy="3244311"/>
          </a:xfrm>
          <a:prstGeom prst="rect">
            <a:avLst/>
          </a:prstGeom>
        </p:spPr>
      </p:pic>
      <p:pic>
        <p:nvPicPr>
          <p:cNvPr id="9" name="Picture 8">
            <a:extLst>
              <a:ext uri="{FF2B5EF4-FFF2-40B4-BE49-F238E27FC236}">
                <a16:creationId xmlns:a16="http://schemas.microsoft.com/office/drawing/2014/main" id="{A9FA11C9-5F8F-7591-1852-A438C2D584FA}"/>
              </a:ext>
            </a:extLst>
          </p:cNvPr>
          <p:cNvPicPr>
            <a:picLocks noChangeAspect="1"/>
          </p:cNvPicPr>
          <p:nvPr/>
        </p:nvPicPr>
        <p:blipFill>
          <a:blip r:embed="rId3"/>
          <a:stretch>
            <a:fillRect/>
          </a:stretch>
        </p:blipFill>
        <p:spPr>
          <a:xfrm>
            <a:off x="4015819" y="3387036"/>
            <a:ext cx="2742062" cy="3470964"/>
          </a:xfrm>
          <a:prstGeom prst="rect">
            <a:avLst/>
          </a:prstGeom>
        </p:spPr>
      </p:pic>
      <p:pic>
        <p:nvPicPr>
          <p:cNvPr id="11" name="Picture 10">
            <a:extLst>
              <a:ext uri="{FF2B5EF4-FFF2-40B4-BE49-F238E27FC236}">
                <a16:creationId xmlns:a16="http://schemas.microsoft.com/office/drawing/2014/main" id="{26005806-92A5-B255-A759-39D606E19E05}"/>
              </a:ext>
            </a:extLst>
          </p:cNvPr>
          <p:cNvPicPr>
            <a:picLocks noChangeAspect="1"/>
          </p:cNvPicPr>
          <p:nvPr/>
        </p:nvPicPr>
        <p:blipFill>
          <a:blip r:embed="rId4"/>
          <a:stretch>
            <a:fillRect/>
          </a:stretch>
        </p:blipFill>
        <p:spPr>
          <a:xfrm>
            <a:off x="6900421" y="3227088"/>
            <a:ext cx="2811599" cy="3630911"/>
          </a:xfrm>
          <a:prstGeom prst="rect">
            <a:avLst/>
          </a:prstGeom>
        </p:spPr>
      </p:pic>
      <p:pic>
        <p:nvPicPr>
          <p:cNvPr id="13" name="Picture 12">
            <a:extLst>
              <a:ext uri="{FF2B5EF4-FFF2-40B4-BE49-F238E27FC236}">
                <a16:creationId xmlns:a16="http://schemas.microsoft.com/office/drawing/2014/main" id="{10AC9CA1-08B9-C0DB-E89B-55956479BB2D}"/>
              </a:ext>
            </a:extLst>
          </p:cNvPr>
          <p:cNvPicPr>
            <a:picLocks noChangeAspect="1"/>
          </p:cNvPicPr>
          <p:nvPr/>
        </p:nvPicPr>
        <p:blipFill>
          <a:blip r:embed="rId5"/>
          <a:stretch>
            <a:fillRect/>
          </a:stretch>
        </p:blipFill>
        <p:spPr>
          <a:xfrm>
            <a:off x="9792271" y="4136636"/>
            <a:ext cx="2399728" cy="1835244"/>
          </a:xfrm>
          <a:prstGeom prst="rect">
            <a:avLst/>
          </a:prstGeom>
        </p:spPr>
      </p:pic>
    </p:spTree>
    <p:extLst>
      <p:ext uri="{BB962C8B-B14F-4D97-AF65-F5344CB8AC3E}">
        <p14:creationId xmlns:p14="http://schemas.microsoft.com/office/powerpoint/2010/main" val="345734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73FCD-6C91-D25E-5E06-AC43D6B22694}"/>
              </a:ext>
            </a:extLst>
          </p:cNvPr>
          <p:cNvSpPr>
            <a:spLocks noGrp="1"/>
          </p:cNvSpPr>
          <p:nvPr>
            <p:ph idx="1"/>
          </p:nvPr>
        </p:nvSpPr>
        <p:spPr>
          <a:xfrm>
            <a:off x="34993" y="414779"/>
            <a:ext cx="12157007" cy="4336330"/>
          </a:xfrm>
        </p:spPr>
        <p:txBody>
          <a:bodyPr>
            <a:normAutofit fontScale="85000" lnSpcReduction="20000"/>
          </a:bodyPr>
          <a:lstStyle/>
          <a:p>
            <a:pPr marL="0" indent="0">
              <a:buNone/>
            </a:pPr>
            <a:r>
              <a:rPr lang="en-US" sz="2100" b="1" u="sng" dirty="0">
                <a:latin typeface="Times New Roman" panose="02020603050405020304" pitchFamily="18" charset="0"/>
                <a:cs typeface="Times New Roman" panose="02020603050405020304" pitchFamily="18" charset="0"/>
              </a:rPr>
              <a:t>Test 3 (Feature Selection):</a:t>
            </a:r>
          </a:p>
          <a:p>
            <a:pPr marL="0" indent="0" algn="l">
              <a:buNone/>
            </a:pPr>
            <a:r>
              <a:rPr lang="en-US" sz="2000" dirty="0">
                <a:latin typeface="Times New Roman" panose="02020603050405020304" pitchFamily="18" charset="0"/>
                <a:cs typeface="Times New Roman" panose="02020603050405020304" pitchFamily="18" charset="0"/>
              </a:rPr>
              <a:t>  </a:t>
            </a:r>
            <a:r>
              <a:rPr lang="en-US" sz="2000" b="1" i="0" dirty="0">
                <a:solidFill>
                  <a:srgbClr val="ECECEC"/>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Aim</a:t>
            </a:r>
            <a:r>
              <a:rPr lang="en-US" sz="2000" b="0" i="0" dirty="0">
                <a:solidFill>
                  <a:srgbClr val="ECECEC"/>
                </a:solidFill>
                <a:effectLst/>
                <a:latin typeface="Times New Roman" panose="02020603050405020304" pitchFamily="18" charset="0"/>
                <a:cs typeface="Times New Roman" panose="02020603050405020304" pitchFamily="18" charset="0"/>
              </a:rPr>
              <a:t>: Boost model performance by employing feature selection techniques.</a:t>
            </a:r>
          </a:p>
          <a:p>
            <a:pPr marL="0" indent="0" algn="l">
              <a:buNone/>
            </a:pPr>
            <a:r>
              <a:rPr lang="en-US" sz="2000" b="1" i="0" dirty="0">
                <a:solidFill>
                  <a:srgbClr val="ECECEC"/>
                </a:solidFill>
                <a:effectLst/>
                <a:latin typeface="Times New Roman" panose="02020603050405020304" pitchFamily="18" charset="0"/>
                <a:cs typeface="Times New Roman" panose="02020603050405020304" pitchFamily="18" charset="0"/>
              </a:rPr>
              <a:t>Process:</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Technique Used</a:t>
            </a:r>
            <a:r>
              <a:rPr lang="en-US" sz="2000" b="0" i="0" dirty="0">
                <a:solidFill>
                  <a:srgbClr val="ECECEC"/>
                </a:solidFill>
                <a:effectLst/>
                <a:latin typeface="Times New Roman" panose="02020603050405020304" pitchFamily="18" charset="0"/>
                <a:cs typeface="Times New Roman" panose="02020603050405020304" pitchFamily="18" charset="0"/>
              </a:rPr>
              <a:t>: Chi-Squared Selector was deployed to identify the most significant features from the dataset.</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Impact on Model</a:t>
            </a:r>
            <a:r>
              <a:rPr lang="en-US" sz="2000" b="0" i="0" dirty="0">
                <a:solidFill>
                  <a:srgbClr val="ECECEC"/>
                </a:solidFill>
                <a:effectLst/>
                <a:latin typeface="Times New Roman" panose="02020603050405020304" pitchFamily="18" charset="0"/>
                <a:cs typeface="Times New Roman" panose="02020603050405020304" pitchFamily="18" charset="0"/>
              </a:rPr>
              <a:t>: This feature selection directly influenced the performance of the One vs Rest classifier that uses Logistic Regression as the underlying algorithm. By focusing on the most relevant features, the model could train more effectively, potentially increasing accuracy and reducing overfitting.</a:t>
            </a:r>
          </a:p>
          <a:p>
            <a:pPr marL="0" indent="0" algn="l">
              <a:buNone/>
            </a:pPr>
            <a:r>
              <a:rPr lang="en-US" sz="2000" b="1" i="0" dirty="0">
                <a:solidFill>
                  <a:srgbClr val="ECECEC"/>
                </a:solidFill>
                <a:effectLst/>
                <a:latin typeface="Times New Roman" panose="02020603050405020304" pitchFamily="18" charset="0"/>
                <a:cs typeface="Times New Roman" panose="02020603050405020304" pitchFamily="18" charset="0"/>
              </a:rPr>
              <a:t>Fine-Tuning:</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Optimization</a:t>
            </a:r>
            <a:r>
              <a:rPr lang="en-US" sz="2000" b="0" i="0" dirty="0">
                <a:solidFill>
                  <a:srgbClr val="ECECEC"/>
                </a:solidFill>
                <a:effectLst/>
                <a:latin typeface="Times New Roman" panose="02020603050405020304" pitchFamily="18" charset="0"/>
                <a:cs typeface="Times New Roman" panose="02020603050405020304" pitchFamily="18" charset="0"/>
              </a:rPr>
              <a:t>: Tested various numbers of features to find the optimal subset </a:t>
            </a:r>
          </a:p>
          <a:p>
            <a:pPr marL="0" indent="0" algn="l">
              <a:buNone/>
            </a:pPr>
            <a:r>
              <a:rPr lang="en-US" sz="2000" b="0" i="0" dirty="0">
                <a:solidFill>
                  <a:srgbClr val="ECECEC"/>
                </a:solidFill>
                <a:effectLst/>
                <a:latin typeface="Times New Roman" panose="02020603050405020304" pitchFamily="18" charset="0"/>
                <a:cs typeface="Times New Roman" panose="02020603050405020304" pitchFamily="18" charset="0"/>
              </a:rPr>
              <a:t>for model training. This approach allowed us to refine the model by incrementally </a:t>
            </a:r>
          </a:p>
          <a:p>
            <a:pPr marL="0" indent="0" algn="l">
              <a:buNone/>
            </a:pPr>
            <a:r>
              <a:rPr lang="en-US" sz="2000" b="0" i="0" dirty="0">
                <a:solidFill>
                  <a:srgbClr val="ECECEC"/>
                </a:solidFill>
                <a:effectLst/>
                <a:latin typeface="Times New Roman" panose="02020603050405020304" pitchFamily="18" charset="0"/>
                <a:cs typeface="Times New Roman" panose="02020603050405020304" pitchFamily="18" charset="0"/>
              </a:rPr>
              <a:t>adjusting the number of features included, thereby observing the effects on </a:t>
            </a:r>
          </a:p>
          <a:p>
            <a:pPr marL="0" indent="0" algn="l">
              <a:buNone/>
            </a:pPr>
            <a:r>
              <a:rPr lang="en-US" sz="2000" b="0" i="0" dirty="0">
                <a:solidFill>
                  <a:srgbClr val="ECECEC"/>
                </a:solidFill>
                <a:effectLst/>
                <a:latin typeface="Times New Roman" panose="02020603050405020304" pitchFamily="18" charset="0"/>
                <a:cs typeface="Times New Roman" panose="02020603050405020304" pitchFamily="18" charset="0"/>
              </a:rPr>
              <a:t>performance metrics like accuracy and model complexity.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BEDA6D-0C13-E1AA-1A58-7A984B4676D8}"/>
              </a:ext>
            </a:extLst>
          </p:cNvPr>
          <p:cNvPicPr>
            <a:picLocks noChangeAspect="1"/>
          </p:cNvPicPr>
          <p:nvPr/>
        </p:nvPicPr>
        <p:blipFill rotWithShape="1">
          <a:blip r:embed="rId2"/>
          <a:srcRect b="2899"/>
          <a:stretch/>
        </p:blipFill>
        <p:spPr>
          <a:xfrm>
            <a:off x="7168856" y="2905521"/>
            <a:ext cx="2516795" cy="3952479"/>
          </a:xfrm>
          <a:prstGeom prst="rect">
            <a:avLst/>
          </a:prstGeom>
        </p:spPr>
      </p:pic>
      <p:pic>
        <p:nvPicPr>
          <p:cNvPr id="7" name="Picture 6">
            <a:extLst>
              <a:ext uri="{FF2B5EF4-FFF2-40B4-BE49-F238E27FC236}">
                <a16:creationId xmlns:a16="http://schemas.microsoft.com/office/drawing/2014/main" id="{9EED52C0-BA42-3170-E70A-951E03E19529}"/>
              </a:ext>
            </a:extLst>
          </p:cNvPr>
          <p:cNvPicPr>
            <a:picLocks noChangeAspect="1"/>
          </p:cNvPicPr>
          <p:nvPr/>
        </p:nvPicPr>
        <p:blipFill>
          <a:blip r:embed="rId3"/>
          <a:stretch>
            <a:fillRect/>
          </a:stretch>
        </p:blipFill>
        <p:spPr>
          <a:xfrm>
            <a:off x="9685651" y="2905521"/>
            <a:ext cx="2290272" cy="3952478"/>
          </a:xfrm>
          <a:prstGeom prst="rect">
            <a:avLst/>
          </a:prstGeom>
        </p:spPr>
      </p:pic>
    </p:spTree>
    <p:extLst>
      <p:ext uri="{BB962C8B-B14F-4D97-AF65-F5344CB8AC3E}">
        <p14:creationId xmlns:p14="http://schemas.microsoft.com/office/powerpoint/2010/main" val="373167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EF83B-02DF-96DA-B3A5-90668A3BDAF7}"/>
              </a:ext>
            </a:extLst>
          </p:cNvPr>
          <p:cNvSpPr>
            <a:spLocks noGrp="1"/>
          </p:cNvSpPr>
          <p:nvPr>
            <p:ph idx="1"/>
          </p:nvPr>
        </p:nvSpPr>
        <p:spPr>
          <a:xfrm>
            <a:off x="0" y="0"/>
            <a:ext cx="12122869" cy="6857999"/>
          </a:xfrm>
        </p:spPr>
        <p:txBody>
          <a:bodyPr>
            <a:noAutofit/>
          </a:bodyPr>
          <a:lstStyle/>
          <a:p>
            <a:pPr marL="0" indent="0" algn="l">
              <a:buNone/>
            </a:pPr>
            <a:r>
              <a:rPr lang="en-US" sz="2400" b="1" i="0" u="sng" dirty="0">
                <a:solidFill>
                  <a:srgbClr val="ECECEC"/>
                </a:solidFill>
                <a:effectLst/>
                <a:latin typeface="Times New Roman" panose="02020603050405020304" pitchFamily="18" charset="0"/>
                <a:cs typeface="Times New Roman" panose="02020603050405020304" pitchFamily="18" charset="0"/>
              </a:rPr>
              <a:t>Results and Analysis</a:t>
            </a:r>
          </a:p>
          <a:p>
            <a:pPr marL="0" indent="0" algn="l">
              <a:buNone/>
            </a:pPr>
            <a:r>
              <a:rPr lang="en-US" sz="1400" b="1" i="0" u="sng" dirty="0">
                <a:solidFill>
                  <a:srgbClr val="ECECEC"/>
                </a:solidFill>
                <a:effectLst/>
                <a:latin typeface="Times New Roman" panose="02020603050405020304" pitchFamily="18" charset="0"/>
                <a:cs typeface="Times New Roman" panose="02020603050405020304" pitchFamily="18" charset="0"/>
              </a:rPr>
              <a:t>1. Performance Metrics:</a:t>
            </a:r>
            <a:endParaRPr lang="en-US" sz="1400" b="0" i="0" u="sng"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Initial Baseline Accuracy:</a:t>
            </a:r>
            <a:r>
              <a:rPr lang="en-US" sz="1400" b="0" i="0" dirty="0">
                <a:solidFill>
                  <a:srgbClr val="ECECEC"/>
                </a:solidFill>
                <a:effectLst/>
                <a:latin typeface="Times New Roman" panose="02020603050405020304" pitchFamily="18" charset="0"/>
                <a:cs typeface="Times New Roman" panose="02020603050405020304" pitchFamily="18" charset="0"/>
              </a:rPr>
              <a:t> Using all 71 features, the initial model achieved an accuracy of </a:t>
            </a:r>
            <a:r>
              <a:rPr lang="en-US" sz="1400" b="1" i="0" dirty="0">
                <a:solidFill>
                  <a:srgbClr val="ECECEC"/>
                </a:solidFill>
                <a:effectLst/>
                <a:latin typeface="Times New Roman" panose="02020603050405020304" pitchFamily="18" charset="0"/>
                <a:cs typeface="Times New Roman" panose="02020603050405020304" pitchFamily="18" charset="0"/>
              </a:rPr>
              <a:t>45.94%</a:t>
            </a:r>
            <a:r>
              <a:rPr lang="en-US" sz="1400" b="0" i="0" dirty="0">
                <a:solidFill>
                  <a:srgbClr val="ECECEC"/>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Feature Reduction Tests: </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0" indent="0" algn="l">
              <a:buNone/>
            </a:pPr>
            <a:r>
              <a:rPr lang="en-US" sz="1400" b="1" i="0" u="sng" dirty="0">
                <a:solidFill>
                  <a:srgbClr val="ECECEC"/>
                </a:solidFill>
                <a:effectLst/>
                <a:latin typeface="Times New Roman" panose="02020603050405020304" pitchFamily="18" charset="0"/>
                <a:cs typeface="Times New Roman" panose="02020603050405020304" pitchFamily="18" charset="0"/>
              </a:rPr>
              <a:t>2. Comparison:</a:t>
            </a:r>
            <a:endParaRPr lang="en-US" sz="1400" b="0" i="0" u="sng"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Impact of Feature Selection:</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The tests with reduced features consistently resulted in lower accuracy compared to using all 71 features.</a:t>
            </a: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Accuracy decreases as the number of features is reduced from 71 down to 10.</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Variability and Consistency:</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There is noticeable variability in performance as the number of features changes.</a:t>
            </a: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No configuration of reduced features was able to surpass the baseline performance using all 71 features.</a:t>
            </a:r>
          </a:p>
          <a:p>
            <a:pPr marL="0" indent="0" algn="l">
              <a:buNone/>
            </a:pPr>
            <a:r>
              <a:rPr lang="en-US" sz="1400" b="1" i="0" u="sng" dirty="0">
                <a:solidFill>
                  <a:srgbClr val="ECECEC"/>
                </a:solidFill>
                <a:effectLst/>
                <a:latin typeface="Times New Roman" panose="02020603050405020304" pitchFamily="18" charset="0"/>
                <a:cs typeface="Times New Roman" panose="02020603050405020304" pitchFamily="18" charset="0"/>
              </a:rPr>
              <a:t>3. Insights and Findings:</a:t>
            </a:r>
            <a:endParaRPr lang="en-US" sz="1400" b="0" i="0" u="sng"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Optimal Feature Set:</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The best accuracy is achieved using the full set of 71 features, indicating that each contributes valuable information for genre classification.</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Feature Selection Takeaway:</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Reducing the number of features under 71 tends to decrease the model’s performance, suggesting a complex interdependence among the features for genre prediction.</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Recommendation for Stability:</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Implementing a fixed random seed during the splitting and training processes could help stabilize the results, reducing variability across different runs.</a:t>
            </a:r>
          </a:p>
          <a:p>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AC5702F-D981-C0E1-BE52-2687A179063D}"/>
              </a:ext>
            </a:extLst>
          </p:cNvPr>
          <p:cNvPicPr>
            <a:picLocks noChangeAspect="1"/>
          </p:cNvPicPr>
          <p:nvPr/>
        </p:nvPicPr>
        <p:blipFill>
          <a:blip r:embed="rId2"/>
          <a:stretch>
            <a:fillRect/>
          </a:stretch>
        </p:blipFill>
        <p:spPr>
          <a:xfrm>
            <a:off x="8614110" y="750835"/>
            <a:ext cx="3056273" cy="1937695"/>
          </a:xfrm>
          <a:prstGeom prst="rect">
            <a:avLst/>
          </a:prstGeom>
        </p:spPr>
      </p:pic>
    </p:spTree>
    <p:extLst>
      <p:ext uri="{BB962C8B-B14F-4D97-AF65-F5344CB8AC3E}">
        <p14:creationId xmlns:p14="http://schemas.microsoft.com/office/powerpoint/2010/main" val="329166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A6BE6246-C2D2-573A-CF29-27F46340D3B8}"/>
              </a:ext>
            </a:extLst>
          </p:cNvPr>
          <p:cNvSpPr>
            <a:spLocks noGrp="1"/>
          </p:cNvSpPr>
          <p:nvPr>
            <p:ph idx="1"/>
          </p:nvPr>
        </p:nvSpPr>
        <p:spPr>
          <a:xfrm>
            <a:off x="140791" y="-98803"/>
            <a:ext cx="12051209" cy="4406853"/>
          </a:xfrm>
        </p:spPr>
        <p:txBody>
          <a:bodyPr>
            <a:normAutofit/>
          </a:bodyPr>
          <a:lstStyle/>
          <a:p>
            <a:pPr marL="0" indent="0">
              <a:buNone/>
            </a:pPr>
            <a:r>
              <a:rPr lang="en-US" sz="2800" b="1" u="sng" dirty="0">
                <a:latin typeface="Times New Roman" panose="02020603050405020304" pitchFamily="18" charset="0"/>
                <a:cs typeface="Times New Roman" panose="02020603050405020304" pitchFamily="18" charset="0"/>
              </a:rPr>
              <a:t>Final Model Training and User Recommendation</a:t>
            </a:r>
          </a:p>
          <a:p>
            <a:r>
              <a:rPr lang="en-US" sz="2000" dirty="0">
                <a:latin typeface="Times New Roman" panose="02020603050405020304" pitchFamily="18" charset="0"/>
                <a:cs typeface="Times New Roman" panose="02020603050405020304" pitchFamily="18" charset="0"/>
              </a:rPr>
              <a:t>Training the Final Model with Optimal Features</a:t>
            </a:r>
          </a:p>
          <a:p>
            <a:r>
              <a:rPr lang="en-US" sz="2000" dirty="0">
                <a:latin typeface="Times New Roman" panose="02020603050405020304" pitchFamily="18" charset="0"/>
                <a:cs typeface="Times New Roman" panose="02020603050405020304" pitchFamily="18" charset="0"/>
              </a:rPr>
              <a:t>Feature Selection: Utilized </a:t>
            </a:r>
            <a:r>
              <a:rPr lang="en-US" sz="2000" dirty="0" err="1">
                <a:latin typeface="Times New Roman" panose="02020603050405020304" pitchFamily="18" charset="0"/>
                <a:cs typeface="Times New Roman" panose="02020603050405020304" pitchFamily="18" charset="0"/>
              </a:rPr>
              <a:t>ChiSqSelector</a:t>
            </a:r>
            <a:r>
              <a:rPr lang="en-US" sz="2000" dirty="0">
                <a:latin typeface="Times New Roman" panose="02020603050405020304" pitchFamily="18" charset="0"/>
                <a:cs typeface="Times New Roman" panose="02020603050405020304" pitchFamily="18" charset="0"/>
              </a:rPr>
              <a:t> to select the top 71 features most relevant for classification.</a:t>
            </a:r>
          </a:p>
          <a:p>
            <a:r>
              <a:rPr lang="en-US" sz="2000" b="1" i="0" dirty="0">
                <a:solidFill>
                  <a:srgbClr val="ECECEC"/>
                </a:solidFill>
                <a:effectLst/>
                <a:latin typeface="Times New Roman" panose="02020603050405020304" pitchFamily="18" charset="0"/>
                <a:cs typeface="Times New Roman" panose="02020603050405020304" pitchFamily="18" charset="0"/>
              </a:rPr>
              <a:t>Data Preparation</a:t>
            </a:r>
            <a:r>
              <a:rPr lang="en-US" sz="2000" b="0" i="0" dirty="0">
                <a:solidFill>
                  <a:srgbClr val="ECECEC"/>
                </a:solidFill>
                <a:effectLst/>
                <a:latin typeface="Times New Roman" panose="02020603050405020304" pitchFamily="18" charset="0"/>
                <a:cs typeface="Times New Roman" panose="02020603050405020304" pitchFamily="18" charset="0"/>
              </a:rPr>
              <a:t>: Adjusted the </a:t>
            </a:r>
            <a:r>
              <a:rPr lang="en-US" sz="2000" b="0" i="0" dirty="0" err="1">
                <a:solidFill>
                  <a:srgbClr val="ECECEC"/>
                </a:solidFill>
                <a:effectLst/>
                <a:latin typeface="Times New Roman" panose="02020603050405020304" pitchFamily="18" charset="0"/>
                <a:cs typeface="Times New Roman" panose="02020603050405020304" pitchFamily="18" charset="0"/>
              </a:rPr>
              <a:t>DataFrame</a:t>
            </a:r>
            <a:r>
              <a:rPr lang="en-US" sz="2000" b="0" i="0" dirty="0">
                <a:solidFill>
                  <a:srgbClr val="ECECEC"/>
                </a:solidFill>
                <a:effectLst/>
                <a:latin typeface="Times New Roman" panose="02020603050405020304" pitchFamily="18" charset="0"/>
                <a:cs typeface="Times New Roman" panose="02020603050405020304" pitchFamily="18" charset="0"/>
              </a:rPr>
              <a:t> to ensure compatibility with classifiers by renaming the selected features back to "features".</a:t>
            </a:r>
          </a:p>
          <a:p>
            <a:pPr marL="0" indent="0">
              <a:buNone/>
            </a:pPr>
            <a:r>
              <a:rPr lang="en-US" sz="2000" b="1" i="0" u="sng" dirty="0">
                <a:solidFill>
                  <a:srgbClr val="ECECEC"/>
                </a:solidFill>
                <a:effectLst/>
                <a:latin typeface="Times New Roman" panose="02020603050405020304" pitchFamily="18" charset="0"/>
                <a:cs typeface="Times New Roman" panose="02020603050405020304" pitchFamily="18" charset="0"/>
              </a:rPr>
              <a:t>Model Evaluation</a:t>
            </a:r>
          </a:p>
          <a:p>
            <a:r>
              <a:rPr lang="en-US" sz="2000" b="0" i="0" dirty="0">
                <a:solidFill>
                  <a:srgbClr val="ECECEC"/>
                </a:solidFill>
                <a:effectLst/>
                <a:latin typeface="Times New Roman" panose="02020603050405020304" pitchFamily="18" charset="0"/>
                <a:cs typeface="Times New Roman" panose="02020603050405020304" pitchFamily="18" charset="0"/>
              </a:rPr>
              <a:t>Classifier: Implemented </a:t>
            </a:r>
            <a:r>
              <a:rPr lang="en-US" sz="2000" b="0" i="0" dirty="0" err="1">
                <a:solidFill>
                  <a:srgbClr val="ECECEC"/>
                </a:solidFill>
                <a:effectLst/>
                <a:latin typeface="Times New Roman" panose="02020603050405020304" pitchFamily="18" charset="0"/>
                <a:cs typeface="Times New Roman" panose="02020603050405020304" pitchFamily="18" charset="0"/>
              </a:rPr>
              <a:t>OneVsRest</a:t>
            </a:r>
            <a:r>
              <a:rPr lang="en-US" sz="2000" b="0" i="0" dirty="0">
                <a:solidFill>
                  <a:srgbClr val="ECECEC"/>
                </a:solidFill>
                <a:effectLst/>
                <a:latin typeface="Times New Roman" panose="02020603050405020304" pitchFamily="18" charset="0"/>
                <a:cs typeface="Times New Roman" panose="02020603050405020304" pitchFamily="18" charset="0"/>
              </a:rPr>
              <a:t> logistic regression model to classify each genre.</a:t>
            </a:r>
          </a:p>
          <a:p>
            <a:pPr algn="l"/>
            <a:r>
              <a:rPr lang="en-US" sz="2000" b="0" i="0" dirty="0">
                <a:solidFill>
                  <a:srgbClr val="ECECEC"/>
                </a:solidFill>
                <a:effectLst/>
                <a:latin typeface="Times New Roman" panose="02020603050405020304" pitchFamily="18" charset="0"/>
                <a:cs typeface="Times New Roman" panose="02020603050405020304" pitchFamily="18" charset="0"/>
              </a:rPr>
              <a:t>Performance Evaluation: Results displayed </a:t>
            </a:r>
          </a:p>
          <a:p>
            <a:pPr marL="0" indent="0" algn="l">
              <a:buNone/>
            </a:pPr>
            <a:r>
              <a:rPr lang="en-US" sz="2000" b="0" i="0" dirty="0">
                <a:solidFill>
                  <a:srgbClr val="ECECEC"/>
                </a:solidFill>
                <a:effectLst/>
                <a:latin typeface="Times New Roman" panose="02020603050405020304" pitchFamily="18" charset="0"/>
                <a:cs typeface="Times New Roman" panose="02020603050405020304" pitchFamily="18" charset="0"/>
              </a:rPr>
              <a:t>using a dynamic results </a:t>
            </a:r>
            <a:r>
              <a:rPr lang="en-US" sz="2000" b="0" i="0" dirty="0" err="1">
                <a:solidFill>
                  <a:srgbClr val="ECECEC"/>
                </a:solidFill>
                <a:effectLst/>
                <a:latin typeface="Times New Roman" panose="02020603050405020304" pitchFamily="18" charset="0"/>
                <a:cs typeface="Times New Roman" panose="02020603050405020304" pitchFamily="18" charset="0"/>
              </a:rPr>
              <a:t>DataFrame</a:t>
            </a:r>
            <a:r>
              <a:rPr lang="en-US" sz="2000" b="0" i="0" dirty="0">
                <a:solidFill>
                  <a:srgbClr val="ECECEC"/>
                </a:solidFill>
                <a:effectLst/>
                <a:latin typeface="Times New Roman" panose="02020603050405020304" pitchFamily="18" charset="0"/>
                <a:cs typeface="Times New Roman" panose="02020603050405020304" pitchFamily="18" charset="0"/>
              </a:rPr>
              <a:t>.</a:t>
            </a:r>
            <a:endParaRPr lang="en-US" sz="2000" dirty="0">
              <a:solidFill>
                <a:srgbClr val="ECECEC"/>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D5E00B-7AD8-6777-1224-7FE64FCAE304}"/>
              </a:ext>
            </a:extLst>
          </p:cNvPr>
          <p:cNvPicPr>
            <a:picLocks noChangeAspect="1"/>
          </p:cNvPicPr>
          <p:nvPr/>
        </p:nvPicPr>
        <p:blipFill>
          <a:blip r:embed="rId2"/>
          <a:stretch>
            <a:fillRect/>
          </a:stretch>
        </p:blipFill>
        <p:spPr>
          <a:xfrm>
            <a:off x="9277200" y="2342918"/>
            <a:ext cx="2914800" cy="4515082"/>
          </a:xfrm>
          <a:prstGeom prst="rect">
            <a:avLst/>
          </a:prstGeom>
        </p:spPr>
      </p:pic>
      <p:pic>
        <p:nvPicPr>
          <p:cNvPr id="7" name="Picture 6">
            <a:extLst>
              <a:ext uri="{FF2B5EF4-FFF2-40B4-BE49-F238E27FC236}">
                <a16:creationId xmlns:a16="http://schemas.microsoft.com/office/drawing/2014/main" id="{6656861A-79B0-53C3-59BC-3CAE464F09A4}"/>
              </a:ext>
            </a:extLst>
          </p:cNvPr>
          <p:cNvPicPr>
            <a:picLocks noChangeAspect="1"/>
          </p:cNvPicPr>
          <p:nvPr/>
        </p:nvPicPr>
        <p:blipFill>
          <a:blip r:embed="rId3"/>
          <a:stretch>
            <a:fillRect/>
          </a:stretch>
        </p:blipFill>
        <p:spPr>
          <a:xfrm>
            <a:off x="6595621" y="2932198"/>
            <a:ext cx="2578233" cy="3746693"/>
          </a:xfrm>
          <a:prstGeom prst="rect">
            <a:avLst/>
          </a:prstGeom>
        </p:spPr>
      </p:pic>
    </p:spTree>
    <p:extLst>
      <p:ext uri="{BB962C8B-B14F-4D97-AF65-F5344CB8AC3E}">
        <p14:creationId xmlns:p14="http://schemas.microsoft.com/office/powerpoint/2010/main" val="284762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E0531AA-BED6-6D18-4F91-EA6CDABA7092}"/>
              </a:ext>
            </a:extLst>
          </p:cNvPr>
          <p:cNvPicPr>
            <a:picLocks noChangeAspect="1"/>
          </p:cNvPicPr>
          <p:nvPr/>
        </p:nvPicPr>
        <p:blipFill>
          <a:blip r:embed="rId2"/>
          <a:stretch>
            <a:fillRect/>
          </a:stretch>
        </p:blipFill>
        <p:spPr>
          <a:xfrm>
            <a:off x="2842589" y="3962014"/>
            <a:ext cx="6543744" cy="2649161"/>
          </a:xfrm>
          <a:prstGeom prst="rect">
            <a:avLst/>
          </a:prstGeom>
        </p:spPr>
      </p:pic>
      <p:sp>
        <p:nvSpPr>
          <p:cNvPr id="11" name="TextBox 10">
            <a:extLst>
              <a:ext uri="{FF2B5EF4-FFF2-40B4-BE49-F238E27FC236}">
                <a16:creationId xmlns:a16="http://schemas.microsoft.com/office/drawing/2014/main" id="{12F638BD-4FE8-E80D-9452-2F7FA0E9192E}"/>
              </a:ext>
            </a:extLst>
          </p:cNvPr>
          <p:cNvSpPr txBox="1"/>
          <p:nvPr/>
        </p:nvSpPr>
        <p:spPr>
          <a:xfrm>
            <a:off x="115479" y="132538"/>
            <a:ext cx="11997964" cy="3724096"/>
          </a:xfrm>
          <a:prstGeom prst="rect">
            <a:avLst/>
          </a:prstGeom>
          <a:noFill/>
        </p:spPr>
        <p:txBody>
          <a:bodyPr wrap="square">
            <a:spAutoFit/>
          </a:bodyPr>
          <a:lstStyle/>
          <a:p>
            <a:pPr marL="0" indent="0" algn="l">
              <a:buNone/>
            </a:pPr>
            <a:r>
              <a:rPr lang="en-US" sz="2800" b="1" i="0" u="sng" dirty="0">
                <a:solidFill>
                  <a:srgbClr val="ECECEC"/>
                </a:solidFill>
                <a:effectLst/>
                <a:latin typeface="Times New Roman" panose="02020603050405020304" pitchFamily="18" charset="0"/>
                <a:cs typeface="Times New Roman" panose="02020603050405020304" pitchFamily="18" charset="0"/>
              </a:rPr>
              <a:t>Application: Making a Recommendation</a:t>
            </a:r>
          </a:p>
          <a:p>
            <a:pPr marL="0" indent="0" algn="l">
              <a:buNone/>
            </a:pPr>
            <a:endParaRPr lang="en-US" sz="2800" b="1" i="0" u="sng"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Context</a:t>
            </a:r>
            <a:r>
              <a:rPr lang="en-US" sz="2000" b="0" i="0" dirty="0">
                <a:solidFill>
                  <a:srgbClr val="ECECEC"/>
                </a:solidFill>
                <a:effectLst/>
                <a:latin typeface="Times New Roman" panose="02020603050405020304" pitchFamily="18" charset="0"/>
                <a:cs typeface="Times New Roman" panose="02020603050405020304" pitchFamily="18" charset="0"/>
              </a:rPr>
              <a:t>: The model has been deployed in an online radio station’s next version, influencing song selection in various stations.</a:t>
            </a:r>
          </a:p>
          <a:p>
            <a:pPr algn="l"/>
            <a:endParaRPr lang="en-US" sz="2000" b="0"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Model Deployment</a:t>
            </a:r>
            <a:r>
              <a:rPr lang="en-US" sz="2000" b="0" i="0" dirty="0">
                <a:solidFill>
                  <a:srgbClr val="ECECEC"/>
                </a:solidFill>
                <a:effectLst/>
                <a:latin typeface="Times New Roman" panose="02020603050405020304" pitchFamily="18" charset="0"/>
                <a:cs typeface="Times New Roman" panose="02020603050405020304" pitchFamily="18" charset="0"/>
              </a:rPr>
              <a:t>: The model identifies potential new song additions for specific music genres.</a:t>
            </a:r>
          </a:p>
          <a:p>
            <a:pPr algn="l"/>
            <a:endParaRPr lang="en-US" sz="2000" b="0"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User Recommendation</a:t>
            </a:r>
            <a:r>
              <a:rPr lang="en-US" sz="2000"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0" dirty="0">
                <a:solidFill>
                  <a:srgbClr val="ECECEC"/>
                </a:solidFill>
                <a:effectLst/>
                <a:latin typeface="Times New Roman" panose="02020603050405020304" pitchFamily="18" charset="0"/>
                <a:cs typeface="Times New Roman" panose="02020603050405020304" pitchFamily="18" charset="0"/>
              </a:rPr>
              <a:t>Detected a new affiliation for the genre </a:t>
            </a:r>
            <a:r>
              <a:rPr lang="en-US" sz="2000" b="0" i="0" dirty="0" err="1">
                <a:solidFill>
                  <a:srgbClr val="ECECEC"/>
                </a:solidFill>
                <a:effectLst/>
                <a:latin typeface="Times New Roman" panose="02020603050405020304" pitchFamily="18" charset="0"/>
                <a:cs typeface="Times New Roman" panose="02020603050405020304" pitchFamily="18" charset="0"/>
              </a:rPr>
              <a:t>BigRoom</a:t>
            </a:r>
            <a:r>
              <a:rPr lang="en-US" sz="2000" b="0" i="0" dirty="0">
                <a:solidFill>
                  <a:srgbClr val="ECECEC"/>
                </a:solidFill>
                <a:effectLst/>
                <a:latin typeface="Times New Roman" panose="02020603050405020304" pitchFamily="18" charset="0"/>
                <a:cs typeface="Times New Roman" panose="02020603050405020304" pitchFamily="18" charset="0"/>
              </a:rPr>
              <a:t> (now labeled as 21.0).</a:t>
            </a:r>
          </a:p>
          <a:p>
            <a:pPr marL="742950" lvl="1" indent="-285750" algn="l">
              <a:buFont typeface="Arial" panose="020B0604020202020204" pitchFamily="34" charset="0"/>
              <a:buChar char="•"/>
            </a:pPr>
            <a:r>
              <a:rPr lang="en-US" sz="2000" b="0" i="0" dirty="0">
                <a:solidFill>
                  <a:srgbClr val="ECECEC"/>
                </a:solidFill>
                <a:effectLst/>
                <a:latin typeface="Times New Roman" panose="02020603050405020304" pitchFamily="18" charset="0"/>
                <a:cs typeface="Times New Roman" panose="02020603050405020304" pitchFamily="18" charset="0"/>
              </a:rPr>
              <a:t>Counted and displayed songs incorrectly classified as </a:t>
            </a:r>
            <a:r>
              <a:rPr lang="en-US" sz="2000" b="0" i="0" dirty="0" err="1">
                <a:solidFill>
                  <a:srgbClr val="ECECEC"/>
                </a:solidFill>
                <a:effectLst/>
                <a:latin typeface="Times New Roman" panose="02020603050405020304" pitchFamily="18" charset="0"/>
                <a:cs typeface="Times New Roman" panose="02020603050405020304" pitchFamily="18" charset="0"/>
              </a:rPr>
              <a:t>BigRoom</a:t>
            </a:r>
            <a:r>
              <a:rPr lang="en-US" sz="2000" b="0" i="0" dirty="0">
                <a:solidFill>
                  <a:srgbClr val="ECECEC"/>
                </a:solidFill>
                <a:effectLst/>
                <a:latin typeface="Times New Roman" panose="02020603050405020304" pitchFamily="18" charset="0"/>
                <a:cs typeface="Times New Roman" panose="02020603050405020304" pitchFamily="18" charset="0"/>
              </a:rPr>
              <a:t> but belonging to other genres, suggesting their suitability for </a:t>
            </a:r>
            <a:r>
              <a:rPr lang="en-US" sz="2000" b="0" i="0" dirty="0" err="1">
                <a:solidFill>
                  <a:srgbClr val="ECECEC"/>
                </a:solidFill>
                <a:effectLst/>
                <a:latin typeface="Times New Roman" panose="02020603050405020304" pitchFamily="18" charset="0"/>
                <a:cs typeface="Times New Roman" panose="02020603050405020304" pitchFamily="18" charset="0"/>
              </a:rPr>
              <a:t>BigRoom</a:t>
            </a:r>
            <a:r>
              <a:rPr lang="en-US" sz="2000" b="0" i="0" dirty="0">
                <a:solidFill>
                  <a:srgbClr val="ECECEC"/>
                </a:solidFill>
                <a:effectLst/>
                <a:latin typeface="Times New Roman" panose="02020603050405020304" pitchFamily="18" charset="0"/>
                <a:cs typeface="Times New Roman" panose="02020603050405020304" pitchFamily="18" charset="0"/>
              </a:rPr>
              <a:t> based on their features.</a:t>
            </a:r>
          </a:p>
        </p:txBody>
      </p:sp>
    </p:spTree>
    <p:extLst>
      <p:ext uri="{BB962C8B-B14F-4D97-AF65-F5344CB8AC3E}">
        <p14:creationId xmlns:p14="http://schemas.microsoft.com/office/powerpoint/2010/main" val="307465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C423-8EC4-7DFA-A6E5-FE18C4390D9A}"/>
              </a:ext>
            </a:extLst>
          </p:cNvPr>
          <p:cNvSpPr>
            <a:spLocks noGrp="1"/>
          </p:cNvSpPr>
          <p:nvPr>
            <p:ph type="title"/>
          </p:nvPr>
        </p:nvSpPr>
        <p:spPr>
          <a:xfrm>
            <a:off x="751789" y="2700866"/>
            <a:ext cx="10131425" cy="1456267"/>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ormAutofit/>
          </a:bodyPr>
          <a:lstStyle/>
          <a:p>
            <a:pPr algn="ctr"/>
            <a:r>
              <a:rPr lang="en-US" sz="4400" dirty="0"/>
              <a:t>Thank You!</a:t>
            </a:r>
            <a:endParaRPr lang="en-IN" sz="4400" dirty="0"/>
          </a:p>
        </p:txBody>
      </p:sp>
    </p:spTree>
    <p:extLst>
      <p:ext uri="{BB962C8B-B14F-4D97-AF65-F5344CB8AC3E}">
        <p14:creationId xmlns:p14="http://schemas.microsoft.com/office/powerpoint/2010/main" val="13435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8F7F-A83C-9229-C161-B196BA81C77C}"/>
              </a:ext>
            </a:extLst>
          </p:cNvPr>
          <p:cNvSpPr>
            <a:spLocks noGrp="1"/>
          </p:cNvSpPr>
          <p:nvPr>
            <p:ph type="title"/>
          </p:nvPr>
        </p:nvSpPr>
        <p:spPr>
          <a:xfrm>
            <a:off x="685801" y="609600"/>
            <a:ext cx="10131425" cy="860981"/>
          </a:xfrm>
        </p:spPr>
        <p:txBody>
          <a:bodyPr>
            <a:normAutofit fontScale="90000"/>
          </a:bodyPr>
          <a:lstStyle/>
          <a:p>
            <a:r>
              <a:rPr lang="en-US" b="1" i="0" dirty="0">
                <a:solidFill>
                  <a:srgbClr val="ECECEC"/>
                </a:solidFill>
                <a:effectLst/>
                <a:latin typeface="Times New Roman" panose="02020603050405020304" pitchFamily="18" charset="0"/>
                <a:cs typeface="Times New Roman" panose="02020603050405020304" pitchFamily="18" charset="0"/>
              </a:rPr>
              <a:t>Introduction &amp; Problem Explanation</a:t>
            </a:r>
            <a:br>
              <a:rPr lang="en-US" b="1" i="0" dirty="0">
                <a:solidFill>
                  <a:srgbClr val="ECECEC"/>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A92E37-7F50-F6D2-ABA5-A52FB8A83801}"/>
              </a:ext>
            </a:extLst>
          </p:cNvPr>
          <p:cNvSpPr>
            <a:spLocks noGrp="1"/>
          </p:cNvSpPr>
          <p:nvPr>
            <p:ph idx="1"/>
          </p:nvPr>
        </p:nvSpPr>
        <p:spPr>
          <a:xfrm>
            <a:off x="179109" y="1131216"/>
            <a:ext cx="12012891" cy="5726783"/>
          </a:xfrm>
        </p:spPr>
        <p:txBody>
          <a:bodyPr>
            <a:normAutofit/>
          </a:bodyPr>
          <a:lstStyle/>
          <a:p>
            <a:pPr marL="0" indent="0" algn="l">
              <a:buNone/>
            </a:pPr>
            <a:r>
              <a:rPr lang="en-US" sz="2000" b="1" i="0" dirty="0">
                <a:solidFill>
                  <a:srgbClr val="ECECEC"/>
                </a:solidFill>
                <a:effectLst/>
                <a:latin typeface="Times New Roman" panose="02020603050405020304" pitchFamily="18" charset="0"/>
                <a:cs typeface="Times New Roman" panose="02020603050405020304" pitchFamily="18" charset="0"/>
              </a:rPr>
              <a:t>Introduction to the Problem:</a:t>
            </a:r>
          </a:p>
          <a:p>
            <a:pPr algn="l">
              <a:buFont typeface="Arial" panose="020B0604020202020204" pitchFamily="34" charset="0"/>
              <a:buChar char="•"/>
            </a:pPr>
            <a:r>
              <a:rPr lang="en-US" sz="2000" b="0" i="0" dirty="0">
                <a:solidFill>
                  <a:srgbClr val="ECECEC"/>
                </a:solidFill>
                <a:effectLst/>
                <a:latin typeface="Times New Roman" panose="02020603050405020304" pitchFamily="18" charset="0"/>
                <a:cs typeface="Times New Roman" panose="02020603050405020304" pitchFamily="18" charset="0"/>
              </a:rPr>
              <a:t>"Classifying music by genre is a challenging yet crucial task in the music industry. With the vast array of electronic music styles, accurately identifying genre from audio features is not straightforward. This classification is complicated due to the subtle differences and significant overlap between various electronic music genres."</a:t>
            </a:r>
          </a:p>
          <a:p>
            <a:pPr algn="l"/>
            <a:r>
              <a:rPr lang="en-US" sz="2000" b="1" i="0" dirty="0">
                <a:solidFill>
                  <a:srgbClr val="ECECEC"/>
                </a:solidFill>
                <a:effectLst/>
                <a:latin typeface="Times New Roman" panose="02020603050405020304" pitchFamily="18" charset="0"/>
                <a:cs typeface="Times New Roman" panose="02020603050405020304" pitchFamily="18" charset="0"/>
              </a:rPr>
              <a:t>Importance:</a:t>
            </a:r>
          </a:p>
          <a:p>
            <a:pPr algn="l">
              <a:buFont typeface="Arial" panose="020B0604020202020204" pitchFamily="34" charset="0"/>
              <a:buChar char="•"/>
            </a:pPr>
            <a:r>
              <a:rPr lang="en-US" sz="2000" b="0" i="0" dirty="0">
                <a:solidFill>
                  <a:srgbClr val="ECECEC"/>
                </a:solidFill>
                <a:effectLst/>
                <a:latin typeface="Times New Roman" panose="02020603050405020304" pitchFamily="18" charset="0"/>
                <a:cs typeface="Times New Roman" panose="02020603050405020304" pitchFamily="18" charset="0"/>
              </a:rPr>
              <a:t>"Genre classification plays a pivotal role in music recommendation systems like Pandora. It helps in curating personalized playlists, enhancing user experience by matching their taste and discovering new music aligned with their preferences. Efficient genre classification ensures users remain engaged and satisfied, thereby increasing platform loyalty and usage."</a:t>
            </a:r>
          </a:p>
          <a:p>
            <a:pPr algn="l"/>
            <a:r>
              <a:rPr lang="en-US" sz="2000" b="1" i="0" dirty="0">
                <a:solidFill>
                  <a:srgbClr val="ECECEC"/>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lang="en-US" sz="2000" b="0" i="0" dirty="0">
                <a:solidFill>
                  <a:srgbClr val="ECECEC"/>
                </a:solidFill>
                <a:effectLst/>
                <a:latin typeface="Times New Roman" panose="02020603050405020304" pitchFamily="18" charset="0"/>
                <a:cs typeface="Times New Roman" panose="02020603050405020304" pitchFamily="18" charset="0"/>
              </a:rPr>
              <a:t>"The objective of this project is to utilize </a:t>
            </a:r>
            <a:r>
              <a:rPr lang="en-US" sz="2000" b="0" i="0" dirty="0" err="1">
                <a:solidFill>
                  <a:srgbClr val="ECECEC"/>
                </a:solidFill>
                <a:effectLst/>
                <a:latin typeface="Times New Roman" panose="02020603050405020304" pitchFamily="18" charset="0"/>
                <a:cs typeface="Times New Roman" panose="02020603050405020304" pitchFamily="18" charset="0"/>
              </a:rPr>
              <a:t>PySpark</a:t>
            </a:r>
            <a:r>
              <a:rPr lang="en-US" sz="2000" b="0" i="0" dirty="0">
                <a:solidFill>
                  <a:srgbClr val="ECECEC"/>
                </a:solidFill>
                <a:effectLst/>
                <a:latin typeface="Times New Roman" panose="02020603050405020304" pitchFamily="18" charset="0"/>
                <a:cs typeface="Times New Roman" panose="02020603050405020304" pitchFamily="18" charset="0"/>
              </a:rPr>
              <a:t> </a:t>
            </a:r>
            <a:r>
              <a:rPr lang="en-US" sz="2000" b="0" i="0" dirty="0" err="1">
                <a:solidFill>
                  <a:srgbClr val="ECECEC"/>
                </a:solidFill>
                <a:effectLst/>
                <a:latin typeface="Times New Roman" panose="02020603050405020304" pitchFamily="18" charset="0"/>
                <a:cs typeface="Times New Roman" panose="02020603050405020304" pitchFamily="18" charset="0"/>
              </a:rPr>
              <a:t>MLlib</a:t>
            </a:r>
            <a:r>
              <a:rPr lang="en-US" sz="2000" b="0" i="0" dirty="0">
                <a:solidFill>
                  <a:srgbClr val="ECECEC"/>
                </a:solidFill>
                <a:effectLst/>
                <a:latin typeface="Times New Roman" panose="02020603050405020304" pitchFamily="18" charset="0"/>
                <a:cs typeface="Times New Roman" panose="02020603050405020304" pitchFamily="18" charset="0"/>
              </a:rPr>
              <a:t>, a powerful tool for handling big data, to classify songs into 23 distinct electronic music genres. By leveraging the scalable nature of </a:t>
            </a:r>
            <a:r>
              <a:rPr lang="en-US" sz="2000" b="0" i="0" dirty="0" err="1">
                <a:solidFill>
                  <a:srgbClr val="ECECEC"/>
                </a:solidFill>
                <a:effectLst/>
                <a:latin typeface="Times New Roman" panose="02020603050405020304" pitchFamily="18" charset="0"/>
                <a:cs typeface="Times New Roman" panose="02020603050405020304" pitchFamily="18" charset="0"/>
              </a:rPr>
              <a:t>PySpark</a:t>
            </a:r>
            <a:r>
              <a:rPr lang="en-US" sz="2000" b="0" i="0" dirty="0">
                <a:solidFill>
                  <a:srgbClr val="ECECEC"/>
                </a:solidFill>
                <a:effectLst/>
                <a:latin typeface="Times New Roman" panose="02020603050405020304" pitchFamily="18" charset="0"/>
                <a:cs typeface="Times New Roman" panose="02020603050405020304" pitchFamily="18" charset="0"/>
              </a:rPr>
              <a:t>, we aim to process and analyze large datasets of audio features to build an accurate and robust music genre classification model."</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99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E7D93-7F22-DBC1-2EA9-E5664C5FF4E5}"/>
              </a:ext>
            </a:extLst>
          </p:cNvPr>
          <p:cNvSpPr>
            <a:spLocks noGrp="1"/>
          </p:cNvSpPr>
          <p:nvPr>
            <p:ph idx="1"/>
          </p:nvPr>
        </p:nvSpPr>
        <p:spPr>
          <a:xfrm>
            <a:off x="0" y="0"/>
            <a:ext cx="12191999" cy="4911365"/>
          </a:xfrm>
        </p:spPr>
        <p:txBody>
          <a:bodyPr>
            <a:normAutofit/>
          </a:bodyPr>
          <a:lstStyle/>
          <a:p>
            <a:pPr marL="0" indent="0" algn="l">
              <a:buNone/>
            </a:pPr>
            <a:r>
              <a:rPr lang="en-US" sz="2000" b="1" i="0" u="sng" dirty="0">
                <a:solidFill>
                  <a:srgbClr val="ECECEC"/>
                </a:solidFill>
                <a:effectLst/>
                <a:latin typeface="Times New Roman" panose="02020603050405020304" pitchFamily="18" charset="0"/>
                <a:cs typeface="Times New Roman" panose="02020603050405020304" pitchFamily="18" charset="0"/>
              </a:rPr>
              <a:t>Background on Electronic Music</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Diversity of Genres</a:t>
            </a:r>
            <a:r>
              <a:rPr lang="en-US" sz="2000" b="0" i="0" dirty="0">
                <a:solidFill>
                  <a:srgbClr val="ECECEC"/>
                </a:solidFill>
                <a:effectLst/>
                <a:latin typeface="Times New Roman" panose="02020603050405020304" pitchFamily="18" charset="0"/>
                <a:cs typeface="Times New Roman" panose="02020603050405020304" pitchFamily="18" charset="0"/>
              </a:rPr>
              <a:t>: Electronic music is characterized by a wide range of genres each with unique styles and soundscapes. From house to techno, drum &amp; bass to ambient, each genre has distinctive elements that appeal to different audiences.</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Complexity in Classification</a:t>
            </a:r>
            <a:r>
              <a:rPr lang="en-US" sz="2000" b="0" i="0" dirty="0">
                <a:solidFill>
                  <a:srgbClr val="ECECEC"/>
                </a:solidFill>
                <a:effectLst/>
                <a:latin typeface="Times New Roman" panose="02020603050405020304" pitchFamily="18" charset="0"/>
                <a:cs typeface="Times New Roman" panose="02020603050405020304" pitchFamily="18" charset="0"/>
              </a:rPr>
              <a:t>: Due to overlapping sound characteristics and the subjective nature of music, accurately classifying these genres presents a significant challenge.</a:t>
            </a:r>
          </a:p>
          <a:p>
            <a:pPr marL="0" indent="0" algn="l">
              <a:buNone/>
            </a:pPr>
            <a:r>
              <a:rPr lang="en-US" sz="2000" b="1" i="0" u="sng" dirty="0">
                <a:solidFill>
                  <a:srgbClr val="ECECEC"/>
                </a:solidFill>
                <a:effectLst/>
                <a:latin typeface="Times New Roman" panose="02020603050405020304" pitchFamily="18" charset="0"/>
                <a:cs typeface="Times New Roman" panose="02020603050405020304" pitchFamily="18" charset="0"/>
              </a:rPr>
              <a:t>Data Overview</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Dataset Composition</a:t>
            </a:r>
            <a:r>
              <a:rPr lang="en-US" sz="2000" b="0" i="0" dirty="0">
                <a:solidFill>
                  <a:srgbClr val="ECECEC"/>
                </a:solidFill>
                <a:effectLst/>
                <a:latin typeface="Times New Roman" panose="02020603050405020304" pitchFamily="18" charset="0"/>
                <a:cs typeface="Times New Roman" panose="02020603050405020304" pitchFamily="18" charset="0"/>
              </a:rPr>
              <a:t>: The dataset consists of the top 100 songs from 23 different electronic music genres, representing a diverse collection of electronic music.</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Feature Extraction</a:t>
            </a:r>
            <a:r>
              <a:rPr lang="en-US" sz="2000" b="0" i="0" dirty="0">
                <a:solidFill>
                  <a:srgbClr val="ECECEC"/>
                </a:solidFill>
                <a:effectLst/>
                <a:latin typeface="Times New Roman" panose="02020603050405020304" pitchFamily="18" charset="0"/>
                <a:cs typeface="Times New Roman" panose="02020603050405020304" pitchFamily="18" charset="0"/>
              </a:rPr>
              <a:t>: Audio features were extracted using </a:t>
            </a:r>
            <a:r>
              <a:rPr lang="en-US" sz="2000" b="0" i="0" dirty="0" err="1">
                <a:solidFill>
                  <a:srgbClr val="ECECEC"/>
                </a:solidFill>
                <a:effectLst/>
                <a:latin typeface="Times New Roman" panose="02020603050405020304" pitchFamily="18" charset="0"/>
                <a:cs typeface="Times New Roman" panose="02020603050405020304" pitchFamily="18" charset="0"/>
              </a:rPr>
              <a:t>pyAudioAnalysis</a:t>
            </a:r>
            <a:r>
              <a:rPr lang="en-US" sz="2000" b="0" i="0" dirty="0">
                <a:solidFill>
                  <a:srgbClr val="ECECEC"/>
                </a:solidFill>
                <a:effectLst/>
                <a:latin typeface="Times New Roman" panose="02020603050405020304" pitchFamily="18" charset="0"/>
                <a:cs typeface="Times New Roman" panose="02020603050405020304" pitchFamily="18" charset="0"/>
              </a:rPr>
              <a:t> from two-minute samples of each song. This includes basic spectral features, rhythm-related features, and MFCCs (Mel Frequency Cepstral Coefficients).</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2746FD6-F407-ED47-0DE6-9B14A8427D47}"/>
              </a:ext>
            </a:extLst>
          </p:cNvPr>
          <p:cNvPicPr>
            <a:picLocks noChangeAspect="1"/>
          </p:cNvPicPr>
          <p:nvPr/>
        </p:nvPicPr>
        <p:blipFill>
          <a:blip r:embed="rId2"/>
          <a:stretch>
            <a:fillRect/>
          </a:stretch>
        </p:blipFill>
        <p:spPr>
          <a:xfrm>
            <a:off x="0" y="4531895"/>
            <a:ext cx="12192000" cy="2326105"/>
          </a:xfrm>
          <a:prstGeom prst="rect">
            <a:avLst/>
          </a:prstGeom>
        </p:spPr>
      </p:pic>
    </p:spTree>
    <p:extLst>
      <p:ext uri="{BB962C8B-B14F-4D97-AF65-F5344CB8AC3E}">
        <p14:creationId xmlns:p14="http://schemas.microsoft.com/office/powerpoint/2010/main" val="216953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133B7-D769-FCD3-4626-6B82A7CD317E}"/>
              </a:ext>
            </a:extLst>
          </p:cNvPr>
          <p:cNvPicPr>
            <a:picLocks noChangeAspect="1"/>
          </p:cNvPicPr>
          <p:nvPr/>
        </p:nvPicPr>
        <p:blipFill>
          <a:blip r:embed="rId2"/>
          <a:stretch>
            <a:fillRect/>
          </a:stretch>
        </p:blipFill>
        <p:spPr>
          <a:xfrm>
            <a:off x="3631190" y="0"/>
            <a:ext cx="8560810" cy="2350178"/>
          </a:xfrm>
          <a:prstGeom prst="rect">
            <a:avLst/>
          </a:prstGeom>
        </p:spPr>
      </p:pic>
      <p:pic>
        <p:nvPicPr>
          <p:cNvPr id="9" name="Picture 8">
            <a:extLst>
              <a:ext uri="{FF2B5EF4-FFF2-40B4-BE49-F238E27FC236}">
                <a16:creationId xmlns:a16="http://schemas.microsoft.com/office/drawing/2014/main" id="{16B3A7B5-0E87-07FA-7C46-9403E4A36F5E}"/>
              </a:ext>
            </a:extLst>
          </p:cNvPr>
          <p:cNvPicPr>
            <a:picLocks noChangeAspect="1"/>
          </p:cNvPicPr>
          <p:nvPr/>
        </p:nvPicPr>
        <p:blipFill>
          <a:blip r:embed="rId3"/>
          <a:stretch>
            <a:fillRect/>
          </a:stretch>
        </p:blipFill>
        <p:spPr>
          <a:xfrm>
            <a:off x="0" y="0"/>
            <a:ext cx="3631190" cy="4531896"/>
          </a:xfrm>
          <a:prstGeom prst="rect">
            <a:avLst/>
          </a:prstGeom>
        </p:spPr>
      </p:pic>
      <p:sp>
        <p:nvSpPr>
          <p:cNvPr id="11" name="TextBox 10">
            <a:extLst>
              <a:ext uri="{FF2B5EF4-FFF2-40B4-BE49-F238E27FC236}">
                <a16:creationId xmlns:a16="http://schemas.microsoft.com/office/drawing/2014/main" id="{3568B3B8-D5A3-91AE-AEFE-147D2D756A11}"/>
              </a:ext>
            </a:extLst>
          </p:cNvPr>
          <p:cNvSpPr txBox="1"/>
          <p:nvPr/>
        </p:nvSpPr>
        <p:spPr>
          <a:xfrm>
            <a:off x="0" y="4725261"/>
            <a:ext cx="12192000" cy="1938992"/>
          </a:xfrm>
          <a:prstGeom prst="rect">
            <a:avLst/>
          </a:prstGeom>
          <a:noFill/>
        </p:spPr>
        <p:txBody>
          <a:bodyPr wrap="square">
            <a:spAutoFit/>
          </a:bodyPr>
          <a:lstStyle/>
          <a:p>
            <a:pPr marL="0" indent="0" algn="l">
              <a:buNone/>
            </a:pPr>
            <a:r>
              <a:rPr lang="en-US" sz="2000" b="1" i="0" u="sng" dirty="0">
                <a:solidFill>
                  <a:srgbClr val="ECECEC"/>
                </a:solidFill>
                <a:effectLst/>
                <a:latin typeface="Times New Roman" panose="02020603050405020304" pitchFamily="18" charset="0"/>
                <a:cs typeface="Times New Roman" panose="02020603050405020304" pitchFamily="18" charset="0"/>
              </a:rPr>
              <a:t>Tools Used</a:t>
            </a:r>
          </a:p>
          <a:p>
            <a:pPr algn="l">
              <a:buFont typeface="Arial" panose="020B0604020202020204" pitchFamily="34" charset="0"/>
              <a:buChar char="•"/>
            </a:pPr>
            <a:r>
              <a:rPr lang="en-US" sz="2000" b="1" i="0" dirty="0" err="1">
                <a:solidFill>
                  <a:srgbClr val="ECECEC"/>
                </a:solidFill>
                <a:effectLst/>
                <a:latin typeface="Times New Roman" panose="02020603050405020304" pitchFamily="18" charset="0"/>
                <a:cs typeface="Times New Roman" panose="02020603050405020304" pitchFamily="18" charset="0"/>
              </a:rPr>
              <a:t>PySpark</a:t>
            </a:r>
            <a:r>
              <a:rPr lang="en-US" sz="2000" b="1" i="0" dirty="0">
                <a:solidFill>
                  <a:srgbClr val="ECECEC"/>
                </a:solidFill>
                <a:effectLst/>
                <a:latin typeface="Times New Roman" panose="02020603050405020304" pitchFamily="18" charset="0"/>
                <a:cs typeface="Times New Roman" panose="02020603050405020304" pitchFamily="18" charset="0"/>
              </a:rPr>
              <a:t> </a:t>
            </a:r>
            <a:r>
              <a:rPr lang="en-US" sz="2000" b="1" i="0" dirty="0" err="1">
                <a:solidFill>
                  <a:srgbClr val="ECECEC"/>
                </a:solidFill>
                <a:effectLst/>
                <a:latin typeface="Times New Roman" panose="02020603050405020304" pitchFamily="18" charset="0"/>
                <a:cs typeface="Times New Roman" panose="02020603050405020304" pitchFamily="18" charset="0"/>
              </a:rPr>
              <a:t>MLlib</a:t>
            </a:r>
            <a:r>
              <a:rPr lang="en-US" sz="2000" b="0" i="0" dirty="0">
                <a:solidFill>
                  <a:srgbClr val="ECECEC"/>
                </a:solidFill>
                <a:effectLst/>
                <a:latin typeface="Times New Roman" panose="02020603050405020304" pitchFamily="18" charset="0"/>
                <a:cs typeface="Times New Roman" panose="02020603050405020304" pitchFamily="18" charset="0"/>
              </a:rPr>
              <a:t>: An advanced analytics library within Apache Spark, providing scalable machine learning algorithms.</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Relevance to Big Data</a:t>
            </a:r>
            <a:r>
              <a:rPr lang="en-US" sz="2000" b="0" i="0" dirty="0">
                <a:solidFill>
                  <a:srgbClr val="ECECEC"/>
                </a:solidFill>
                <a:effectLst/>
                <a:latin typeface="Times New Roman" panose="02020603050405020304" pitchFamily="18" charset="0"/>
                <a:cs typeface="Times New Roman" panose="02020603050405020304" pitchFamily="18" charset="0"/>
              </a:rPr>
              <a:t>: </a:t>
            </a:r>
            <a:r>
              <a:rPr lang="en-US" sz="2000" b="0" i="0" dirty="0" err="1">
                <a:solidFill>
                  <a:srgbClr val="ECECEC"/>
                </a:solidFill>
                <a:effectLst/>
                <a:latin typeface="Times New Roman" panose="02020603050405020304" pitchFamily="18" charset="0"/>
                <a:cs typeface="Times New Roman" panose="02020603050405020304" pitchFamily="18" charset="0"/>
              </a:rPr>
              <a:t>PySpark</a:t>
            </a:r>
            <a:r>
              <a:rPr lang="en-US" sz="2000" b="0" i="0" dirty="0">
                <a:solidFill>
                  <a:srgbClr val="ECECEC"/>
                </a:solidFill>
                <a:effectLst/>
                <a:latin typeface="Times New Roman" panose="02020603050405020304" pitchFamily="18" charset="0"/>
                <a:cs typeface="Times New Roman" panose="02020603050405020304" pitchFamily="18" charset="0"/>
              </a:rPr>
              <a:t> is ideal for this project due to its ability to handle large datasets efficiently, perform complex transformations, and build scalable machine learning models, making it suitable for real-time recommendation systems.</a:t>
            </a:r>
          </a:p>
        </p:txBody>
      </p:sp>
    </p:spTree>
    <p:extLst>
      <p:ext uri="{BB962C8B-B14F-4D97-AF65-F5344CB8AC3E}">
        <p14:creationId xmlns:p14="http://schemas.microsoft.com/office/powerpoint/2010/main" val="130904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F06DE3-9B8A-79C7-763E-DF17885F0946}"/>
              </a:ext>
            </a:extLst>
          </p:cNvPr>
          <p:cNvSpPr>
            <a:spLocks noGrp="1"/>
          </p:cNvSpPr>
          <p:nvPr>
            <p:ph idx="1"/>
          </p:nvPr>
        </p:nvSpPr>
        <p:spPr>
          <a:xfrm>
            <a:off x="0" y="0"/>
            <a:ext cx="12192000" cy="6858000"/>
          </a:xfrm>
        </p:spPr>
        <p:txBody>
          <a:bodyPr>
            <a:noAutofit/>
          </a:bodyPr>
          <a:lstStyle/>
          <a:p>
            <a:pPr marL="0" indent="0">
              <a:buNone/>
            </a:pPr>
            <a:r>
              <a:rPr lang="en-US" sz="2000" b="1" i="0" u="sng" dirty="0">
                <a:solidFill>
                  <a:srgbClr val="ECECEC"/>
                </a:solidFill>
                <a:effectLst/>
                <a:latin typeface="Times New Roman" panose="02020603050405020304" pitchFamily="18" charset="0"/>
                <a:cs typeface="Times New Roman" panose="02020603050405020304" pitchFamily="18" charset="0"/>
              </a:rPr>
              <a:t>Solution Techniques</a:t>
            </a:r>
          </a:p>
          <a:p>
            <a:pPr marL="0" indent="0" algn="l">
              <a:buNone/>
            </a:pPr>
            <a:r>
              <a:rPr lang="en-US" sz="1400" b="1" i="0" dirty="0">
                <a:solidFill>
                  <a:srgbClr val="ECECEC"/>
                </a:solidFill>
                <a:effectLst/>
                <a:latin typeface="Times New Roman" panose="02020603050405020304" pitchFamily="18" charset="0"/>
                <a:cs typeface="Times New Roman" panose="02020603050405020304" pitchFamily="18" charset="0"/>
              </a:rPr>
              <a:t>1. Baseline Model</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Objective</a:t>
            </a:r>
            <a:r>
              <a:rPr lang="en-US" sz="1400" b="0" i="0" dirty="0">
                <a:solidFill>
                  <a:srgbClr val="ECECEC"/>
                </a:solidFill>
                <a:effectLst/>
                <a:latin typeface="Times New Roman" panose="02020603050405020304" pitchFamily="18" charset="0"/>
                <a:cs typeface="Times New Roman" panose="02020603050405020304" pitchFamily="18" charset="0"/>
              </a:rPr>
              <a:t>: Establish a benchmark for model performance without data preprocessing.</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Approach</a:t>
            </a:r>
            <a:r>
              <a:rPr lang="en-US" sz="1400" b="0" i="0" dirty="0">
                <a:solidFill>
                  <a:srgbClr val="ECECEC"/>
                </a:solidFill>
                <a:effectLst/>
                <a:latin typeface="Times New Roman" panose="02020603050405020304" pitchFamily="18" charset="0"/>
                <a:cs typeface="Times New Roman" panose="02020603050405020304" pitchFamily="18" charset="0"/>
              </a:rPr>
              <a:t>: Train the model on raw data to assess the impact of subsequent data treatments and feature selection.</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Outcome</a:t>
            </a:r>
            <a:r>
              <a:rPr lang="en-US" sz="1400" b="0" i="0" dirty="0">
                <a:solidFill>
                  <a:srgbClr val="ECECEC"/>
                </a:solidFill>
                <a:effectLst/>
                <a:latin typeface="Times New Roman" panose="02020603050405020304" pitchFamily="18" charset="0"/>
                <a:cs typeface="Times New Roman" panose="02020603050405020304" pitchFamily="18" charset="0"/>
              </a:rPr>
              <a:t>: Provides a clear understanding of how much preprocessing and feature engineering can improve the model's predictive capabilities.</a:t>
            </a:r>
          </a:p>
          <a:p>
            <a:pPr marL="0" indent="0" algn="l">
              <a:buNone/>
            </a:pPr>
            <a:r>
              <a:rPr lang="en-US" sz="1400" b="1" i="0" dirty="0">
                <a:solidFill>
                  <a:srgbClr val="ECECEC"/>
                </a:solidFill>
                <a:effectLst/>
                <a:latin typeface="Times New Roman" panose="02020603050405020304" pitchFamily="18" charset="0"/>
                <a:cs typeface="Times New Roman" panose="02020603050405020304" pitchFamily="18" charset="0"/>
              </a:rPr>
              <a:t>2. Data Treatment</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Issues Addressed</a:t>
            </a:r>
            <a:r>
              <a:rPr lang="en-US" sz="1400" b="0" i="0" dirty="0">
                <a:solidFill>
                  <a:srgbClr val="ECECEC"/>
                </a:solidFill>
                <a:effectLst/>
                <a:latin typeface="Times New Roman" panose="02020603050405020304" pitchFamily="18" charset="0"/>
                <a:cs typeface="Times New Roman" panose="02020603050405020304" pitchFamily="18" charset="0"/>
              </a:rPr>
              <a:t>: Original dataset may contain outliers, skewed distributions, and negative values that can distort the predictive model's performance.</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Techniques Used</a:t>
            </a:r>
            <a:r>
              <a:rPr lang="en-US" sz="1400"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Outliers</a:t>
            </a:r>
            <a:r>
              <a:rPr lang="en-US" sz="1400" b="0" i="0" dirty="0">
                <a:solidFill>
                  <a:srgbClr val="ECECEC"/>
                </a:solidFill>
                <a:effectLst/>
                <a:latin typeface="Times New Roman" panose="02020603050405020304" pitchFamily="18" charset="0"/>
                <a:cs typeface="Times New Roman" panose="02020603050405020304" pitchFamily="18" charset="0"/>
              </a:rPr>
              <a:t>: Implement robust scaling or trimming methods to reduce the influence of extreme values.</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Skewness</a:t>
            </a:r>
            <a:r>
              <a:rPr lang="en-US" sz="1400" b="0" i="0" dirty="0">
                <a:solidFill>
                  <a:srgbClr val="ECECEC"/>
                </a:solidFill>
                <a:effectLst/>
                <a:latin typeface="Times New Roman" panose="02020603050405020304" pitchFamily="18" charset="0"/>
                <a:cs typeface="Times New Roman" panose="02020603050405020304" pitchFamily="18" charset="0"/>
              </a:rPr>
              <a:t>: Apply transformations such as log, square root, or Box-Cox to normalize data distributions.</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Negative Values</a:t>
            </a:r>
            <a:r>
              <a:rPr lang="en-US" sz="1400" b="0" i="0" dirty="0">
                <a:solidFill>
                  <a:srgbClr val="ECECEC"/>
                </a:solidFill>
                <a:effectLst/>
                <a:latin typeface="Times New Roman" panose="02020603050405020304" pitchFamily="18" charset="0"/>
                <a:cs typeface="Times New Roman" panose="02020603050405020304" pitchFamily="18" charset="0"/>
              </a:rPr>
              <a:t>: Use absolute values or scaling methods to handle negative measurements appropriately, ensuring all input features are non-negative as required by specific algorithms.</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Impact</a:t>
            </a:r>
            <a:r>
              <a:rPr lang="en-US" sz="1400" b="0" i="0" dirty="0">
                <a:solidFill>
                  <a:srgbClr val="ECECEC"/>
                </a:solidFill>
                <a:effectLst/>
                <a:latin typeface="Times New Roman" panose="02020603050405020304" pitchFamily="18" charset="0"/>
                <a:cs typeface="Times New Roman" panose="02020603050405020304" pitchFamily="18" charset="0"/>
              </a:rPr>
              <a:t>: Improved model accuracy and reliability by ensuring the data conforms to necessary statistical assumptions.</a:t>
            </a:r>
          </a:p>
          <a:p>
            <a:pPr marL="0" indent="0" algn="l">
              <a:buNone/>
            </a:pPr>
            <a:r>
              <a:rPr lang="en-US" sz="1400" b="1" i="0" dirty="0">
                <a:solidFill>
                  <a:srgbClr val="ECECEC"/>
                </a:solidFill>
                <a:effectLst/>
                <a:latin typeface="Times New Roman" panose="02020603050405020304" pitchFamily="18" charset="0"/>
                <a:cs typeface="Times New Roman" panose="02020603050405020304" pitchFamily="18" charset="0"/>
              </a:rPr>
              <a:t>3. Feature Selection</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Purpose</a:t>
            </a:r>
            <a:r>
              <a:rPr lang="en-US" sz="1400" b="0" i="0" dirty="0">
                <a:solidFill>
                  <a:srgbClr val="ECECEC"/>
                </a:solidFill>
                <a:effectLst/>
                <a:latin typeface="Times New Roman" panose="02020603050405020304" pitchFamily="18" charset="0"/>
                <a:cs typeface="Times New Roman" panose="02020603050405020304" pitchFamily="18" charset="0"/>
              </a:rPr>
              <a:t>: Enhance model performance by selecting the most informative features and reducing dimensionality.</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Methods Applied</a:t>
            </a:r>
            <a:r>
              <a:rPr lang="en-US" sz="1400"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Chi-Squared Test</a:t>
            </a:r>
            <a:r>
              <a:rPr lang="en-US" sz="1400" b="0" i="0" dirty="0">
                <a:solidFill>
                  <a:srgbClr val="ECECEC"/>
                </a:solidFill>
                <a:effectLst/>
                <a:latin typeface="Times New Roman" panose="02020603050405020304" pitchFamily="18" charset="0"/>
                <a:cs typeface="Times New Roman" panose="02020603050405020304" pitchFamily="18" charset="0"/>
              </a:rPr>
              <a:t>: For categorical features, measure the dependence of the target on each predictor to retain the most significant relationships.</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Recursive Feature Elimination</a:t>
            </a:r>
            <a:r>
              <a:rPr lang="en-US" sz="1400" b="0" i="0" dirty="0">
                <a:solidFill>
                  <a:srgbClr val="ECECEC"/>
                </a:solidFill>
                <a:effectLst/>
                <a:latin typeface="Times New Roman" panose="02020603050405020304" pitchFamily="18" charset="0"/>
                <a:cs typeface="Times New Roman" panose="02020603050405020304" pitchFamily="18" charset="0"/>
              </a:rPr>
              <a:t>: Iteratively construct models and remove the least significant feature until the desired number of features is reached.</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Importance Scores from Ensemble Methods</a:t>
            </a:r>
            <a:r>
              <a:rPr lang="en-US" sz="1400" b="0" i="0" dirty="0">
                <a:solidFill>
                  <a:srgbClr val="ECECEC"/>
                </a:solidFill>
                <a:effectLst/>
                <a:latin typeface="Times New Roman" panose="02020603050405020304" pitchFamily="18" charset="0"/>
                <a:cs typeface="Times New Roman" panose="02020603050405020304" pitchFamily="18" charset="0"/>
              </a:rPr>
              <a:t>: Use Random Forest and Gradient Boosting Trees to gauge feature importance based on how often they appear in decision paths.</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Benefits</a:t>
            </a:r>
            <a:r>
              <a:rPr lang="en-US" sz="1400" b="0" i="0" dirty="0">
                <a:solidFill>
                  <a:srgbClr val="ECECEC"/>
                </a:solidFill>
                <a:effectLst/>
                <a:latin typeface="Times New Roman" panose="02020603050405020304" pitchFamily="18" charset="0"/>
                <a:cs typeface="Times New Roman" panose="02020603050405020304" pitchFamily="18" charset="0"/>
              </a:rPr>
              <a:t>: Reduces overfitting, speeds up training, and improves model interpretability by focusing on relevant attributes.</a:t>
            </a:r>
          </a:p>
        </p:txBody>
      </p:sp>
    </p:spTree>
    <p:extLst>
      <p:ext uri="{BB962C8B-B14F-4D97-AF65-F5344CB8AC3E}">
        <p14:creationId xmlns:p14="http://schemas.microsoft.com/office/powerpoint/2010/main" val="148322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1865F8-DE5C-A56D-90C7-870648A04671}"/>
              </a:ext>
            </a:extLst>
          </p:cNvPr>
          <p:cNvSpPr>
            <a:spLocks noGrp="1"/>
          </p:cNvSpPr>
          <p:nvPr>
            <p:ph type="body" idx="1"/>
          </p:nvPr>
        </p:nvSpPr>
        <p:spPr>
          <a:xfrm>
            <a:off x="0" y="895547"/>
            <a:ext cx="6354985" cy="5542961"/>
          </a:xfrm>
        </p:spPr>
        <p:txBody>
          <a:bodyPr>
            <a:noAutofit/>
          </a:bodyPr>
          <a:lstStyle/>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sng"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Code Snippet for Training and Evaluation Function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Explanation</a:t>
            </a:r>
            <a:r>
              <a:rPr kumimoji="0" lang="en-US" altLang="en-US" sz="12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ECECEC"/>
                </a:solidFill>
                <a:effectLst/>
                <a:latin typeface="Times New Roman" panose="02020603050405020304" pitchFamily="18" charset="0"/>
                <a:cs typeface="Times New Roman" panose="02020603050405020304" pitchFamily="18" charset="0"/>
              </a:rPr>
              <a:t>FindMtype</a:t>
            </a:r>
            <a:r>
              <a:rPr kumimoji="0" lang="en-US" altLang="en-US" sz="12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 Identifies the type of model (e.g., Logistic Regression, Decision Tree).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ECECEC"/>
                </a:solidFill>
                <a:effectLst/>
                <a:latin typeface="Times New Roman" panose="02020603050405020304" pitchFamily="18" charset="0"/>
                <a:cs typeface="Times New Roman" panose="02020603050405020304" pitchFamily="18" charset="0"/>
              </a:rPr>
              <a:t>InstanceFitModel</a:t>
            </a:r>
            <a:r>
              <a:rPr kumimoji="0" lang="en-US" altLang="en-US" sz="12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 Configures and fits the model using cross-validation to optimize 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ECECEC"/>
                </a:solidFill>
                <a:effectLst/>
                <a:latin typeface="Times New Roman" panose="02020603050405020304" pitchFamily="18" charset="0"/>
                <a:cs typeface="Times New Roman" panose="02020603050405020304" pitchFamily="18" charset="0"/>
              </a:rPr>
              <a:t>printFeatureImportance</a:t>
            </a:r>
            <a:r>
              <a:rPr kumimoji="0" lang="en-US" altLang="en-US" sz="12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 Outputs the importance or coefficients of features to understand their impact on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ECECEC"/>
                </a:solidFill>
                <a:effectLst/>
                <a:latin typeface="Times New Roman" panose="02020603050405020304" pitchFamily="18" charset="0"/>
                <a:cs typeface="Times New Roman" panose="02020603050405020304" pitchFamily="18" charset="0"/>
              </a:rPr>
              <a:t>EvaluateModel</a:t>
            </a:r>
            <a:r>
              <a:rPr kumimoji="0" lang="en-US" altLang="en-US" sz="12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 Tests the model's performance on unseen data and calculates accuracy.</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7F75C63-1B45-F8C1-B8A5-7BF8D5B19B90}"/>
              </a:ext>
            </a:extLst>
          </p:cNvPr>
          <p:cNvPicPr>
            <a:picLocks noChangeAspect="1"/>
          </p:cNvPicPr>
          <p:nvPr/>
        </p:nvPicPr>
        <p:blipFill>
          <a:blip r:embed="rId2"/>
          <a:stretch>
            <a:fillRect/>
          </a:stretch>
        </p:blipFill>
        <p:spPr>
          <a:xfrm>
            <a:off x="1316358" y="682219"/>
            <a:ext cx="10077254" cy="2746781"/>
          </a:xfrm>
          <a:prstGeom prst="rect">
            <a:avLst/>
          </a:prstGeom>
        </p:spPr>
      </p:pic>
      <p:sp>
        <p:nvSpPr>
          <p:cNvPr id="17" name="Rectangle 8">
            <a:extLst>
              <a:ext uri="{FF2B5EF4-FFF2-40B4-BE49-F238E27FC236}">
                <a16:creationId xmlns:a16="http://schemas.microsoft.com/office/drawing/2014/main" id="{7602A9D3-4458-7920-2B46-827381CCB3F5}"/>
              </a:ext>
            </a:extLst>
          </p:cNvPr>
          <p:cNvSpPr>
            <a:spLocks noChangeArrowheads="1"/>
          </p:cNvSpPr>
          <p:nvPr/>
        </p:nvSpPr>
        <p:spPr bwMode="auto">
          <a:xfrm>
            <a:off x="122548" y="4213830"/>
            <a:ext cx="65"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58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713DE7-865C-7B3E-BEF3-F7942707D125}"/>
              </a:ext>
            </a:extLst>
          </p:cNvPr>
          <p:cNvSpPr>
            <a:spLocks noGrp="1"/>
          </p:cNvSpPr>
          <p:nvPr>
            <p:ph type="body" idx="1"/>
          </p:nvPr>
        </p:nvSpPr>
        <p:spPr>
          <a:xfrm>
            <a:off x="0" y="0"/>
            <a:ext cx="12192000" cy="6858000"/>
          </a:xfrm>
        </p:spPr>
        <p:txBody>
          <a:bodyPr>
            <a:normAutofit/>
          </a:bodyPr>
          <a:lstStyle/>
          <a:p>
            <a:pPr algn="l"/>
            <a:r>
              <a:rPr lang="en-US" sz="2400" b="1" i="0" u="sng" dirty="0">
                <a:solidFill>
                  <a:srgbClr val="ECECEC"/>
                </a:solidFill>
                <a:effectLst/>
                <a:latin typeface="Times New Roman" panose="02020603050405020304" pitchFamily="18" charset="0"/>
                <a:cs typeface="Times New Roman" panose="02020603050405020304" pitchFamily="18" charset="0"/>
              </a:rPr>
              <a:t>Implementation - Model Testing</a:t>
            </a:r>
          </a:p>
          <a:p>
            <a:pPr algn="l"/>
            <a:r>
              <a:rPr lang="en-US" b="1" i="0" dirty="0">
                <a:solidFill>
                  <a:srgbClr val="ECECEC"/>
                </a:solidFill>
                <a:effectLst/>
                <a:latin typeface="Times New Roman" panose="02020603050405020304" pitchFamily="18" charset="0"/>
                <a:cs typeface="Times New Roman" panose="02020603050405020304" pitchFamily="18" charset="0"/>
              </a:rPr>
              <a:t>Setting Up Testing Environment</a:t>
            </a:r>
          </a:p>
          <a:p>
            <a:pPr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Data Preparation</a:t>
            </a:r>
            <a:r>
              <a:rPr lang="en-US"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Input Variables</a:t>
            </a:r>
            <a:r>
              <a:rPr lang="en-US" b="0" i="0" dirty="0">
                <a:solidFill>
                  <a:srgbClr val="ECECEC"/>
                </a:solidFill>
                <a:effectLst/>
                <a:latin typeface="Times New Roman" panose="02020603050405020304" pitchFamily="18" charset="0"/>
                <a:cs typeface="Times New Roman" panose="02020603050405020304" pitchFamily="18" charset="0"/>
              </a:rPr>
              <a:t>: Selected all columns except the first and last as features.</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Target Variable</a:t>
            </a:r>
            <a:r>
              <a:rPr lang="en-US" b="0" i="0" dirty="0">
                <a:solidFill>
                  <a:srgbClr val="ECECEC"/>
                </a:solidFill>
                <a:effectLst/>
                <a:latin typeface="Times New Roman" panose="02020603050405020304" pitchFamily="18" charset="0"/>
                <a:cs typeface="Times New Roman" panose="02020603050405020304" pitchFamily="18" charset="0"/>
              </a:rPr>
              <a:t>: Set as 'class'.</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Classes Count</a:t>
            </a:r>
            <a:r>
              <a:rPr lang="en-US" b="0" i="0" dirty="0">
                <a:solidFill>
                  <a:srgbClr val="ECECEC"/>
                </a:solidFill>
                <a:effectLst/>
                <a:latin typeface="Times New Roman" panose="02020603050405020304" pitchFamily="18" charset="0"/>
                <a:cs typeface="Times New Roman" panose="02020603050405020304" pitchFamily="18" charset="0"/>
              </a:rPr>
              <a:t>: Retrieved the number of unique classes in the dataset to decide on the evaluation strategy.</a:t>
            </a:r>
          </a:p>
          <a:p>
            <a:pPr algn="l"/>
            <a:r>
              <a:rPr lang="en-US" b="1" i="0" dirty="0">
                <a:solidFill>
                  <a:srgbClr val="ECECEC"/>
                </a:solidFill>
                <a:effectLst/>
                <a:latin typeface="Times New Roman" panose="02020603050405020304" pitchFamily="18" charset="0"/>
                <a:cs typeface="Times New Roman" panose="02020603050405020304" pitchFamily="18" charset="0"/>
              </a:rPr>
              <a:t>Model Testing: Test 1 (Baseline without Outlier Treatment)</a:t>
            </a:r>
          </a:p>
          <a:p>
            <a:pPr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Objective</a:t>
            </a:r>
            <a:r>
              <a:rPr lang="en-US" b="0" i="0" dirty="0">
                <a:solidFill>
                  <a:srgbClr val="ECECEC"/>
                </a:solidFill>
                <a:effectLst/>
                <a:latin typeface="Times New Roman" panose="02020603050405020304" pitchFamily="18" charset="0"/>
                <a:cs typeface="Times New Roman" panose="02020603050405020304" pitchFamily="18" charset="0"/>
              </a:rPr>
              <a:t>: Establish a baseline performance without outlier, skew, or negative value treatment to understand the effects of such treatments in subsequent tests.</a:t>
            </a:r>
          </a:p>
          <a:p>
            <a:pPr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Method</a:t>
            </a:r>
            <a:r>
              <a:rPr lang="en-US"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Data Preparation</a:t>
            </a:r>
            <a:r>
              <a:rPr lang="en-US" b="0" i="0" dirty="0">
                <a:solidFill>
                  <a:srgbClr val="ECECEC"/>
                </a:solidFill>
                <a:effectLst/>
                <a:latin typeface="Times New Roman" panose="02020603050405020304" pitchFamily="18" charset="0"/>
                <a:cs typeface="Times New Roman" panose="02020603050405020304" pitchFamily="18" charset="0"/>
              </a:rPr>
              <a:t>: Data was preprocessed without treating outliers or negative values, thus excluding classifiers sensitive to negative values like Naive Bayes.</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Classifier Setup</a:t>
            </a:r>
            <a:r>
              <a:rPr lang="en-US" b="0" i="0" dirty="0">
                <a:solidFill>
                  <a:srgbClr val="ECECEC"/>
                </a:solidFill>
                <a:effectLst/>
                <a:latin typeface="Times New Roman" panose="02020603050405020304" pitchFamily="18" charset="0"/>
                <a:cs typeface="Times New Roman" panose="02020603050405020304" pitchFamily="18" charset="0"/>
              </a:rPr>
              <a:t>: Multiple classifiers were tested, including Logistic Regression, </a:t>
            </a:r>
            <a:r>
              <a:rPr lang="en-US" b="0" i="0" dirty="0" err="1">
                <a:solidFill>
                  <a:srgbClr val="ECECEC"/>
                </a:solidFill>
                <a:effectLst/>
                <a:latin typeface="Times New Roman" panose="02020603050405020304" pitchFamily="18" charset="0"/>
                <a:cs typeface="Times New Roman" panose="02020603050405020304" pitchFamily="18" charset="0"/>
              </a:rPr>
              <a:t>OneVsRest</a:t>
            </a:r>
            <a:r>
              <a:rPr lang="en-US" b="0" i="0" dirty="0">
                <a:solidFill>
                  <a:srgbClr val="ECECEC"/>
                </a:solidFill>
                <a:effectLst/>
                <a:latin typeface="Times New Roman" panose="02020603050405020304" pitchFamily="18" charset="0"/>
                <a:cs typeface="Times New Roman" panose="02020603050405020304" pitchFamily="18" charset="0"/>
              </a:rPr>
              <a:t>, Linear SVC, </a:t>
            </a:r>
            <a:r>
              <a:rPr lang="en-US" b="0" i="0" dirty="0" err="1">
                <a:solidFill>
                  <a:srgbClr val="ECECEC"/>
                </a:solidFill>
                <a:effectLst/>
                <a:latin typeface="Times New Roman" panose="02020603050405020304" pitchFamily="18" charset="0"/>
                <a:cs typeface="Times New Roman" panose="02020603050405020304" pitchFamily="18" charset="0"/>
              </a:rPr>
              <a:t>RandomForest</a:t>
            </a:r>
            <a:r>
              <a:rPr lang="en-US" b="0" i="0" dirty="0">
                <a:solidFill>
                  <a:srgbClr val="ECECEC"/>
                </a:solidFill>
                <a:effectLst/>
                <a:latin typeface="Times New Roman" panose="02020603050405020304" pitchFamily="18" charset="0"/>
                <a:cs typeface="Times New Roman" panose="02020603050405020304" pitchFamily="18" charset="0"/>
              </a:rPr>
              <a:t>, GBT, Decision Tree, and Multilayer Perceptron.</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Data Splitting</a:t>
            </a:r>
            <a:r>
              <a:rPr lang="en-US" b="0" i="0" dirty="0">
                <a:solidFill>
                  <a:srgbClr val="ECECEC"/>
                </a:solidFill>
                <a:effectLst/>
                <a:latin typeface="Times New Roman" panose="02020603050405020304" pitchFamily="18" charset="0"/>
                <a:cs typeface="Times New Roman" panose="02020603050405020304" pitchFamily="18" charset="0"/>
              </a:rPr>
              <a:t>: The dataset was split into training (70%) and testing (30%) sets.</a:t>
            </a:r>
          </a:p>
          <a:p>
            <a:pPr lvl="1" algn="l"/>
            <a:endParaRPr lang="en-US" dirty="0">
              <a:solidFill>
                <a:srgbClr val="ECECEC"/>
              </a:solidFill>
              <a:latin typeface="Times New Roman" panose="02020603050405020304" pitchFamily="18" charset="0"/>
              <a:cs typeface="Times New Roman" panose="02020603050405020304" pitchFamily="18" charset="0"/>
            </a:endParaRPr>
          </a:p>
          <a:p>
            <a:pPr lvl="1" algn="l"/>
            <a:endParaRPr lang="en-US" dirty="0">
              <a:solidFill>
                <a:srgbClr val="ECECE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9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003AB-B09D-712D-2087-42D5D58AF748}"/>
              </a:ext>
            </a:extLst>
          </p:cNvPr>
          <p:cNvSpPr>
            <a:spLocks noGrp="1"/>
          </p:cNvSpPr>
          <p:nvPr>
            <p:ph idx="1"/>
          </p:nvPr>
        </p:nvSpPr>
        <p:spPr>
          <a:xfrm>
            <a:off x="90325" y="256007"/>
            <a:ext cx="10726902" cy="3005176"/>
          </a:xfrm>
        </p:spPr>
        <p:txBody>
          <a:bodyPr>
            <a:noAutofit/>
          </a:bodyPr>
          <a:lstStyle/>
          <a:p>
            <a:pPr marL="0" indent="0" algn="l">
              <a:buNone/>
            </a:pPr>
            <a:r>
              <a:rPr lang="en-US" sz="2400" b="1" i="0" u="sng" dirty="0">
                <a:solidFill>
                  <a:srgbClr val="ECECEC"/>
                </a:solidFill>
                <a:effectLst/>
                <a:latin typeface="Times New Roman" panose="02020603050405020304" pitchFamily="18" charset="0"/>
                <a:cs typeface="Times New Roman" panose="02020603050405020304" pitchFamily="18" charset="0"/>
              </a:rPr>
              <a:t>Challenges and Solutions</a:t>
            </a:r>
          </a:p>
          <a:p>
            <a:pPr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Challenge 1</a:t>
            </a:r>
            <a:r>
              <a:rPr lang="en-US" b="0" i="0" dirty="0">
                <a:solidFill>
                  <a:srgbClr val="ECECEC"/>
                </a:solidFill>
                <a:effectLst/>
                <a:latin typeface="Times New Roman" panose="02020603050405020304" pitchFamily="18" charset="0"/>
                <a:cs typeface="Times New Roman" panose="02020603050405020304" pitchFamily="18" charset="0"/>
              </a:rPr>
              <a:t>: High dimensionality of data impacting performance and training time.</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Solution</a:t>
            </a:r>
            <a:r>
              <a:rPr lang="en-US" b="0" i="0" dirty="0">
                <a:solidFill>
                  <a:srgbClr val="ECECEC"/>
                </a:solidFill>
                <a:effectLst/>
                <a:latin typeface="Times New Roman" panose="02020603050405020304" pitchFamily="18" charset="0"/>
                <a:cs typeface="Times New Roman" panose="02020603050405020304" pitchFamily="18" charset="0"/>
              </a:rPr>
              <a:t>: Feature selection to reduce dimensionality in subsequent tests.</a:t>
            </a:r>
          </a:p>
          <a:p>
            <a:pPr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Challenge 2</a:t>
            </a:r>
            <a:r>
              <a:rPr lang="en-US" b="0" i="0" dirty="0">
                <a:solidFill>
                  <a:srgbClr val="ECECEC"/>
                </a:solidFill>
                <a:effectLst/>
                <a:latin typeface="Times New Roman" panose="02020603050405020304" pitchFamily="18" charset="0"/>
                <a:cs typeface="Times New Roman" panose="02020603050405020304" pitchFamily="18" charset="0"/>
              </a:rPr>
              <a:t>: Class imbalance possibly skewing the performance metrics.</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Solution</a:t>
            </a:r>
            <a:r>
              <a:rPr lang="en-US" b="0" i="0" dirty="0">
                <a:solidFill>
                  <a:srgbClr val="ECECEC"/>
                </a:solidFill>
                <a:effectLst/>
                <a:latin typeface="Times New Roman" panose="02020603050405020304" pitchFamily="18" charset="0"/>
                <a:cs typeface="Times New Roman" panose="02020603050405020304" pitchFamily="18" charset="0"/>
              </a:rPr>
              <a:t>: Planning to implement SMOTE or similar techniques in future tests to balance the dataset.</a:t>
            </a:r>
          </a:p>
          <a:p>
            <a:pPr marL="457200" lvl="1" indent="0" algn="l">
              <a:buNone/>
            </a:pPr>
            <a:endParaRPr lang="en-US"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endParaRPr lang="en-US" dirty="0">
              <a:solidFill>
                <a:srgbClr val="ECECEC"/>
              </a:solidFill>
              <a:latin typeface="Times New Roman" panose="02020603050405020304" pitchFamily="18" charset="0"/>
              <a:cs typeface="Times New Roman" panose="02020603050405020304" pitchFamily="18" charset="0"/>
            </a:endParaRPr>
          </a:p>
        </p:txBody>
      </p:sp>
      <p:sp>
        <p:nvSpPr>
          <p:cNvPr id="18" name="Rectangle 15">
            <a:extLst>
              <a:ext uri="{FF2B5EF4-FFF2-40B4-BE49-F238E27FC236}">
                <a16:creationId xmlns:a16="http://schemas.microsoft.com/office/drawing/2014/main" id="{14885889-3F74-0D24-524E-A3741EFE4865}"/>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16">
            <a:extLst>
              <a:ext uri="{FF2B5EF4-FFF2-40B4-BE49-F238E27FC236}">
                <a16:creationId xmlns:a16="http://schemas.microsoft.com/office/drawing/2014/main" id="{C58F63B5-7973-BDBA-2FD5-D8FE880545ED}"/>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5D5D5"/>
                </a:solidFill>
                <a:effectLst/>
                <a:latin typeface="var(--colab-code-font-family)"/>
              </a:rPr>
              <a:t>[ ]</a:t>
            </a:r>
            <a:endParaRPr kumimoji="0" lang="en-US" altLang="en-US" sz="1000" b="0" i="0" u="none" strike="noStrike" cap="none" normalizeH="0" baseline="0">
              <a:ln>
                <a:noFill/>
              </a:ln>
              <a:solidFill>
                <a:srgbClr val="D5D5D5"/>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9" name="Picture 38">
            <a:extLst>
              <a:ext uri="{FF2B5EF4-FFF2-40B4-BE49-F238E27FC236}">
                <a16:creationId xmlns:a16="http://schemas.microsoft.com/office/drawing/2014/main" id="{92636705-60AD-E259-E087-9BD5B3E63D85}"/>
              </a:ext>
            </a:extLst>
          </p:cNvPr>
          <p:cNvPicPr>
            <a:picLocks noChangeAspect="1"/>
          </p:cNvPicPr>
          <p:nvPr/>
        </p:nvPicPr>
        <p:blipFill>
          <a:blip r:embed="rId2"/>
          <a:stretch>
            <a:fillRect/>
          </a:stretch>
        </p:blipFill>
        <p:spPr>
          <a:xfrm>
            <a:off x="160256" y="2611225"/>
            <a:ext cx="3187864" cy="3924502"/>
          </a:xfrm>
          <a:prstGeom prst="rect">
            <a:avLst/>
          </a:prstGeom>
        </p:spPr>
      </p:pic>
      <p:pic>
        <p:nvPicPr>
          <p:cNvPr id="40" name="Picture 39">
            <a:extLst>
              <a:ext uri="{FF2B5EF4-FFF2-40B4-BE49-F238E27FC236}">
                <a16:creationId xmlns:a16="http://schemas.microsoft.com/office/drawing/2014/main" id="{CDE68873-738A-CE98-563A-A12B288EA058}"/>
              </a:ext>
            </a:extLst>
          </p:cNvPr>
          <p:cNvPicPr>
            <a:picLocks noChangeAspect="1"/>
          </p:cNvPicPr>
          <p:nvPr/>
        </p:nvPicPr>
        <p:blipFill>
          <a:blip r:embed="rId3"/>
          <a:stretch>
            <a:fillRect/>
          </a:stretch>
        </p:blipFill>
        <p:spPr>
          <a:xfrm>
            <a:off x="3460615" y="2611225"/>
            <a:ext cx="2635385" cy="3924502"/>
          </a:xfrm>
          <a:prstGeom prst="rect">
            <a:avLst/>
          </a:prstGeom>
        </p:spPr>
      </p:pic>
    </p:spTree>
    <p:extLst>
      <p:ext uri="{BB962C8B-B14F-4D97-AF65-F5344CB8AC3E}">
        <p14:creationId xmlns:p14="http://schemas.microsoft.com/office/powerpoint/2010/main" val="301555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519CB003-82ED-9BB5-E0E6-8433CC8E3268}"/>
              </a:ext>
            </a:extLst>
          </p:cNvPr>
          <p:cNvPicPr>
            <a:picLocks noChangeAspect="1"/>
          </p:cNvPicPr>
          <p:nvPr/>
        </p:nvPicPr>
        <p:blipFill>
          <a:blip r:embed="rId2"/>
          <a:stretch>
            <a:fillRect/>
          </a:stretch>
        </p:blipFill>
        <p:spPr>
          <a:xfrm>
            <a:off x="7915220" y="2952549"/>
            <a:ext cx="3238666" cy="3905451"/>
          </a:xfrm>
          <a:prstGeom prst="rect">
            <a:avLst/>
          </a:prstGeom>
        </p:spPr>
      </p:pic>
      <p:pic>
        <p:nvPicPr>
          <p:cNvPr id="38" name="Picture 37">
            <a:extLst>
              <a:ext uri="{FF2B5EF4-FFF2-40B4-BE49-F238E27FC236}">
                <a16:creationId xmlns:a16="http://schemas.microsoft.com/office/drawing/2014/main" id="{673CBA46-950B-460E-B6B6-7BF8BD1E7823}"/>
              </a:ext>
            </a:extLst>
          </p:cNvPr>
          <p:cNvPicPr>
            <a:picLocks noChangeAspect="1"/>
          </p:cNvPicPr>
          <p:nvPr/>
        </p:nvPicPr>
        <p:blipFill>
          <a:blip r:embed="rId3"/>
          <a:stretch>
            <a:fillRect/>
          </a:stretch>
        </p:blipFill>
        <p:spPr>
          <a:xfrm>
            <a:off x="5444943" y="5222149"/>
            <a:ext cx="2470277" cy="1695537"/>
          </a:xfrm>
          <a:prstGeom prst="rect">
            <a:avLst/>
          </a:prstGeom>
        </p:spPr>
      </p:pic>
      <p:sp>
        <p:nvSpPr>
          <p:cNvPr id="5" name="TextBox 4">
            <a:extLst>
              <a:ext uri="{FF2B5EF4-FFF2-40B4-BE49-F238E27FC236}">
                <a16:creationId xmlns:a16="http://schemas.microsoft.com/office/drawing/2014/main" id="{54EFDAEA-7776-5C94-A04B-893D1C9985DD}"/>
              </a:ext>
            </a:extLst>
          </p:cNvPr>
          <p:cNvSpPr txBox="1"/>
          <p:nvPr/>
        </p:nvSpPr>
        <p:spPr>
          <a:xfrm>
            <a:off x="-1572" y="72542"/>
            <a:ext cx="12121298" cy="2554545"/>
          </a:xfrm>
          <a:prstGeom prst="rect">
            <a:avLst/>
          </a:prstGeom>
          <a:noFill/>
        </p:spPr>
        <p:txBody>
          <a:bodyPr wrap="square">
            <a:spAutoFit/>
          </a:bodyPr>
          <a:lstStyle/>
          <a:p>
            <a:pPr algn="l"/>
            <a:r>
              <a:rPr lang="en-US" sz="2000" b="1" i="0" dirty="0">
                <a:solidFill>
                  <a:srgbClr val="ECECEC"/>
                </a:solidFill>
                <a:effectLst/>
                <a:latin typeface="Times New Roman" panose="02020603050405020304" pitchFamily="18" charset="0"/>
                <a:cs typeface="Times New Roman" panose="02020603050405020304" pitchFamily="18" charset="0"/>
              </a:rPr>
              <a:t>Results: Test 1 Overview</a:t>
            </a:r>
          </a:p>
          <a:p>
            <a:pPr algn="l"/>
            <a:endParaRPr lang="en-US" sz="2000" b="1"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Logistic Regression</a:t>
            </a:r>
            <a:r>
              <a:rPr lang="en-US" sz="2000"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1" dirty="0">
                <a:solidFill>
                  <a:srgbClr val="ECECEC"/>
                </a:solidFill>
                <a:effectLst/>
                <a:latin typeface="Times New Roman" panose="02020603050405020304" pitchFamily="18" charset="0"/>
                <a:cs typeface="Times New Roman" panose="02020603050405020304" pitchFamily="18" charset="0"/>
              </a:rPr>
              <a:t>Intercept and Coefficients</a:t>
            </a:r>
            <a:r>
              <a:rPr lang="en-US" sz="2000" b="0" i="0" dirty="0">
                <a:solidFill>
                  <a:srgbClr val="ECECEC"/>
                </a:solidFill>
                <a:effectLst/>
                <a:latin typeface="Times New Roman" panose="02020603050405020304" pitchFamily="18" charset="0"/>
                <a:cs typeface="Times New Roman" panose="02020603050405020304" pitchFamily="18" charset="0"/>
              </a:rPr>
              <a:t>: Displayed key coefficients indicating influential features.</a:t>
            </a:r>
          </a:p>
          <a:p>
            <a:pPr marL="742950" lvl="1" indent="-285750" algn="l">
              <a:buFont typeface="Arial" panose="020B0604020202020204" pitchFamily="34" charset="0"/>
              <a:buChar char="•"/>
            </a:pPr>
            <a:r>
              <a:rPr lang="en-US" sz="2000" b="0" i="1" dirty="0">
                <a:solidFill>
                  <a:srgbClr val="ECECEC"/>
                </a:solidFill>
                <a:effectLst/>
                <a:latin typeface="Times New Roman" panose="02020603050405020304" pitchFamily="18" charset="0"/>
                <a:cs typeface="Times New Roman" panose="02020603050405020304" pitchFamily="18" charset="0"/>
              </a:rPr>
              <a:t>Top Features</a:t>
            </a:r>
            <a:r>
              <a:rPr lang="en-US" sz="2000" b="0" i="0" dirty="0">
                <a:solidFill>
                  <a:srgbClr val="ECECEC"/>
                </a:solidFill>
                <a:effectLst/>
                <a:latin typeface="Times New Roman" panose="02020603050405020304" pitchFamily="18" charset="0"/>
                <a:cs typeface="Times New Roman" panose="02020603050405020304" pitchFamily="18" charset="0"/>
              </a:rPr>
              <a:t>: </a:t>
            </a:r>
            <a:r>
              <a:rPr lang="en-US" sz="2000" b="0" i="0" dirty="0" err="1">
                <a:solidFill>
                  <a:srgbClr val="ECECEC"/>
                </a:solidFill>
                <a:effectLst/>
                <a:latin typeface="Times New Roman" panose="02020603050405020304" pitchFamily="18" charset="0"/>
                <a:cs typeface="Times New Roman" panose="02020603050405020304" pitchFamily="18" charset="0"/>
              </a:rPr>
              <a:t>ChromaVector</a:t>
            </a:r>
            <a:r>
              <a:rPr lang="en-US" sz="2000" b="0" i="0" dirty="0">
                <a:solidFill>
                  <a:srgbClr val="ECECEC"/>
                </a:solidFill>
                <a:effectLst/>
                <a:latin typeface="Times New Roman" panose="02020603050405020304" pitchFamily="18" charset="0"/>
                <a:cs typeface="Times New Roman" panose="02020603050405020304" pitchFamily="18" charset="0"/>
              </a:rPr>
              <a:t> and MFCCs (Mel-frequency cepstral coefficients) were significant predictors.</a:t>
            </a:r>
          </a:p>
          <a:p>
            <a:pPr algn="l">
              <a:buFont typeface="Arial" panose="020B0604020202020204" pitchFamily="34" charset="0"/>
              <a:buChar char="•"/>
            </a:pPr>
            <a:r>
              <a:rPr lang="en-US" sz="2000" b="1" i="0" dirty="0" err="1">
                <a:solidFill>
                  <a:srgbClr val="ECECEC"/>
                </a:solidFill>
                <a:effectLst/>
                <a:latin typeface="Times New Roman" panose="02020603050405020304" pitchFamily="18" charset="0"/>
                <a:cs typeface="Times New Roman" panose="02020603050405020304" pitchFamily="18" charset="0"/>
              </a:rPr>
              <a:t>OneVsRest</a:t>
            </a:r>
            <a:r>
              <a:rPr lang="en-US" sz="2000"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1" dirty="0">
                <a:solidFill>
                  <a:srgbClr val="ECECEC"/>
                </a:solidFill>
                <a:effectLst/>
                <a:latin typeface="Times New Roman" panose="02020603050405020304" pitchFamily="18" charset="0"/>
                <a:cs typeface="Times New Roman" panose="02020603050405020304" pitchFamily="18" charset="0"/>
              </a:rPr>
              <a:t>Intercept and Coefficients</a:t>
            </a:r>
            <a:r>
              <a:rPr lang="en-US" sz="2000" b="0" i="0" dirty="0">
                <a:solidFill>
                  <a:srgbClr val="ECECEC"/>
                </a:solidFill>
                <a:effectLst/>
                <a:latin typeface="Times New Roman" panose="02020603050405020304" pitchFamily="18" charset="0"/>
                <a:cs typeface="Times New Roman" panose="02020603050405020304" pitchFamily="18" charset="0"/>
              </a:rPr>
              <a:t>: Different feature set importance highlighted for decision-making.</a:t>
            </a:r>
          </a:p>
          <a:p>
            <a:pPr marL="742950" lvl="1" indent="-285750" algn="l">
              <a:buFont typeface="Arial" panose="020B0604020202020204" pitchFamily="34" charset="0"/>
              <a:buChar char="•"/>
            </a:pPr>
            <a:r>
              <a:rPr lang="en-US" sz="2000" b="0" i="1" dirty="0">
                <a:solidFill>
                  <a:srgbClr val="ECECEC"/>
                </a:solidFill>
                <a:effectLst/>
                <a:latin typeface="Times New Roman" panose="02020603050405020304" pitchFamily="18" charset="0"/>
                <a:cs typeface="Times New Roman" panose="02020603050405020304" pitchFamily="18" charset="0"/>
              </a:rPr>
              <a:t>Top Features</a:t>
            </a:r>
            <a:r>
              <a:rPr lang="en-US" sz="2000" b="0" i="0" dirty="0">
                <a:solidFill>
                  <a:srgbClr val="ECECEC"/>
                </a:solidFill>
                <a:effectLst/>
                <a:latin typeface="Times New Roman" panose="02020603050405020304" pitchFamily="18" charset="0"/>
                <a:cs typeface="Times New Roman" panose="02020603050405020304" pitchFamily="18" charset="0"/>
              </a:rPr>
              <a:t>: Similar to Logistic Regression with some differences in feature importance.</a:t>
            </a:r>
          </a:p>
        </p:txBody>
      </p:sp>
      <p:sp>
        <p:nvSpPr>
          <p:cNvPr id="7" name="TextBox 6">
            <a:extLst>
              <a:ext uri="{FF2B5EF4-FFF2-40B4-BE49-F238E27FC236}">
                <a16:creationId xmlns:a16="http://schemas.microsoft.com/office/drawing/2014/main" id="{4F2A1994-6B82-CE9D-8817-F0E0AF5BFA12}"/>
              </a:ext>
            </a:extLst>
          </p:cNvPr>
          <p:cNvSpPr txBox="1"/>
          <p:nvPr/>
        </p:nvSpPr>
        <p:spPr>
          <a:xfrm>
            <a:off x="-36923" y="2319311"/>
            <a:ext cx="6805368" cy="1938992"/>
          </a:xfrm>
          <a:prstGeom prst="rect">
            <a:avLst/>
          </a:prstGeom>
          <a:noFill/>
        </p:spPr>
        <p:txBody>
          <a:bodyPr wrap="square">
            <a:spAutoFit/>
          </a:bodyPr>
          <a:lstStyle/>
          <a:p>
            <a:pPr algn="l"/>
            <a:endParaRPr lang="en-US" sz="2000" b="1" i="0" dirty="0">
              <a:solidFill>
                <a:srgbClr val="ECECEC"/>
              </a:solidFill>
              <a:effectLst/>
              <a:latin typeface="Times New Roman" panose="02020603050405020304" pitchFamily="18" charset="0"/>
              <a:cs typeface="Times New Roman" panose="02020603050405020304" pitchFamily="18" charset="0"/>
            </a:endParaRPr>
          </a:p>
          <a:p>
            <a:pPr algn="l"/>
            <a:r>
              <a:rPr lang="en-US" sz="2000" b="1" i="0" dirty="0">
                <a:solidFill>
                  <a:srgbClr val="ECECEC"/>
                </a:solidFill>
                <a:effectLst/>
                <a:latin typeface="Times New Roman" panose="02020603050405020304" pitchFamily="18" charset="0"/>
                <a:cs typeface="Times New Roman" panose="02020603050405020304" pitchFamily="18" charset="0"/>
              </a:rPr>
              <a:t>Key Takeaways</a:t>
            </a:r>
          </a:p>
          <a:p>
            <a:pPr algn="l"/>
            <a:endParaRPr lang="en-US" sz="2000" b="1"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Initial Insights</a:t>
            </a:r>
            <a:r>
              <a:rPr lang="en-US" sz="2000" b="0" i="0" dirty="0">
                <a:solidFill>
                  <a:srgbClr val="ECECEC"/>
                </a:solidFill>
                <a:effectLst/>
                <a:latin typeface="Times New Roman" panose="02020603050405020304" pitchFamily="18" charset="0"/>
                <a:cs typeface="Times New Roman" panose="02020603050405020304" pitchFamily="18" charset="0"/>
              </a:rPr>
              <a:t>: The baseline model without any data treatment provided a clear insight into how raw data performs, setting a benchmark for comparing further refined models.</a:t>
            </a:r>
          </a:p>
        </p:txBody>
      </p:sp>
    </p:spTree>
    <p:extLst>
      <p:ext uri="{BB962C8B-B14F-4D97-AF65-F5344CB8AC3E}">
        <p14:creationId xmlns:p14="http://schemas.microsoft.com/office/powerpoint/2010/main" val="1346606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81</TotalTime>
  <Words>1667</Words>
  <Application>Microsoft Office PowerPoint</Application>
  <PresentationFormat>Widescreen</PresentationFormat>
  <Paragraphs>162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Roboto</vt:lpstr>
      <vt:lpstr>Times New Roman</vt:lpstr>
      <vt:lpstr>var(--colab-code-font-family)</vt:lpstr>
      <vt:lpstr>Celestial</vt:lpstr>
      <vt:lpstr>Classification of Electronic Music Genres using Py Spark ML-lib</vt:lpstr>
      <vt:lpstr>Introduction &amp; Problem Explanation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ANAND</dc:creator>
  <cp:lastModifiedBy>ASHUTOSH ANAND</cp:lastModifiedBy>
  <cp:revision>7</cp:revision>
  <dcterms:created xsi:type="dcterms:W3CDTF">2024-05-06T19:27:07Z</dcterms:created>
  <dcterms:modified xsi:type="dcterms:W3CDTF">2024-05-07T05:15:24Z</dcterms:modified>
</cp:coreProperties>
</file>