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766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27583" y="1062803"/>
            <a:ext cx="217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5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301473" y="1803912"/>
            <a:ext cx="79851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1" i="0">
                <a:solidFill>
                  <a:srgbClr val="F1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1" i="0">
                <a:solidFill>
                  <a:srgbClr val="F1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700" cy="16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5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1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1" i="0">
                <a:solidFill>
                  <a:srgbClr val="F1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27583" y="1062803"/>
            <a:ext cx="217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5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5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5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1" i="0">
                <a:solidFill>
                  <a:srgbClr val="F1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27583" y="1062803"/>
            <a:ext cx="217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5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1" i="0">
                <a:solidFill>
                  <a:srgbClr val="F1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84919" y="0"/>
            <a:ext cx="1110615" cy="78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094" y="52228"/>
            <a:ext cx="2739965" cy="4504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0" y="792797"/>
            <a:ext cx="10058400" cy="167640"/>
          </a:xfrm>
          <a:custGeom>
            <a:avLst/>
            <a:gdLst/>
            <a:ahLst/>
            <a:cxnLst/>
            <a:rect l="l" t="t" r="r" b="b"/>
            <a:pathLst>
              <a:path w="10058400" h="167640" extrusionOk="0">
                <a:moveTo>
                  <a:pt x="10058399" y="167639"/>
                </a:moveTo>
                <a:lnTo>
                  <a:pt x="0" y="167639"/>
                </a:lnTo>
                <a:lnTo>
                  <a:pt x="0" y="0"/>
                </a:lnTo>
                <a:lnTo>
                  <a:pt x="10058399" y="0"/>
                </a:lnTo>
                <a:lnTo>
                  <a:pt x="10058399" y="167639"/>
                </a:lnTo>
                <a:close/>
              </a:path>
            </a:pathLst>
          </a:custGeom>
          <a:solidFill>
            <a:srgbClr val="9437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0" y="792797"/>
            <a:ext cx="10058400" cy="167640"/>
          </a:xfrm>
          <a:custGeom>
            <a:avLst/>
            <a:gdLst/>
            <a:ahLst/>
            <a:cxnLst/>
            <a:rect l="l" t="t" r="r" b="b"/>
            <a:pathLst>
              <a:path w="10058400" h="167640" extrusionOk="0">
                <a:moveTo>
                  <a:pt x="0" y="0"/>
                </a:moveTo>
                <a:lnTo>
                  <a:pt x="10058399" y="0"/>
                </a:lnTo>
                <a:lnTo>
                  <a:pt x="10058399" y="167639"/>
                </a:lnTo>
                <a:lnTo>
                  <a:pt x="0" y="167639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4777740" y="7376160"/>
            <a:ext cx="5280659" cy="167640"/>
          </a:xfrm>
          <a:custGeom>
            <a:avLst/>
            <a:gdLst/>
            <a:ahLst/>
            <a:cxnLst/>
            <a:rect l="l" t="t" r="r" b="b"/>
            <a:pathLst>
              <a:path w="5280659" h="167640" extrusionOk="0">
                <a:moveTo>
                  <a:pt x="5280659" y="167639"/>
                </a:moveTo>
                <a:lnTo>
                  <a:pt x="0" y="167639"/>
                </a:lnTo>
                <a:lnTo>
                  <a:pt x="0" y="0"/>
                </a:lnTo>
                <a:lnTo>
                  <a:pt x="5280659" y="0"/>
                </a:lnTo>
                <a:lnTo>
                  <a:pt x="5280659" y="167639"/>
                </a:lnTo>
                <a:close/>
              </a:path>
            </a:pathLst>
          </a:custGeom>
          <a:solidFill>
            <a:srgbClr val="9437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4777740" y="7376160"/>
            <a:ext cx="5280659" cy="167640"/>
          </a:xfrm>
          <a:custGeom>
            <a:avLst/>
            <a:gdLst/>
            <a:ahLst/>
            <a:cxnLst/>
            <a:rect l="l" t="t" r="r" b="b"/>
            <a:pathLst>
              <a:path w="5280659" h="167640" extrusionOk="0">
                <a:moveTo>
                  <a:pt x="0" y="0"/>
                </a:moveTo>
                <a:lnTo>
                  <a:pt x="5280659" y="0"/>
                </a:lnTo>
                <a:lnTo>
                  <a:pt x="5280659" y="167639"/>
                </a:lnTo>
                <a:lnTo>
                  <a:pt x="0" y="167639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27583" y="1062803"/>
            <a:ext cx="217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50" b="1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301473" y="1803912"/>
            <a:ext cx="79851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1" i="0">
                <a:solidFill>
                  <a:srgbClr val="F1D9D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3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slucknow.ac.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4465991" y="4997569"/>
            <a:ext cx="5342890" cy="2416175"/>
          </a:xfrm>
          <a:custGeom>
            <a:avLst/>
            <a:gdLst/>
            <a:ahLst/>
            <a:cxnLst/>
            <a:rect l="l" t="t" r="r" b="b"/>
            <a:pathLst>
              <a:path w="5342890" h="2416175" extrusionOk="0">
                <a:moveTo>
                  <a:pt x="5342782" y="2416122"/>
                </a:moveTo>
                <a:lnTo>
                  <a:pt x="0" y="2416122"/>
                </a:lnTo>
                <a:lnTo>
                  <a:pt x="0" y="0"/>
                </a:lnTo>
                <a:lnTo>
                  <a:pt x="5342782" y="0"/>
                </a:lnTo>
                <a:lnTo>
                  <a:pt x="5342782" y="2416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50" name="Google Shape;50;p7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51" name="Google Shape;51;p7"/>
          <p:cNvSpPr txBox="1"/>
          <p:nvPr/>
        </p:nvSpPr>
        <p:spPr>
          <a:xfrm>
            <a:off x="0" y="560549"/>
            <a:ext cx="34290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4919" y="0"/>
            <a:ext cx="1173480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41450" y="1244147"/>
            <a:ext cx="89985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 i="0" u="none">
                <a:latin typeface="Calibri"/>
                <a:ea typeface="Calibri"/>
                <a:cs typeface="Calibri"/>
                <a:sym typeface="Calibri"/>
              </a:rPr>
              <a:t>SCHOOL OF MANAGEMENT SCIENCES LUCKNOW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1030813" y="2305938"/>
            <a:ext cx="80703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"/>
              <a:buFont typeface="Calibri"/>
              <a:buNone/>
            </a:pPr>
            <a:r>
              <a:rPr lang="en-US" sz="2950" b="1">
                <a:latin typeface="Calibri"/>
                <a:ea typeface="Calibri"/>
                <a:cs typeface="Calibri"/>
                <a:sym typeface="Calibri"/>
              </a:rPr>
              <a:t>Department of Artificial Intelligence &amp; Data Science</a:t>
            </a: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SzPts val="2950"/>
              <a:buFont typeface="Arial"/>
              <a:buNone/>
            </a:pPr>
            <a:endParaRPr sz="2950">
              <a:latin typeface="Calibri"/>
              <a:ea typeface="Calibri"/>
              <a:cs typeface="Calibri"/>
              <a:sym typeface="Calibri"/>
            </a:endParaRPr>
          </a:p>
          <a:p>
            <a:pPr marL="0" marR="1572260" lvl="0" indent="0" algn="l" rtl="0">
              <a:lnSpc>
                <a:spcPct val="118113"/>
              </a:lnSpc>
              <a:spcBef>
                <a:spcPts val="0"/>
              </a:spcBef>
              <a:spcAft>
                <a:spcPts val="0"/>
              </a:spcAft>
              <a:buSzPts val="2650"/>
              <a:buFont typeface="Calibri"/>
              <a:buNone/>
            </a:pPr>
            <a:r>
              <a:rPr lang="en-US" sz="2650" b="1">
                <a:latin typeface="Calibri"/>
                <a:ea typeface="Calibri"/>
                <a:cs typeface="Calibri"/>
                <a:sym typeface="Calibri"/>
              </a:rPr>
              <a:t>             A Project Synopsis Presentation on</a:t>
            </a:r>
            <a:endParaRPr sz="2650">
              <a:latin typeface="Calibri"/>
              <a:ea typeface="Calibri"/>
              <a:cs typeface="Calibri"/>
              <a:sym typeface="Calibri"/>
            </a:endParaRPr>
          </a:p>
          <a:p>
            <a:pPr marL="540385" marR="0" lvl="0" indent="0" algn="ctr" rtl="0">
              <a:lnSpc>
                <a:spcPct val="114936"/>
              </a:lnSpc>
              <a:spcBef>
                <a:spcPts val="0"/>
              </a:spcBef>
              <a:spcAft>
                <a:spcPts val="0"/>
              </a:spcAft>
              <a:buSzPts val="3500"/>
              <a:buFont typeface="Calibri"/>
              <a:buNone/>
            </a:pPr>
            <a:r>
              <a:rPr lang="en-US" sz="3500" b="1" i="1">
                <a:latin typeface="Calibri"/>
                <a:ea typeface="Calibri"/>
                <a:cs typeface="Calibri"/>
                <a:sym typeface="Calibri"/>
              </a:rPr>
              <a:t>“ScrapEase</a:t>
            </a:r>
            <a:r>
              <a:rPr lang="en-US" sz="3950" b="1" i="1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3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372566" y="5024689"/>
            <a:ext cx="31965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0" algn="l" rtl="0">
              <a:lnSpc>
                <a:spcPct val="102200"/>
              </a:lnSpc>
              <a:spcBef>
                <a:spcPts val="0"/>
              </a:spcBef>
              <a:spcAft>
                <a:spcPts val="0"/>
              </a:spcAft>
              <a:buSzPts val="1950"/>
              <a:buFont typeface="Tahoma"/>
              <a:buNone/>
            </a:pPr>
            <a:r>
              <a:rPr lang="en-US" sz="1950" b="1" u="sng">
                <a:latin typeface="Tahoma"/>
                <a:ea typeface="Tahoma"/>
                <a:cs typeface="Tahoma"/>
                <a:sym typeface="Tahoma"/>
              </a:rPr>
              <a:t>Under the Supervision of:</a:t>
            </a:r>
            <a:r>
              <a:rPr lang="en-US" sz="1950" b="1">
                <a:latin typeface="Tahoma"/>
                <a:ea typeface="Tahoma"/>
                <a:cs typeface="Tahoma"/>
                <a:sym typeface="Tahoma"/>
              </a:rPr>
              <a:t> Mr. Sanjay Kumar Singh Assistant Professor,</a:t>
            </a:r>
            <a:endParaRPr sz="1950"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ts val="1950"/>
              <a:buFont typeface="Tahoma"/>
              <a:buNone/>
            </a:pPr>
            <a:r>
              <a:rPr lang="en-US" sz="1950" b="1">
                <a:latin typeface="Tahoma"/>
                <a:ea typeface="Tahoma"/>
                <a:cs typeface="Tahoma"/>
                <a:sym typeface="Tahoma"/>
              </a:rPr>
              <a:t>S. M. S., Lucknow</a:t>
            </a:r>
            <a:endParaRPr sz="19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7113675" y="5213101"/>
            <a:ext cx="25935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None/>
            </a:pPr>
            <a:r>
              <a:rPr lang="en-US" sz="2200" b="1" u="sng">
                <a:latin typeface="Tahoma"/>
                <a:ea typeface="Tahoma"/>
                <a:cs typeface="Tahoma"/>
                <a:sym typeface="Tahoma"/>
              </a:rPr>
              <a:t>Presented by: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4557710" y="5698742"/>
            <a:ext cx="5157683" cy="102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889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None/>
            </a:pPr>
            <a:r>
              <a:rPr lang="en-US" sz="2200" b="1">
                <a:latin typeface="Tahoma"/>
                <a:ea typeface="Tahoma"/>
                <a:cs typeface="Tahoma"/>
                <a:sym typeface="Tahoma"/>
              </a:rPr>
              <a:t>Danish Khan (2104231630015)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marL="0" marR="635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None/>
            </a:pPr>
            <a:r>
              <a:rPr lang="en-US" sz="2200" b="1">
                <a:latin typeface="Tahoma"/>
                <a:ea typeface="Tahoma"/>
                <a:cs typeface="Tahoma"/>
                <a:sym typeface="Tahoma"/>
              </a:rPr>
              <a:t>Roli(2104231630010)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None/>
            </a:pPr>
            <a:r>
              <a:rPr lang="en-US" sz="2200" b="1">
                <a:latin typeface="Tahoma"/>
                <a:ea typeface="Tahoma"/>
                <a:cs typeface="Tahoma"/>
                <a:sym typeface="Tahoma"/>
              </a:rPr>
              <a:t>Ashutosh Shukla(2104231630010)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178" name="Google Shape;178;p16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1392274" y="2915527"/>
            <a:ext cx="3165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CATEGORIES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521439" y="4605103"/>
            <a:ext cx="497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Fig 2.1 Categories of Scrap</a:t>
            </a:r>
            <a:endParaRPr sz="3200" b="1" i="1" u="sng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pic>
        <p:nvPicPr>
          <p:cNvPr id="184" name="Google Shape;184;p16" descr="Picture 4, Picture"/>
          <p:cNvPicPr preferRelativeResize="0"/>
          <p:nvPr/>
        </p:nvPicPr>
        <p:blipFill rotWithShape="1">
          <a:blip r:embed="rId5">
            <a:alphaModFix/>
          </a:blip>
          <a:srcRect l="4851" t="1925" r="9591" b="2279"/>
          <a:stretch/>
        </p:blipFill>
        <p:spPr>
          <a:xfrm>
            <a:off x="5731092" y="1694609"/>
            <a:ext cx="4034058" cy="51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233687" y="1179174"/>
            <a:ext cx="951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Scrap Booking System:</a:t>
            </a:r>
            <a:r>
              <a:rPr lang="en-US" sz="2400"/>
              <a:t> Select scrap type, schedule pickup</a:t>
            </a:r>
            <a:endParaRPr sz="1800"/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7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7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184781" y="1472472"/>
            <a:ext cx="95199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ORDER Management:</a:t>
            </a:r>
            <a:r>
              <a:rPr lang="en-US" sz="2800"/>
              <a:t> </a:t>
            </a:r>
            <a:r>
              <a:rPr lang="en-US" sz="2400"/>
              <a:t>Availability tracking and request handling</a:t>
            </a:r>
            <a:endParaRPr sz="2400"/>
          </a:p>
        </p:txBody>
      </p:sp>
      <p:sp>
        <p:nvSpPr>
          <p:cNvPr id="197" name="Google Shape;197;p17"/>
          <p:cNvSpPr txBox="1"/>
          <p:nvPr/>
        </p:nvSpPr>
        <p:spPr>
          <a:xfrm>
            <a:off x="918847" y="6492815"/>
            <a:ext cx="8497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Fig 3.1 TRACK ORDER</a:t>
            </a:r>
            <a:endParaRPr sz="3200" b="1" u="sng"/>
          </a:p>
        </p:txBody>
      </p:sp>
      <p:pic>
        <p:nvPicPr>
          <p:cNvPr id="198" name="Google Shape;198;p17" descr="Picture 5, Pictu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646" y="2594587"/>
            <a:ext cx="9345904" cy="388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" name="Google Shape;204;p18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772128" y="6802407"/>
            <a:ext cx="8497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Fig 3.2 DASHBORD(ADMIN)</a:t>
            </a:r>
            <a:endParaRPr sz="3200" b="1" u="sng"/>
          </a:p>
        </p:txBody>
      </p:sp>
      <p:pic>
        <p:nvPicPr>
          <p:cNvPr id="209" name="Google Shape;209;p18" descr="Picture 7, Pictu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9063" y="2067332"/>
            <a:ext cx="9085068" cy="456651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 txBox="1"/>
          <p:nvPr/>
        </p:nvSpPr>
        <p:spPr>
          <a:xfrm>
            <a:off x="3593062" y="1318669"/>
            <a:ext cx="2875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3200"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0" y="560548"/>
            <a:ext cx="31980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9" name="Google Shape;219;p19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pic>
        <p:nvPicPr>
          <p:cNvPr id="220" name="Google Shape;220;p19" descr="Picture 3, Picture"/>
          <p:cNvPicPr preferRelativeResize="0"/>
          <p:nvPr/>
        </p:nvPicPr>
        <p:blipFill rotWithShape="1">
          <a:blip r:embed="rId5">
            <a:alphaModFix/>
          </a:blip>
          <a:srcRect l="1100" t="4190" r="-1099" b="13963"/>
          <a:stretch/>
        </p:blipFill>
        <p:spPr>
          <a:xfrm>
            <a:off x="425729" y="1803863"/>
            <a:ext cx="8884577" cy="477423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/>
        </p:nvSpPr>
        <p:spPr>
          <a:xfrm>
            <a:off x="424778" y="6948372"/>
            <a:ext cx="366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b="1" i="1" u="sng"/>
              <a:t>LEVEL 0 DFD</a:t>
            </a:r>
            <a:endParaRPr sz="2800" b="1" i="1" u="sng">
              <a:solidFill>
                <a:srgbClr val="000000"/>
              </a:solidFill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2354100" y="1172025"/>
            <a:ext cx="64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Diaram of Scrap ease</a:t>
            </a:r>
            <a:endParaRPr sz="3050" b="1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50028" y="1303339"/>
            <a:ext cx="210204" cy="24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0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  <p:pic>
        <p:nvPicPr>
          <p:cNvPr id="234" name="Google Shape;234;p20" descr="Picture 4, Picture"/>
          <p:cNvPicPr preferRelativeResize="0"/>
          <p:nvPr/>
        </p:nvPicPr>
        <p:blipFill rotWithShape="1">
          <a:blip r:embed="rId6">
            <a:alphaModFix/>
          </a:blip>
          <a:srcRect l="1370" t="10249" b="22055"/>
          <a:stretch/>
        </p:blipFill>
        <p:spPr>
          <a:xfrm>
            <a:off x="520865" y="1413838"/>
            <a:ext cx="8794263" cy="526158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/>
        </p:nvSpPr>
        <p:spPr>
          <a:xfrm>
            <a:off x="528371" y="7053121"/>
            <a:ext cx="33024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sng"/>
              <a:t>LEVEL 1 DFD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241" name="Google Shape;241;p21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Implementation Details</a:t>
            </a: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521439" y="2063186"/>
            <a:ext cx="81507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React.js frontend</a:t>
            </a:r>
            <a:r>
              <a:rPr lang="en-US" sz="2700"/>
              <a:t> ensures responsiveness and interactive UI.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Node.js backend</a:t>
            </a:r>
            <a:r>
              <a:rPr lang="en-US" sz="2700"/>
              <a:t> for secure API handling and request processing.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AI integration</a:t>
            </a:r>
            <a:r>
              <a:rPr lang="en-US" sz="2700"/>
              <a:t> enhances vendor matching accuracy.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Scalable MongoDB database</a:t>
            </a:r>
            <a:r>
              <a:rPr lang="en-US" sz="2700"/>
              <a:t> efficiently stores bookings and user data.</a:t>
            </a:r>
            <a:endParaRPr sz="18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4" name="Google Shape;254;p22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Results &amp; Discussion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521439" y="2063186"/>
            <a:ext cx="8150700" cy="41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Connected users</a:t>
            </a:r>
            <a:r>
              <a:rPr lang="en-US" sz="2700"/>
              <a:t> with verified scrap vendors seamlessly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Enabled real-time tracking</a:t>
            </a:r>
            <a:r>
              <a:rPr lang="en-US" sz="2700"/>
              <a:t> and status updates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Reduced vendor search time</a:t>
            </a:r>
            <a:r>
              <a:rPr lang="en-US" sz="2700"/>
              <a:t> and increased booking efficiency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Encouraged eco-friendly waste management and recycling</a:t>
            </a:r>
            <a:endParaRPr sz="18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266" name="Google Shape;266;p23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269" name="Google Shape;26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Applications &amp; Use Cases</a:t>
            </a:r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521439" y="2063186"/>
            <a:ext cx="8150700" cy="5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Urban Waste Management:</a:t>
            </a:r>
            <a:r>
              <a:rPr lang="en-US" sz="2700"/>
              <a:t> Digital solution for scrap pickup.</a:t>
            </a:r>
            <a:endParaRPr sz="27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 i="1" u="sng"/>
              <a:t>E-commerce Integration:</a:t>
            </a:r>
            <a:r>
              <a:rPr lang="en-US" sz="2700"/>
              <a:t> Scrap trade made accessible.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Industrial Recycling:</a:t>
            </a:r>
            <a:r>
              <a:rPr lang="en-US" sz="2700"/>
              <a:t> Helps businesses manage scrap efficiently.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Sustainability Initiatives:</a:t>
            </a:r>
            <a:r>
              <a:rPr lang="en-US" sz="2700"/>
              <a:t> Encourages greener disposal practices.</a:t>
            </a:r>
            <a:endParaRPr sz="18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/>
        </p:nvSpPr>
        <p:spPr>
          <a:xfrm>
            <a:off x="2261474" y="1079953"/>
            <a:ext cx="61638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en-US" sz="3200" b="1" i="1" u="sng">
                <a:latin typeface="Calibri"/>
                <a:ea typeface="Calibri"/>
                <a:cs typeface="Calibri"/>
                <a:sym typeface="Calibri"/>
              </a:rPr>
              <a:t>Use case Diaram of Scrap ease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pic>
        <p:nvPicPr>
          <p:cNvPr id="284" name="Google Shape;284;p24" descr="A diagram of a scrap ease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 t="9267" r="169" b="9937"/>
          <a:stretch/>
        </p:blipFill>
        <p:spPr>
          <a:xfrm>
            <a:off x="244414" y="2390954"/>
            <a:ext cx="9508950" cy="396963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4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 txBox="1"/>
          <p:nvPr/>
        </p:nvSpPr>
        <p:spPr>
          <a:xfrm>
            <a:off x="2415680" y="1052830"/>
            <a:ext cx="5233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Calibri"/>
                <a:ea typeface="Calibri"/>
                <a:cs typeface="Calibri"/>
                <a:sym typeface="Calibri"/>
              </a:rPr>
              <a:t>Schema Model of Scrap ease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7797" y="2114763"/>
            <a:ext cx="8253302" cy="445394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68" name="Google Shape;68;p8"/>
          <p:cNvSpPr txBox="1"/>
          <p:nvPr/>
        </p:nvSpPr>
        <p:spPr>
          <a:xfrm>
            <a:off x="0" y="560549"/>
            <a:ext cx="34290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69440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740192" y="156308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Table of Contents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74" name="Google Shape;74;p8"/>
          <p:cNvSpPr txBox="1"/>
          <p:nvPr/>
        </p:nvSpPr>
        <p:spPr>
          <a:xfrm>
            <a:off x="521452" y="2421650"/>
            <a:ext cx="9537000" cy="5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17037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/>
          </a:p>
          <a:p>
            <a:pPr marL="0" marR="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 sz="1800"/>
          </a:p>
          <a:p>
            <a:pPr marL="0" marR="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800"/>
          </a:p>
          <a:p>
            <a:pPr marL="0" marR="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/>
          </a:p>
          <a:p>
            <a:pPr marL="0" marR="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Modules / Implementation / Result &amp; Discussion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Diagram (DFD, Use Case, Schema Model, Gantt Chart)</a:t>
            </a:r>
            <a:endParaRPr sz="1800"/>
          </a:p>
          <a:p>
            <a:pPr marL="0" marR="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Applications/ Advantages / Limitations / Future Scope</a:t>
            </a:r>
            <a:endParaRPr sz="1800"/>
          </a:p>
          <a:p>
            <a:pPr marL="0" marR="0" lvl="0" indent="0" algn="l" rtl="0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/>
              <a:t>Conclusion</a:t>
            </a:r>
            <a:endParaRPr sz="1800"/>
          </a:p>
          <a:p>
            <a:pPr marL="0" marR="0" lvl="0" indent="0" algn="l" rtl="0">
              <a:lnSpc>
                <a:spcPct val="117037"/>
              </a:lnSpc>
              <a:spcBef>
                <a:spcPts val="0"/>
              </a:spcBef>
              <a:spcAft>
                <a:spcPts val="0"/>
              </a:spcAft>
              <a:buSzPts val="2700"/>
              <a:buFont typeface="Quattrocento Sans"/>
              <a:buNone/>
            </a:pPr>
            <a:r>
              <a:rPr lang="en-US" sz="2700">
                <a:latin typeface="Quattrocento Sans"/>
                <a:ea typeface="Quattrocento Sans"/>
                <a:cs typeface="Quattrocento Sans"/>
                <a:sym typeface="Quattrocento Sans"/>
              </a:rPr>
              <a:t>✔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75" name="Google Shape;75;p8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 txBox="1"/>
          <p:nvPr/>
        </p:nvSpPr>
        <p:spPr>
          <a:xfrm>
            <a:off x="2277783" y="1085419"/>
            <a:ext cx="54945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Calibri"/>
                <a:ea typeface="Calibri"/>
                <a:cs typeface="Calibri"/>
                <a:sym typeface="Calibri"/>
              </a:rPr>
              <a:t>Gantt Chart of Scrap ease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  <p:pic>
        <p:nvPicPr>
          <p:cNvPr id="308" name="Google Shape;308;p26" descr="Picture 8, Pictu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8648" y="1937010"/>
            <a:ext cx="9345902" cy="531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314" name="Google Shape;314;p27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317" name="Google Shape;31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84837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Limitations &amp; Future Scope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521450" y="2063176"/>
            <a:ext cx="8483700" cy="6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b="1" i="1" u="sng"/>
              <a:t>Limitations:</a:t>
            </a:r>
            <a:endParaRPr sz="2800" i="1" u="sng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Dependence on vendor availability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AI recommendation accuracy needs improvement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No mobile app integration yet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Dependency on Internet Connectivity:</a:t>
            </a: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The system relies heavily on stable internet for real-time monitoring and communication.</a:t>
            </a:r>
            <a:endParaRPr sz="2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endParaRPr sz="2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b="1" i="1" u="sng"/>
              <a:t>Future Scope:</a:t>
            </a:r>
            <a:endParaRPr sz="2800" i="1" u="sng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Expansion to new cities for broader vendor network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Blockchain-based scrap pricing for fair valuation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AI-driven predictive demand forecasting</a:t>
            </a:r>
            <a:endParaRPr sz="18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327" name="Google Shape;327;p28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8"/>
          <p:cNvSpPr txBox="1">
            <a:spLocks noGrp="1"/>
          </p:cNvSpPr>
          <p:nvPr>
            <p:ph type="title"/>
          </p:nvPr>
        </p:nvSpPr>
        <p:spPr>
          <a:xfrm>
            <a:off x="674972" y="1188321"/>
            <a:ext cx="24135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Conclusion</a:t>
            </a:r>
            <a:endParaRPr sz="3200"/>
          </a:p>
        </p:txBody>
      </p:sp>
      <p:sp>
        <p:nvSpPr>
          <p:cNvPr id="332" name="Google Shape;332;p28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21439" y="2063186"/>
            <a:ext cx="8900400" cy="3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/>
              <a:t>ScrapEase digitizes scrap vendor booking</a:t>
            </a:r>
            <a:r>
              <a:rPr lang="en-US" sz="2800"/>
              <a:t> for efficiency.</a:t>
            </a:r>
            <a:endParaRPr sz="18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/>
              <a:t>Encourages responsible waste disposal and recycling.</a:t>
            </a:r>
            <a:endParaRPr sz="18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/>
              <a:t>AI-driven system improves vendor management</a:t>
            </a:r>
            <a:r>
              <a:rPr lang="en-US" sz="2800"/>
              <a:t> and scheduling.</a:t>
            </a:r>
            <a:endParaRPr sz="18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 b="1"/>
              <a:t>Future upgrades</a:t>
            </a:r>
            <a:r>
              <a:rPr lang="en-US" sz="2800"/>
              <a:t> will enhance scalability and system intelligence.</a:t>
            </a:r>
            <a:endParaRPr sz="18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sp>
        <p:nvSpPr>
          <p:cNvPr id="334" name="Google Shape;334;p28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335" name="Google Shape;33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/>
        </p:nvSpPr>
        <p:spPr>
          <a:xfrm>
            <a:off x="8182964" y="7373937"/>
            <a:ext cx="17451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50"/>
              <a:buFont typeface="Arial"/>
              <a:buNone/>
            </a:pPr>
            <a:r>
              <a:rPr lang="en-US" sz="950" b="1">
                <a:solidFill>
                  <a:srgbClr val="F1D9D9"/>
                </a:solidFill>
                <a:latin typeface="Arial"/>
                <a:ea typeface="Arial"/>
                <a:cs typeface="Arial"/>
                <a:sym typeface="Arial"/>
              </a:rPr>
              <a:t>Copyright © SMS LUCKNOW</a:t>
            </a:r>
            <a:endParaRPr sz="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342" name="Google Shape;342;p29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763365" y="1209452"/>
            <a:ext cx="2176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Refrences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611225" y="2146100"/>
            <a:ext cx="9124200" cy="3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1" u="sng"/>
              <a:t>Technical References</a:t>
            </a:r>
            <a:endParaRPr sz="2800" i="1" u="sng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React.js, Node.js, MongoDB documentation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AI-driven vendor recommendation studies.</a:t>
            </a:r>
            <a:endParaRPr/>
          </a:p>
          <a:p>
            <a:pPr marL="457200" lvl="0" indent="-288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Noto Sans Symbols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1" u="sng"/>
              <a:t>Industry &amp; Environmental References</a:t>
            </a:r>
            <a:endParaRPr sz="2800" i="1" u="sng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Recent studies on scrap management &amp; recycling.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Government policies on sustainable waste disposal.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Studies on sustainable waste management technologies.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Existing scrap collection platforms and digital solutions.</a:t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516" y="1335927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9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349" name="Google Shape;34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82" name="Google Shape;82;p9"/>
          <p:cNvSpPr txBox="1"/>
          <p:nvPr/>
        </p:nvSpPr>
        <p:spPr>
          <a:xfrm>
            <a:off x="0" y="560548"/>
            <a:ext cx="32664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Introduction of Scrap ease</a:t>
            </a:r>
            <a:endParaRPr sz="3200"/>
          </a:p>
        </p:txBody>
      </p:sp>
      <p:sp>
        <p:nvSpPr>
          <p:cNvPr id="87" name="Google Shape;87;p9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88" name="Google Shape;88;p9"/>
          <p:cNvSpPr txBox="1"/>
          <p:nvPr/>
        </p:nvSpPr>
        <p:spPr>
          <a:xfrm>
            <a:off x="521439" y="2063186"/>
            <a:ext cx="8150700" cy="5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b="1" i="1" u="sng"/>
              <a:t>Purpose:</a:t>
            </a:r>
            <a:endParaRPr sz="2800" i="1" u="sng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/>
              <a:t>ScrapEase</a:t>
            </a:r>
            <a:r>
              <a:rPr lang="en-US" sz="2400"/>
              <a:t> digitizes the scrap collection process for users and vendors.</a:t>
            </a:r>
            <a:endParaRPr sz="2400" b="1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Aims to bridge the gap between waste producers and collectors.</a:t>
            </a:r>
            <a:endParaRPr sz="18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/>
              <a:t>AI-powered system</a:t>
            </a:r>
            <a:r>
              <a:rPr lang="en-US" sz="2400"/>
              <a:t> for efficient scheduling and vendor matching.</a:t>
            </a:r>
            <a:endParaRPr sz="180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1"/>
              <a:t>Encourages sustainability</a:t>
            </a:r>
            <a:r>
              <a:rPr lang="en-US" sz="2400"/>
              <a:t> by promoting responsible recycling.</a:t>
            </a:r>
            <a:endParaRPr sz="1800"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b="1" i="1" u="sng"/>
              <a:t>Need:</a:t>
            </a:r>
            <a:r>
              <a:rPr lang="en-US" sz="2400"/>
              <a:t> Traditional methods are </a:t>
            </a:r>
            <a:r>
              <a:rPr lang="en-US" sz="2400" b="1"/>
              <a:t>manual, inefficient, and unorganized</a:t>
            </a:r>
            <a:r>
              <a:rPr lang="en-US" sz="2400"/>
              <a:t>.</a:t>
            </a:r>
            <a:endParaRPr sz="2400"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2800" b="1" i="1" u="sng"/>
              <a:t>Solution:</a:t>
            </a:r>
            <a:r>
              <a:rPr lang="en-US" sz="2400"/>
              <a:t> A </a:t>
            </a:r>
            <a:r>
              <a:rPr lang="en-US" sz="2400" b="1"/>
              <a:t>smart digital platform</a:t>
            </a:r>
            <a:r>
              <a:rPr lang="en-US" sz="2400"/>
              <a:t> connecting users with scrap vendors </a:t>
            </a:r>
            <a:r>
              <a:rPr lang="en-US" sz="2400" b="1"/>
              <a:t>seamlessly</a:t>
            </a:r>
            <a:r>
              <a:rPr lang="en-US" sz="2400"/>
              <a:t>.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89" name="Google Shape;89;p9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96" name="Google Shape;96;p10"/>
          <p:cNvSpPr txBox="1"/>
          <p:nvPr/>
        </p:nvSpPr>
        <p:spPr>
          <a:xfrm>
            <a:off x="0" y="560550"/>
            <a:ext cx="32799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Problem Definition</a:t>
            </a:r>
            <a:endParaRPr sz="3200"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521439" y="2063186"/>
            <a:ext cx="8150700" cy="58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33400" marR="128903" lvl="1" indent="-45720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 strike="noStrike" cap="none">
                <a:latin typeface="Calibri"/>
                <a:ea typeface="Calibri"/>
                <a:cs typeface="Calibri"/>
                <a:sym typeface="Calibri"/>
              </a:rPr>
              <a:t>Limited Communication:</a:t>
            </a:r>
            <a:r>
              <a:rPr lang="en-US" sz="2700" b="1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00" b="0" i="0" u="none" strike="noStrike" cap="none">
                <a:latin typeface="Calibri"/>
                <a:ea typeface="Calibri"/>
                <a:cs typeface="Calibri"/>
                <a:sym typeface="Calibri"/>
              </a:rPr>
              <a:t>Many people are unaware of how to contact local scrap vendors or dealers to sell their waste.</a:t>
            </a:r>
            <a:endParaRPr sz="1800" b="0" i="0" u="none" strike="noStrike" cap="none"/>
          </a:p>
          <a:p>
            <a:pPr marL="536575" marR="128903" lvl="1" indent="-460375" algn="l" rtl="0">
              <a:lnSpc>
                <a:spcPct val="116296"/>
              </a:lnSpc>
              <a:spcBef>
                <a:spcPts val="331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0" i="0" u="none" strike="noStrike" cap="none">
                <a:latin typeface="Calibri"/>
                <a:ea typeface="Calibri"/>
                <a:cs typeface="Calibri"/>
                <a:sym typeface="Calibri"/>
              </a:rPr>
              <a:t>Highlight the lack of automation and public engagement in recycling.</a:t>
            </a:r>
            <a:endParaRPr sz="1800" b="0" i="0" u="none" strike="noStrike" cap="none"/>
          </a:p>
          <a:p>
            <a:pPr marL="533400" marR="805815" lvl="1" indent="-457200" algn="l" rtl="0">
              <a:lnSpc>
                <a:spcPct val="111785"/>
              </a:lnSpc>
              <a:spcBef>
                <a:spcPts val="3145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 strike="noStrike" cap="none">
                <a:latin typeface="Calibri"/>
                <a:ea typeface="Calibri"/>
                <a:cs typeface="Calibri"/>
                <a:sym typeface="Calibri"/>
              </a:rPr>
              <a:t>No Centralized Platform:</a:t>
            </a:r>
            <a:r>
              <a:rPr lang="en-US" sz="2700" b="1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00" b="0" i="0" u="none" strike="noStrike" cap="none">
                <a:latin typeface="Calibri"/>
                <a:ea typeface="Calibri"/>
                <a:cs typeface="Calibri"/>
                <a:sym typeface="Calibri"/>
              </a:rPr>
              <a:t>There is no unified system to connect citizens with nearby scrap vendors easily.</a:t>
            </a:r>
            <a:endParaRPr sz="1800" b="0" i="0" u="none" strike="noStrike" cap="none"/>
          </a:p>
          <a:p>
            <a:pPr marL="457200" marR="0" lvl="1" indent="-285750" algn="l" rtl="0">
              <a:spcBef>
                <a:spcPts val="2055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533400" marR="5080" lvl="1" indent="-457200" algn="l" rtl="0">
              <a:lnSpc>
                <a:spcPct val="111785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 strike="noStrike" cap="none">
                <a:latin typeface="Calibri"/>
                <a:ea typeface="Calibri"/>
                <a:cs typeface="Calibri"/>
                <a:sym typeface="Calibri"/>
              </a:rPr>
              <a:t>Inconsistent Availability:</a:t>
            </a:r>
            <a:r>
              <a:rPr lang="en-US" sz="2700" b="1" i="0" u="none" strike="noStrike" cap="none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00" b="0" i="0" u="none" strike="noStrike" cap="none">
                <a:latin typeface="Calibri"/>
                <a:ea typeface="Calibri"/>
                <a:cs typeface="Calibri"/>
                <a:sym typeface="Calibri"/>
              </a:rPr>
              <a:t>Scrap vendors often operate on irregular schedules, making it difficult to coordinate pickups.</a:t>
            </a:r>
            <a:endParaRPr sz="1800" b="0" i="0" u="none" strike="noStrike" cap="none"/>
          </a:p>
        </p:txBody>
      </p:sp>
      <p:pic>
        <p:nvPicPr>
          <p:cNvPr id="103" name="Google Shape;10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109" name="Google Shape;109;p11"/>
          <p:cNvSpPr txBox="1"/>
          <p:nvPr/>
        </p:nvSpPr>
        <p:spPr>
          <a:xfrm>
            <a:off x="0" y="560550"/>
            <a:ext cx="32457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/>
              <a:t>Objective of Scrap ease</a:t>
            </a: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521439" y="2063186"/>
            <a:ext cx="81507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Develop an AI-powered web platform for seamless scrap vendor booking.</a:t>
            </a:r>
            <a:endParaRPr sz="27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Optimize scrap collection logistics with AI-driven recommendations and </a:t>
            </a:r>
            <a:r>
              <a:rPr lang="en-US" sz="2700" b="1"/>
              <a:t>real-time tracking.</a:t>
            </a:r>
            <a:endParaRPr sz="1800" b="1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Digitize the informal scrap collection sector</a:t>
            </a:r>
            <a:r>
              <a:rPr lang="en-US" sz="2700"/>
              <a:t> for improved vendor efficiency.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Enhance accessibility with a user-friendly interface</a:t>
            </a:r>
            <a:r>
              <a:rPr lang="en-US" sz="2700"/>
              <a:t> for individuals and businesses.</a:t>
            </a:r>
            <a:endParaRPr sz="27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/>
              <a:t>Promote sustainable waste disposal and eco-friendly recycling practices.</a:t>
            </a:r>
            <a:endParaRPr sz="1800"/>
          </a:p>
        </p:txBody>
      </p:sp>
      <p:sp>
        <p:nvSpPr>
          <p:cNvPr id="116" name="Google Shape;116;p11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560549"/>
            <a:ext cx="34290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Methodology</a:t>
            </a:r>
            <a:endParaRPr sz="3200"/>
          </a:p>
        </p:txBody>
      </p:sp>
      <p:sp>
        <p:nvSpPr>
          <p:cNvPr id="128" name="Google Shape;128;p12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129" name="Google Shape;129;p12"/>
          <p:cNvSpPr txBox="1"/>
          <p:nvPr/>
        </p:nvSpPr>
        <p:spPr>
          <a:xfrm>
            <a:off x="521439" y="2063186"/>
            <a:ext cx="8150700" cy="4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Frontend:</a:t>
            </a:r>
            <a:r>
              <a:rPr lang="en-US" sz="2700"/>
              <a:t> HTML, CSS, React.js for a user-friendly interface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Backend:</a:t>
            </a:r>
            <a:r>
              <a:rPr lang="en-US" sz="2700"/>
              <a:t> Node.js, Express.js for robust functionality.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Database:</a:t>
            </a:r>
            <a:r>
              <a:rPr lang="en-US" sz="2700"/>
              <a:t> MongoDB for secure and scalable data storage.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AI Algorithms:</a:t>
            </a:r>
            <a:r>
              <a:rPr lang="en-US" sz="2700"/>
              <a:t> Optimize vendor selection and pickup routes.</a:t>
            </a:r>
            <a:endParaRPr sz="180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 i="1" u="sng"/>
              <a:t>Testing Tools: </a:t>
            </a:r>
            <a:r>
              <a:rPr lang="en-US" sz="2700"/>
              <a:t>Exploratory Manual Testing.</a:t>
            </a:r>
            <a:endParaRPr sz="27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sp>
        <p:nvSpPr>
          <p:cNvPr id="130" name="Google Shape;130;p12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31" name="Google Shape;131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3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703" y="1319633"/>
            <a:ext cx="210204" cy="2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674984" y="1188314"/>
            <a:ext cx="5337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Project Modules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407324" y="1688417"/>
            <a:ext cx="49716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Char char="▪"/>
            </a:pPr>
            <a:r>
              <a:rPr lang="en-US" sz="2700" b="1"/>
              <a:t>User Registration &amp; Authentication:</a:t>
            </a:r>
            <a:r>
              <a:rPr lang="en-US" sz="2700"/>
              <a:t> Secure login and profile management</a:t>
            </a:r>
            <a:endParaRPr sz="1800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pic>
        <p:nvPicPr>
          <p:cNvPr id="144" name="Google Shape;144;p13" descr="Picture 1, Picture"/>
          <p:cNvPicPr preferRelativeResize="0"/>
          <p:nvPr/>
        </p:nvPicPr>
        <p:blipFill rotWithShape="1">
          <a:blip r:embed="rId7">
            <a:alphaModFix/>
          </a:blip>
          <a:srcRect l="12609" t="10915" r="8332" b="2104"/>
          <a:stretch/>
        </p:blipFill>
        <p:spPr>
          <a:xfrm>
            <a:off x="5634613" y="1693222"/>
            <a:ext cx="4290533" cy="536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/>
          <p:nvPr/>
        </p:nvSpPr>
        <p:spPr>
          <a:xfrm>
            <a:off x="413482" y="4895970"/>
            <a:ext cx="5335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Fig 1.1  Registration Process </a:t>
            </a:r>
            <a:endParaRPr sz="3200"/>
          </a:p>
        </p:txBody>
      </p:sp>
      <p:sp>
        <p:nvSpPr>
          <p:cNvPr id="146" name="Google Shape;146;p13"/>
          <p:cNvSpPr txBox="1"/>
          <p:nvPr/>
        </p:nvSpPr>
        <p:spPr>
          <a:xfrm>
            <a:off x="511293" y="4195313"/>
            <a:ext cx="3411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Calibri"/>
                <a:ea typeface="Calibri"/>
                <a:cs typeface="Calibri"/>
                <a:sym typeface="Calibri"/>
              </a:rPr>
              <a:t>REGISTRAION</a:t>
            </a:r>
            <a:endParaRPr sz="1800"/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487" y="4366674"/>
            <a:ext cx="210204" cy="24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/>
          </a:p>
        </p:txBody>
      </p:sp>
      <p:sp>
        <p:nvSpPr>
          <p:cNvPr id="153" name="Google Shape;153;p14"/>
          <p:cNvSpPr txBox="1"/>
          <p:nvPr/>
        </p:nvSpPr>
        <p:spPr>
          <a:xfrm>
            <a:off x="0" y="560550"/>
            <a:ext cx="3170700" cy="269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50"/>
              <a:buFont typeface="Calibri"/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/>
          <p:nvPr/>
        </p:nvSpPr>
        <p:spPr>
          <a:xfrm>
            <a:off x="4557710" y="0"/>
            <a:ext cx="938400" cy="731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6" name="Google Shape;156;p14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D9D9"/>
              </a:buClr>
              <a:buSzPts val="900"/>
              <a:buFont typeface="Arial"/>
              <a:buNone/>
            </a:pPr>
            <a:r>
              <a:rPr lang="en-US"/>
              <a:t>Copyright © SMS LUCKNOW</a:t>
            </a:r>
            <a:endParaRPr/>
          </a:p>
        </p:txBody>
      </p:sp>
      <p:pic>
        <p:nvPicPr>
          <p:cNvPr id="157" name="Google Shape;157;p14" descr="Picture 3, Pictu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323" y="2538542"/>
            <a:ext cx="9525226" cy="380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4"/>
          <p:cNvSpPr txBox="1"/>
          <p:nvPr/>
        </p:nvSpPr>
        <p:spPr>
          <a:xfrm>
            <a:off x="918847" y="6492815"/>
            <a:ext cx="8497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Fig 2.2 Working Process</a:t>
            </a:r>
            <a:endParaRPr sz="3200" b="1" u="sng"/>
          </a:p>
        </p:txBody>
      </p:sp>
      <p:sp>
        <p:nvSpPr>
          <p:cNvPr id="159" name="Google Shape;159;p14"/>
          <p:cNvSpPr txBox="1"/>
          <p:nvPr/>
        </p:nvSpPr>
        <p:spPr>
          <a:xfrm>
            <a:off x="3723474" y="1432725"/>
            <a:ext cx="37794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Working Process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0" y="560546"/>
            <a:ext cx="2766060" cy="218440"/>
          </a:xfrm>
          <a:custGeom>
            <a:avLst/>
            <a:gdLst/>
            <a:ahLst/>
            <a:cxnLst/>
            <a:rect l="l" t="t" r="r" b="b"/>
            <a:pathLst>
              <a:path w="2766060" h="218440" extrusionOk="0">
                <a:moveTo>
                  <a:pt x="0" y="0"/>
                </a:moveTo>
                <a:lnTo>
                  <a:pt x="2766059" y="0"/>
                </a:lnTo>
                <a:lnTo>
                  <a:pt x="2766059" y="218280"/>
                </a:lnTo>
                <a:lnTo>
                  <a:pt x="0" y="218280"/>
                </a:lnTo>
                <a:lnTo>
                  <a:pt x="0" y="0"/>
                </a:lnTo>
                <a:close/>
              </a:path>
            </a:pathLst>
          </a:custGeom>
          <a:noFill/>
          <a:ln w="27925" cap="flat" cmpd="sng">
            <a:solidFill>
              <a:srgbClr val="385D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6" name="Google Shape;166;p15"/>
          <p:cNvSpPr txBox="1"/>
          <p:nvPr/>
        </p:nvSpPr>
        <p:spPr>
          <a:xfrm>
            <a:off x="0" y="560546"/>
            <a:ext cx="2766000" cy="218400"/>
          </a:xfrm>
          <a:prstGeom prst="rect">
            <a:avLst/>
          </a:prstGeom>
          <a:solidFill>
            <a:srgbClr val="E4B8B6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marR="0" lvl="0" indent="0" algn="l" rtl="0">
              <a:lnSpc>
                <a:spcPct val="8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www.smslucknow.ac.in</a:t>
            </a:r>
            <a:endParaRPr sz="19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1099" y="0"/>
            <a:ext cx="1257300" cy="77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7710" y="0"/>
            <a:ext cx="938532" cy="7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1392277" y="3127341"/>
            <a:ext cx="1522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LOGIN 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ftr" idx="11"/>
          </p:nvPr>
        </p:nvSpPr>
        <p:spPr>
          <a:xfrm>
            <a:off x="8182964" y="7385847"/>
            <a:ext cx="17451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SMS LUCKNOW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146490" y="4262922"/>
            <a:ext cx="47271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u="sng">
                <a:latin typeface="Times New Roman"/>
                <a:ea typeface="Times New Roman"/>
                <a:cs typeface="Times New Roman"/>
                <a:sym typeface="Times New Roman"/>
              </a:rPr>
              <a:t>Fig 1.2 Login using Email and Password</a:t>
            </a:r>
            <a:endParaRPr sz="3200" b="1"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SzPts val="2700"/>
              <a:buFont typeface="Noto Sans Symbols"/>
              <a:buNone/>
            </a:pPr>
            <a:endParaRPr sz="2700"/>
          </a:p>
        </p:txBody>
      </p:sp>
      <p:pic>
        <p:nvPicPr>
          <p:cNvPr id="172" name="Google Shape;172;p15" descr="Picture 2, Pictu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27342" y="1695722"/>
            <a:ext cx="4736122" cy="5146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373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Microsoft Office PowerPoint</Application>
  <PresentationFormat>Custom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Noto Sans Symbols</vt:lpstr>
      <vt:lpstr>Quattrocento Sans</vt:lpstr>
      <vt:lpstr>Tahoma</vt:lpstr>
      <vt:lpstr>Times New Roman</vt:lpstr>
      <vt:lpstr>Office Theme</vt:lpstr>
      <vt:lpstr>SCHOOL OF MANAGEMENT SCIENCES LUCKNOW</vt:lpstr>
      <vt:lpstr>Table of Contents</vt:lpstr>
      <vt:lpstr>Introduction of Scrap ease</vt:lpstr>
      <vt:lpstr>Problem Definition</vt:lpstr>
      <vt:lpstr>Objective of Scrap ease</vt:lpstr>
      <vt:lpstr>Methodology</vt:lpstr>
      <vt:lpstr>Project Modules</vt:lpstr>
      <vt:lpstr>PowerPoint Presentation</vt:lpstr>
      <vt:lpstr>LOGIN </vt:lpstr>
      <vt:lpstr>CATEGORIES</vt:lpstr>
      <vt:lpstr>PowerPoint Presentation</vt:lpstr>
      <vt:lpstr>PowerPoint Presentation</vt:lpstr>
      <vt:lpstr>www.smslucknow.ac.in</vt:lpstr>
      <vt:lpstr>www.smslucknow.ac.in</vt:lpstr>
      <vt:lpstr>Implementation Details</vt:lpstr>
      <vt:lpstr>Results &amp; Discussion</vt:lpstr>
      <vt:lpstr>Applications &amp; Use Cases</vt:lpstr>
      <vt:lpstr>www.smslucknow.ac.in</vt:lpstr>
      <vt:lpstr>www.smslucknow.ac.in</vt:lpstr>
      <vt:lpstr>www.smslucknow.ac.in</vt:lpstr>
      <vt:lpstr>Limitations &amp; Future Scope</vt:lpstr>
      <vt:lpstr>Conclusion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Danish khan</cp:lastModifiedBy>
  <cp:revision>1</cp:revision>
  <dcterms:modified xsi:type="dcterms:W3CDTF">2025-05-31T06:45:06Z</dcterms:modified>
</cp:coreProperties>
</file>