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0"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29994-D9D6-4457-B246-B14C97F9526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6D1B8AC-A83C-42F1-A2A6-11139CD253F6}">
      <dgm:prSet/>
      <dgm:spPr/>
      <dgm:t>
        <a:bodyPr/>
        <a:lstStyle/>
        <a:p>
          <a:r>
            <a:rPr lang="en-US" b="0" i="0"/>
            <a:t>Video games can make you addicted</a:t>
          </a:r>
          <a:endParaRPr lang="en-US"/>
        </a:p>
      </dgm:t>
    </dgm:pt>
    <dgm:pt modelId="{E32A8CAA-EB02-439C-8587-CC89B834C9E4}" type="parTrans" cxnId="{59208BC1-966B-420E-96F5-9E86E4892246}">
      <dgm:prSet/>
      <dgm:spPr/>
      <dgm:t>
        <a:bodyPr/>
        <a:lstStyle/>
        <a:p>
          <a:endParaRPr lang="en-US"/>
        </a:p>
      </dgm:t>
    </dgm:pt>
    <dgm:pt modelId="{E48E4C58-717A-4B0C-94DE-6823A66DA670}" type="sibTrans" cxnId="{59208BC1-966B-420E-96F5-9E86E4892246}">
      <dgm:prSet/>
      <dgm:spPr/>
      <dgm:t>
        <a:bodyPr/>
        <a:lstStyle/>
        <a:p>
          <a:endParaRPr lang="en-US"/>
        </a:p>
      </dgm:t>
    </dgm:pt>
    <dgm:pt modelId="{DF140685-9909-42D0-BAD1-48EF6F125165}">
      <dgm:prSet/>
      <dgm:spPr/>
      <dgm:t>
        <a:bodyPr/>
        <a:lstStyle/>
        <a:p>
          <a:r>
            <a:rPr lang="en-US" b="0" i="0"/>
            <a:t>Elevated risk of aggression</a:t>
          </a:r>
          <a:endParaRPr lang="en-US"/>
        </a:p>
      </dgm:t>
    </dgm:pt>
    <dgm:pt modelId="{BE6D4F33-46C9-4638-AE91-9AA6821883CA}" type="parTrans" cxnId="{DFFE610E-6618-44A1-A4F4-50904238CC54}">
      <dgm:prSet/>
      <dgm:spPr/>
      <dgm:t>
        <a:bodyPr/>
        <a:lstStyle/>
        <a:p>
          <a:endParaRPr lang="en-US"/>
        </a:p>
      </dgm:t>
    </dgm:pt>
    <dgm:pt modelId="{8AFC7B8A-3675-4B07-BBA8-F434558CE80F}" type="sibTrans" cxnId="{DFFE610E-6618-44A1-A4F4-50904238CC54}">
      <dgm:prSet/>
      <dgm:spPr/>
      <dgm:t>
        <a:bodyPr/>
        <a:lstStyle/>
        <a:p>
          <a:endParaRPr lang="en-US"/>
        </a:p>
      </dgm:t>
    </dgm:pt>
    <dgm:pt modelId="{896C2A79-CD1C-4DC2-B9B6-A919E64AABAB}">
      <dgm:prSet/>
      <dgm:spPr/>
      <dgm:t>
        <a:bodyPr/>
        <a:lstStyle/>
        <a:p>
          <a:r>
            <a:rPr lang="en-US" b="0" i="0"/>
            <a:t>Games replace real-world problems</a:t>
          </a:r>
          <a:endParaRPr lang="en-US"/>
        </a:p>
      </dgm:t>
    </dgm:pt>
    <dgm:pt modelId="{10EB8087-A243-4ACE-A7A9-C39001A18E7F}" type="parTrans" cxnId="{6D99519F-A47B-477C-A3FF-1EA4C4FB7BCF}">
      <dgm:prSet/>
      <dgm:spPr/>
      <dgm:t>
        <a:bodyPr/>
        <a:lstStyle/>
        <a:p>
          <a:endParaRPr lang="en-US"/>
        </a:p>
      </dgm:t>
    </dgm:pt>
    <dgm:pt modelId="{30C3FF66-5728-4725-ADDA-1E95EE72B0DB}" type="sibTrans" cxnId="{6D99519F-A47B-477C-A3FF-1EA4C4FB7BCF}">
      <dgm:prSet/>
      <dgm:spPr/>
      <dgm:t>
        <a:bodyPr/>
        <a:lstStyle/>
        <a:p>
          <a:endParaRPr lang="en-US"/>
        </a:p>
      </dgm:t>
    </dgm:pt>
    <dgm:pt modelId="{AF4234F6-9DA6-443B-A491-309C62C5D7FD}">
      <dgm:prSet/>
      <dgm:spPr/>
      <dgm:t>
        <a:bodyPr/>
        <a:lstStyle/>
        <a:p>
          <a:r>
            <a:rPr lang="en-US" b="0" i="0"/>
            <a:t>Some games promote gambling</a:t>
          </a:r>
          <a:endParaRPr lang="en-US"/>
        </a:p>
      </dgm:t>
    </dgm:pt>
    <dgm:pt modelId="{7A50B0AC-81F4-4147-8635-1A54BFB9DCA0}" type="parTrans" cxnId="{972DCBCF-A09E-4E3C-B4E9-D9AD6113C710}">
      <dgm:prSet/>
      <dgm:spPr/>
      <dgm:t>
        <a:bodyPr/>
        <a:lstStyle/>
        <a:p>
          <a:endParaRPr lang="en-US"/>
        </a:p>
      </dgm:t>
    </dgm:pt>
    <dgm:pt modelId="{8E890FF8-521D-45AE-AD14-24467ADCDD52}" type="sibTrans" cxnId="{972DCBCF-A09E-4E3C-B4E9-D9AD6113C710}">
      <dgm:prSet/>
      <dgm:spPr/>
      <dgm:t>
        <a:bodyPr/>
        <a:lstStyle/>
        <a:p>
          <a:endParaRPr lang="en-US"/>
        </a:p>
      </dgm:t>
    </dgm:pt>
    <dgm:pt modelId="{5466683A-745B-425D-977A-F1DFC568DB0D}">
      <dgm:prSet/>
      <dgm:spPr/>
      <dgm:t>
        <a:bodyPr/>
        <a:lstStyle/>
        <a:p>
          <a:r>
            <a:rPr lang="en-US" b="0" i="0"/>
            <a:t>Decreased physical and mental health</a:t>
          </a:r>
          <a:endParaRPr lang="en-US"/>
        </a:p>
      </dgm:t>
    </dgm:pt>
    <dgm:pt modelId="{E72DBDA7-B04F-4011-9157-103F9AA7AE82}" type="parTrans" cxnId="{AC82A6EA-6B13-40E1-9F13-CFA747FCE0F8}">
      <dgm:prSet/>
      <dgm:spPr/>
      <dgm:t>
        <a:bodyPr/>
        <a:lstStyle/>
        <a:p>
          <a:endParaRPr lang="en-US"/>
        </a:p>
      </dgm:t>
    </dgm:pt>
    <dgm:pt modelId="{BDFC8E07-3AF0-4F1A-B4C7-37076D33D75E}" type="sibTrans" cxnId="{AC82A6EA-6B13-40E1-9F13-CFA747FCE0F8}">
      <dgm:prSet/>
      <dgm:spPr/>
      <dgm:t>
        <a:bodyPr/>
        <a:lstStyle/>
        <a:p>
          <a:endParaRPr lang="en-US"/>
        </a:p>
      </dgm:t>
    </dgm:pt>
    <dgm:pt modelId="{3B3F60AB-450E-4325-A105-B3C08C818F2E}">
      <dgm:prSet/>
      <dgm:spPr/>
      <dgm:t>
        <a:bodyPr/>
        <a:lstStyle/>
        <a:p>
          <a:r>
            <a:rPr lang="en-US" b="0" i="0"/>
            <a:t>Lack of focus and concentration</a:t>
          </a:r>
          <a:endParaRPr lang="en-US"/>
        </a:p>
      </dgm:t>
    </dgm:pt>
    <dgm:pt modelId="{BC3A1135-71B7-49BB-9F63-F338309C5F48}" type="parTrans" cxnId="{12F53F89-5A73-4BD3-8ABD-8E7A97D68201}">
      <dgm:prSet/>
      <dgm:spPr/>
      <dgm:t>
        <a:bodyPr/>
        <a:lstStyle/>
        <a:p>
          <a:endParaRPr lang="en-US"/>
        </a:p>
      </dgm:t>
    </dgm:pt>
    <dgm:pt modelId="{A4C186A0-0F31-4DFF-90F9-B9742CFBB636}" type="sibTrans" cxnId="{12F53F89-5A73-4BD3-8ABD-8E7A97D68201}">
      <dgm:prSet/>
      <dgm:spPr/>
      <dgm:t>
        <a:bodyPr/>
        <a:lstStyle/>
        <a:p>
          <a:endParaRPr lang="en-US"/>
        </a:p>
      </dgm:t>
    </dgm:pt>
    <dgm:pt modelId="{D5395A57-3296-4C4A-AFBF-CD4342596759}" type="pres">
      <dgm:prSet presAssocID="{8A529994-D9D6-4457-B246-B14C97F9526F}" presName="diagram" presStyleCnt="0">
        <dgm:presLayoutVars>
          <dgm:dir/>
          <dgm:resizeHandles val="exact"/>
        </dgm:presLayoutVars>
      </dgm:prSet>
      <dgm:spPr/>
    </dgm:pt>
    <dgm:pt modelId="{003FE187-5837-4F98-A677-181AE6B96B56}" type="pres">
      <dgm:prSet presAssocID="{86D1B8AC-A83C-42F1-A2A6-11139CD253F6}" presName="node" presStyleLbl="node1" presStyleIdx="0" presStyleCnt="6">
        <dgm:presLayoutVars>
          <dgm:bulletEnabled val="1"/>
        </dgm:presLayoutVars>
      </dgm:prSet>
      <dgm:spPr/>
    </dgm:pt>
    <dgm:pt modelId="{E40FAD88-97D9-4F54-8502-1DE77724530B}" type="pres">
      <dgm:prSet presAssocID="{E48E4C58-717A-4B0C-94DE-6823A66DA670}" presName="sibTrans" presStyleCnt="0"/>
      <dgm:spPr/>
    </dgm:pt>
    <dgm:pt modelId="{CCC9F6BE-39CE-48C4-9B7A-106A332E7EA1}" type="pres">
      <dgm:prSet presAssocID="{DF140685-9909-42D0-BAD1-48EF6F125165}" presName="node" presStyleLbl="node1" presStyleIdx="1" presStyleCnt="6">
        <dgm:presLayoutVars>
          <dgm:bulletEnabled val="1"/>
        </dgm:presLayoutVars>
      </dgm:prSet>
      <dgm:spPr/>
    </dgm:pt>
    <dgm:pt modelId="{FFD294A1-31B7-4FB9-8F83-F9C41A17F791}" type="pres">
      <dgm:prSet presAssocID="{8AFC7B8A-3675-4B07-BBA8-F434558CE80F}" presName="sibTrans" presStyleCnt="0"/>
      <dgm:spPr/>
    </dgm:pt>
    <dgm:pt modelId="{C8C2A50C-28B4-4333-9494-966303AE4EF4}" type="pres">
      <dgm:prSet presAssocID="{896C2A79-CD1C-4DC2-B9B6-A919E64AABAB}" presName="node" presStyleLbl="node1" presStyleIdx="2" presStyleCnt="6">
        <dgm:presLayoutVars>
          <dgm:bulletEnabled val="1"/>
        </dgm:presLayoutVars>
      </dgm:prSet>
      <dgm:spPr/>
    </dgm:pt>
    <dgm:pt modelId="{7435B537-5098-4BD2-91A9-00254F91C618}" type="pres">
      <dgm:prSet presAssocID="{30C3FF66-5728-4725-ADDA-1E95EE72B0DB}" presName="sibTrans" presStyleCnt="0"/>
      <dgm:spPr/>
    </dgm:pt>
    <dgm:pt modelId="{2C4B4EEF-4259-47AF-90B9-05898B5403CB}" type="pres">
      <dgm:prSet presAssocID="{AF4234F6-9DA6-443B-A491-309C62C5D7FD}" presName="node" presStyleLbl="node1" presStyleIdx="3" presStyleCnt="6">
        <dgm:presLayoutVars>
          <dgm:bulletEnabled val="1"/>
        </dgm:presLayoutVars>
      </dgm:prSet>
      <dgm:spPr/>
    </dgm:pt>
    <dgm:pt modelId="{49A783E4-B671-4BD1-8EB3-DC4AB2B1B76F}" type="pres">
      <dgm:prSet presAssocID="{8E890FF8-521D-45AE-AD14-24467ADCDD52}" presName="sibTrans" presStyleCnt="0"/>
      <dgm:spPr/>
    </dgm:pt>
    <dgm:pt modelId="{9AAEE8D5-0420-4FC7-97AC-8738B650FABE}" type="pres">
      <dgm:prSet presAssocID="{5466683A-745B-425D-977A-F1DFC568DB0D}" presName="node" presStyleLbl="node1" presStyleIdx="4" presStyleCnt="6">
        <dgm:presLayoutVars>
          <dgm:bulletEnabled val="1"/>
        </dgm:presLayoutVars>
      </dgm:prSet>
      <dgm:spPr/>
    </dgm:pt>
    <dgm:pt modelId="{A91DB5D5-3D8D-4B5E-B53F-46B5D1AF98C2}" type="pres">
      <dgm:prSet presAssocID="{BDFC8E07-3AF0-4F1A-B4C7-37076D33D75E}" presName="sibTrans" presStyleCnt="0"/>
      <dgm:spPr/>
    </dgm:pt>
    <dgm:pt modelId="{79D6632A-196C-4D05-8098-82AE6E49CB5E}" type="pres">
      <dgm:prSet presAssocID="{3B3F60AB-450E-4325-A105-B3C08C818F2E}" presName="node" presStyleLbl="node1" presStyleIdx="5" presStyleCnt="6">
        <dgm:presLayoutVars>
          <dgm:bulletEnabled val="1"/>
        </dgm:presLayoutVars>
      </dgm:prSet>
      <dgm:spPr/>
    </dgm:pt>
  </dgm:ptLst>
  <dgm:cxnLst>
    <dgm:cxn modelId="{A0530F08-1E09-434C-90D8-CDDC39F2D04A}" type="presOf" srcId="{5466683A-745B-425D-977A-F1DFC568DB0D}" destId="{9AAEE8D5-0420-4FC7-97AC-8738B650FABE}" srcOrd="0" destOrd="0" presId="urn:microsoft.com/office/officeart/2005/8/layout/default"/>
    <dgm:cxn modelId="{DFFE610E-6618-44A1-A4F4-50904238CC54}" srcId="{8A529994-D9D6-4457-B246-B14C97F9526F}" destId="{DF140685-9909-42D0-BAD1-48EF6F125165}" srcOrd="1" destOrd="0" parTransId="{BE6D4F33-46C9-4638-AE91-9AA6821883CA}" sibTransId="{8AFC7B8A-3675-4B07-BBA8-F434558CE80F}"/>
    <dgm:cxn modelId="{42F98C29-67B1-48D3-B0F9-F7C194474F91}" type="presOf" srcId="{896C2A79-CD1C-4DC2-B9B6-A919E64AABAB}" destId="{C8C2A50C-28B4-4333-9494-966303AE4EF4}" srcOrd="0" destOrd="0" presId="urn:microsoft.com/office/officeart/2005/8/layout/default"/>
    <dgm:cxn modelId="{FA92214E-A643-44B1-9A14-0A3316ACC30A}" type="presOf" srcId="{8A529994-D9D6-4457-B246-B14C97F9526F}" destId="{D5395A57-3296-4C4A-AFBF-CD4342596759}" srcOrd="0" destOrd="0" presId="urn:microsoft.com/office/officeart/2005/8/layout/default"/>
    <dgm:cxn modelId="{12F53F89-5A73-4BD3-8ABD-8E7A97D68201}" srcId="{8A529994-D9D6-4457-B246-B14C97F9526F}" destId="{3B3F60AB-450E-4325-A105-B3C08C818F2E}" srcOrd="5" destOrd="0" parTransId="{BC3A1135-71B7-49BB-9F63-F338309C5F48}" sibTransId="{A4C186A0-0F31-4DFF-90F9-B9742CFBB636}"/>
    <dgm:cxn modelId="{6D99519F-A47B-477C-A3FF-1EA4C4FB7BCF}" srcId="{8A529994-D9D6-4457-B246-B14C97F9526F}" destId="{896C2A79-CD1C-4DC2-B9B6-A919E64AABAB}" srcOrd="2" destOrd="0" parTransId="{10EB8087-A243-4ACE-A7A9-C39001A18E7F}" sibTransId="{30C3FF66-5728-4725-ADDA-1E95EE72B0DB}"/>
    <dgm:cxn modelId="{84FCABB2-715F-4F59-A83A-97550E090514}" type="presOf" srcId="{86D1B8AC-A83C-42F1-A2A6-11139CD253F6}" destId="{003FE187-5837-4F98-A677-181AE6B96B56}" srcOrd="0" destOrd="0" presId="urn:microsoft.com/office/officeart/2005/8/layout/default"/>
    <dgm:cxn modelId="{240311B3-CF86-4011-8EAC-F5EB9FA80E6E}" type="presOf" srcId="{3B3F60AB-450E-4325-A105-B3C08C818F2E}" destId="{79D6632A-196C-4D05-8098-82AE6E49CB5E}" srcOrd="0" destOrd="0" presId="urn:microsoft.com/office/officeart/2005/8/layout/default"/>
    <dgm:cxn modelId="{5094E9BF-0374-4F3F-8FF0-CD32EA92E749}" type="presOf" srcId="{AF4234F6-9DA6-443B-A491-309C62C5D7FD}" destId="{2C4B4EEF-4259-47AF-90B9-05898B5403CB}" srcOrd="0" destOrd="0" presId="urn:microsoft.com/office/officeart/2005/8/layout/default"/>
    <dgm:cxn modelId="{59208BC1-966B-420E-96F5-9E86E4892246}" srcId="{8A529994-D9D6-4457-B246-B14C97F9526F}" destId="{86D1B8AC-A83C-42F1-A2A6-11139CD253F6}" srcOrd="0" destOrd="0" parTransId="{E32A8CAA-EB02-439C-8587-CC89B834C9E4}" sibTransId="{E48E4C58-717A-4B0C-94DE-6823A66DA670}"/>
    <dgm:cxn modelId="{972DCBCF-A09E-4E3C-B4E9-D9AD6113C710}" srcId="{8A529994-D9D6-4457-B246-B14C97F9526F}" destId="{AF4234F6-9DA6-443B-A491-309C62C5D7FD}" srcOrd="3" destOrd="0" parTransId="{7A50B0AC-81F4-4147-8635-1A54BFB9DCA0}" sibTransId="{8E890FF8-521D-45AE-AD14-24467ADCDD52}"/>
    <dgm:cxn modelId="{AC82A6EA-6B13-40E1-9F13-CFA747FCE0F8}" srcId="{8A529994-D9D6-4457-B246-B14C97F9526F}" destId="{5466683A-745B-425D-977A-F1DFC568DB0D}" srcOrd="4" destOrd="0" parTransId="{E72DBDA7-B04F-4011-9157-103F9AA7AE82}" sibTransId="{BDFC8E07-3AF0-4F1A-B4C7-37076D33D75E}"/>
    <dgm:cxn modelId="{CF0C31F3-0A4D-4DF1-8B30-5936E6D11548}" type="presOf" srcId="{DF140685-9909-42D0-BAD1-48EF6F125165}" destId="{CCC9F6BE-39CE-48C4-9B7A-106A332E7EA1}" srcOrd="0" destOrd="0" presId="urn:microsoft.com/office/officeart/2005/8/layout/default"/>
    <dgm:cxn modelId="{925EB017-21C5-4FC8-A5A8-6F128FE6B896}" type="presParOf" srcId="{D5395A57-3296-4C4A-AFBF-CD4342596759}" destId="{003FE187-5837-4F98-A677-181AE6B96B56}" srcOrd="0" destOrd="0" presId="urn:microsoft.com/office/officeart/2005/8/layout/default"/>
    <dgm:cxn modelId="{DA72EDAC-2AA2-4BD9-93B4-58BF723AAD87}" type="presParOf" srcId="{D5395A57-3296-4C4A-AFBF-CD4342596759}" destId="{E40FAD88-97D9-4F54-8502-1DE77724530B}" srcOrd="1" destOrd="0" presId="urn:microsoft.com/office/officeart/2005/8/layout/default"/>
    <dgm:cxn modelId="{7313C51F-6905-43EE-9FB2-FD875E56FBEF}" type="presParOf" srcId="{D5395A57-3296-4C4A-AFBF-CD4342596759}" destId="{CCC9F6BE-39CE-48C4-9B7A-106A332E7EA1}" srcOrd="2" destOrd="0" presId="urn:microsoft.com/office/officeart/2005/8/layout/default"/>
    <dgm:cxn modelId="{F4A511A9-E3A8-4C94-B183-2AE7B8B9C9B0}" type="presParOf" srcId="{D5395A57-3296-4C4A-AFBF-CD4342596759}" destId="{FFD294A1-31B7-4FB9-8F83-F9C41A17F791}" srcOrd="3" destOrd="0" presId="urn:microsoft.com/office/officeart/2005/8/layout/default"/>
    <dgm:cxn modelId="{74C9D3C9-68E2-4205-8EBE-57A6E3527A68}" type="presParOf" srcId="{D5395A57-3296-4C4A-AFBF-CD4342596759}" destId="{C8C2A50C-28B4-4333-9494-966303AE4EF4}" srcOrd="4" destOrd="0" presId="urn:microsoft.com/office/officeart/2005/8/layout/default"/>
    <dgm:cxn modelId="{10A1CDDC-AD07-418D-8EC6-8CC43CD08825}" type="presParOf" srcId="{D5395A57-3296-4C4A-AFBF-CD4342596759}" destId="{7435B537-5098-4BD2-91A9-00254F91C618}" srcOrd="5" destOrd="0" presId="urn:microsoft.com/office/officeart/2005/8/layout/default"/>
    <dgm:cxn modelId="{8393969D-F30C-4B54-9A92-9A77C35EDEB5}" type="presParOf" srcId="{D5395A57-3296-4C4A-AFBF-CD4342596759}" destId="{2C4B4EEF-4259-47AF-90B9-05898B5403CB}" srcOrd="6" destOrd="0" presId="urn:microsoft.com/office/officeart/2005/8/layout/default"/>
    <dgm:cxn modelId="{AC1AEEF4-2B4C-47FC-91E3-8A4AEB34CBA6}" type="presParOf" srcId="{D5395A57-3296-4C4A-AFBF-CD4342596759}" destId="{49A783E4-B671-4BD1-8EB3-DC4AB2B1B76F}" srcOrd="7" destOrd="0" presId="urn:microsoft.com/office/officeart/2005/8/layout/default"/>
    <dgm:cxn modelId="{C249EAA8-8C62-40D1-A4B8-E38A039C25B2}" type="presParOf" srcId="{D5395A57-3296-4C4A-AFBF-CD4342596759}" destId="{9AAEE8D5-0420-4FC7-97AC-8738B650FABE}" srcOrd="8" destOrd="0" presId="urn:microsoft.com/office/officeart/2005/8/layout/default"/>
    <dgm:cxn modelId="{12A02646-92FE-4172-9902-5ED955EFEFC9}" type="presParOf" srcId="{D5395A57-3296-4C4A-AFBF-CD4342596759}" destId="{A91DB5D5-3D8D-4B5E-B53F-46B5D1AF98C2}" srcOrd="9" destOrd="0" presId="urn:microsoft.com/office/officeart/2005/8/layout/default"/>
    <dgm:cxn modelId="{81BD9268-FFAC-4D31-A184-9D7FE39F0923}" type="presParOf" srcId="{D5395A57-3296-4C4A-AFBF-CD4342596759}" destId="{79D6632A-196C-4D05-8098-82AE6E49CB5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3BCE66-E42E-45BE-B7EA-6F54A1A34D0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B20092AD-F039-4A51-BEC6-D1D08D727801}">
      <dgm:prSet/>
      <dgm:spPr/>
      <dgm:t>
        <a:bodyPr/>
        <a:lstStyle/>
        <a:p>
          <a:r>
            <a:rPr lang="en-US" b="1" i="0"/>
            <a:t>HTML </a:t>
          </a:r>
          <a:r>
            <a:rPr lang="en-US" b="0" i="0"/>
            <a:t>provides the </a:t>
          </a:r>
          <a:r>
            <a:rPr lang="en-US" b="0" i="1"/>
            <a:t>basic structure</a:t>
          </a:r>
          <a:r>
            <a:rPr lang="en-US" b="0" i="0"/>
            <a:t> of sites, which is enhanced and modified by other technologies like CSS and JavaScript.</a:t>
          </a:r>
          <a:endParaRPr lang="en-US"/>
        </a:p>
      </dgm:t>
    </dgm:pt>
    <dgm:pt modelId="{A10A9EB7-1332-4502-8AEA-7D893A4F0CF8}" type="parTrans" cxnId="{5651E6BD-BCD2-4E3B-860E-860A7D73CDC3}">
      <dgm:prSet/>
      <dgm:spPr/>
      <dgm:t>
        <a:bodyPr/>
        <a:lstStyle/>
        <a:p>
          <a:endParaRPr lang="en-US"/>
        </a:p>
      </dgm:t>
    </dgm:pt>
    <dgm:pt modelId="{EA6CA02E-F64F-47A9-84C6-5FAD4ABAACF8}" type="sibTrans" cxnId="{5651E6BD-BCD2-4E3B-860E-860A7D73CDC3}">
      <dgm:prSet/>
      <dgm:spPr/>
      <dgm:t>
        <a:bodyPr/>
        <a:lstStyle/>
        <a:p>
          <a:endParaRPr lang="en-US"/>
        </a:p>
      </dgm:t>
    </dgm:pt>
    <dgm:pt modelId="{293983FF-1ECF-4AED-994B-7D3F68BB7AE3}">
      <dgm:prSet/>
      <dgm:spPr/>
      <dgm:t>
        <a:bodyPr/>
        <a:lstStyle/>
        <a:p>
          <a:r>
            <a:rPr lang="en-US" b="1" i="0"/>
            <a:t>CSS</a:t>
          </a:r>
          <a:r>
            <a:rPr lang="en-US" b="0" i="0"/>
            <a:t> is used to control </a:t>
          </a:r>
          <a:r>
            <a:rPr lang="en-US" b="0" i="1"/>
            <a:t>presentation, formatting, and layout</a:t>
          </a:r>
          <a:r>
            <a:rPr lang="en-US" b="0" i="0"/>
            <a:t>.</a:t>
          </a:r>
          <a:endParaRPr lang="en-US"/>
        </a:p>
      </dgm:t>
    </dgm:pt>
    <dgm:pt modelId="{C1137E80-4FF2-48B8-8B24-2ECC8961A227}" type="parTrans" cxnId="{B39B1D7B-C5F9-4596-AF02-A0369B1E38FB}">
      <dgm:prSet/>
      <dgm:spPr/>
      <dgm:t>
        <a:bodyPr/>
        <a:lstStyle/>
        <a:p>
          <a:endParaRPr lang="en-US"/>
        </a:p>
      </dgm:t>
    </dgm:pt>
    <dgm:pt modelId="{964DD7FB-F59F-4495-AC7A-59976630E32A}" type="sibTrans" cxnId="{B39B1D7B-C5F9-4596-AF02-A0369B1E38FB}">
      <dgm:prSet/>
      <dgm:spPr/>
      <dgm:t>
        <a:bodyPr/>
        <a:lstStyle/>
        <a:p>
          <a:endParaRPr lang="en-US"/>
        </a:p>
      </dgm:t>
    </dgm:pt>
    <dgm:pt modelId="{AE0A0C93-E180-469A-B59C-DD23F66614E6}">
      <dgm:prSet/>
      <dgm:spPr/>
      <dgm:t>
        <a:bodyPr/>
        <a:lstStyle/>
        <a:p>
          <a:r>
            <a:rPr lang="en-US" b="1" i="0"/>
            <a:t>JavaScript</a:t>
          </a:r>
          <a:r>
            <a:rPr lang="en-US" b="0" i="0"/>
            <a:t> is used to control the </a:t>
          </a:r>
          <a:r>
            <a:rPr lang="en-US" b="0" i="1"/>
            <a:t>behavior</a:t>
          </a:r>
          <a:r>
            <a:rPr lang="en-US" b="0" i="0"/>
            <a:t> of different elements.</a:t>
          </a:r>
          <a:endParaRPr lang="en-US"/>
        </a:p>
      </dgm:t>
    </dgm:pt>
    <dgm:pt modelId="{6D781989-CCDF-45E2-8F47-3AE34CB38FBE}" type="parTrans" cxnId="{FC79162E-2112-41EF-BF8D-6D4EAC6D6317}">
      <dgm:prSet/>
      <dgm:spPr/>
      <dgm:t>
        <a:bodyPr/>
        <a:lstStyle/>
        <a:p>
          <a:endParaRPr lang="en-US"/>
        </a:p>
      </dgm:t>
    </dgm:pt>
    <dgm:pt modelId="{B0883EC3-D40D-415D-981F-6A39D60D9235}" type="sibTrans" cxnId="{FC79162E-2112-41EF-BF8D-6D4EAC6D6317}">
      <dgm:prSet/>
      <dgm:spPr/>
      <dgm:t>
        <a:bodyPr/>
        <a:lstStyle/>
        <a:p>
          <a:endParaRPr lang="en-US"/>
        </a:p>
      </dgm:t>
    </dgm:pt>
    <dgm:pt modelId="{FE738F71-C23C-4A33-B9D5-A1178E2C7377}" type="pres">
      <dgm:prSet presAssocID="{203BCE66-E42E-45BE-B7EA-6F54A1A34D0C}" presName="outerComposite" presStyleCnt="0">
        <dgm:presLayoutVars>
          <dgm:chMax val="5"/>
          <dgm:dir/>
          <dgm:resizeHandles val="exact"/>
        </dgm:presLayoutVars>
      </dgm:prSet>
      <dgm:spPr/>
    </dgm:pt>
    <dgm:pt modelId="{83E47192-5F9C-4687-8DC0-D2B3FBECD1EA}" type="pres">
      <dgm:prSet presAssocID="{203BCE66-E42E-45BE-B7EA-6F54A1A34D0C}" presName="dummyMaxCanvas" presStyleCnt="0">
        <dgm:presLayoutVars/>
      </dgm:prSet>
      <dgm:spPr/>
    </dgm:pt>
    <dgm:pt modelId="{C340E103-4E85-4955-B16F-7A7639F99476}" type="pres">
      <dgm:prSet presAssocID="{203BCE66-E42E-45BE-B7EA-6F54A1A34D0C}" presName="ThreeNodes_1" presStyleLbl="node1" presStyleIdx="0" presStyleCnt="3">
        <dgm:presLayoutVars>
          <dgm:bulletEnabled val="1"/>
        </dgm:presLayoutVars>
      </dgm:prSet>
      <dgm:spPr/>
    </dgm:pt>
    <dgm:pt modelId="{F5249A5E-21AD-4CB5-9C8C-5F17F732EEB0}" type="pres">
      <dgm:prSet presAssocID="{203BCE66-E42E-45BE-B7EA-6F54A1A34D0C}" presName="ThreeNodes_2" presStyleLbl="node1" presStyleIdx="1" presStyleCnt="3">
        <dgm:presLayoutVars>
          <dgm:bulletEnabled val="1"/>
        </dgm:presLayoutVars>
      </dgm:prSet>
      <dgm:spPr/>
    </dgm:pt>
    <dgm:pt modelId="{14669550-28FE-4610-8964-B8D95D4A261C}" type="pres">
      <dgm:prSet presAssocID="{203BCE66-E42E-45BE-B7EA-6F54A1A34D0C}" presName="ThreeNodes_3" presStyleLbl="node1" presStyleIdx="2" presStyleCnt="3">
        <dgm:presLayoutVars>
          <dgm:bulletEnabled val="1"/>
        </dgm:presLayoutVars>
      </dgm:prSet>
      <dgm:spPr/>
    </dgm:pt>
    <dgm:pt modelId="{68662060-D060-4397-B36E-A1DF779A6B61}" type="pres">
      <dgm:prSet presAssocID="{203BCE66-E42E-45BE-B7EA-6F54A1A34D0C}" presName="ThreeConn_1-2" presStyleLbl="fgAccFollowNode1" presStyleIdx="0" presStyleCnt="2">
        <dgm:presLayoutVars>
          <dgm:bulletEnabled val="1"/>
        </dgm:presLayoutVars>
      </dgm:prSet>
      <dgm:spPr/>
    </dgm:pt>
    <dgm:pt modelId="{DB57672F-E996-4C47-9D11-3C5723745988}" type="pres">
      <dgm:prSet presAssocID="{203BCE66-E42E-45BE-B7EA-6F54A1A34D0C}" presName="ThreeConn_2-3" presStyleLbl="fgAccFollowNode1" presStyleIdx="1" presStyleCnt="2">
        <dgm:presLayoutVars>
          <dgm:bulletEnabled val="1"/>
        </dgm:presLayoutVars>
      </dgm:prSet>
      <dgm:spPr/>
    </dgm:pt>
    <dgm:pt modelId="{27742CB9-8483-41E9-A340-300AEC903CA5}" type="pres">
      <dgm:prSet presAssocID="{203BCE66-E42E-45BE-B7EA-6F54A1A34D0C}" presName="ThreeNodes_1_text" presStyleLbl="node1" presStyleIdx="2" presStyleCnt="3">
        <dgm:presLayoutVars>
          <dgm:bulletEnabled val="1"/>
        </dgm:presLayoutVars>
      </dgm:prSet>
      <dgm:spPr/>
    </dgm:pt>
    <dgm:pt modelId="{72690238-F15B-488B-8A27-4C14397BCFF4}" type="pres">
      <dgm:prSet presAssocID="{203BCE66-E42E-45BE-B7EA-6F54A1A34D0C}" presName="ThreeNodes_2_text" presStyleLbl="node1" presStyleIdx="2" presStyleCnt="3">
        <dgm:presLayoutVars>
          <dgm:bulletEnabled val="1"/>
        </dgm:presLayoutVars>
      </dgm:prSet>
      <dgm:spPr/>
    </dgm:pt>
    <dgm:pt modelId="{7EF8006E-03EC-47A7-AE62-F42192497C6D}" type="pres">
      <dgm:prSet presAssocID="{203BCE66-E42E-45BE-B7EA-6F54A1A34D0C}" presName="ThreeNodes_3_text" presStyleLbl="node1" presStyleIdx="2" presStyleCnt="3">
        <dgm:presLayoutVars>
          <dgm:bulletEnabled val="1"/>
        </dgm:presLayoutVars>
      </dgm:prSet>
      <dgm:spPr/>
    </dgm:pt>
  </dgm:ptLst>
  <dgm:cxnLst>
    <dgm:cxn modelId="{B989480F-0D32-4320-A7CC-5F8EE1EE0710}" type="presOf" srcId="{B20092AD-F039-4A51-BEC6-D1D08D727801}" destId="{C340E103-4E85-4955-B16F-7A7639F99476}" srcOrd="0" destOrd="0" presId="urn:microsoft.com/office/officeart/2005/8/layout/vProcess5"/>
    <dgm:cxn modelId="{FC79162E-2112-41EF-BF8D-6D4EAC6D6317}" srcId="{203BCE66-E42E-45BE-B7EA-6F54A1A34D0C}" destId="{AE0A0C93-E180-469A-B59C-DD23F66614E6}" srcOrd="2" destOrd="0" parTransId="{6D781989-CCDF-45E2-8F47-3AE34CB38FBE}" sibTransId="{B0883EC3-D40D-415D-981F-6A39D60D9235}"/>
    <dgm:cxn modelId="{B54A8A2F-D2E0-4489-98D9-E3C96550BD70}" type="presOf" srcId="{AE0A0C93-E180-469A-B59C-DD23F66614E6}" destId="{7EF8006E-03EC-47A7-AE62-F42192497C6D}" srcOrd="1" destOrd="0" presId="urn:microsoft.com/office/officeart/2005/8/layout/vProcess5"/>
    <dgm:cxn modelId="{00CEBD3E-5F31-4D28-A144-C4B49DA805BA}" type="presOf" srcId="{AE0A0C93-E180-469A-B59C-DD23F66614E6}" destId="{14669550-28FE-4610-8964-B8D95D4A261C}" srcOrd="0" destOrd="0" presId="urn:microsoft.com/office/officeart/2005/8/layout/vProcess5"/>
    <dgm:cxn modelId="{42A23B57-7982-4D43-8CC2-C35E70416921}" type="presOf" srcId="{293983FF-1ECF-4AED-994B-7D3F68BB7AE3}" destId="{F5249A5E-21AD-4CB5-9C8C-5F17F732EEB0}" srcOrd="0" destOrd="0" presId="urn:microsoft.com/office/officeart/2005/8/layout/vProcess5"/>
    <dgm:cxn modelId="{B39B1D7B-C5F9-4596-AF02-A0369B1E38FB}" srcId="{203BCE66-E42E-45BE-B7EA-6F54A1A34D0C}" destId="{293983FF-1ECF-4AED-994B-7D3F68BB7AE3}" srcOrd="1" destOrd="0" parTransId="{C1137E80-4FF2-48B8-8B24-2ECC8961A227}" sibTransId="{964DD7FB-F59F-4495-AC7A-59976630E32A}"/>
    <dgm:cxn modelId="{C5C49A8B-203A-4019-B3A8-8C4E9824D451}" type="presOf" srcId="{293983FF-1ECF-4AED-994B-7D3F68BB7AE3}" destId="{72690238-F15B-488B-8A27-4C14397BCFF4}" srcOrd="1" destOrd="0" presId="urn:microsoft.com/office/officeart/2005/8/layout/vProcess5"/>
    <dgm:cxn modelId="{5651E6BD-BCD2-4E3B-860E-860A7D73CDC3}" srcId="{203BCE66-E42E-45BE-B7EA-6F54A1A34D0C}" destId="{B20092AD-F039-4A51-BEC6-D1D08D727801}" srcOrd="0" destOrd="0" parTransId="{A10A9EB7-1332-4502-8AEA-7D893A4F0CF8}" sibTransId="{EA6CA02E-F64F-47A9-84C6-5FAD4ABAACF8}"/>
    <dgm:cxn modelId="{F053E3CE-1B9A-4DD7-925F-E04D8B65C891}" type="presOf" srcId="{964DD7FB-F59F-4495-AC7A-59976630E32A}" destId="{DB57672F-E996-4C47-9D11-3C5723745988}" srcOrd="0" destOrd="0" presId="urn:microsoft.com/office/officeart/2005/8/layout/vProcess5"/>
    <dgm:cxn modelId="{084163DC-54F8-417A-B21A-2C2A8F30E213}" type="presOf" srcId="{B20092AD-F039-4A51-BEC6-D1D08D727801}" destId="{27742CB9-8483-41E9-A340-300AEC903CA5}" srcOrd="1" destOrd="0" presId="urn:microsoft.com/office/officeart/2005/8/layout/vProcess5"/>
    <dgm:cxn modelId="{1A55D0DE-3E14-4523-AC09-5E729B42ED29}" type="presOf" srcId="{203BCE66-E42E-45BE-B7EA-6F54A1A34D0C}" destId="{FE738F71-C23C-4A33-B9D5-A1178E2C7377}" srcOrd="0" destOrd="0" presId="urn:microsoft.com/office/officeart/2005/8/layout/vProcess5"/>
    <dgm:cxn modelId="{879DE9E9-EA49-4C88-B641-28E794703261}" type="presOf" srcId="{EA6CA02E-F64F-47A9-84C6-5FAD4ABAACF8}" destId="{68662060-D060-4397-B36E-A1DF779A6B61}" srcOrd="0" destOrd="0" presId="urn:microsoft.com/office/officeart/2005/8/layout/vProcess5"/>
    <dgm:cxn modelId="{ABB1D53C-738B-40B1-8C6B-1504ABCC28E2}" type="presParOf" srcId="{FE738F71-C23C-4A33-B9D5-A1178E2C7377}" destId="{83E47192-5F9C-4687-8DC0-D2B3FBECD1EA}" srcOrd="0" destOrd="0" presId="urn:microsoft.com/office/officeart/2005/8/layout/vProcess5"/>
    <dgm:cxn modelId="{B671CC80-D56E-4DCA-8B35-65054E5C7239}" type="presParOf" srcId="{FE738F71-C23C-4A33-B9D5-A1178E2C7377}" destId="{C340E103-4E85-4955-B16F-7A7639F99476}" srcOrd="1" destOrd="0" presId="urn:microsoft.com/office/officeart/2005/8/layout/vProcess5"/>
    <dgm:cxn modelId="{0ED1989A-5189-46C2-AD86-BB4A71F9F3E6}" type="presParOf" srcId="{FE738F71-C23C-4A33-B9D5-A1178E2C7377}" destId="{F5249A5E-21AD-4CB5-9C8C-5F17F732EEB0}" srcOrd="2" destOrd="0" presId="urn:microsoft.com/office/officeart/2005/8/layout/vProcess5"/>
    <dgm:cxn modelId="{3DC2CB5F-2E43-4774-8671-8E9D2FFDDF88}" type="presParOf" srcId="{FE738F71-C23C-4A33-B9D5-A1178E2C7377}" destId="{14669550-28FE-4610-8964-B8D95D4A261C}" srcOrd="3" destOrd="0" presId="urn:microsoft.com/office/officeart/2005/8/layout/vProcess5"/>
    <dgm:cxn modelId="{C7F9B1D5-620A-49D1-BC95-A0F96D0390C0}" type="presParOf" srcId="{FE738F71-C23C-4A33-B9D5-A1178E2C7377}" destId="{68662060-D060-4397-B36E-A1DF779A6B61}" srcOrd="4" destOrd="0" presId="urn:microsoft.com/office/officeart/2005/8/layout/vProcess5"/>
    <dgm:cxn modelId="{F27DF064-5F5A-495B-AD22-6355989A9A55}" type="presParOf" srcId="{FE738F71-C23C-4A33-B9D5-A1178E2C7377}" destId="{DB57672F-E996-4C47-9D11-3C5723745988}" srcOrd="5" destOrd="0" presId="urn:microsoft.com/office/officeart/2005/8/layout/vProcess5"/>
    <dgm:cxn modelId="{20559DFA-23A9-4BCE-98CC-D6ECA3681772}" type="presParOf" srcId="{FE738F71-C23C-4A33-B9D5-A1178E2C7377}" destId="{27742CB9-8483-41E9-A340-300AEC903CA5}" srcOrd="6" destOrd="0" presId="urn:microsoft.com/office/officeart/2005/8/layout/vProcess5"/>
    <dgm:cxn modelId="{FADBDF5B-9F81-402D-885B-9ACAFE2D4810}" type="presParOf" srcId="{FE738F71-C23C-4A33-B9D5-A1178E2C7377}" destId="{72690238-F15B-488B-8A27-4C14397BCFF4}" srcOrd="7" destOrd="0" presId="urn:microsoft.com/office/officeart/2005/8/layout/vProcess5"/>
    <dgm:cxn modelId="{89D300F8-3F42-40A8-825D-06BE37AC168F}" type="presParOf" srcId="{FE738F71-C23C-4A33-B9D5-A1178E2C7377}" destId="{7EF8006E-03EC-47A7-AE62-F42192497C6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FE187-5837-4F98-A677-181AE6B96B56}">
      <dsp:nvSpPr>
        <dsp:cNvPr id="0" name=""/>
        <dsp:cNvSpPr/>
      </dsp:nvSpPr>
      <dsp:spPr>
        <a:xfrm>
          <a:off x="60995" y="1999"/>
          <a:ext cx="2741200" cy="16447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Video games can make you addicted</a:t>
          </a:r>
          <a:endParaRPr lang="en-US" sz="3200" kern="1200"/>
        </a:p>
      </dsp:txBody>
      <dsp:txXfrm>
        <a:off x="60995" y="1999"/>
        <a:ext cx="2741200" cy="1644720"/>
      </dsp:txXfrm>
    </dsp:sp>
    <dsp:sp modelId="{CCC9F6BE-39CE-48C4-9B7A-106A332E7EA1}">
      <dsp:nvSpPr>
        <dsp:cNvPr id="0" name=""/>
        <dsp:cNvSpPr/>
      </dsp:nvSpPr>
      <dsp:spPr>
        <a:xfrm>
          <a:off x="3076316" y="1999"/>
          <a:ext cx="2741200" cy="16447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Elevated risk of aggression</a:t>
          </a:r>
          <a:endParaRPr lang="en-US" sz="3200" kern="1200"/>
        </a:p>
      </dsp:txBody>
      <dsp:txXfrm>
        <a:off x="3076316" y="1999"/>
        <a:ext cx="2741200" cy="1644720"/>
      </dsp:txXfrm>
    </dsp:sp>
    <dsp:sp modelId="{C8C2A50C-28B4-4333-9494-966303AE4EF4}">
      <dsp:nvSpPr>
        <dsp:cNvPr id="0" name=""/>
        <dsp:cNvSpPr/>
      </dsp:nvSpPr>
      <dsp:spPr>
        <a:xfrm>
          <a:off x="60995" y="1920839"/>
          <a:ext cx="2741200" cy="164472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Games replace real-world problems</a:t>
          </a:r>
          <a:endParaRPr lang="en-US" sz="3200" kern="1200"/>
        </a:p>
      </dsp:txBody>
      <dsp:txXfrm>
        <a:off x="60995" y="1920839"/>
        <a:ext cx="2741200" cy="1644720"/>
      </dsp:txXfrm>
    </dsp:sp>
    <dsp:sp modelId="{2C4B4EEF-4259-47AF-90B9-05898B5403CB}">
      <dsp:nvSpPr>
        <dsp:cNvPr id="0" name=""/>
        <dsp:cNvSpPr/>
      </dsp:nvSpPr>
      <dsp:spPr>
        <a:xfrm>
          <a:off x="3076316" y="1920839"/>
          <a:ext cx="2741200" cy="164472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Some games promote gambling</a:t>
          </a:r>
          <a:endParaRPr lang="en-US" sz="3200" kern="1200"/>
        </a:p>
      </dsp:txBody>
      <dsp:txXfrm>
        <a:off x="3076316" y="1920839"/>
        <a:ext cx="2741200" cy="1644720"/>
      </dsp:txXfrm>
    </dsp:sp>
    <dsp:sp modelId="{9AAEE8D5-0420-4FC7-97AC-8738B650FABE}">
      <dsp:nvSpPr>
        <dsp:cNvPr id="0" name=""/>
        <dsp:cNvSpPr/>
      </dsp:nvSpPr>
      <dsp:spPr>
        <a:xfrm>
          <a:off x="60995" y="3839680"/>
          <a:ext cx="2741200" cy="16447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Decreased physical and mental health</a:t>
          </a:r>
          <a:endParaRPr lang="en-US" sz="3200" kern="1200"/>
        </a:p>
      </dsp:txBody>
      <dsp:txXfrm>
        <a:off x="60995" y="3839680"/>
        <a:ext cx="2741200" cy="1644720"/>
      </dsp:txXfrm>
    </dsp:sp>
    <dsp:sp modelId="{79D6632A-196C-4D05-8098-82AE6E49CB5E}">
      <dsp:nvSpPr>
        <dsp:cNvPr id="0" name=""/>
        <dsp:cNvSpPr/>
      </dsp:nvSpPr>
      <dsp:spPr>
        <a:xfrm>
          <a:off x="3076316" y="3839680"/>
          <a:ext cx="2741200" cy="16447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Lack of focus and concentration</a:t>
          </a:r>
          <a:endParaRPr lang="en-US" sz="3200" kern="1200"/>
        </a:p>
      </dsp:txBody>
      <dsp:txXfrm>
        <a:off x="3076316" y="3839680"/>
        <a:ext cx="2741200" cy="1644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0E103-4E85-4955-B16F-7A7639F99476}">
      <dsp:nvSpPr>
        <dsp:cNvPr id="0" name=""/>
        <dsp:cNvSpPr/>
      </dsp:nvSpPr>
      <dsp:spPr>
        <a:xfrm>
          <a:off x="0" y="0"/>
          <a:ext cx="9346190" cy="106109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a:t>HTML </a:t>
          </a:r>
          <a:r>
            <a:rPr lang="en-US" sz="2500" b="0" i="0" kern="1200"/>
            <a:t>provides the </a:t>
          </a:r>
          <a:r>
            <a:rPr lang="en-US" sz="2500" b="0" i="1" kern="1200"/>
            <a:t>basic structure</a:t>
          </a:r>
          <a:r>
            <a:rPr lang="en-US" sz="2500" b="0" i="0" kern="1200"/>
            <a:t> of sites, which is enhanced and modified by other technologies like CSS and JavaScript.</a:t>
          </a:r>
          <a:endParaRPr lang="en-US" sz="2500" kern="1200"/>
        </a:p>
      </dsp:txBody>
      <dsp:txXfrm>
        <a:off x="31079" y="31079"/>
        <a:ext cx="8201180" cy="998941"/>
      </dsp:txXfrm>
    </dsp:sp>
    <dsp:sp modelId="{F5249A5E-21AD-4CB5-9C8C-5F17F732EEB0}">
      <dsp:nvSpPr>
        <dsp:cNvPr id="0" name=""/>
        <dsp:cNvSpPr/>
      </dsp:nvSpPr>
      <dsp:spPr>
        <a:xfrm>
          <a:off x="824663" y="1237949"/>
          <a:ext cx="9346190" cy="10610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a:t>CSS</a:t>
          </a:r>
          <a:r>
            <a:rPr lang="en-US" sz="2500" b="0" i="0" kern="1200"/>
            <a:t> is used to control </a:t>
          </a:r>
          <a:r>
            <a:rPr lang="en-US" sz="2500" b="0" i="1" kern="1200"/>
            <a:t>presentation, formatting, and layout</a:t>
          </a:r>
          <a:r>
            <a:rPr lang="en-US" sz="2500" b="0" i="0" kern="1200"/>
            <a:t>.</a:t>
          </a:r>
          <a:endParaRPr lang="en-US" sz="2500" kern="1200"/>
        </a:p>
      </dsp:txBody>
      <dsp:txXfrm>
        <a:off x="855742" y="1269028"/>
        <a:ext cx="7769653" cy="998941"/>
      </dsp:txXfrm>
    </dsp:sp>
    <dsp:sp modelId="{14669550-28FE-4610-8964-B8D95D4A261C}">
      <dsp:nvSpPr>
        <dsp:cNvPr id="0" name=""/>
        <dsp:cNvSpPr/>
      </dsp:nvSpPr>
      <dsp:spPr>
        <a:xfrm>
          <a:off x="1649327" y="2475898"/>
          <a:ext cx="9346190" cy="106109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a:t>JavaScript</a:t>
          </a:r>
          <a:r>
            <a:rPr lang="en-US" sz="2500" b="0" i="0" kern="1200"/>
            <a:t> is used to control the </a:t>
          </a:r>
          <a:r>
            <a:rPr lang="en-US" sz="2500" b="0" i="1" kern="1200"/>
            <a:t>behavior</a:t>
          </a:r>
          <a:r>
            <a:rPr lang="en-US" sz="2500" b="0" i="0" kern="1200"/>
            <a:t> of different elements.</a:t>
          </a:r>
          <a:endParaRPr lang="en-US" sz="2500" kern="1200"/>
        </a:p>
      </dsp:txBody>
      <dsp:txXfrm>
        <a:off x="1680406" y="2506977"/>
        <a:ext cx="7769653" cy="998941"/>
      </dsp:txXfrm>
    </dsp:sp>
    <dsp:sp modelId="{68662060-D060-4397-B36E-A1DF779A6B61}">
      <dsp:nvSpPr>
        <dsp:cNvPr id="0" name=""/>
        <dsp:cNvSpPr/>
      </dsp:nvSpPr>
      <dsp:spPr>
        <a:xfrm>
          <a:off x="8656475" y="804667"/>
          <a:ext cx="689714" cy="68971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811661" y="804667"/>
        <a:ext cx="379342" cy="519010"/>
      </dsp:txXfrm>
    </dsp:sp>
    <dsp:sp modelId="{DB57672F-E996-4C47-9D11-3C5723745988}">
      <dsp:nvSpPr>
        <dsp:cNvPr id="0" name=""/>
        <dsp:cNvSpPr/>
      </dsp:nvSpPr>
      <dsp:spPr>
        <a:xfrm>
          <a:off x="9481139" y="2035542"/>
          <a:ext cx="689714" cy="68971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636325" y="2035542"/>
        <a:ext cx="379342" cy="5190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1284-5841-3425-0CD2-EFE348B3D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40AD76-6355-7F7A-9A04-83DF2EBED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57B015-565C-E9BA-3B37-B12AA2032E12}"/>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5" name="Footer Placeholder 4">
            <a:extLst>
              <a:ext uri="{FF2B5EF4-FFF2-40B4-BE49-F238E27FC236}">
                <a16:creationId xmlns:a16="http://schemas.microsoft.com/office/drawing/2014/main" id="{6F1D5B79-4115-F2CA-AC97-21A7D7E85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66B7B-18EA-1341-BF30-1B01C1FFDC3A}"/>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10497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C03A-0581-55D7-E62F-C4168EBC7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9374F5-F4E2-298A-D154-0C6C3DA52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86609-241C-99A5-1BAB-517DADC591E6}"/>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5" name="Footer Placeholder 4">
            <a:extLst>
              <a:ext uri="{FF2B5EF4-FFF2-40B4-BE49-F238E27FC236}">
                <a16:creationId xmlns:a16="http://schemas.microsoft.com/office/drawing/2014/main" id="{A5E29316-DCFE-D89F-B5E1-FFE752B56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15817-DFD5-10F2-30F7-8225BCA1030C}"/>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44678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4154E6-495D-48B3-F36D-3848631A45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21298-4BCD-18A5-28F6-24DFD3089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A14D6-360E-9C01-8CD2-07A29CFDD743}"/>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5" name="Footer Placeholder 4">
            <a:extLst>
              <a:ext uri="{FF2B5EF4-FFF2-40B4-BE49-F238E27FC236}">
                <a16:creationId xmlns:a16="http://schemas.microsoft.com/office/drawing/2014/main" id="{87D04DFF-4302-499D-A5C6-26ABEC8DB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B43CD-9B21-B3EA-D9B3-7A134EC56CD3}"/>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271017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1252-9EA9-35BC-48AA-2046BA6F6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BFA49-9FA5-0A09-AFD9-805AF3B74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A832F-FB78-B74A-82C0-43D5F7B0FF4D}"/>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5" name="Footer Placeholder 4">
            <a:extLst>
              <a:ext uri="{FF2B5EF4-FFF2-40B4-BE49-F238E27FC236}">
                <a16:creationId xmlns:a16="http://schemas.microsoft.com/office/drawing/2014/main" id="{8F3273CE-AFA4-4DEC-F764-7A38586A6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9B066-8B1F-31BD-2567-031C9013031C}"/>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74086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6A3C-0870-D9B3-39B8-06FE59D634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43B4-7B85-5DB4-D88F-0C315EC7E2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131B53-50E5-313A-D572-C1D84657DB01}"/>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5" name="Footer Placeholder 4">
            <a:extLst>
              <a:ext uri="{FF2B5EF4-FFF2-40B4-BE49-F238E27FC236}">
                <a16:creationId xmlns:a16="http://schemas.microsoft.com/office/drawing/2014/main" id="{828C742A-980A-CAF4-AA00-E950304B6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5CAD1-FE36-012A-6D24-71FBB87D4292}"/>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300387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AC42-B532-3AE5-DB0F-692C60DFC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57045-408F-3052-71DE-B5C080132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46942-FF21-B95F-1A4E-B2219ACB6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DC846-93B6-E516-AA26-61968051D8CD}"/>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6" name="Footer Placeholder 5">
            <a:extLst>
              <a:ext uri="{FF2B5EF4-FFF2-40B4-BE49-F238E27FC236}">
                <a16:creationId xmlns:a16="http://schemas.microsoft.com/office/drawing/2014/main" id="{07426A89-CF23-183C-5A26-860570A79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0704A-5C6B-A4A3-AB05-F1D3062D5FCC}"/>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51658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3DD3-5FBF-5A95-FB30-D8AB54EA1F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1D50B-0E23-F804-E0A3-647926D68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548A2-0BD1-769C-CA7C-6F6CA1FD61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12387-4B6C-183F-B8E6-6B7490428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FE69-1286-EB6A-2363-C9809A8575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3B5850-0EAD-F5D9-AB9F-AAA156951DB1}"/>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8" name="Footer Placeholder 7">
            <a:extLst>
              <a:ext uri="{FF2B5EF4-FFF2-40B4-BE49-F238E27FC236}">
                <a16:creationId xmlns:a16="http://schemas.microsoft.com/office/drawing/2014/main" id="{89F9B910-27B1-5255-CEF1-DD1366903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597881-FD34-CD1F-A57B-CF0935463E09}"/>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402425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0DF-3C54-6767-3856-0FD28CBAB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E56F2-6492-08AD-4C4B-9126452C6623}"/>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4" name="Footer Placeholder 3">
            <a:extLst>
              <a:ext uri="{FF2B5EF4-FFF2-40B4-BE49-F238E27FC236}">
                <a16:creationId xmlns:a16="http://schemas.microsoft.com/office/drawing/2014/main" id="{C90EB246-5E02-AE29-1C37-2E5E539A40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CDFE8A-334B-9DA0-AD90-6DCDA0666DBF}"/>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301318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80BF9-123C-4EEA-6740-D20BAE20956A}"/>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3" name="Footer Placeholder 2">
            <a:extLst>
              <a:ext uri="{FF2B5EF4-FFF2-40B4-BE49-F238E27FC236}">
                <a16:creationId xmlns:a16="http://schemas.microsoft.com/office/drawing/2014/main" id="{B7AC5951-3677-10EC-C821-094159E952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6DDBD-0A61-0752-B9A4-1A8AF1684B1E}"/>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424301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DAE3-D588-26F6-C0A1-95D6A1A6B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4901AA-4C08-FB23-5AEB-DE20C96DD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878CE5-4748-BAB4-7FAB-AD264C45F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79977-F3B3-DCCB-9E6A-8AC9911C4919}"/>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6" name="Footer Placeholder 5">
            <a:extLst>
              <a:ext uri="{FF2B5EF4-FFF2-40B4-BE49-F238E27FC236}">
                <a16:creationId xmlns:a16="http://schemas.microsoft.com/office/drawing/2014/main" id="{FBA641C0-E54C-B776-DD07-C83C068A6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B3A13-7AD7-77D3-52EB-D65C06D64673}"/>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254549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1E5A-E948-B6D2-A35F-2CC8A329D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12591-98D2-9988-226E-6038D16BA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5976B5-C9C0-996B-785B-46C951C54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3A5E5-2D8F-F6FD-43B8-745112E3EC2D}"/>
              </a:ext>
            </a:extLst>
          </p:cNvPr>
          <p:cNvSpPr>
            <a:spLocks noGrp="1"/>
          </p:cNvSpPr>
          <p:nvPr>
            <p:ph type="dt" sz="half" idx="10"/>
          </p:nvPr>
        </p:nvSpPr>
        <p:spPr/>
        <p:txBody>
          <a:bodyPr/>
          <a:lstStyle/>
          <a:p>
            <a:fld id="{8D8ED851-B1A6-4E61-ABE7-77609D674FF7}" type="datetimeFigureOut">
              <a:rPr lang="en-US" smtClean="0"/>
              <a:t>1/6/2023</a:t>
            </a:fld>
            <a:endParaRPr lang="en-US"/>
          </a:p>
        </p:txBody>
      </p:sp>
      <p:sp>
        <p:nvSpPr>
          <p:cNvPr id="6" name="Footer Placeholder 5">
            <a:extLst>
              <a:ext uri="{FF2B5EF4-FFF2-40B4-BE49-F238E27FC236}">
                <a16:creationId xmlns:a16="http://schemas.microsoft.com/office/drawing/2014/main" id="{57B69193-1E2E-3510-B9EA-09D222683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E050C-0FEA-4AF4-C93F-BE63A365342E}"/>
              </a:ext>
            </a:extLst>
          </p:cNvPr>
          <p:cNvSpPr>
            <a:spLocks noGrp="1"/>
          </p:cNvSpPr>
          <p:nvPr>
            <p:ph type="sldNum" sz="quarter" idx="12"/>
          </p:nvPr>
        </p:nvSpPr>
        <p:spPr/>
        <p:txBody>
          <a:bodyPr/>
          <a:lstStyle/>
          <a:p>
            <a:fld id="{E79278AC-FFCC-4444-967C-FAB270C4BA5A}" type="slidenum">
              <a:rPr lang="en-US" smtClean="0"/>
              <a:t>‹#›</a:t>
            </a:fld>
            <a:endParaRPr lang="en-US"/>
          </a:p>
        </p:txBody>
      </p:sp>
    </p:spTree>
    <p:extLst>
      <p:ext uri="{BB962C8B-B14F-4D97-AF65-F5344CB8AC3E}">
        <p14:creationId xmlns:p14="http://schemas.microsoft.com/office/powerpoint/2010/main" val="375937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897EE-46A0-D458-346E-E5F9F4DCC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67C3E-0F9A-2043-4FDE-330C2187B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489C0-1C2E-7BDD-AA85-050F600AE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ED851-B1A6-4E61-ABE7-77609D674FF7}" type="datetimeFigureOut">
              <a:rPr lang="en-US" smtClean="0"/>
              <a:t>1/6/2023</a:t>
            </a:fld>
            <a:endParaRPr lang="en-US"/>
          </a:p>
        </p:txBody>
      </p:sp>
      <p:sp>
        <p:nvSpPr>
          <p:cNvPr id="5" name="Footer Placeholder 4">
            <a:extLst>
              <a:ext uri="{FF2B5EF4-FFF2-40B4-BE49-F238E27FC236}">
                <a16:creationId xmlns:a16="http://schemas.microsoft.com/office/drawing/2014/main" id="{C6197BF0-0C52-36E8-1661-446660998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D8DA7B-5306-133F-9033-8B129FCEE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278AC-FFCC-4444-967C-FAB270C4BA5A}" type="slidenum">
              <a:rPr lang="en-US" smtClean="0"/>
              <a:t>‹#›</a:t>
            </a:fld>
            <a:endParaRPr lang="en-US"/>
          </a:p>
        </p:txBody>
      </p:sp>
    </p:spTree>
    <p:extLst>
      <p:ext uri="{BB962C8B-B14F-4D97-AF65-F5344CB8AC3E}">
        <p14:creationId xmlns:p14="http://schemas.microsoft.com/office/powerpoint/2010/main" val="3495899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a:solidFill>
            <a:schemeClr val="bg1"/>
          </a:solidFill>
        </p:grpSpPr>
        <p:grpSp>
          <p:nvGrpSpPr>
            <p:cNvPr id="26" name="Group 25">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30" name="Freeform: Shape 2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7" name="Group 26">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28" name="Freeform: Shape 27">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33" name="Group 32">
            <a:extLst>
              <a:ext uri="{FF2B5EF4-FFF2-40B4-BE49-F238E27FC236}">
                <a16:creationId xmlns:a16="http://schemas.microsoft.com/office/drawing/2014/main" id="{5499343D-E927-41D0-B997-E44A300C68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25" y="1119591"/>
            <a:ext cx="4965868" cy="4598497"/>
            <a:chOff x="579725" y="1119591"/>
            <a:chExt cx="4965868" cy="4598497"/>
          </a:xfrm>
        </p:grpSpPr>
        <p:sp>
          <p:nvSpPr>
            <p:cNvPr id="34" name="Rectangle 3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4F685-C411-1758-87FA-BE363C4807D6}"/>
              </a:ext>
            </a:extLst>
          </p:cNvPr>
          <p:cNvSpPr>
            <a:spLocks noGrp="1"/>
          </p:cNvSpPr>
          <p:nvPr>
            <p:ph type="ctrTitle"/>
          </p:nvPr>
        </p:nvSpPr>
        <p:spPr>
          <a:xfrm>
            <a:off x="838200" y="1254952"/>
            <a:ext cx="4324642" cy="2939655"/>
          </a:xfrm>
        </p:spPr>
        <p:txBody>
          <a:bodyPr>
            <a:normAutofit/>
          </a:bodyPr>
          <a:lstStyle/>
          <a:p>
            <a:r>
              <a:rPr lang="en-US" sz="5400">
                <a:solidFill>
                  <a:schemeClr val="bg1"/>
                </a:solidFill>
              </a:rPr>
              <a:t>Dragon Running Game</a:t>
            </a:r>
          </a:p>
        </p:txBody>
      </p:sp>
      <p:sp>
        <p:nvSpPr>
          <p:cNvPr id="3" name="Subtitle 2">
            <a:extLst>
              <a:ext uri="{FF2B5EF4-FFF2-40B4-BE49-F238E27FC236}">
                <a16:creationId xmlns:a16="http://schemas.microsoft.com/office/drawing/2014/main" id="{1F7B334D-1FE3-D5FC-83CE-0212D18944B2}"/>
              </a:ext>
            </a:extLst>
          </p:cNvPr>
          <p:cNvSpPr>
            <a:spLocks noGrp="1"/>
          </p:cNvSpPr>
          <p:nvPr>
            <p:ph type="subTitle" idx="1"/>
          </p:nvPr>
        </p:nvSpPr>
        <p:spPr>
          <a:xfrm>
            <a:off x="838200" y="4286683"/>
            <a:ext cx="4324642" cy="1199392"/>
          </a:xfrm>
        </p:spPr>
        <p:txBody>
          <a:bodyPr>
            <a:normAutofit/>
          </a:bodyPr>
          <a:lstStyle/>
          <a:p>
            <a:r>
              <a:rPr lang="en-US" sz="2000">
                <a:solidFill>
                  <a:schemeClr val="bg1"/>
                </a:solidFill>
              </a:rPr>
              <a:t>Prepared by:-</a:t>
            </a:r>
          </a:p>
          <a:p>
            <a:r>
              <a:rPr lang="en-US" sz="2000">
                <a:solidFill>
                  <a:schemeClr val="bg1"/>
                </a:solidFill>
              </a:rPr>
              <a:t>Ashutosh kumar</a:t>
            </a:r>
          </a:p>
        </p:txBody>
      </p:sp>
      <p:pic>
        <p:nvPicPr>
          <p:cNvPr id="5" name="Picture 4" descr="A herd of wild horses running on the water">
            <a:extLst>
              <a:ext uri="{FF2B5EF4-FFF2-40B4-BE49-F238E27FC236}">
                <a16:creationId xmlns:a16="http://schemas.microsoft.com/office/drawing/2014/main" id="{4A88093C-4192-7E6A-9E85-9BB1B19C9895}"/>
              </a:ext>
            </a:extLst>
          </p:cNvPr>
          <p:cNvPicPr>
            <a:picLocks noChangeAspect="1"/>
          </p:cNvPicPr>
          <p:nvPr/>
        </p:nvPicPr>
        <p:blipFill rotWithShape="1">
          <a:blip r:embed="rId2"/>
          <a:srcRect r="13946" b="-2"/>
          <a:stretch/>
        </p:blipFill>
        <p:spPr>
          <a:xfrm>
            <a:off x="6094114" y="1321031"/>
            <a:ext cx="5428611" cy="4210940"/>
          </a:xfrm>
          <a:prstGeom prst="rect">
            <a:avLst/>
          </a:prstGeom>
          <a:ln w="28575">
            <a:noFill/>
          </a:ln>
        </p:spPr>
      </p:pic>
      <p:sp>
        <p:nvSpPr>
          <p:cNvPr id="39" name="Freeform: Shape 3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 name="Freeform: Shape 40">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Oval 4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48" name="Freeform: Shape 4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54"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55" name="Freeform: Shape 54">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8468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5EDD00-64F6-67B2-9BFC-A4E75BB86C2B}"/>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Difference b/w CSS V/S JS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4" name="Content Placeholder 3">
            <a:extLst>
              <a:ext uri="{FF2B5EF4-FFF2-40B4-BE49-F238E27FC236}">
                <a16:creationId xmlns:a16="http://schemas.microsoft.com/office/drawing/2014/main" id="{1CDBDE6C-2C58-4B28-00E7-8352B5353B67}"/>
              </a:ext>
            </a:extLst>
          </p:cNvPr>
          <p:cNvGraphicFramePr>
            <a:graphicFrameLocks noGrp="1"/>
          </p:cNvGraphicFramePr>
          <p:nvPr>
            <p:ph idx="1"/>
            <p:extLst>
              <p:ext uri="{D42A27DB-BD31-4B8C-83A1-F6EECF244321}">
                <p14:modId xmlns:p14="http://schemas.microsoft.com/office/powerpoint/2010/main" val="577312383"/>
              </p:ext>
            </p:extLst>
          </p:nvPr>
        </p:nvGraphicFramePr>
        <p:xfrm>
          <a:off x="5484139" y="1201339"/>
          <a:ext cx="6301602" cy="4431216"/>
        </p:xfrm>
        <a:graphic>
          <a:graphicData uri="http://schemas.openxmlformats.org/drawingml/2006/table">
            <a:tbl>
              <a:tblPr firstRow="1" bandRow="1"/>
              <a:tblGrid>
                <a:gridCol w="3160381">
                  <a:extLst>
                    <a:ext uri="{9D8B030D-6E8A-4147-A177-3AD203B41FA5}">
                      <a16:colId xmlns:a16="http://schemas.microsoft.com/office/drawing/2014/main" val="3181510761"/>
                    </a:ext>
                  </a:extLst>
                </a:gridCol>
                <a:gridCol w="3141221">
                  <a:extLst>
                    <a:ext uri="{9D8B030D-6E8A-4147-A177-3AD203B41FA5}">
                      <a16:colId xmlns:a16="http://schemas.microsoft.com/office/drawing/2014/main" val="3800225600"/>
                    </a:ext>
                  </a:extLst>
                </a:gridCol>
              </a:tblGrid>
              <a:tr h="324962">
                <a:tc>
                  <a:txBody>
                    <a:bodyPr/>
                    <a:lstStyle/>
                    <a:p>
                      <a:pPr algn="l" fontAlgn="base"/>
                      <a:r>
                        <a:rPr lang="en-US" sz="1200" b="0">
                          <a:effectLst/>
                        </a:rPr>
                        <a:t>CSS</a:t>
                      </a:r>
                    </a:p>
                  </a:txBody>
                  <a:tcPr marL="54744" marR="54744" marT="54744" marB="54744" anchor="ctr">
                    <a:lnL>
                      <a:noFill/>
                    </a:lnL>
                    <a:lnR>
                      <a:noFill/>
                    </a:lnR>
                    <a:lnT>
                      <a:noFill/>
                    </a:lnT>
                    <a:lnB>
                      <a:noFill/>
                    </a:lnB>
                    <a:solidFill>
                      <a:srgbClr val="FFFFFF"/>
                    </a:solidFill>
                  </a:tcPr>
                </a:tc>
                <a:tc>
                  <a:txBody>
                    <a:bodyPr/>
                    <a:lstStyle/>
                    <a:p>
                      <a:pPr algn="l" fontAlgn="base"/>
                      <a:r>
                        <a:rPr lang="en-US" sz="1200" b="0">
                          <a:effectLst/>
                        </a:rPr>
                        <a:t>Javascript</a:t>
                      </a:r>
                    </a:p>
                  </a:txBody>
                  <a:tcPr marL="54744" marR="54744" marT="54744" marB="54744" anchor="ctr">
                    <a:lnL>
                      <a:noFill/>
                    </a:lnL>
                    <a:lnR>
                      <a:noFill/>
                    </a:lnR>
                    <a:lnT>
                      <a:noFill/>
                    </a:lnT>
                    <a:lnB>
                      <a:noFill/>
                    </a:lnB>
                    <a:solidFill>
                      <a:srgbClr val="FFFFFF"/>
                    </a:solidFill>
                  </a:tcPr>
                </a:tc>
                <a:extLst>
                  <a:ext uri="{0D108BD9-81ED-4DB2-BD59-A6C34878D82A}">
                    <a16:rowId xmlns:a16="http://schemas.microsoft.com/office/drawing/2014/main" val="2311069521"/>
                  </a:ext>
                </a:extLst>
              </a:tr>
              <a:tr h="513282">
                <a:tc>
                  <a:txBody>
                    <a:bodyPr/>
                    <a:lstStyle/>
                    <a:p>
                      <a:pPr algn="l" fontAlgn="base"/>
                      <a:r>
                        <a:rPr lang="en-US" sz="1100" b="0">
                          <a:effectLst/>
                        </a:rPr>
                        <a:t>CSS stylizes components of the webpage.</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JavaScript is dependable for the interactivity of the webpage.</a:t>
                      </a: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1852897351"/>
                  </a:ext>
                </a:extLst>
              </a:tr>
              <a:tr h="513282">
                <a:tc>
                  <a:txBody>
                    <a:bodyPr/>
                    <a:lstStyle/>
                    <a:p>
                      <a:pPr algn="l" fontAlgn="base"/>
                      <a:r>
                        <a:rPr lang="en-US" sz="1100" b="0">
                          <a:effectLst/>
                        </a:rPr>
                        <a:t>CSS is much easier and more basic when it comes to web page formatting and designing.</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JavaScript is tougher compare to CSS in this scenario.</a:t>
                      </a: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4228898352"/>
                  </a:ext>
                </a:extLst>
              </a:tr>
              <a:tr h="513282">
                <a:tc>
                  <a:txBody>
                    <a:bodyPr/>
                    <a:lstStyle/>
                    <a:p>
                      <a:pPr algn="l" fontAlgn="base"/>
                      <a:r>
                        <a:rPr lang="en-US" sz="1100" b="0">
                          <a:effectLst/>
                        </a:rPr>
                        <a:t>CSS directly defines in the &lt;style&gt; tag in HTML.</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The &lt;script&gt; tag should be used for JavaScript code.</a:t>
                      </a: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1905480866"/>
                  </a:ext>
                </a:extLst>
              </a:tr>
              <a:tr h="677514">
                <a:tc>
                  <a:txBody>
                    <a:bodyPr/>
                    <a:lstStyle/>
                    <a:p>
                      <a:pPr algn="l" fontAlgn="base"/>
                      <a:r>
                        <a:rPr lang="en-US" sz="1100" b="0">
                          <a:effectLst/>
                        </a:rPr>
                        <a:t>CSS can not approve shapes, can be utilized to identify guest browsers, and can be utilized to recover and store data from visitors’ computers.</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JavaScript can approve shapes, can be utilized to identify guest browsers, and can be utilized to recover and store data from visitors’ computers.</a:t>
                      </a: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1494252846"/>
                  </a:ext>
                </a:extLst>
              </a:tr>
              <a:tr h="513282">
                <a:tc>
                  <a:txBody>
                    <a:bodyPr/>
                    <a:lstStyle/>
                    <a:p>
                      <a:pPr algn="l" fontAlgn="base"/>
                      <a:r>
                        <a:rPr lang="en-US" sz="1100" b="0">
                          <a:effectLst/>
                        </a:rPr>
                        <a:t>Any broken CSS rule will not impact your entire web-app and would not stop the site from loading.</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An error in your JavaScript code will breakdown the complete app.</a:t>
                      </a: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2111896607"/>
                  </a:ext>
                </a:extLst>
              </a:tr>
              <a:tr h="349049">
                <a:tc>
                  <a:txBody>
                    <a:bodyPr/>
                    <a:lstStyle/>
                    <a:p>
                      <a:pPr algn="l" fontAlgn="base"/>
                      <a:r>
                        <a:rPr lang="en-US" sz="1100" b="0">
                          <a:effectLst/>
                        </a:rPr>
                        <a:t>CSS is applied to both HTML and XML.</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JavaScript is applied on HTML only.</a:t>
                      </a: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1725781903"/>
                  </a:ext>
                </a:extLst>
              </a:tr>
              <a:tr h="677514">
                <a:tc>
                  <a:txBody>
                    <a:bodyPr/>
                    <a:lstStyle/>
                    <a:p>
                      <a:pPr algn="l" fontAlgn="base"/>
                      <a:r>
                        <a:rPr lang="en-US" sz="1100" b="0">
                          <a:effectLst/>
                        </a:rPr>
                        <a:t>There is more scope for Optimization in the case of CSS.</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JavaScript does not support these types of optimizations because it does not have access to those APIs. </a:t>
                      </a: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2732627707"/>
                  </a:ext>
                </a:extLst>
              </a:tr>
              <a:tr h="349049">
                <a:tc>
                  <a:txBody>
                    <a:bodyPr/>
                    <a:lstStyle/>
                    <a:p>
                      <a:pPr algn="l" fontAlgn="base"/>
                      <a:r>
                        <a:rPr lang="en-US" sz="1100" b="0">
                          <a:effectLst/>
                        </a:rPr>
                        <a:t>CSS files are saved with </a:t>
                      </a:r>
                      <a:r>
                        <a:rPr lang="en-US" sz="1100" b="1" i="1">
                          <a:effectLst/>
                        </a:rPr>
                        <a:t>.CSS</a:t>
                      </a:r>
                      <a:r>
                        <a:rPr lang="en-US" sz="1100" b="0">
                          <a:effectLst/>
                        </a:rPr>
                        <a:t> extension.</a:t>
                      </a:r>
                    </a:p>
                  </a:txBody>
                  <a:tcPr marL="54744" marR="54744" marT="76642" marB="76642" anchor="ctr">
                    <a:lnL>
                      <a:noFill/>
                    </a:lnL>
                    <a:lnR>
                      <a:noFill/>
                    </a:lnR>
                    <a:lnT>
                      <a:noFill/>
                    </a:lnT>
                    <a:lnB>
                      <a:noFill/>
                    </a:lnB>
                    <a:solidFill>
                      <a:srgbClr val="FFFFFF"/>
                    </a:solidFill>
                  </a:tcPr>
                </a:tc>
                <a:tc>
                  <a:txBody>
                    <a:bodyPr/>
                    <a:lstStyle/>
                    <a:p>
                      <a:pPr algn="l" fontAlgn="base"/>
                      <a:r>
                        <a:rPr lang="en-US" sz="1100" b="0">
                          <a:effectLst/>
                        </a:rPr>
                        <a:t>JavaScript files are saved with an extension </a:t>
                      </a:r>
                      <a:r>
                        <a:rPr lang="en-US" sz="1100" b="1" i="1">
                          <a:effectLst/>
                        </a:rPr>
                        <a:t>.</a:t>
                      </a:r>
                      <a:r>
                        <a:rPr lang="en-US" sz="1100" b="1" i="1" err="1">
                          <a:effectLst/>
                        </a:rPr>
                        <a:t>js</a:t>
                      </a:r>
                      <a:endParaRPr lang="en-US" sz="1100" b="0">
                        <a:effectLst/>
                      </a:endParaRPr>
                    </a:p>
                  </a:txBody>
                  <a:tcPr marL="54744" marR="54744" marT="76642" marB="76642" anchor="ctr">
                    <a:lnL>
                      <a:noFill/>
                    </a:lnL>
                    <a:lnR>
                      <a:noFill/>
                    </a:lnR>
                    <a:lnT>
                      <a:noFill/>
                    </a:lnT>
                    <a:lnB>
                      <a:noFill/>
                    </a:lnB>
                    <a:solidFill>
                      <a:srgbClr val="FFFFFF"/>
                    </a:solidFill>
                  </a:tcPr>
                </a:tc>
                <a:extLst>
                  <a:ext uri="{0D108BD9-81ED-4DB2-BD59-A6C34878D82A}">
                    <a16:rowId xmlns:a16="http://schemas.microsoft.com/office/drawing/2014/main" val="352937312"/>
                  </a:ext>
                </a:extLst>
              </a:tr>
            </a:tbl>
          </a:graphicData>
        </a:graphic>
      </p:graphicFrame>
    </p:spTree>
    <p:extLst>
      <p:ext uri="{BB962C8B-B14F-4D97-AF65-F5344CB8AC3E}">
        <p14:creationId xmlns:p14="http://schemas.microsoft.com/office/powerpoint/2010/main" val="188256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Freeform: Shape 615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5" name="Right Triangle 615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How To Write A Thank You Note In Five Easy Steps">
            <a:extLst>
              <a:ext uri="{FF2B5EF4-FFF2-40B4-BE49-F238E27FC236}">
                <a16:creationId xmlns:a16="http://schemas.microsoft.com/office/drawing/2014/main" id="{02FFC3FD-B154-8581-1D46-55F647D6B3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2163" y="1231880"/>
            <a:ext cx="7746709" cy="435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1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75B5-A0D8-BFAE-A4B5-CA13D0D9809E}"/>
              </a:ext>
            </a:extLst>
          </p:cNvPr>
          <p:cNvSpPr>
            <a:spLocks noGrp="1"/>
          </p:cNvSpPr>
          <p:nvPr>
            <p:ph type="title"/>
          </p:nvPr>
        </p:nvSpPr>
        <p:spPr>
          <a:xfrm>
            <a:off x="6053668" y="803325"/>
            <a:ext cx="5314536" cy="1325563"/>
          </a:xfrm>
        </p:spPr>
        <p:txBody>
          <a:bodyPr>
            <a:normAutofit/>
          </a:bodyPr>
          <a:lstStyle/>
          <a:p>
            <a:r>
              <a:rPr lang="en-US"/>
              <a:t>Actual meaning of game</a:t>
            </a:r>
          </a:p>
        </p:txBody>
      </p:sp>
      <p:sp>
        <p:nvSpPr>
          <p:cNvPr id="23" name="Freeform: Shape 22">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Game controller">
            <a:extLst>
              <a:ext uri="{FF2B5EF4-FFF2-40B4-BE49-F238E27FC236}">
                <a16:creationId xmlns:a16="http://schemas.microsoft.com/office/drawing/2014/main" id="{2177FE1A-BF3F-6E9B-688D-E6537B7321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31821DCB-25B2-AE9F-7EC6-2100F5163E70}"/>
              </a:ext>
            </a:extLst>
          </p:cNvPr>
          <p:cNvSpPr>
            <a:spLocks noGrp="1"/>
          </p:cNvSpPr>
          <p:nvPr>
            <p:ph idx="1"/>
          </p:nvPr>
        </p:nvSpPr>
        <p:spPr>
          <a:xfrm>
            <a:off x="6053667" y="2279018"/>
            <a:ext cx="5314543" cy="3375920"/>
          </a:xfrm>
        </p:spPr>
        <p:txBody>
          <a:bodyPr anchor="t">
            <a:normAutofit/>
          </a:bodyPr>
          <a:lstStyle/>
          <a:p>
            <a:pPr marL="0" indent="0">
              <a:buNone/>
            </a:pPr>
            <a:r>
              <a:rPr lang="en-US" sz="1800" b="0" i="0" dirty="0">
                <a:effectLst/>
              </a:rPr>
              <a:t>A game is a structured form of play, usually undertaken for entertainment or fun, and sometimes used as an educational tool. Many games are also considered to be work or art. Games are sometimes played purely for enjoyment, sometimes for achievement or reward as well.</a:t>
            </a:r>
            <a:endParaRPr lang="en-US" sz="1800" dirty="0"/>
          </a:p>
        </p:txBody>
      </p:sp>
    </p:spTree>
    <p:extLst>
      <p:ext uri="{BB962C8B-B14F-4D97-AF65-F5344CB8AC3E}">
        <p14:creationId xmlns:p14="http://schemas.microsoft.com/office/powerpoint/2010/main" val="25091829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C3CC-6EB9-D931-9630-9C5CC8A54044}"/>
              </a:ext>
            </a:extLst>
          </p:cNvPr>
          <p:cNvSpPr>
            <a:spLocks noGrp="1"/>
          </p:cNvSpPr>
          <p:nvPr>
            <p:ph type="title"/>
          </p:nvPr>
        </p:nvSpPr>
        <p:spPr>
          <a:xfrm>
            <a:off x="6053668" y="803325"/>
            <a:ext cx="5314536" cy="1325563"/>
          </a:xfrm>
        </p:spPr>
        <p:txBody>
          <a:bodyPr>
            <a:normAutofit/>
          </a:bodyPr>
          <a:lstStyle/>
          <a:p>
            <a:r>
              <a:rPr lang="en-US" b="1" dirty="0">
                <a:latin typeface="jaf-domus"/>
              </a:rPr>
              <a:t>P</a:t>
            </a:r>
            <a:r>
              <a:rPr lang="en-US" b="1" i="0" dirty="0">
                <a:effectLst/>
                <a:latin typeface="jaf-domus"/>
              </a:rPr>
              <a:t>ositive effects of gaming include:</a:t>
            </a:r>
            <a:endParaRPr lang="en-US" dirty="0"/>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921E563B-1DD2-5FDA-EDD3-C87BA88CFB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6B4C4335-2596-ED76-550A-F1DBF830915C}"/>
              </a:ext>
            </a:extLst>
          </p:cNvPr>
          <p:cNvSpPr>
            <a:spLocks noGrp="1"/>
          </p:cNvSpPr>
          <p:nvPr>
            <p:ph idx="1"/>
          </p:nvPr>
        </p:nvSpPr>
        <p:spPr>
          <a:xfrm>
            <a:off x="6053667" y="2279018"/>
            <a:ext cx="5314543" cy="3375920"/>
          </a:xfrm>
        </p:spPr>
        <p:txBody>
          <a:bodyPr anchor="t">
            <a:normAutofit/>
          </a:bodyPr>
          <a:lstStyle/>
          <a:p>
            <a:r>
              <a:rPr lang="en-US" sz="1500" b="0" i="0">
                <a:effectLst/>
                <a:latin typeface="jaf-domus"/>
              </a:rPr>
              <a:t>Improved cognitive abilities</a:t>
            </a:r>
          </a:p>
          <a:p>
            <a:pPr>
              <a:buFont typeface="Arial" panose="020B0604020202020204" pitchFamily="34" charset="0"/>
              <a:buChar char="•"/>
            </a:pPr>
            <a:r>
              <a:rPr lang="en-US" sz="1500" b="0" i="0">
                <a:effectLst/>
                <a:latin typeface="jaf-domus"/>
              </a:rPr>
              <a:t>Improved problem-solving skills and logic</a:t>
            </a:r>
          </a:p>
          <a:p>
            <a:pPr>
              <a:buFont typeface="Arial" panose="020B0604020202020204" pitchFamily="34" charset="0"/>
              <a:buChar char="•"/>
            </a:pPr>
            <a:r>
              <a:rPr lang="en-US" sz="1500" b="0" i="0">
                <a:effectLst/>
                <a:latin typeface="jaf-domus"/>
              </a:rPr>
              <a:t>Increased hand-to-eye coordination</a:t>
            </a:r>
          </a:p>
          <a:p>
            <a:pPr>
              <a:buFont typeface="Arial" panose="020B0604020202020204" pitchFamily="34" charset="0"/>
              <a:buChar char="•"/>
            </a:pPr>
            <a:r>
              <a:rPr lang="en-US" sz="1500" b="0" i="0">
                <a:effectLst/>
                <a:latin typeface="jaf-domus"/>
              </a:rPr>
              <a:t>Greater multi-tasking ability</a:t>
            </a:r>
          </a:p>
          <a:p>
            <a:pPr>
              <a:buFont typeface="Arial" panose="020B0604020202020204" pitchFamily="34" charset="0"/>
              <a:buChar char="•"/>
            </a:pPr>
            <a:r>
              <a:rPr lang="en-US" sz="1500" b="0" i="0">
                <a:effectLst/>
                <a:latin typeface="jaf-domus"/>
              </a:rPr>
              <a:t>Faster and more accurate decision-making</a:t>
            </a:r>
          </a:p>
          <a:p>
            <a:pPr>
              <a:buFont typeface="Arial" panose="020B0604020202020204" pitchFamily="34" charset="0"/>
              <a:buChar char="•"/>
            </a:pPr>
            <a:r>
              <a:rPr lang="en-US" sz="1500" b="0" i="0">
                <a:effectLst/>
                <a:latin typeface="jaf-domus"/>
              </a:rPr>
              <a:t>Enhanced prosocial behaviors</a:t>
            </a:r>
          </a:p>
          <a:p>
            <a:pPr>
              <a:buFont typeface="Arial" panose="020B0604020202020204" pitchFamily="34" charset="0"/>
              <a:buChar char="•"/>
            </a:pPr>
            <a:r>
              <a:rPr lang="en-US" sz="1500" b="0" i="0">
                <a:effectLst/>
                <a:latin typeface="jaf-domus"/>
              </a:rPr>
              <a:t>Better eyesight (attention to detail)</a:t>
            </a:r>
          </a:p>
          <a:p>
            <a:pPr>
              <a:buFont typeface="Arial" panose="020B0604020202020204" pitchFamily="34" charset="0"/>
              <a:buChar char="•"/>
            </a:pPr>
            <a:r>
              <a:rPr lang="en-US" sz="1500" b="0" i="0">
                <a:effectLst/>
                <a:latin typeface="jaf-domus"/>
              </a:rPr>
              <a:t>More physical activity with games that promote physical activity (VR, mobile games)</a:t>
            </a:r>
          </a:p>
          <a:p>
            <a:pPr>
              <a:buFont typeface="Arial" panose="020B0604020202020204" pitchFamily="34" charset="0"/>
              <a:buChar char="•"/>
            </a:pPr>
            <a:r>
              <a:rPr lang="en-US" sz="1500" b="0" i="0">
                <a:effectLst/>
                <a:latin typeface="jaf-domus"/>
              </a:rPr>
              <a:t>And other benefits.</a:t>
            </a:r>
          </a:p>
          <a:p>
            <a:endParaRPr lang="en-US" sz="1500"/>
          </a:p>
        </p:txBody>
      </p:sp>
    </p:spTree>
    <p:extLst>
      <p:ext uri="{BB962C8B-B14F-4D97-AF65-F5344CB8AC3E}">
        <p14:creationId xmlns:p14="http://schemas.microsoft.com/office/powerpoint/2010/main" val="24288885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59C558B-C79E-D385-E4A0-88A1D15DBA92}"/>
              </a:ext>
            </a:extLst>
          </p:cNvPr>
          <p:cNvSpPr>
            <a:spLocks noGrp="1"/>
          </p:cNvSpPr>
          <p:nvPr>
            <p:ph type="title"/>
          </p:nvPr>
        </p:nvSpPr>
        <p:spPr>
          <a:xfrm>
            <a:off x="1225292" y="1450655"/>
            <a:ext cx="3932030" cy="3956690"/>
          </a:xfrm>
        </p:spPr>
        <p:txBody>
          <a:bodyPr anchor="ctr">
            <a:normAutofit/>
          </a:bodyPr>
          <a:lstStyle/>
          <a:p>
            <a:r>
              <a:rPr lang="en-US" sz="6800" b="0" i="0" dirty="0">
                <a:solidFill>
                  <a:schemeClr val="bg1"/>
                </a:solidFill>
                <a:effectLst/>
                <a:latin typeface="jaf-domus"/>
              </a:rPr>
              <a:t>There are some cons of video games</a:t>
            </a:r>
            <a:endParaRPr lang="en-US" sz="6800" dirty="0">
              <a:solidFill>
                <a:schemeClr val="bg1"/>
              </a:solidFill>
            </a:endParaRP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9BB3953-C41D-67D8-1F2D-ED128AB53BF0}"/>
              </a:ext>
            </a:extLst>
          </p:cNvPr>
          <p:cNvGraphicFramePr>
            <a:graphicFrameLocks noGrp="1"/>
          </p:cNvGraphicFramePr>
          <p:nvPr>
            <p:ph idx="1"/>
            <p:extLst>
              <p:ext uri="{D42A27DB-BD31-4B8C-83A1-F6EECF244321}">
                <p14:modId xmlns:p14="http://schemas.microsoft.com/office/powerpoint/2010/main" val="1425049088"/>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59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1ECD8-8040-1DEC-9CB5-3024DB205F4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Uses of video games in the whole world:-</a:t>
            </a:r>
          </a:p>
        </p:txBody>
      </p:sp>
      <p:pic>
        <p:nvPicPr>
          <p:cNvPr id="1026" name="Picture 2" descr="Gaming boomed in lockdown and market value will reach $320bn | World  Economic Forum">
            <a:extLst>
              <a:ext uri="{FF2B5EF4-FFF2-40B4-BE49-F238E27FC236}">
                <a16:creationId xmlns:a16="http://schemas.microsoft.com/office/drawing/2014/main" id="{A9861419-FD51-8091-97C7-59C8CF9368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46214"/>
            <a:ext cx="7188199" cy="4762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4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C2557-9CE6-DA86-745E-194E47AD554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Uses of video game in India:-</a:t>
            </a:r>
          </a:p>
        </p:txBody>
      </p:sp>
      <p:pic>
        <p:nvPicPr>
          <p:cNvPr id="3074" name="Picture 2" descr="The Indian Online Gaming Industry [Case Study]">
            <a:extLst>
              <a:ext uri="{FF2B5EF4-FFF2-40B4-BE49-F238E27FC236}">
                <a16:creationId xmlns:a16="http://schemas.microsoft.com/office/drawing/2014/main" id="{254BD6BF-8A7A-BA2A-ABC4-2A9096F234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520764"/>
            <a:ext cx="6780700" cy="381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99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08EA6B-535D-B9A0-0A5B-D5F240A00424}"/>
              </a:ext>
            </a:extLst>
          </p:cNvPr>
          <p:cNvSpPr>
            <a:spLocks noGrp="1"/>
          </p:cNvSpPr>
          <p:nvPr>
            <p:ph type="title"/>
          </p:nvPr>
        </p:nvSpPr>
        <p:spPr>
          <a:xfrm>
            <a:off x="838200" y="565739"/>
            <a:ext cx="10515600" cy="1124949"/>
          </a:xfrm>
        </p:spPr>
        <p:txBody>
          <a:bodyPr>
            <a:normAutofit/>
          </a:bodyPr>
          <a:lstStyle/>
          <a:p>
            <a:r>
              <a:rPr lang="en-US" dirty="0">
                <a:solidFill>
                  <a:schemeClr val="bg1"/>
                </a:solidFill>
              </a:rPr>
              <a:t>HTML,CSS &amp; JS</a:t>
            </a:r>
          </a:p>
        </p:txBody>
      </p:sp>
      <p:grpSp>
        <p:nvGrpSpPr>
          <p:cNvPr id="22"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23" name="Freeform: Shape 22">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27" name="Freeform: Shape 26">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2" name="Freeform: Shape 31">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34">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35">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36">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37">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38">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29AED737-8E7F-1F2C-B719-D0E239D86284}"/>
              </a:ext>
            </a:extLst>
          </p:cNvPr>
          <p:cNvGraphicFramePr>
            <a:graphicFrameLocks noGrp="1"/>
          </p:cNvGraphicFramePr>
          <p:nvPr>
            <p:ph idx="1"/>
            <p:extLst>
              <p:ext uri="{D42A27DB-BD31-4B8C-83A1-F6EECF244321}">
                <p14:modId xmlns:p14="http://schemas.microsoft.com/office/powerpoint/2010/main" val="3531712670"/>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7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62304-6252-274C-4947-498E2BEA5EE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HTML VS CSS VS JS</a:t>
            </a:r>
          </a:p>
        </p:txBody>
      </p:sp>
      <p:cxnSp>
        <p:nvCxnSpPr>
          <p:cNvPr id="2057" name="Straight Connector 205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HTML, CSS and JavaScript suit as explained coding layers outline diagram.  Website project development stages with basic skeletal or advan… | Css,  Coding, Javascript">
            <a:extLst>
              <a:ext uri="{FF2B5EF4-FFF2-40B4-BE49-F238E27FC236}">
                <a16:creationId xmlns:a16="http://schemas.microsoft.com/office/drawing/2014/main" id="{F89171A0-5227-89D6-AAB1-FA7C4A461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3822" y="1065503"/>
            <a:ext cx="6553545" cy="473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8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37FBD-7282-F444-B60D-EC39F2E2406E}"/>
              </a:ext>
            </a:extLst>
          </p:cNvPr>
          <p:cNvSpPr>
            <a:spLocks noGrp="1"/>
          </p:cNvSpPr>
          <p:nvPr>
            <p:ph type="title"/>
          </p:nvPr>
        </p:nvSpPr>
        <p:spPr>
          <a:xfrm>
            <a:off x="594360" y="640263"/>
            <a:ext cx="5239512" cy="1344975"/>
          </a:xfrm>
        </p:spPr>
        <p:txBody>
          <a:bodyPr vert="horz" lIns="91440" tIns="45720" rIns="91440" bIns="45720" rtlCol="0" anchor="ctr">
            <a:normAutofit/>
          </a:bodyPr>
          <a:lstStyle/>
          <a:p>
            <a:r>
              <a:rPr lang="en-US" sz="4000" kern="1200" dirty="0">
                <a:solidFill>
                  <a:schemeClr val="bg1"/>
                </a:solidFill>
                <a:latin typeface="+mj-lt"/>
                <a:ea typeface="+mj-ea"/>
                <a:cs typeface="+mj-cs"/>
              </a:rPr>
              <a:t>Difference b/w HTML V/S CSS</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E8BD57B2-B013-CE70-1598-11B0D5120780}"/>
              </a:ext>
            </a:extLst>
          </p:cNvPr>
          <p:cNvSpPr>
            <a:spLocks noChangeArrowheads="1"/>
          </p:cNvSpPr>
          <p:nvPr/>
        </p:nvSpPr>
        <p:spPr bwMode="auto">
          <a:xfrm>
            <a:off x="593610" y="2121763"/>
            <a:ext cx="5235490" cy="377301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solidFill>
                  <a:schemeClr val="bg1"/>
                </a:solidFill>
                <a:effectLst/>
              </a:rPr>
              <a:t>Difference between HTML and CSS:</a:t>
            </a:r>
            <a:endParaRPr kumimoji="0" lang="en-US" altLang="en-US" sz="2000" b="0" i="0" u="none" strike="noStrike" cap="none" normalizeH="0" baseline="0">
              <a:ln>
                <a:noFill/>
              </a:ln>
              <a:solidFill>
                <a:schemeClr val="bg1"/>
              </a:solidFill>
              <a:effectLst/>
            </a:endParaRPr>
          </a:p>
        </p:txBody>
      </p:sp>
      <p:graphicFrame>
        <p:nvGraphicFramePr>
          <p:cNvPr id="4" name="Content Placeholder 3">
            <a:extLst>
              <a:ext uri="{FF2B5EF4-FFF2-40B4-BE49-F238E27FC236}">
                <a16:creationId xmlns:a16="http://schemas.microsoft.com/office/drawing/2014/main" id="{32656E6D-C456-FF44-3833-053AB6D23F75}"/>
              </a:ext>
            </a:extLst>
          </p:cNvPr>
          <p:cNvGraphicFramePr>
            <a:graphicFrameLocks noGrp="1"/>
          </p:cNvGraphicFramePr>
          <p:nvPr>
            <p:ph idx="1"/>
            <p:extLst>
              <p:ext uri="{D42A27DB-BD31-4B8C-83A1-F6EECF244321}">
                <p14:modId xmlns:p14="http://schemas.microsoft.com/office/powerpoint/2010/main" val="160162268"/>
              </p:ext>
            </p:extLst>
          </p:nvPr>
        </p:nvGraphicFramePr>
        <p:xfrm>
          <a:off x="6580632" y="1000160"/>
          <a:ext cx="5126738" cy="4702238"/>
        </p:xfrm>
        <a:graphic>
          <a:graphicData uri="http://schemas.openxmlformats.org/drawingml/2006/table">
            <a:tbl>
              <a:tblPr firstRow="1" bandRow="1">
                <a:solidFill>
                  <a:schemeClr val="bg1">
                    <a:lumMod val="95000"/>
                  </a:schemeClr>
                </a:solidFill>
              </a:tblPr>
              <a:tblGrid>
                <a:gridCol w="694480">
                  <a:extLst>
                    <a:ext uri="{9D8B030D-6E8A-4147-A177-3AD203B41FA5}">
                      <a16:colId xmlns:a16="http://schemas.microsoft.com/office/drawing/2014/main" val="3433179179"/>
                    </a:ext>
                  </a:extLst>
                </a:gridCol>
                <a:gridCol w="2264641">
                  <a:extLst>
                    <a:ext uri="{9D8B030D-6E8A-4147-A177-3AD203B41FA5}">
                      <a16:colId xmlns:a16="http://schemas.microsoft.com/office/drawing/2014/main" val="4122471873"/>
                    </a:ext>
                  </a:extLst>
                </a:gridCol>
                <a:gridCol w="2167617">
                  <a:extLst>
                    <a:ext uri="{9D8B030D-6E8A-4147-A177-3AD203B41FA5}">
                      <a16:colId xmlns:a16="http://schemas.microsoft.com/office/drawing/2014/main" val="1732532794"/>
                    </a:ext>
                  </a:extLst>
                </a:gridCol>
              </a:tblGrid>
              <a:tr h="374762">
                <a:tc>
                  <a:txBody>
                    <a:bodyPr/>
                    <a:lstStyle/>
                    <a:p>
                      <a:pPr algn="l" fontAlgn="base"/>
                      <a:r>
                        <a:rPr lang="en-US" sz="1400" b="0" cap="none" spc="0">
                          <a:solidFill>
                            <a:schemeClr val="bg1"/>
                          </a:solidFill>
                          <a:effectLst/>
                        </a:rPr>
                        <a:t>S.NO.</a:t>
                      </a:r>
                    </a:p>
                  </a:txBody>
                  <a:tcPr marL="54662" marR="54662" marT="78713" marB="54662"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ase"/>
                      <a:r>
                        <a:rPr lang="en-US" sz="1400" b="0" cap="none" spc="0">
                          <a:solidFill>
                            <a:schemeClr val="bg1"/>
                          </a:solidFill>
                          <a:effectLst/>
                        </a:rPr>
                        <a:t>HTML</a:t>
                      </a:r>
                    </a:p>
                  </a:txBody>
                  <a:tcPr marL="54662" marR="54662" marT="78713" marB="54662"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ase"/>
                      <a:r>
                        <a:rPr lang="en-US" sz="1400" b="0" cap="none" spc="0">
                          <a:solidFill>
                            <a:schemeClr val="bg1"/>
                          </a:solidFill>
                          <a:effectLst/>
                        </a:rPr>
                        <a:t>CSS</a:t>
                      </a:r>
                    </a:p>
                  </a:txBody>
                  <a:tcPr marL="54662" marR="54662" marT="78713" marB="54662"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49234252"/>
                  </a:ext>
                </a:extLst>
              </a:tr>
              <a:tr h="659004">
                <a:tc>
                  <a:txBody>
                    <a:bodyPr/>
                    <a:lstStyle/>
                    <a:p>
                      <a:pPr algn="l" fontAlgn="base"/>
                      <a:r>
                        <a:rPr lang="en-US" sz="1000" b="0" cap="none" spc="0">
                          <a:solidFill>
                            <a:schemeClr val="tx1"/>
                          </a:solidFill>
                          <a:effectLst/>
                        </a:rPr>
                        <a:t>1.</a:t>
                      </a:r>
                    </a:p>
                  </a:txBody>
                  <a:tcPr marL="54662" marR="54662" marT="78713" marB="7652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HTML is a markup language used to define a structure of a web page.</a:t>
                      </a:r>
                    </a:p>
                  </a:txBody>
                  <a:tcPr marL="54662" marR="54662" marT="78713" marB="7652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CSS is a style sheet language used to style the web pages by using different styling features.</a:t>
                      </a:r>
                    </a:p>
                  </a:txBody>
                  <a:tcPr marL="54662" marR="54662" marT="78713" marB="7652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24388147"/>
                  </a:ext>
                </a:extLst>
              </a:tr>
              <a:tr h="501578">
                <a:tc>
                  <a:txBody>
                    <a:bodyPr/>
                    <a:lstStyle/>
                    <a:p>
                      <a:pPr algn="l" fontAlgn="base"/>
                      <a:r>
                        <a:rPr lang="en-US" sz="1000" b="0" cap="none" spc="0">
                          <a:solidFill>
                            <a:schemeClr val="tx1"/>
                          </a:solidFill>
                          <a:effectLst/>
                        </a:rPr>
                        <a:t>2.</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It consists of tags inside which text is enclosed.</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It consists of selectors and declaration blocks.</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82645299"/>
                  </a:ext>
                </a:extLst>
              </a:tr>
              <a:tr h="501578">
                <a:tc>
                  <a:txBody>
                    <a:bodyPr/>
                    <a:lstStyle/>
                    <a:p>
                      <a:pPr algn="l" fontAlgn="base"/>
                      <a:r>
                        <a:rPr lang="en-US" sz="1000" b="0" cap="none" spc="0">
                          <a:solidFill>
                            <a:schemeClr val="tx1"/>
                          </a:solidFill>
                          <a:effectLst/>
                        </a:rPr>
                        <a:t>3.</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HTML doesn’t have further types.</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CSS can be internal or external depending upon the requirement.</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73930198"/>
                  </a:ext>
                </a:extLst>
              </a:tr>
              <a:tr h="501578">
                <a:tc>
                  <a:txBody>
                    <a:bodyPr/>
                    <a:lstStyle/>
                    <a:p>
                      <a:pPr algn="l" fontAlgn="base"/>
                      <a:r>
                        <a:rPr lang="en-US" sz="1000" b="0" cap="none" spc="0">
                          <a:solidFill>
                            <a:schemeClr val="tx1"/>
                          </a:solidFill>
                          <a:effectLst/>
                        </a:rPr>
                        <a:t>4.</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We cannot use HTML inside a CSS sheet.</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We can use CSS inside an HTML document.</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103771790"/>
                  </a:ext>
                </a:extLst>
              </a:tr>
              <a:tr h="501578">
                <a:tc>
                  <a:txBody>
                    <a:bodyPr/>
                    <a:lstStyle/>
                    <a:p>
                      <a:pPr algn="l" fontAlgn="base"/>
                      <a:r>
                        <a:rPr lang="en-US" sz="1000" b="0" cap="none" spc="0">
                          <a:solidFill>
                            <a:schemeClr val="tx1"/>
                          </a:solidFill>
                          <a:effectLst/>
                        </a:rPr>
                        <a:t>5.</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HTML is not used for presentation and visualization.</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CSS is used for presentation and visualization.</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85544867"/>
                  </a:ext>
                </a:extLst>
              </a:tr>
              <a:tr h="501578">
                <a:tc>
                  <a:txBody>
                    <a:bodyPr/>
                    <a:lstStyle/>
                    <a:p>
                      <a:pPr algn="l" fontAlgn="base"/>
                      <a:r>
                        <a:rPr lang="en-US" sz="1000" b="0" cap="none" spc="0">
                          <a:solidFill>
                            <a:schemeClr val="tx1"/>
                          </a:solidFill>
                          <a:effectLst/>
                        </a:rPr>
                        <a:t>6.</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HTML has comparatively less backup and support.</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CSS has comparatively higher backup and support.</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40808224"/>
                  </a:ext>
                </a:extLst>
              </a:tr>
              <a:tr h="659004">
                <a:tc>
                  <a:txBody>
                    <a:bodyPr/>
                    <a:lstStyle/>
                    <a:p>
                      <a:pPr algn="l" fontAlgn="base"/>
                      <a:r>
                        <a:rPr lang="en-US" sz="1000" b="0" cap="none" spc="0">
                          <a:solidFill>
                            <a:schemeClr val="tx1"/>
                          </a:solidFill>
                          <a:effectLst/>
                        </a:rPr>
                        <a:t>7.</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HTML doesn’t allow animations and transitions.</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ase"/>
                      <a:r>
                        <a:rPr lang="en-US" sz="1000" b="0" cap="none" spc="0">
                          <a:solidFill>
                            <a:schemeClr val="tx1"/>
                          </a:solidFill>
                          <a:effectLst/>
                        </a:rPr>
                        <a:t>CSS allows animation and transitions which helps to improve the UI.</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271012465"/>
                  </a:ext>
                </a:extLst>
              </a:tr>
              <a:tr h="501578">
                <a:tc>
                  <a:txBody>
                    <a:bodyPr/>
                    <a:lstStyle/>
                    <a:p>
                      <a:pPr algn="l" fontAlgn="base"/>
                      <a:r>
                        <a:rPr lang="en-US" sz="1000" b="0" cap="none" spc="0">
                          <a:solidFill>
                            <a:schemeClr val="tx1"/>
                          </a:solidFill>
                          <a:effectLst/>
                        </a:rPr>
                        <a:t>8.</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base"/>
                      <a:r>
                        <a:rPr lang="en-US" sz="1000" b="0" cap="none" spc="0">
                          <a:solidFill>
                            <a:schemeClr val="tx1"/>
                          </a:solidFill>
                          <a:effectLst/>
                        </a:rPr>
                        <a:t>HTML files are saved with </a:t>
                      </a:r>
                      <a:r>
                        <a:rPr lang="en-US" sz="1000" b="1" i="1" cap="none" spc="0">
                          <a:solidFill>
                            <a:schemeClr val="tx1"/>
                          </a:solidFill>
                          <a:effectLst/>
                        </a:rPr>
                        <a:t>.htm</a:t>
                      </a:r>
                      <a:r>
                        <a:rPr lang="en-US" sz="1000" b="0" cap="none" spc="0">
                          <a:solidFill>
                            <a:schemeClr val="tx1"/>
                          </a:solidFill>
                          <a:effectLst/>
                        </a:rPr>
                        <a:t> or</a:t>
                      </a:r>
                      <a:r>
                        <a:rPr lang="en-US" sz="1000" b="1" i="1" cap="none" spc="0">
                          <a:solidFill>
                            <a:schemeClr val="tx1"/>
                          </a:solidFill>
                          <a:effectLst/>
                        </a:rPr>
                        <a:t> .html</a:t>
                      </a:r>
                      <a:r>
                        <a:rPr lang="en-US" sz="1000" b="0" cap="none" spc="0">
                          <a:solidFill>
                            <a:schemeClr val="tx1"/>
                          </a:solidFill>
                          <a:effectLst/>
                        </a:rPr>
                        <a:t> extension.</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base"/>
                      <a:r>
                        <a:rPr lang="en-US" sz="1000" b="0" cap="none" spc="0">
                          <a:solidFill>
                            <a:schemeClr val="tx1"/>
                          </a:solidFill>
                          <a:effectLst/>
                        </a:rPr>
                        <a:t>CSS files are saved with </a:t>
                      </a:r>
                      <a:r>
                        <a:rPr lang="en-US" sz="1000" b="1" i="1" cap="none" spc="0">
                          <a:solidFill>
                            <a:schemeClr val="tx1"/>
                          </a:solidFill>
                          <a:effectLst/>
                        </a:rPr>
                        <a:t>.</a:t>
                      </a:r>
                      <a:r>
                        <a:rPr lang="en-US" sz="1000" b="1" i="1" cap="none" spc="0" err="1">
                          <a:solidFill>
                            <a:schemeClr val="tx1"/>
                          </a:solidFill>
                          <a:effectLst/>
                        </a:rPr>
                        <a:t>css</a:t>
                      </a:r>
                      <a:r>
                        <a:rPr lang="en-US" sz="1000" b="0" cap="none" spc="0">
                          <a:solidFill>
                            <a:schemeClr val="tx1"/>
                          </a:solidFill>
                          <a:effectLst/>
                        </a:rPr>
                        <a:t> extension.</a:t>
                      </a:r>
                    </a:p>
                  </a:txBody>
                  <a:tcPr marL="54662" marR="54662" marT="78713" marB="76527"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442438358"/>
                  </a:ext>
                </a:extLst>
              </a:tr>
            </a:tbl>
          </a:graphicData>
        </a:graphic>
      </p:graphicFrame>
    </p:spTree>
    <p:extLst>
      <p:ext uri="{BB962C8B-B14F-4D97-AF65-F5344CB8AC3E}">
        <p14:creationId xmlns:p14="http://schemas.microsoft.com/office/powerpoint/2010/main" val="200626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647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jaf-domus</vt:lpstr>
      <vt:lpstr>Office Theme</vt:lpstr>
      <vt:lpstr>Dragon Running Game</vt:lpstr>
      <vt:lpstr>Actual meaning of game</vt:lpstr>
      <vt:lpstr>Positive effects of gaming include:</vt:lpstr>
      <vt:lpstr>There are some cons of video games</vt:lpstr>
      <vt:lpstr>Uses of video games in the whole world:-</vt:lpstr>
      <vt:lpstr>Uses of video game in India:-</vt:lpstr>
      <vt:lpstr>HTML,CSS &amp; JS</vt:lpstr>
      <vt:lpstr>HTML VS CSS VS JS</vt:lpstr>
      <vt:lpstr>Difference b/w HTML V/S CSS</vt:lpstr>
      <vt:lpstr>Difference b/w CSS V/S JS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 Running Game</dc:title>
  <dc:creator>Ashutosh kumar</dc:creator>
  <cp:lastModifiedBy>Ashutosh kumar</cp:lastModifiedBy>
  <cp:revision>1</cp:revision>
  <dcterms:created xsi:type="dcterms:W3CDTF">2023-01-06T17:42:44Z</dcterms:created>
  <dcterms:modified xsi:type="dcterms:W3CDTF">2023-01-06T18:26:36Z</dcterms:modified>
</cp:coreProperties>
</file>