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Montserrat"/>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C7093A-20E1-4884-8222-B9D5EA7C2B4A}">
  <a:tblStyle styleId="{A3C7093A-20E1-4884-8222-B9D5EA7C2B4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Montserrat-italic.fntdata"/><Relationship Id="rId10" Type="http://schemas.openxmlformats.org/officeDocument/2006/relationships/slide" Target="slides/slide4.xml"/><Relationship Id="rId32" Type="http://schemas.openxmlformats.org/officeDocument/2006/relationships/font" Target="fonts/Montserrat-bold.fntdata"/><Relationship Id="rId13" Type="http://schemas.openxmlformats.org/officeDocument/2006/relationships/slide" Target="slides/slide7.xml"/><Relationship Id="rId35" Type="http://schemas.openxmlformats.org/officeDocument/2006/relationships/font" Target="fonts/Lato-regular.fntdata"/><Relationship Id="rId12" Type="http://schemas.openxmlformats.org/officeDocument/2006/relationships/slide" Target="slides/slide6.xml"/><Relationship Id="rId34" Type="http://schemas.openxmlformats.org/officeDocument/2006/relationships/font" Target="fonts/Montserrat-boldItalic.fntdata"/><Relationship Id="rId15" Type="http://schemas.openxmlformats.org/officeDocument/2006/relationships/slide" Target="slides/slide9.xml"/><Relationship Id="rId37" Type="http://schemas.openxmlformats.org/officeDocument/2006/relationships/font" Target="fonts/Lato-italic.fntdata"/><Relationship Id="rId14" Type="http://schemas.openxmlformats.org/officeDocument/2006/relationships/slide" Target="slides/slide8.xml"/><Relationship Id="rId36" Type="http://schemas.openxmlformats.org/officeDocument/2006/relationships/font" Target="fonts/La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La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e70efc44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e70efc44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ce70efc44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ce70efc44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3a4d7e819_6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3a4d7e819_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3a4d7e819_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3a4d7e819_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d3a4d7e819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d3a4d7e819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d3a4d7e819_6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d3a4d7e819_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d3a4d7e819_6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d3a4d7e819_6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3a4d7e819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d3a4d7e819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3a4d7e819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d3a4d7e819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d3a4d7e819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d3a4d7e819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7a14ca803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a14ca803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d3a4d7e819_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d3a4d7e819_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d3a4d7e819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d3a4d7e819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d3a4d7e819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d3a4d7e819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3a4d7e819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d3a4d7e819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3a4d7e819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3a4d7e819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7a14ca80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a14ca80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cf382f5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cf382f5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cf382f55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cf382f55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3a4d7e81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3a4d7e81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7a14ca803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a14ca803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e70efc44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e70efc44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e70efc44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e70efc44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lnSpc>
                <a:spcPct val="100000"/>
              </a:lnSpc>
              <a:spcBef>
                <a:spcPts val="0"/>
              </a:spcBef>
              <a:spcAft>
                <a:spcPts val="0"/>
              </a:spcAft>
              <a:buSzPts val="1300"/>
              <a:buChar char="●"/>
              <a:defRPr sz="17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6546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ACA-SMAI</a:t>
            </a:r>
            <a:endParaRPr/>
          </a:p>
        </p:txBody>
      </p:sp>
      <p:sp>
        <p:nvSpPr>
          <p:cNvPr id="135" name="Google Shape;135;p13"/>
          <p:cNvSpPr txBox="1"/>
          <p:nvPr>
            <p:ph idx="1" type="subTitle"/>
          </p:nvPr>
        </p:nvSpPr>
        <p:spPr>
          <a:xfrm>
            <a:off x="2570650" y="3157300"/>
            <a:ext cx="5461500" cy="129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PROJECT ON MOVIE REVIEW DETECTION</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idx="1" type="body"/>
          </p:nvPr>
        </p:nvSpPr>
        <p:spPr>
          <a:xfrm>
            <a:off x="1297500" y="1036200"/>
            <a:ext cx="7038900" cy="34425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900"/>
              <a:t>Step 4:</a:t>
            </a:r>
            <a:endParaRPr sz="1900"/>
          </a:p>
          <a:p>
            <a:pPr indent="-349250" lvl="0" marL="457200" rtl="0" algn="l">
              <a:spcBef>
                <a:spcPts val="0"/>
              </a:spcBef>
              <a:spcAft>
                <a:spcPts val="0"/>
              </a:spcAft>
              <a:buSzPts val="1900"/>
              <a:buChar char="●"/>
            </a:pPr>
            <a:r>
              <a:rPr lang="en" sz="1900"/>
              <a:t>We will now  have numeric training features from the Bag of Words  and the original sentiment labels for each feature vector, so we can now train our model and find out how it performs.</a:t>
            </a:r>
            <a:endParaRPr b="1" sz="1100">
              <a:solidFill>
                <a:srgbClr val="000000"/>
              </a:solidFill>
              <a:latin typeface="Arial"/>
              <a:ea typeface="Arial"/>
              <a:cs typeface="Arial"/>
              <a:sym typeface="Arial"/>
            </a:endParaRPr>
          </a:p>
          <a:p>
            <a:pPr indent="-349250" lvl="0" marL="457200" rtl="0" algn="l">
              <a:spcBef>
                <a:spcPts val="0"/>
              </a:spcBef>
              <a:spcAft>
                <a:spcPts val="0"/>
              </a:spcAft>
              <a:buSzPts val="1900"/>
              <a:buChar char="●"/>
            </a:pPr>
            <a:r>
              <a:rPr lang="en" sz="1900"/>
              <a:t>  Labeling the sentiment text: 0 or 1.</a:t>
            </a:r>
            <a:endParaRPr sz="1900"/>
          </a:p>
          <a:p>
            <a:pPr indent="0" lvl="0" marL="457200" rtl="0" algn="l">
              <a:spcBef>
                <a:spcPts val="0"/>
              </a:spcBef>
              <a:spcAft>
                <a:spcPts val="0"/>
              </a:spcAft>
              <a:buNone/>
            </a:pPr>
            <a:r>
              <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Comparing several models</a:t>
            </a:r>
            <a:endParaRPr/>
          </a:p>
        </p:txBody>
      </p:sp>
      <p:sp>
        <p:nvSpPr>
          <p:cNvPr id="193" name="Google Shape;193;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Models to be used: We’ve used bag of words model and word2vec model</a:t>
            </a:r>
            <a:endParaRPr sz="1700"/>
          </a:p>
          <a:p>
            <a:pPr indent="-336550" lvl="0" marL="457200" rtl="0" algn="l">
              <a:spcBef>
                <a:spcPts val="0"/>
              </a:spcBef>
              <a:spcAft>
                <a:spcPts val="0"/>
              </a:spcAft>
              <a:buSzPts val="1700"/>
              <a:buChar char="●"/>
            </a:pPr>
            <a:r>
              <a:rPr lang="en" sz="1700"/>
              <a:t>Multinomial Naive bayes</a:t>
            </a:r>
            <a:endParaRPr sz="1700"/>
          </a:p>
          <a:p>
            <a:pPr indent="-336550" lvl="0" marL="457200" rtl="0" algn="l">
              <a:spcBef>
                <a:spcPts val="0"/>
              </a:spcBef>
              <a:spcAft>
                <a:spcPts val="0"/>
              </a:spcAft>
              <a:buSzPts val="1700"/>
              <a:buChar char="●"/>
            </a:pPr>
            <a:r>
              <a:rPr lang="en" sz="1700"/>
              <a:t>SVM</a:t>
            </a:r>
            <a:endParaRPr sz="1700"/>
          </a:p>
          <a:p>
            <a:pPr indent="-336550" lvl="0" marL="457200" rtl="0" algn="l">
              <a:spcBef>
                <a:spcPts val="0"/>
              </a:spcBef>
              <a:spcAft>
                <a:spcPts val="0"/>
              </a:spcAft>
              <a:buSzPts val="1700"/>
              <a:buChar char="●"/>
            </a:pPr>
            <a:r>
              <a:rPr lang="en" sz="1700"/>
              <a:t>Maximum Entropy</a:t>
            </a:r>
            <a:endParaRPr sz="1700"/>
          </a:p>
          <a:p>
            <a:pPr indent="-336550" lvl="0" marL="457200" rtl="0" algn="l">
              <a:spcBef>
                <a:spcPts val="0"/>
              </a:spcBef>
              <a:spcAft>
                <a:spcPts val="0"/>
              </a:spcAft>
              <a:buSzPts val="1700"/>
              <a:buChar char="●"/>
            </a:pPr>
            <a:r>
              <a:rPr lang="en" sz="1700"/>
              <a:t>Decision tree</a:t>
            </a:r>
            <a:endParaRPr sz="1700"/>
          </a:p>
          <a:p>
            <a:pPr indent="-336550" lvl="0" marL="457200" rtl="0" algn="l">
              <a:spcBef>
                <a:spcPts val="0"/>
              </a:spcBef>
              <a:spcAft>
                <a:spcPts val="0"/>
              </a:spcAft>
              <a:buSzPts val="1700"/>
              <a:buChar char="●"/>
            </a:pPr>
            <a:r>
              <a:rPr lang="en" sz="1700"/>
              <a:t>Gaussian Naive Bayes</a:t>
            </a:r>
            <a:endParaRPr sz="1700"/>
          </a:p>
          <a:p>
            <a:pPr indent="-336550" lvl="0" marL="457200" rtl="0" algn="l">
              <a:spcBef>
                <a:spcPts val="0"/>
              </a:spcBef>
              <a:spcAft>
                <a:spcPts val="0"/>
              </a:spcAft>
              <a:buSzPts val="1700"/>
              <a:buChar char="●"/>
            </a:pPr>
            <a:r>
              <a:rPr lang="en" sz="1700"/>
              <a:t>Convolutional Neural Network (not in research paper) </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1205500" y="393750"/>
            <a:ext cx="7131000" cy="96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Multinomial Naive Bayes:</a:t>
            </a:r>
            <a:endParaRPr/>
          </a:p>
          <a:p>
            <a:pPr indent="0" lvl="0" marL="0" rtl="0" algn="l">
              <a:spcBef>
                <a:spcPts val="0"/>
              </a:spcBef>
              <a:spcAft>
                <a:spcPts val="0"/>
              </a:spcAft>
              <a:buNone/>
            </a:pPr>
            <a:r>
              <a:t/>
            </a:r>
            <a:endParaRPr/>
          </a:p>
        </p:txBody>
      </p:sp>
      <p:sp>
        <p:nvSpPr>
          <p:cNvPr id="199" name="Google Shape;199;p24"/>
          <p:cNvSpPr txBox="1"/>
          <p:nvPr>
            <p:ph idx="1" type="body"/>
          </p:nvPr>
        </p:nvSpPr>
        <p:spPr>
          <a:xfrm>
            <a:off x="3597075" y="1506600"/>
            <a:ext cx="4698000" cy="3139500"/>
          </a:xfrm>
          <a:prstGeom prst="rect">
            <a:avLst/>
          </a:prstGeom>
        </p:spPr>
        <p:txBody>
          <a:bodyPr anchorCtr="0" anchor="t" bIns="91425" lIns="91425" spcFirstLastPara="1" rIns="91425" wrap="square" tIns="91425">
            <a:normAutofit fontScale="92500" lnSpcReduction="10000"/>
          </a:bodyPr>
          <a:lstStyle/>
          <a:p>
            <a:pPr indent="-328453" lvl="0" marL="457200" rtl="0" algn="l">
              <a:spcBef>
                <a:spcPts val="0"/>
              </a:spcBef>
              <a:spcAft>
                <a:spcPts val="0"/>
              </a:spcAft>
              <a:buSzPct val="100000"/>
              <a:buChar char="●"/>
            </a:pPr>
            <a:r>
              <a:rPr lang="en"/>
              <a:t>Multinomial Naive Bayes is a probabilistic learning method.</a:t>
            </a:r>
            <a:endParaRPr/>
          </a:p>
          <a:p>
            <a:pPr indent="0" lvl="0" marL="457200" rtl="0" algn="l">
              <a:spcBef>
                <a:spcPts val="0"/>
              </a:spcBef>
              <a:spcAft>
                <a:spcPts val="0"/>
              </a:spcAft>
              <a:buNone/>
            </a:pPr>
            <a:r>
              <a:t/>
            </a:r>
            <a:endParaRPr/>
          </a:p>
          <a:p>
            <a:pPr indent="-328453" lvl="0" marL="457200" rtl="0" algn="l">
              <a:spcBef>
                <a:spcPts val="0"/>
              </a:spcBef>
              <a:spcAft>
                <a:spcPts val="0"/>
              </a:spcAft>
              <a:buSzPct val="100000"/>
              <a:buChar char="●"/>
            </a:pPr>
            <a:r>
              <a:rPr lang="en"/>
              <a:t>The algorithm is based on the Bayes theorem and predicts the tag of a text such as a piece of email or newspaper article.</a:t>
            </a:r>
            <a:endParaRPr/>
          </a:p>
          <a:p>
            <a:pPr indent="0" lvl="0" marL="457200" rtl="0" algn="l">
              <a:spcBef>
                <a:spcPts val="0"/>
              </a:spcBef>
              <a:spcAft>
                <a:spcPts val="0"/>
              </a:spcAft>
              <a:buNone/>
            </a:pPr>
            <a:r>
              <a:t/>
            </a:r>
            <a:endParaRPr/>
          </a:p>
          <a:p>
            <a:pPr indent="-328453" lvl="0" marL="457200" rtl="0" algn="l">
              <a:spcBef>
                <a:spcPts val="0"/>
              </a:spcBef>
              <a:spcAft>
                <a:spcPts val="0"/>
              </a:spcAft>
              <a:buSzPct val="100000"/>
              <a:buChar char="●"/>
            </a:pPr>
            <a:r>
              <a:rPr lang="en"/>
              <a:t>It calculates the probability of each tag for a given sample and then gives the tag with the highest probability as output.</a:t>
            </a:r>
            <a:endParaRPr/>
          </a:p>
          <a:p>
            <a:pPr indent="0" lvl="0" marL="457200" rtl="0" algn="l">
              <a:spcBef>
                <a:spcPts val="0"/>
              </a:spcBef>
              <a:spcAft>
                <a:spcPts val="0"/>
              </a:spcAft>
              <a:buNone/>
            </a:pPr>
            <a:r>
              <a:t/>
            </a:r>
            <a:endParaRPr/>
          </a:p>
          <a:p>
            <a:pPr indent="-328453" lvl="0" marL="457200" rtl="0" algn="l">
              <a:spcBef>
                <a:spcPts val="0"/>
              </a:spcBef>
              <a:spcAft>
                <a:spcPts val="0"/>
              </a:spcAft>
              <a:buSzPct val="100000"/>
              <a:buChar char="●"/>
            </a:pPr>
            <a:r>
              <a:rPr lang="en"/>
              <a:t>The Accuracy obtained on Validation data set using MNB is 85.50%.</a:t>
            </a:r>
            <a:endParaRPr/>
          </a:p>
        </p:txBody>
      </p:sp>
      <p:pic>
        <p:nvPicPr>
          <p:cNvPr id="200" name="Google Shape;200;p24"/>
          <p:cNvPicPr preferRelativeResize="0"/>
          <p:nvPr/>
        </p:nvPicPr>
        <p:blipFill>
          <a:blip r:embed="rId3">
            <a:alphaModFix/>
          </a:blip>
          <a:stretch>
            <a:fillRect/>
          </a:stretch>
        </p:blipFill>
        <p:spPr>
          <a:xfrm>
            <a:off x="518500" y="1803475"/>
            <a:ext cx="2869400" cy="2307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Multinomial Naive Bayes Classification Report: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6" name="Google Shape;206;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07" name="Google Shape;207;p25"/>
          <p:cNvPicPr preferRelativeResize="0"/>
          <p:nvPr/>
        </p:nvPicPr>
        <p:blipFill rotWithShape="1">
          <a:blip r:embed="rId3">
            <a:alphaModFix/>
          </a:blip>
          <a:srcRect b="29882" l="-880" r="23613" t="32619"/>
          <a:stretch/>
        </p:blipFill>
        <p:spPr>
          <a:xfrm>
            <a:off x="1297500" y="1607350"/>
            <a:ext cx="7038898" cy="2782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Support Vector Machine (SVM)</a:t>
            </a:r>
            <a:endParaRPr/>
          </a:p>
        </p:txBody>
      </p:sp>
      <p:sp>
        <p:nvSpPr>
          <p:cNvPr id="213" name="Google Shape;213;p26"/>
          <p:cNvSpPr txBox="1"/>
          <p:nvPr>
            <p:ph idx="1" type="body"/>
          </p:nvPr>
        </p:nvSpPr>
        <p:spPr>
          <a:xfrm>
            <a:off x="3903275" y="1307850"/>
            <a:ext cx="4856700" cy="35442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76470"/>
              <a:buChar char="●"/>
            </a:pPr>
            <a:r>
              <a:rPr lang="en"/>
              <a:t>We’ve used the polynomial kernel with C = 0.01. </a:t>
            </a:r>
            <a:endParaRPr/>
          </a:p>
          <a:p>
            <a:pPr indent="0" lvl="0" marL="457200" rtl="0" algn="l">
              <a:spcBef>
                <a:spcPts val="0"/>
              </a:spcBef>
              <a:spcAft>
                <a:spcPts val="0"/>
              </a:spcAft>
              <a:buNone/>
            </a:pPr>
            <a:r>
              <a:t/>
            </a:r>
            <a:endParaRPr/>
          </a:p>
          <a:p>
            <a:pPr indent="-304958" lvl="0" marL="457200" rtl="0" algn="l">
              <a:spcBef>
                <a:spcPts val="0"/>
              </a:spcBef>
              <a:spcAft>
                <a:spcPts val="0"/>
              </a:spcAft>
              <a:buSzPct val="76470"/>
              <a:buChar char="●"/>
            </a:pPr>
            <a:r>
              <a:rPr lang="en"/>
              <a:t>SVM performs classification by finding the hyper-plane that differentiate the classes we plotted in n-dimensional space.</a:t>
            </a:r>
            <a:endParaRPr/>
          </a:p>
          <a:p>
            <a:pPr indent="0" lvl="0" marL="457200" rtl="0" algn="l">
              <a:spcBef>
                <a:spcPts val="0"/>
              </a:spcBef>
              <a:spcAft>
                <a:spcPts val="0"/>
              </a:spcAft>
              <a:buNone/>
            </a:pPr>
            <a:r>
              <a:t/>
            </a:r>
            <a:endParaRPr/>
          </a:p>
          <a:p>
            <a:pPr indent="-304958" lvl="0" marL="457200" rtl="0" algn="l">
              <a:spcBef>
                <a:spcPts val="0"/>
              </a:spcBef>
              <a:spcAft>
                <a:spcPts val="0"/>
              </a:spcAft>
              <a:buSzPct val="76470"/>
              <a:buChar char="●"/>
            </a:pPr>
            <a:r>
              <a:rPr lang="en"/>
              <a:t>The SVM performed fairly well since the data was balanced. Accuracy was 83.36.</a:t>
            </a:r>
            <a:endParaRPr/>
          </a:p>
          <a:p>
            <a:pPr indent="0" lvl="0" marL="457200" rtl="0" algn="l">
              <a:spcBef>
                <a:spcPts val="0"/>
              </a:spcBef>
              <a:spcAft>
                <a:spcPts val="0"/>
              </a:spcAft>
              <a:buNone/>
            </a:pPr>
            <a:r>
              <a:t/>
            </a:r>
            <a:endParaRPr/>
          </a:p>
          <a:p>
            <a:pPr indent="-304958" lvl="0" marL="457200" rtl="0" algn="l">
              <a:spcBef>
                <a:spcPts val="0"/>
              </a:spcBef>
              <a:spcAft>
                <a:spcPts val="0"/>
              </a:spcAft>
              <a:buSzPct val="76470"/>
              <a:buChar char="●"/>
            </a:pPr>
            <a:r>
              <a:rPr lang="en"/>
              <a:t>From the heatmap we can see that 39.27% times the SVM </a:t>
            </a:r>
            <a:r>
              <a:rPr lang="en"/>
              <a:t>predicted</a:t>
            </a:r>
            <a:r>
              <a:rPr lang="en"/>
              <a:t> correctly on the positive sentiment data. </a:t>
            </a:r>
            <a:endParaRPr/>
          </a:p>
          <a:p>
            <a:pPr indent="0" lvl="0" marL="457200" rtl="0" algn="l">
              <a:spcBef>
                <a:spcPts val="0"/>
              </a:spcBef>
              <a:spcAft>
                <a:spcPts val="0"/>
              </a:spcAft>
              <a:buNone/>
            </a:pPr>
            <a:r>
              <a:t/>
            </a:r>
            <a:endParaRPr/>
          </a:p>
          <a:p>
            <a:pPr indent="-304958" lvl="0" marL="457200" rtl="0" algn="l">
              <a:spcBef>
                <a:spcPts val="0"/>
              </a:spcBef>
              <a:spcAft>
                <a:spcPts val="0"/>
              </a:spcAft>
              <a:buSzPct val="76470"/>
              <a:buChar char="●"/>
            </a:pPr>
            <a:r>
              <a:rPr lang="en"/>
              <a:t>44.09% times it predicted correctly when the sentiment was negative.</a:t>
            </a:r>
            <a:endParaRPr/>
          </a:p>
          <a:p>
            <a:pPr indent="0" lvl="0" marL="457200" rtl="0" algn="l">
              <a:spcBef>
                <a:spcPts val="0"/>
              </a:spcBef>
              <a:spcAft>
                <a:spcPts val="0"/>
              </a:spcAft>
              <a:buNone/>
            </a:pPr>
            <a:r>
              <a:t/>
            </a:r>
            <a:endParaRPr/>
          </a:p>
        </p:txBody>
      </p:sp>
      <p:pic>
        <p:nvPicPr>
          <p:cNvPr id="214" name="Google Shape;214;p26"/>
          <p:cNvPicPr preferRelativeResize="0"/>
          <p:nvPr/>
        </p:nvPicPr>
        <p:blipFill rotWithShape="1">
          <a:blip r:embed="rId3">
            <a:alphaModFix/>
          </a:blip>
          <a:srcRect b="14396" l="6786" r="67759" t="56199"/>
          <a:stretch/>
        </p:blipFill>
        <p:spPr>
          <a:xfrm>
            <a:off x="336175" y="1392475"/>
            <a:ext cx="3506448" cy="2506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Maximum Entropy</a:t>
            </a:r>
            <a:endParaRPr/>
          </a:p>
        </p:txBody>
      </p:sp>
      <p:sp>
        <p:nvSpPr>
          <p:cNvPr id="220" name="Google Shape;220;p27"/>
          <p:cNvSpPr txBox="1"/>
          <p:nvPr>
            <p:ph idx="1" type="body"/>
          </p:nvPr>
        </p:nvSpPr>
        <p:spPr>
          <a:xfrm>
            <a:off x="976050" y="1406800"/>
            <a:ext cx="48978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Maximum Entropy Text classification </a:t>
            </a:r>
            <a:endParaRPr/>
          </a:p>
          <a:p>
            <a:pPr indent="0" lvl="0" marL="457200" rtl="0" algn="l">
              <a:spcBef>
                <a:spcPts val="0"/>
              </a:spcBef>
              <a:spcAft>
                <a:spcPts val="0"/>
              </a:spcAft>
              <a:buNone/>
            </a:pPr>
            <a:r>
              <a:rPr lang="en"/>
              <a:t>means: start with least informative weights </a:t>
            </a:r>
            <a:endParaRPr/>
          </a:p>
          <a:p>
            <a:pPr indent="0" lvl="0" marL="457200" rtl="0" algn="l">
              <a:spcBef>
                <a:spcPts val="0"/>
              </a:spcBef>
              <a:spcAft>
                <a:spcPts val="0"/>
              </a:spcAft>
              <a:buNone/>
            </a:pPr>
            <a:r>
              <a:rPr lang="en"/>
              <a:t>(priors) and optimize to find weights that </a:t>
            </a:r>
            <a:endParaRPr/>
          </a:p>
          <a:p>
            <a:pPr indent="0" lvl="0" marL="457200" rtl="0" algn="l">
              <a:spcBef>
                <a:spcPts val="0"/>
              </a:spcBef>
              <a:spcAft>
                <a:spcPts val="0"/>
              </a:spcAft>
              <a:buNone/>
            </a:pPr>
            <a:r>
              <a:rPr lang="en"/>
              <a:t>maximize the likelihood of the data, the P(D). </a:t>
            </a:r>
            <a:endParaRPr/>
          </a:p>
          <a:p>
            <a:pPr indent="0" lvl="0" marL="457200" rtl="0" algn="l">
              <a:spcBef>
                <a:spcPts val="0"/>
              </a:spcBef>
              <a:spcAft>
                <a:spcPts val="0"/>
              </a:spcAft>
              <a:buNone/>
            </a:pPr>
            <a:r>
              <a:rPr lang="en"/>
              <a:t>Essentially, it's the EM algorithm.</a:t>
            </a:r>
            <a:endParaRPr/>
          </a:p>
          <a:p>
            <a:pPr indent="0" lvl="0" marL="0" rtl="0" algn="l">
              <a:spcBef>
                <a:spcPts val="0"/>
              </a:spcBef>
              <a:spcAft>
                <a:spcPts val="0"/>
              </a:spcAft>
              <a:buNone/>
            </a:pPr>
            <a:r>
              <a:t/>
            </a:r>
            <a:endParaRPr/>
          </a:p>
          <a:p>
            <a:pPr indent="-336550" lvl="0" marL="457200" rtl="0" algn="l">
              <a:spcBef>
                <a:spcPts val="0"/>
              </a:spcBef>
              <a:spcAft>
                <a:spcPts val="0"/>
              </a:spcAft>
              <a:buSzPts val="1700"/>
              <a:buChar char="●"/>
            </a:pPr>
            <a:r>
              <a:rPr lang="en"/>
              <a:t>The Accuracy obtained on Validation data set using ME is 88.46%.</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pic>
        <p:nvPicPr>
          <p:cNvPr id="221" name="Google Shape;221;p27"/>
          <p:cNvPicPr preferRelativeResize="0"/>
          <p:nvPr/>
        </p:nvPicPr>
        <p:blipFill>
          <a:blip r:embed="rId3">
            <a:alphaModFix/>
          </a:blip>
          <a:stretch>
            <a:fillRect/>
          </a:stretch>
        </p:blipFill>
        <p:spPr>
          <a:xfrm>
            <a:off x="5873850" y="1626525"/>
            <a:ext cx="3193425" cy="2224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Maximum Entropy Classification Report: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7" name="Google Shape;227;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28" name="Google Shape;228;p28"/>
          <p:cNvPicPr preferRelativeResize="0"/>
          <p:nvPr/>
        </p:nvPicPr>
        <p:blipFill rotWithShape="1">
          <a:blip r:embed="rId3">
            <a:alphaModFix/>
          </a:blip>
          <a:srcRect b="32031" l="0" r="40454" t="28906"/>
          <a:stretch/>
        </p:blipFill>
        <p:spPr>
          <a:xfrm>
            <a:off x="1297500" y="1617400"/>
            <a:ext cx="6980323" cy="27726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1297500" y="393750"/>
            <a:ext cx="7038900" cy="66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Decision Tree</a:t>
            </a:r>
            <a:endParaRPr/>
          </a:p>
        </p:txBody>
      </p:sp>
      <p:sp>
        <p:nvSpPr>
          <p:cNvPr id="234" name="Google Shape;234;p29"/>
          <p:cNvSpPr txBox="1"/>
          <p:nvPr>
            <p:ph idx="1" type="body"/>
          </p:nvPr>
        </p:nvSpPr>
        <p:spPr>
          <a:xfrm>
            <a:off x="4317575" y="1567550"/>
            <a:ext cx="40188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a:t>
            </a:r>
            <a:r>
              <a:rPr lang="en"/>
              <a:t>ecision tree needs several key nodes, while it's hard to find "several key tokens" for text classification, and random forest works bad for high sparse dimensions.</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
              <a:t>Accuracy for decision tree achieved is 73%</a:t>
            </a:r>
            <a:endParaRPr/>
          </a:p>
        </p:txBody>
      </p:sp>
      <p:pic>
        <p:nvPicPr>
          <p:cNvPr id="235" name="Google Shape;235;p29"/>
          <p:cNvPicPr preferRelativeResize="0"/>
          <p:nvPr/>
        </p:nvPicPr>
        <p:blipFill rotWithShape="1">
          <a:blip r:embed="rId3">
            <a:alphaModFix/>
          </a:blip>
          <a:srcRect b="18643" l="6252" r="57916" t="56411"/>
          <a:stretch/>
        </p:blipFill>
        <p:spPr>
          <a:xfrm>
            <a:off x="258250" y="1901025"/>
            <a:ext cx="3955998" cy="18964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Gaussian Naive Bayes:	</a:t>
            </a:r>
            <a:endParaRPr/>
          </a:p>
        </p:txBody>
      </p:sp>
      <p:sp>
        <p:nvSpPr>
          <p:cNvPr id="241" name="Google Shape;241;p30"/>
          <p:cNvSpPr txBox="1"/>
          <p:nvPr>
            <p:ph idx="1" type="body"/>
          </p:nvPr>
        </p:nvSpPr>
        <p:spPr>
          <a:xfrm>
            <a:off x="955925" y="1517350"/>
            <a:ext cx="51099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Binomial Naive Bayes uses the binomial </a:t>
            </a:r>
            <a:r>
              <a:rPr lang="en"/>
              <a:t>theorem</a:t>
            </a:r>
            <a:endParaRPr/>
          </a:p>
          <a:p>
            <a:pPr indent="0" lvl="0" marL="457200" rtl="0" algn="l">
              <a:spcBef>
                <a:spcPts val="0"/>
              </a:spcBef>
              <a:spcAft>
                <a:spcPts val="0"/>
              </a:spcAft>
              <a:buNone/>
            </a:pPr>
            <a:r>
              <a:rPr lang="en"/>
              <a:t>while assuming that there is no relationship</a:t>
            </a:r>
            <a:endParaRPr/>
          </a:p>
          <a:p>
            <a:pPr indent="0" lvl="0" marL="457200" rtl="0" algn="l">
              <a:spcBef>
                <a:spcPts val="0"/>
              </a:spcBef>
              <a:spcAft>
                <a:spcPts val="0"/>
              </a:spcAft>
              <a:buNone/>
            </a:pPr>
            <a:r>
              <a:rPr lang="en"/>
              <a:t> between different features.</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
              <a:t>It uses the formula:</a:t>
            </a:r>
            <a:endParaRPr/>
          </a:p>
          <a:p>
            <a:pPr indent="0" lvl="0" marL="457200" rtl="0" algn="l">
              <a:spcBef>
                <a:spcPts val="0"/>
              </a:spcBef>
              <a:spcAft>
                <a:spcPts val="0"/>
              </a:spcAft>
              <a:buNone/>
            </a:pPr>
            <a:r>
              <a:rPr lang="en"/>
              <a:t>Posterior = likelihood*proposition/evidence </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
              <a:t>Gaussian Naive Bayes uses gaussian distribution to classify the model hence we first send the data in dense form.</a:t>
            </a:r>
            <a:endParaRPr/>
          </a:p>
        </p:txBody>
      </p:sp>
      <p:pic>
        <p:nvPicPr>
          <p:cNvPr id="242" name="Google Shape;242;p30"/>
          <p:cNvPicPr preferRelativeResize="0"/>
          <p:nvPr/>
        </p:nvPicPr>
        <p:blipFill>
          <a:blip r:embed="rId3">
            <a:alphaModFix/>
          </a:blip>
          <a:stretch>
            <a:fillRect/>
          </a:stretch>
        </p:blipFill>
        <p:spPr>
          <a:xfrm>
            <a:off x="6065825" y="1879125"/>
            <a:ext cx="2975825" cy="2073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 Report of Gaussian Naive Bayes:</a:t>
            </a:r>
            <a:endParaRPr/>
          </a:p>
        </p:txBody>
      </p:sp>
      <p:sp>
        <p:nvSpPr>
          <p:cNvPr id="248" name="Google Shape;248;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49" name="Google Shape;249;p31"/>
          <p:cNvPicPr preferRelativeResize="0"/>
          <p:nvPr/>
        </p:nvPicPr>
        <p:blipFill rotWithShape="1">
          <a:blip r:embed="rId3">
            <a:alphaModFix/>
          </a:blip>
          <a:srcRect b="29882" l="-880" r="23613" t="32619"/>
          <a:stretch/>
        </p:blipFill>
        <p:spPr>
          <a:xfrm>
            <a:off x="1297500" y="1607350"/>
            <a:ext cx="7038898" cy="2782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SYNOPSIS:</a:t>
            </a:r>
            <a:endParaRPr/>
          </a:p>
        </p:txBody>
      </p:sp>
      <p:sp>
        <p:nvSpPr>
          <p:cNvPr id="141" name="Google Shape;141;p14"/>
          <p:cNvSpPr txBox="1"/>
          <p:nvPr>
            <p:ph idx="1" type="body"/>
          </p:nvPr>
        </p:nvSpPr>
        <p:spPr>
          <a:xfrm>
            <a:off x="1297500" y="1073650"/>
            <a:ext cx="7038900" cy="34050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t>The key motto of this project is to make the user predict whether a given movie is watchable or not.</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If we see any movie database like IMDB or ROTTEN TOMATOES we see each movie is given a rating and some reviews are highlighted as </a:t>
            </a:r>
            <a:r>
              <a:rPr lang="en" sz="1600"/>
              <a:t>positive</a:t>
            </a:r>
            <a:r>
              <a:rPr lang="en" sz="1600"/>
              <a:t> or negative or average.</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But how does they decide whether a given review is positive or negative.</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The basic idea is to read the text and select a basic set of keywords which provide a </a:t>
            </a:r>
            <a:r>
              <a:rPr lang="en" sz="1600"/>
              <a:t>specific meaning when used in a text.</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This methodology is called SENTIMENT ANALYSIS and we will implement this in our project,</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Convolutional Neural Network</a:t>
            </a:r>
            <a:endParaRPr/>
          </a:p>
        </p:txBody>
      </p:sp>
      <p:sp>
        <p:nvSpPr>
          <p:cNvPr id="255" name="Google Shape;255;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This model was not in the Research paper.</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
              <a:t>We implemented a one layer convolutional neural network.</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
              <a:t>Like a two-dimensional convolutional layer, a one-</a:t>
            </a:r>
            <a:r>
              <a:rPr lang="en"/>
              <a:t>dimensional</a:t>
            </a:r>
            <a:r>
              <a:rPr lang="en"/>
              <a:t> convolutional layer uses a one-dimensional cross-correlation operation.</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
              <a:t>The text was handled using the word2vec model.</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
              <a:t>In one-dimensional cross-</a:t>
            </a:r>
            <a:r>
              <a:rPr lang="en"/>
              <a:t>correlation</a:t>
            </a:r>
            <a:r>
              <a:rPr lang="en"/>
              <a:t> model, the convolutional window starts from leftmost side of input array and slides input array from left to right successively.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Comparing models(Using Bag of Words):</a:t>
            </a:r>
            <a:endParaRPr/>
          </a:p>
        </p:txBody>
      </p:sp>
      <p:sp>
        <p:nvSpPr>
          <p:cNvPr id="261" name="Google Shape;261;p33"/>
          <p:cNvSpPr txBox="1"/>
          <p:nvPr>
            <p:ph idx="1" type="body"/>
          </p:nvPr>
        </p:nvSpPr>
        <p:spPr>
          <a:xfrm>
            <a:off x="3994200" y="1968475"/>
            <a:ext cx="4342200" cy="25104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We used to bag of words model to compute accuracies between 5 models presented in the given table.</a:t>
            </a:r>
            <a:endParaRPr/>
          </a:p>
          <a:p>
            <a:pPr indent="0" lvl="0" marL="457200" rtl="0" algn="l">
              <a:spcBef>
                <a:spcPts val="0"/>
              </a:spcBef>
              <a:spcAft>
                <a:spcPts val="0"/>
              </a:spcAft>
              <a:buNone/>
            </a:pPr>
            <a:r>
              <a:rPr lang="en"/>
              <a:t> </a:t>
            </a:r>
            <a:endParaRPr/>
          </a:p>
          <a:p>
            <a:pPr indent="-311150" lvl="0" marL="457200" rtl="0" algn="l">
              <a:spcBef>
                <a:spcPts val="0"/>
              </a:spcBef>
              <a:spcAft>
                <a:spcPts val="0"/>
              </a:spcAft>
              <a:buSzPts val="1300"/>
              <a:buChar char="●"/>
            </a:pPr>
            <a:r>
              <a:rPr lang="en"/>
              <a:t>We found out that ME performed the best with an overall accuracy of </a:t>
            </a:r>
            <a:r>
              <a:rPr b="1" lang="en"/>
              <a:t>85.09%.</a:t>
            </a:r>
            <a:r>
              <a:rPr lang="en"/>
              <a:t> </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
              <a:t>We further tested the word2vec model on the given models.  Additionally we ran the CNN.</a:t>
            </a:r>
            <a:endParaRPr/>
          </a:p>
        </p:txBody>
      </p:sp>
      <p:pic>
        <p:nvPicPr>
          <p:cNvPr id="262" name="Google Shape;262;p33"/>
          <p:cNvPicPr preferRelativeResize="0"/>
          <p:nvPr/>
        </p:nvPicPr>
        <p:blipFill rotWithShape="1">
          <a:blip r:embed="rId3">
            <a:alphaModFix/>
          </a:blip>
          <a:srcRect b="35086" l="5616" r="68297" t="38272"/>
          <a:stretch/>
        </p:blipFill>
        <p:spPr>
          <a:xfrm>
            <a:off x="676525" y="2013513"/>
            <a:ext cx="3086602" cy="25104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Comparing Models(BOW):</a:t>
            </a:r>
            <a:endParaRPr/>
          </a:p>
        </p:txBody>
      </p:sp>
      <p:sp>
        <p:nvSpPr>
          <p:cNvPr id="268" name="Google Shape;268;p34"/>
          <p:cNvSpPr txBox="1"/>
          <p:nvPr>
            <p:ph idx="1" type="body"/>
          </p:nvPr>
        </p:nvSpPr>
        <p:spPr>
          <a:xfrm>
            <a:off x="1297500" y="1307850"/>
            <a:ext cx="7038900" cy="64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Comparing research paper vs our results</a:t>
            </a:r>
            <a:endParaRPr/>
          </a:p>
        </p:txBody>
      </p:sp>
      <p:pic>
        <p:nvPicPr>
          <p:cNvPr id="269" name="Google Shape;269;p34"/>
          <p:cNvPicPr preferRelativeResize="0"/>
          <p:nvPr/>
        </p:nvPicPr>
        <p:blipFill rotWithShape="1">
          <a:blip r:embed="rId3">
            <a:alphaModFix/>
          </a:blip>
          <a:srcRect b="34110" l="51272" r="20347" t="40248"/>
          <a:stretch/>
        </p:blipFill>
        <p:spPr>
          <a:xfrm>
            <a:off x="719613" y="1952250"/>
            <a:ext cx="4307365" cy="2315201"/>
          </a:xfrm>
          <a:prstGeom prst="rect">
            <a:avLst/>
          </a:prstGeom>
          <a:noFill/>
          <a:ln>
            <a:noFill/>
          </a:ln>
        </p:spPr>
      </p:pic>
      <p:pic>
        <p:nvPicPr>
          <p:cNvPr id="270" name="Google Shape;270;p34"/>
          <p:cNvPicPr preferRelativeResize="0"/>
          <p:nvPr/>
        </p:nvPicPr>
        <p:blipFill rotWithShape="1">
          <a:blip r:embed="rId4">
            <a:alphaModFix/>
          </a:blip>
          <a:srcRect b="9581" l="5819" r="71736" t="59610"/>
          <a:stretch/>
        </p:blipFill>
        <p:spPr>
          <a:xfrm>
            <a:off x="5545325" y="1952250"/>
            <a:ext cx="2977274" cy="2315200"/>
          </a:xfrm>
          <a:prstGeom prst="rect">
            <a:avLst/>
          </a:prstGeom>
          <a:noFill/>
          <a:ln>
            <a:noFill/>
          </a:ln>
        </p:spPr>
      </p:pic>
      <p:pic>
        <p:nvPicPr>
          <p:cNvPr id="271" name="Google Shape;271;p34"/>
          <p:cNvPicPr preferRelativeResize="0"/>
          <p:nvPr/>
        </p:nvPicPr>
        <p:blipFill rotWithShape="1">
          <a:blip r:embed="rId5">
            <a:alphaModFix/>
          </a:blip>
          <a:srcRect b="35086" l="5616" r="68297" t="38272"/>
          <a:stretch/>
        </p:blipFill>
        <p:spPr>
          <a:xfrm>
            <a:off x="5545325" y="1854650"/>
            <a:ext cx="3086602" cy="25104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Accuracy Summary using Word2vec:</a:t>
            </a:r>
            <a:endParaRPr/>
          </a:p>
        </p:txBody>
      </p:sp>
      <p:sp>
        <p:nvSpPr>
          <p:cNvPr id="277" name="Google Shape;277;p35"/>
          <p:cNvSpPr txBox="1"/>
          <p:nvPr>
            <p:ph idx="1" type="body"/>
          </p:nvPr>
        </p:nvSpPr>
        <p:spPr>
          <a:xfrm>
            <a:off x="3556250" y="1542900"/>
            <a:ext cx="5587800" cy="2555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Word2Vec is a two layer neural network which converts the text into a set of vectors that represents the word. This vector is now used by the model.</a:t>
            </a:r>
            <a:endParaRPr/>
          </a:p>
          <a:p>
            <a:pPr indent="-311150" lvl="0" marL="457200" rtl="0" algn="l">
              <a:spcBef>
                <a:spcPts val="0"/>
              </a:spcBef>
              <a:spcAft>
                <a:spcPts val="0"/>
              </a:spcAft>
              <a:buSzPts val="1300"/>
              <a:buChar char="●"/>
            </a:pPr>
            <a:r>
              <a:rPr lang="en"/>
              <a:t>Since the vector element can be negative Word2Vec doesn’t work on Gaussian Naive Bayes and Multinomial Naive Bayes as both are probabilistic models</a:t>
            </a:r>
            <a:endParaRPr/>
          </a:p>
          <a:p>
            <a:pPr indent="0" lvl="0" marL="457200" rtl="0" algn="l">
              <a:spcBef>
                <a:spcPts val="0"/>
              </a:spcBef>
              <a:spcAft>
                <a:spcPts val="0"/>
              </a:spcAft>
              <a:buNone/>
            </a:pPr>
            <a:r>
              <a:t/>
            </a:r>
            <a:endParaRPr/>
          </a:p>
        </p:txBody>
      </p:sp>
      <p:pic>
        <p:nvPicPr>
          <p:cNvPr id="278" name="Google Shape;278;p35"/>
          <p:cNvPicPr preferRelativeResize="0"/>
          <p:nvPr/>
        </p:nvPicPr>
        <p:blipFill rotWithShape="1">
          <a:blip r:embed="rId3">
            <a:alphaModFix/>
          </a:blip>
          <a:srcRect b="45312" l="6317" r="66589" t="34960"/>
          <a:stretch/>
        </p:blipFill>
        <p:spPr>
          <a:xfrm>
            <a:off x="304625" y="1717850"/>
            <a:ext cx="3251626" cy="20594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a:t>
            </a:r>
            <a:r>
              <a:rPr lang="en"/>
              <a:t>ndividual </a:t>
            </a:r>
            <a:r>
              <a:rPr lang="en"/>
              <a:t>Contribution</a:t>
            </a:r>
            <a:endParaRPr/>
          </a:p>
          <a:p>
            <a:pPr indent="0" lvl="0" marL="0" rtl="0" algn="l">
              <a:spcBef>
                <a:spcPts val="0"/>
              </a:spcBef>
              <a:spcAft>
                <a:spcPts val="0"/>
              </a:spcAft>
              <a:buNone/>
            </a:pPr>
            <a:r>
              <a:t/>
            </a:r>
            <a:endParaRPr sz="1450">
              <a:solidFill>
                <a:srgbClr val="000000"/>
              </a:solidFill>
              <a:latin typeface="Lato"/>
              <a:ea typeface="Lato"/>
              <a:cs typeface="Lato"/>
              <a:sym typeface="Lato"/>
            </a:endParaRPr>
          </a:p>
        </p:txBody>
      </p:sp>
      <p:graphicFrame>
        <p:nvGraphicFramePr>
          <p:cNvPr id="284" name="Google Shape;284;p36"/>
          <p:cNvGraphicFramePr/>
          <p:nvPr/>
        </p:nvGraphicFramePr>
        <p:xfrm>
          <a:off x="1197450" y="1678775"/>
          <a:ext cx="3000000" cy="3000000"/>
        </p:xfrm>
        <a:graphic>
          <a:graphicData uri="http://schemas.openxmlformats.org/drawingml/2006/table">
            <a:tbl>
              <a:tblPr>
                <a:noFill/>
                <a:tableStyleId>{A3C7093A-20E1-4884-8222-B9D5EA7C2B4A}</a:tableStyleId>
              </a:tblPr>
              <a:tblGrid>
                <a:gridCol w="3619500"/>
                <a:gridCol w="3619500"/>
              </a:tblGrid>
              <a:tr h="652225">
                <a:tc>
                  <a:txBody>
                    <a:bodyPr/>
                    <a:lstStyle/>
                    <a:p>
                      <a:pPr indent="0" lvl="0" marL="0" rtl="0" algn="l">
                        <a:spcBef>
                          <a:spcPts val="0"/>
                        </a:spcBef>
                        <a:spcAft>
                          <a:spcPts val="0"/>
                        </a:spcAft>
                        <a:buNone/>
                      </a:pPr>
                      <a:r>
                        <a:rPr lang="en" sz="1900">
                          <a:solidFill>
                            <a:schemeClr val="lt1"/>
                          </a:solidFill>
                          <a:latin typeface="Montserrat"/>
                          <a:ea typeface="Montserrat"/>
                          <a:cs typeface="Montserrat"/>
                          <a:sym typeface="Montserrat"/>
                        </a:rPr>
                        <a:t>Member Name</a:t>
                      </a:r>
                      <a:endParaRPr sz="900"/>
                    </a:p>
                  </a:txBody>
                  <a:tcPr marT="91425" marB="91425" marR="91425" marL="91425"/>
                </a:tc>
                <a:tc>
                  <a:txBody>
                    <a:bodyPr/>
                    <a:lstStyle/>
                    <a:p>
                      <a:pPr indent="0" lvl="0" marL="0" rtl="0" algn="l">
                        <a:spcBef>
                          <a:spcPts val="0"/>
                        </a:spcBef>
                        <a:spcAft>
                          <a:spcPts val="0"/>
                        </a:spcAft>
                        <a:buNone/>
                      </a:pPr>
                      <a:r>
                        <a:rPr lang="en" sz="2000">
                          <a:solidFill>
                            <a:schemeClr val="lt1"/>
                          </a:solidFill>
                          <a:latin typeface="Montserrat"/>
                          <a:ea typeface="Montserrat"/>
                          <a:cs typeface="Montserrat"/>
                          <a:sym typeface="Montserrat"/>
                        </a:rPr>
                        <a:t>Topics</a:t>
                      </a:r>
                      <a:endParaRPr sz="1000"/>
                    </a:p>
                  </a:txBody>
                  <a:tcPr marT="91425" marB="91425" marR="91425" marL="91425"/>
                </a:tc>
              </a:tr>
              <a:tr h="652225">
                <a:tc>
                  <a:txBody>
                    <a:bodyPr/>
                    <a:lstStyle/>
                    <a:p>
                      <a:pPr indent="0" lvl="0" marL="0" rtl="0" algn="l">
                        <a:spcBef>
                          <a:spcPts val="0"/>
                        </a:spcBef>
                        <a:spcAft>
                          <a:spcPts val="0"/>
                        </a:spcAft>
                        <a:buNone/>
                      </a:pPr>
                      <a:r>
                        <a:rPr lang="en" sz="2000">
                          <a:solidFill>
                            <a:schemeClr val="lt1"/>
                          </a:solidFill>
                          <a:latin typeface="Montserrat"/>
                          <a:ea typeface="Montserrat"/>
                          <a:cs typeface="Montserrat"/>
                          <a:sym typeface="Montserrat"/>
                        </a:rPr>
                        <a:t>Agrima Singh</a:t>
                      </a:r>
                      <a:endParaRPr sz="1000"/>
                    </a:p>
                  </a:txBody>
                  <a:tcPr marT="91425" marB="91425" marR="91425" marL="91425"/>
                </a:tc>
                <a:tc>
                  <a:txBody>
                    <a:bodyPr/>
                    <a:lstStyle/>
                    <a:p>
                      <a:pPr indent="0" lvl="0" marL="0" rtl="0" algn="l">
                        <a:spcBef>
                          <a:spcPts val="0"/>
                        </a:spcBef>
                        <a:spcAft>
                          <a:spcPts val="0"/>
                        </a:spcAft>
                        <a:buNone/>
                      </a:pPr>
                      <a:r>
                        <a:rPr lang="en" sz="2400">
                          <a:solidFill>
                            <a:schemeClr val="lt1"/>
                          </a:solidFill>
                          <a:latin typeface="Montserrat"/>
                          <a:ea typeface="Montserrat"/>
                          <a:cs typeface="Montserrat"/>
                          <a:sym typeface="Montserrat"/>
                        </a:rPr>
                        <a:t>Decision Tree, SVM</a:t>
                      </a:r>
                      <a:endParaRPr/>
                    </a:p>
                  </a:txBody>
                  <a:tcPr marT="91425" marB="91425" marR="91425" marL="91425"/>
                </a:tc>
              </a:tr>
              <a:tr h="652225">
                <a:tc>
                  <a:txBody>
                    <a:bodyPr/>
                    <a:lstStyle/>
                    <a:p>
                      <a:pPr indent="0" lvl="0" marL="0" rtl="0" algn="l">
                        <a:spcBef>
                          <a:spcPts val="0"/>
                        </a:spcBef>
                        <a:spcAft>
                          <a:spcPts val="0"/>
                        </a:spcAft>
                        <a:buNone/>
                      </a:pPr>
                      <a:r>
                        <a:rPr lang="en" sz="2000">
                          <a:solidFill>
                            <a:schemeClr val="lt1"/>
                          </a:solidFill>
                          <a:latin typeface="Montserrat"/>
                          <a:ea typeface="Montserrat"/>
                          <a:cs typeface="Montserrat"/>
                          <a:sym typeface="Montserrat"/>
                        </a:rPr>
                        <a:t>Ashutosh </a:t>
                      </a:r>
                      <a:r>
                        <a:rPr lang="en" sz="2000">
                          <a:solidFill>
                            <a:schemeClr val="lt1"/>
                          </a:solidFill>
                          <a:latin typeface="Montserrat"/>
                          <a:ea typeface="Montserrat"/>
                          <a:cs typeface="Montserrat"/>
                          <a:sym typeface="Montserrat"/>
                        </a:rPr>
                        <a:t>Ranjan</a:t>
                      </a:r>
                      <a:endParaRPr sz="1000"/>
                    </a:p>
                  </a:txBody>
                  <a:tcPr marT="91425" marB="91425" marR="91425" marL="91425"/>
                </a:tc>
                <a:tc>
                  <a:txBody>
                    <a:bodyPr/>
                    <a:lstStyle/>
                    <a:p>
                      <a:pPr indent="0" lvl="0" marL="0" rtl="0" algn="l">
                        <a:spcBef>
                          <a:spcPts val="0"/>
                        </a:spcBef>
                        <a:spcAft>
                          <a:spcPts val="0"/>
                        </a:spcAft>
                        <a:buNone/>
                      </a:pPr>
                      <a:r>
                        <a:rPr lang="en" sz="2400">
                          <a:solidFill>
                            <a:schemeClr val="lt1"/>
                          </a:solidFill>
                          <a:latin typeface="Montserrat"/>
                          <a:ea typeface="Montserrat"/>
                          <a:cs typeface="Montserrat"/>
                          <a:sym typeface="Montserrat"/>
                        </a:rPr>
                        <a:t>CNN, GNB</a:t>
                      </a:r>
                      <a:endParaRPr/>
                    </a:p>
                  </a:txBody>
                  <a:tcPr marT="91425" marB="91425" marR="91425" marL="91425"/>
                </a:tc>
              </a:tr>
              <a:tr h="611450">
                <a:tc>
                  <a:txBody>
                    <a:bodyPr/>
                    <a:lstStyle/>
                    <a:p>
                      <a:pPr indent="0" lvl="0" marL="0" rtl="0" algn="l">
                        <a:spcBef>
                          <a:spcPts val="0"/>
                        </a:spcBef>
                        <a:spcAft>
                          <a:spcPts val="0"/>
                        </a:spcAft>
                        <a:buNone/>
                      </a:pPr>
                      <a:r>
                        <a:rPr lang="en" sz="2000">
                          <a:solidFill>
                            <a:schemeClr val="lt1"/>
                          </a:solidFill>
                          <a:latin typeface="Montserrat"/>
                          <a:ea typeface="Montserrat"/>
                          <a:cs typeface="Montserrat"/>
                          <a:sym typeface="Montserrat"/>
                        </a:rPr>
                        <a:t>Chirag Shilwant </a:t>
                      </a:r>
                      <a:endParaRPr sz="1000"/>
                    </a:p>
                  </a:txBody>
                  <a:tcPr marT="91425" marB="91425" marR="91425" marL="91425"/>
                </a:tc>
                <a:tc>
                  <a:txBody>
                    <a:bodyPr/>
                    <a:lstStyle/>
                    <a:p>
                      <a:pPr indent="0" lvl="0" marL="0" rtl="0" algn="l">
                        <a:spcBef>
                          <a:spcPts val="0"/>
                        </a:spcBef>
                        <a:spcAft>
                          <a:spcPts val="0"/>
                        </a:spcAft>
                        <a:buNone/>
                      </a:pPr>
                      <a:r>
                        <a:rPr lang="en" sz="2400">
                          <a:solidFill>
                            <a:schemeClr val="lt1"/>
                          </a:solidFill>
                          <a:latin typeface="Montserrat"/>
                          <a:ea typeface="Montserrat"/>
                          <a:cs typeface="Montserrat"/>
                          <a:sym typeface="Montserrat"/>
                        </a:rPr>
                        <a:t>MNB, Maximum Entropy</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AIM: </a:t>
            </a:r>
            <a:r>
              <a:rPr lang="en"/>
              <a:t>SENTIMENT ANALYSIS</a:t>
            </a:r>
            <a:endParaRPr/>
          </a:p>
        </p:txBody>
      </p:sp>
      <p:sp>
        <p:nvSpPr>
          <p:cNvPr id="147" name="Google Shape;147;p15"/>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t>Movie Review Detection involves the algorithm of Sentiment Analysis.</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Clr>
                <a:srgbClr val="FFFFFF"/>
              </a:buClr>
              <a:buSzPts val="1600"/>
              <a:buChar char="●"/>
            </a:pPr>
            <a:r>
              <a:rPr lang="en" sz="1650">
                <a:solidFill>
                  <a:srgbClr val="FFFFFF"/>
                </a:solidFill>
                <a:latin typeface="Arial"/>
                <a:ea typeface="Arial"/>
                <a:cs typeface="Arial"/>
                <a:sym typeface="Arial"/>
              </a:rPr>
              <a:t>Sentiment analysis is the process of detecting positive or negative sentiment in text. It’s often used by businesses to detect sentiment in social data, gauge brand reputation, and understand customers.</a:t>
            </a:r>
            <a:endParaRPr sz="1650">
              <a:solidFill>
                <a:srgbClr val="FFFFFF"/>
              </a:solidFill>
              <a:latin typeface="Arial"/>
              <a:ea typeface="Arial"/>
              <a:cs typeface="Arial"/>
              <a:sym typeface="Arial"/>
            </a:endParaRPr>
          </a:p>
          <a:p>
            <a:pPr indent="0" lvl="0" marL="457200" rtl="0" algn="l">
              <a:spcBef>
                <a:spcPts val="0"/>
              </a:spcBef>
              <a:spcAft>
                <a:spcPts val="0"/>
              </a:spcAft>
              <a:buNone/>
            </a:pPr>
            <a:r>
              <a:t/>
            </a:r>
            <a:endParaRPr sz="1650">
              <a:solidFill>
                <a:srgbClr val="FFFFFF"/>
              </a:solidFill>
              <a:latin typeface="Arial"/>
              <a:ea typeface="Arial"/>
              <a:cs typeface="Arial"/>
              <a:sym typeface="Arial"/>
            </a:endParaRPr>
          </a:p>
          <a:p>
            <a:pPr indent="-333375" lvl="0" marL="457200" rtl="0" algn="l">
              <a:spcBef>
                <a:spcPts val="0"/>
              </a:spcBef>
              <a:spcAft>
                <a:spcPts val="0"/>
              </a:spcAft>
              <a:buClr>
                <a:srgbClr val="FFFFFF"/>
              </a:buClr>
              <a:buSzPts val="1650"/>
              <a:buFont typeface="Arial"/>
              <a:buChar char="●"/>
            </a:pPr>
            <a:r>
              <a:rPr lang="en" sz="1650">
                <a:solidFill>
                  <a:srgbClr val="FFFFFF"/>
                </a:solidFill>
                <a:latin typeface="Arial"/>
                <a:ea typeface="Arial"/>
                <a:cs typeface="Arial"/>
                <a:sym typeface="Arial"/>
              </a:rPr>
              <a:t>In this project we will look at the </a:t>
            </a:r>
            <a:r>
              <a:rPr lang="en" sz="1650">
                <a:solidFill>
                  <a:srgbClr val="FFFFFF"/>
                </a:solidFill>
                <a:latin typeface="Arial"/>
                <a:ea typeface="Arial"/>
                <a:cs typeface="Arial"/>
                <a:sym typeface="Arial"/>
              </a:rPr>
              <a:t>numerous</a:t>
            </a:r>
            <a:r>
              <a:rPr lang="en" sz="1650">
                <a:solidFill>
                  <a:srgbClr val="FFFFFF"/>
                </a:solidFill>
                <a:latin typeface="Arial"/>
                <a:ea typeface="Arial"/>
                <a:cs typeface="Arial"/>
                <a:sym typeface="Arial"/>
              </a:rPr>
              <a:t> movie reviews from the IMDB database and categorize it in the positive and </a:t>
            </a:r>
            <a:r>
              <a:rPr lang="en" sz="1650">
                <a:solidFill>
                  <a:srgbClr val="FFFFFF"/>
                </a:solidFill>
                <a:latin typeface="Arial"/>
                <a:ea typeface="Arial"/>
                <a:cs typeface="Arial"/>
                <a:sym typeface="Arial"/>
              </a:rPr>
              <a:t>negative</a:t>
            </a:r>
            <a:r>
              <a:rPr lang="en" sz="1650">
                <a:solidFill>
                  <a:srgbClr val="FFFFFF"/>
                </a:solidFill>
                <a:latin typeface="Arial"/>
                <a:ea typeface="Arial"/>
                <a:cs typeface="Arial"/>
                <a:sym typeface="Arial"/>
              </a:rPr>
              <a:t> sentiment.</a:t>
            </a:r>
            <a:endParaRPr sz="1650">
              <a:solidFill>
                <a:srgbClr val="FFFFFF"/>
              </a:solidFill>
              <a:latin typeface="Arial"/>
              <a:ea typeface="Arial"/>
              <a:cs typeface="Arial"/>
              <a:sym typeface="Arial"/>
            </a:endParaRPr>
          </a:p>
          <a:p>
            <a:pPr indent="0" lvl="0" marL="457200" rtl="0" algn="l">
              <a:spcBef>
                <a:spcPts val="0"/>
              </a:spcBef>
              <a:spcAft>
                <a:spcPts val="0"/>
              </a:spcAft>
              <a:buNone/>
            </a:pPr>
            <a:r>
              <a:t/>
            </a:r>
            <a:endParaRPr sz="1650">
              <a:solidFill>
                <a:srgbClr val="FFFFFF"/>
              </a:solidFill>
              <a:latin typeface="Arial"/>
              <a:ea typeface="Arial"/>
              <a:cs typeface="Arial"/>
              <a:sym typeface="Arial"/>
            </a:endParaRPr>
          </a:p>
          <a:p>
            <a:pPr indent="-333375" lvl="0" marL="457200" rtl="0" algn="l">
              <a:spcBef>
                <a:spcPts val="0"/>
              </a:spcBef>
              <a:spcAft>
                <a:spcPts val="0"/>
              </a:spcAft>
              <a:buClr>
                <a:srgbClr val="FFFFFF"/>
              </a:buClr>
              <a:buSzPts val="1650"/>
              <a:buFont typeface="Arial"/>
              <a:buChar char="●"/>
            </a:pPr>
            <a:r>
              <a:rPr lang="en" sz="1650">
                <a:solidFill>
                  <a:srgbClr val="FFFFFF"/>
                </a:solidFill>
                <a:latin typeface="Arial"/>
                <a:ea typeface="Arial"/>
                <a:cs typeface="Arial"/>
                <a:sym typeface="Arial"/>
              </a:rPr>
              <a:t>Our research paper states 4 basic algorithms and we will deploy those algorithms in the sentiment analysis of the movie reviews.</a:t>
            </a:r>
            <a:endParaRPr sz="1650">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used:</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2400"/>
              </a:spcBef>
              <a:spcAft>
                <a:spcPts val="0"/>
              </a:spcAft>
              <a:buNone/>
            </a:pPr>
            <a:r>
              <a:rPr b="1" lang="en" sz="2400">
                <a:solidFill>
                  <a:srgbClr val="FFFFFF"/>
                </a:solidFill>
                <a:latin typeface="Arial"/>
                <a:ea typeface="Arial"/>
                <a:cs typeface="Arial"/>
                <a:sym typeface="Arial"/>
              </a:rPr>
              <a:t>IMDB Dataset of 50K Movie Reviews</a:t>
            </a:r>
            <a:endParaRPr b="1" sz="2400">
              <a:solidFill>
                <a:srgbClr val="FFFFFF"/>
              </a:solidFill>
              <a:latin typeface="Arial"/>
              <a:ea typeface="Arial"/>
              <a:cs typeface="Arial"/>
              <a:sym typeface="Arial"/>
            </a:endParaRPr>
          </a:p>
          <a:p>
            <a:pPr indent="0" lvl="0" marL="0" rtl="0" algn="l">
              <a:spcBef>
                <a:spcPts val="2400"/>
              </a:spcBef>
              <a:spcAft>
                <a:spcPts val="0"/>
              </a:spcAft>
              <a:buNone/>
            </a:pPr>
            <a:r>
              <a:rPr b="1" lang="en" sz="1900">
                <a:solidFill>
                  <a:srgbClr val="FFFFFF"/>
                </a:solidFill>
                <a:latin typeface="Arial"/>
                <a:ea typeface="Arial"/>
                <a:cs typeface="Arial"/>
                <a:sym typeface="Arial"/>
              </a:rPr>
              <a:t>Paper dataset: The dataset contains 2000 movie review where 1000 is negative and remaining is positive.</a:t>
            </a:r>
            <a:endParaRPr b="1" sz="1900">
              <a:solidFill>
                <a:srgbClr val="FFFFFF"/>
              </a:solidFill>
              <a:latin typeface="Arial"/>
              <a:ea typeface="Arial"/>
              <a:cs typeface="Arial"/>
              <a:sym typeface="Arial"/>
            </a:endParaRPr>
          </a:p>
          <a:p>
            <a:pPr indent="0" lvl="0" marL="0" rtl="0" algn="l">
              <a:spcBef>
                <a:spcPts val="2400"/>
              </a:spcBef>
              <a:spcAft>
                <a:spcPts val="0"/>
              </a:spcAft>
              <a:buNone/>
            </a:pPr>
            <a:r>
              <a:rPr b="1" lang="en" sz="1900">
                <a:solidFill>
                  <a:srgbClr val="FFFFFF"/>
                </a:solidFill>
                <a:latin typeface="Arial"/>
                <a:ea typeface="Arial"/>
                <a:cs typeface="Arial"/>
                <a:sym typeface="Arial"/>
              </a:rPr>
              <a:t>Movie Review 2000 dataset, </a:t>
            </a:r>
            <a:endParaRPr b="1" sz="1900">
              <a:solidFill>
                <a:srgbClr val="FFFFFF"/>
              </a:solidFill>
              <a:latin typeface="Arial"/>
              <a:ea typeface="Arial"/>
              <a:cs typeface="Arial"/>
              <a:sym typeface="Arial"/>
            </a:endParaRPr>
          </a:p>
          <a:p>
            <a:pPr indent="0" lvl="0" marL="0" rtl="0" algn="l">
              <a:spcBef>
                <a:spcPts val="2400"/>
              </a:spcBef>
              <a:spcAft>
                <a:spcPts val="0"/>
              </a:spcAft>
              <a:buNone/>
            </a:pPr>
            <a:r>
              <a:rPr b="1" lang="en" sz="1900">
                <a:solidFill>
                  <a:srgbClr val="FFFFFF"/>
                </a:solidFill>
                <a:latin typeface="Arial"/>
                <a:ea typeface="Arial"/>
                <a:cs typeface="Arial"/>
                <a:sym typeface="Arial"/>
              </a:rPr>
              <a:t>https://github.com/riyadatik/Sentiment-Analysis-on-Movie-Review-Data/blob/master/Data%20set.xlsx, 2019.</a:t>
            </a:r>
            <a:endParaRPr b="1" sz="1900">
              <a:solidFill>
                <a:srgbClr val="FFFFFF"/>
              </a:solidFill>
              <a:latin typeface="Arial"/>
              <a:ea typeface="Arial"/>
              <a:cs typeface="Arial"/>
              <a:sym typeface="Arial"/>
            </a:endParaRPr>
          </a:p>
          <a:p>
            <a:pPr indent="0" lvl="0" marL="0" rtl="0" algn="l">
              <a:spcBef>
                <a:spcPts val="600"/>
              </a:spcBef>
              <a:spcAft>
                <a:spcPts val="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Word Cloud of Positive Review:</a:t>
            </a:r>
            <a:endParaRPr/>
          </a:p>
        </p:txBody>
      </p:sp>
      <p:pic>
        <p:nvPicPr>
          <p:cNvPr id="159" name="Google Shape;159;p17"/>
          <p:cNvPicPr preferRelativeResize="0"/>
          <p:nvPr/>
        </p:nvPicPr>
        <p:blipFill>
          <a:blip r:embed="rId3">
            <a:alphaModFix/>
          </a:blip>
          <a:stretch>
            <a:fillRect/>
          </a:stretch>
        </p:blipFill>
        <p:spPr>
          <a:xfrm>
            <a:off x="1178325" y="1265925"/>
            <a:ext cx="6241650" cy="3023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Word Cloud of Negative Review:</a:t>
            </a:r>
            <a:endParaRPr/>
          </a:p>
        </p:txBody>
      </p:sp>
      <p:pic>
        <p:nvPicPr>
          <p:cNvPr id="165" name="Google Shape;165;p18"/>
          <p:cNvPicPr preferRelativeResize="0"/>
          <p:nvPr/>
        </p:nvPicPr>
        <p:blipFill>
          <a:blip r:embed="rId3">
            <a:alphaModFix/>
          </a:blip>
          <a:stretch>
            <a:fillRect/>
          </a:stretch>
        </p:blipFill>
        <p:spPr>
          <a:xfrm>
            <a:off x="1297500" y="1527725"/>
            <a:ext cx="6307250" cy="299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63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Theory:</a:t>
            </a:r>
            <a:endParaRPr/>
          </a:p>
        </p:txBody>
      </p:sp>
      <p:sp>
        <p:nvSpPr>
          <p:cNvPr id="171" name="Google Shape;171;p19"/>
          <p:cNvSpPr txBox="1"/>
          <p:nvPr>
            <p:ph idx="1" type="body"/>
          </p:nvPr>
        </p:nvSpPr>
        <p:spPr>
          <a:xfrm>
            <a:off x="4347900" y="1560525"/>
            <a:ext cx="3988500" cy="3051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500"/>
              <a:t>PREPROCESSING THE DATA:  </a:t>
            </a:r>
            <a:endParaRPr sz="1500"/>
          </a:p>
          <a:p>
            <a:pPr indent="-334327" lvl="0" marL="457200" rtl="0" algn="l">
              <a:spcBef>
                <a:spcPts val="0"/>
              </a:spcBef>
              <a:spcAft>
                <a:spcPts val="0"/>
              </a:spcAft>
              <a:buSzPct val="94736"/>
              <a:buChar char="●"/>
            </a:pPr>
            <a:r>
              <a:rPr lang="en" sz="1900"/>
              <a:t>  Removing html strips and  noise text</a:t>
            </a:r>
            <a:endParaRPr sz="1900"/>
          </a:p>
          <a:p>
            <a:pPr indent="-340201" lvl="0" marL="457200" rtl="0" algn="l">
              <a:spcBef>
                <a:spcPts val="0"/>
              </a:spcBef>
              <a:spcAft>
                <a:spcPts val="0"/>
              </a:spcAft>
              <a:buSzPct val="100000"/>
              <a:buChar char="●"/>
            </a:pPr>
            <a:r>
              <a:rPr lang="en" sz="1900"/>
              <a:t>  Removing special characters</a:t>
            </a:r>
            <a:endParaRPr sz="1900"/>
          </a:p>
          <a:p>
            <a:pPr indent="-340201" lvl="0" marL="457200" rtl="0" algn="l">
              <a:spcBef>
                <a:spcPts val="0"/>
              </a:spcBef>
              <a:spcAft>
                <a:spcPts val="0"/>
              </a:spcAft>
              <a:buSzPct val="100000"/>
              <a:buChar char="●"/>
            </a:pPr>
            <a:r>
              <a:rPr lang="en" sz="1900"/>
              <a:t>  Text stemming</a:t>
            </a:r>
            <a:endParaRPr sz="1900"/>
          </a:p>
          <a:p>
            <a:pPr indent="-340201" lvl="0" marL="457200" rtl="0" algn="l">
              <a:spcBef>
                <a:spcPts val="0"/>
              </a:spcBef>
              <a:spcAft>
                <a:spcPts val="0"/>
              </a:spcAft>
              <a:buSzPct val="100000"/>
              <a:buChar char="●"/>
            </a:pPr>
            <a:r>
              <a:rPr lang="en" sz="1900"/>
              <a:t>  Removing stopwords</a:t>
            </a:r>
            <a:endParaRPr sz="1900"/>
          </a:p>
          <a:p>
            <a:pPr indent="0" lvl="0" marL="457200" rtl="0" algn="l">
              <a:spcBef>
                <a:spcPts val="0"/>
              </a:spcBef>
              <a:spcAft>
                <a:spcPts val="0"/>
              </a:spcAft>
              <a:buNone/>
            </a:pPr>
            <a:r>
              <a:t/>
            </a:r>
            <a:endParaRPr sz="1900"/>
          </a:p>
          <a:p>
            <a:pPr indent="0" lvl="0" marL="457200" rtl="0" algn="l">
              <a:spcBef>
                <a:spcPts val="0"/>
              </a:spcBef>
              <a:spcAft>
                <a:spcPts val="0"/>
              </a:spcAft>
              <a:buNone/>
            </a:pPr>
            <a:r>
              <a:t/>
            </a:r>
            <a:endParaRPr sz="1400"/>
          </a:p>
          <a:p>
            <a:pPr indent="0" lvl="0" marL="457200" rtl="0" algn="l">
              <a:spcBef>
                <a:spcPts val="0"/>
              </a:spcBef>
              <a:spcAft>
                <a:spcPts val="0"/>
              </a:spcAft>
              <a:buNone/>
            </a:pPr>
            <a:r>
              <a:t/>
            </a:r>
            <a:endParaRPr sz="1400"/>
          </a:p>
        </p:txBody>
      </p:sp>
      <p:pic>
        <p:nvPicPr>
          <p:cNvPr id="172" name="Google Shape;172;p19"/>
          <p:cNvPicPr preferRelativeResize="0"/>
          <p:nvPr/>
        </p:nvPicPr>
        <p:blipFill rotWithShape="1">
          <a:blip r:embed="rId3">
            <a:alphaModFix/>
          </a:blip>
          <a:srcRect b="20375" l="18380" r="49960" t="21240"/>
          <a:stretch/>
        </p:blipFill>
        <p:spPr>
          <a:xfrm>
            <a:off x="632400" y="1271225"/>
            <a:ext cx="3200149" cy="3340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idx="1" type="body"/>
          </p:nvPr>
        </p:nvSpPr>
        <p:spPr>
          <a:xfrm>
            <a:off x="1297500" y="973775"/>
            <a:ext cx="7038900" cy="3504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sz="1800"/>
              <a:t>Step 1</a:t>
            </a:r>
            <a:r>
              <a:rPr b="1" lang="en" sz="1500"/>
              <a:t>:</a:t>
            </a:r>
            <a:r>
              <a:rPr lang="en" sz="1900"/>
              <a:t>The first thing we are doing is checking whether any punctuation mark in reviews is an emoticon or not.  If it is an emoticon, we are replacing it with the sentiment associated  with that emoticon. </a:t>
            </a:r>
            <a:endParaRPr sz="1900"/>
          </a:p>
          <a:p>
            <a:pPr indent="0" lvl="0" marL="457200" rtl="0" algn="l">
              <a:spcBef>
                <a:spcPts val="0"/>
              </a:spcBef>
              <a:spcAft>
                <a:spcPts val="0"/>
              </a:spcAft>
              <a:buNone/>
            </a:pPr>
            <a:r>
              <a:t/>
            </a:r>
            <a:endParaRPr sz="1900"/>
          </a:p>
          <a:p>
            <a:pPr indent="-349250" lvl="0" marL="457200" rtl="0" algn="l">
              <a:spcBef>
                <a:spcPts val="0"/>
              </a:spcBef>
              <a:spcAft>
                <a:spcPts val="0"/>
              </a:spcAft>
              <a:buSzPts val="1900"/>
              <a:buChar char="●"/>
            </a:pPr>
            <a:r>
              <a:rPr b="1" lang="en" sz="1900"/>
              <a:t>Step 2</a:t>
            </a:r>
            <a:r>
              <a:rPr lang="en" sz="1900"/>
              <a:t>: Removing tag   &lt;/br&gt; which is not necessary,  replacing the emoticons with words and then we are removing the unnecessary punctuation marks. Then we are splitting,converting the sentences to  lowercase, lemmatizing it and then combining the words to form sentences.</a:t>
            </a:r>
            <a:endParaRPr sz="1800"/>
          </a:p>
          <a:p>
            <a:pPr indent="0" lvl="0" marL="457200" rtl="0" algn="l">
              <a:spcBef>
                <a:spcPts val="0"/>
              </a:spcBef>
              <a:spcAft>
                <a:spcPts val="0"/>
              </a:spcAft>
              <a:buNone/>
            </a:pPr>
            <a:r>
              <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idx="1" type="body"/>
          </p:nvPr>
        </p:nvSpPr>
        <p:spPr>
          <a:xfrm>
            <a:off x="1297500" y="998750"/>
            <a:ext cx="7038900" cy="3480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900"/>
              <a:t>Step 3:</a:t>
            </a:r>
            <a:endParaRPr sz="1900"/>
          </a:p>
          <a:p>
            <a:pPr indent="-349250" lvl="0" marL="457200" rtl="0" algn="l">
              <a:spcBef>
                <a:spcPts val="0"/>
              </a:spcBef>
              <a:spcAft>
                <a:spcPts val="0"/>
              </a:spcAft>
              <a:buSzPts val="1900"/>
              <a:buChar char="●"/>
            </a:pPr>
            <a:r>
              <a:rPr lang="en" sz="1900"/>
              <a:t>Bag of Words is a method to extract features from text documents. These features can be used for training machine learning algorithms. It creates a vocabulary of all the unique words occurring in all the documents in the training set</a:t>
            </a:r>
            <a:endParaRPr sz="1900"/>
          </a:p>
          <a:p>
            <a:pPr indent="0" lvl="0" marL="457200" rtl="0" algn="l">
              <a:spcBef>
                <a:spcPts val="0"/>
              </a:spcBef>
              <a:spcAft>
                <a:spcPts val="0"/>
              </a:spcAft>
              <a:buNone/>
            </a:pPr>
            <a:r>
              <a:t/>
            </a:r>
            <a:endParaRPr sz="1900"/>
          </a:p>
          <a:p>
            <a:pPr indent="-349250" lvl="0" marL="457200" rtl="0" algn="l">
              <a:spcBef>
                <a:spcPts val="0"/>
              </a:spcBef>
              <a:spcAft>
                <a:spcPts val="0"/>
              </a:spcAft>
              <a:buSzPts val="1900"/>
              <a:buChar char="●"/>
            </a:pPr>
            <a:r>
              <a:rPr lang="en" sz="1900"/>
              <a:t>Convert in into bag of words.  The Bag of Words model learns a vocabulary from all of the documents, then models each document by counting the number of times each word appears. It is used to convert text documents to numerical vectors called bag of words.</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