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765" y="389885"/>
            <a:ext cx="18102468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4E738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4E738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4E738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08572" y="4551386"/>
            <a:ext cx="4270854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4E738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881" y="2187546"/>
            <a:ext cx="17362237" cy="482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8275" y="5089556"/>
            <a:ext cx="14053185" cy="10121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450" spc="180">
                <a:solidFill>
                  <a:srgbClr val="0E1117"/>
                </a:solidFill>
              </a:rPr>
              <a:t>LENDING </a:t>
            </a:r>
            <a:r>
              <a:rPr dirty="0" sz="6450" spc="409">
                <a:solidFill>
                  <a:srgbClr val="0E1117"/>
                </a:solidFill>
              </a:rPr>
              <a:t>CLUB </a:t>
            </a:r>
            <a:r>
              <a:rPr dirty="0" sz="6450" spc="380">
                <a:solidFill>
                  <a:srgbClr val="0E1117"/>
                </a:solidFill>
              </a:rPr>
              <a:t>CASE</a:t>
            </a:r>
            <a:r>
              <a:rPr dirty="0" sz="6450" spc="1980">
                <a:solidFill>
                  <a:srgbClr val="0E1117"/>
                </a:solidFill>
              </a:rPr>
              <a:t> </a:t>
            </a:r>
            <a:r>
              <a:rPr dirty="0" sz="6450" spc="254">
                <a:solidFill>
                  <a:srgbClr val="0E1117"/>
                </a:solidFill>
              </a:rPr>
              <a:t>STUDY</a:t>
            </a:r>
            <a:endParaRPr sz="6450"/>
          </a:p>
        </p:txBody>
      </p:sp>
      <p:sp>
        <p:nvSpPr>
          <p:cNvPr id="4" name="object 4"/>
          <p:cNvSpPr/>
          <p:nvPr/>
        </p:nvSpPr>
        <p:spPr>
          <a:xfrm>
            <a:off x="7542306" y="524962"/>
            <a:ext cx="3203386" cy="3203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0415" y="4105338"/>
            <a:ext cx="1075690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175">
                <a:solidFill>
                  <a:srgbClr val="000000"/>
                </a:solidFill>
              </a:rPr>
              <a:t>BIVARIATE</a:t>
            </a:r>
            <a:r>
              <a:rPr dirty="0" sz="6500" spc="830">
                <a:solidFill>
                  <a:srgbClr val="000000"/>
                </a:solidFill>
              </a:rPr>
              <a:t> </a:t>
            </a:r>
            <a:r>
              <a:rPr dirty="0" sz="6500" spc="170">
                <a:solidFill>
                  <a:srgbClr val="000000"/>
                </a:solidFill>
              </a:rPr>
              <a:t>ANALYSIS</a:t>
            </a:r>
            <a:endParaRPr sz="6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536" y="2165481"/>
            <a:ext cx="12144359" cy="5876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" y="402648"/>
            <a:ext cx="1767459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60">
                <a:solidFill>
                  <a:srgbClr val="000000"/>
                </a:solidFill>
              </a:rPr>
              <a:t>LOAN </a:t>
            </a:r>
            <a:r>
              <a:rPr dirty="0" sz="5000" spc="290">
                <a:solidFill>
                  <a:srgbClr val="000000"/>
                </a:solidFill>
              </a:rPr>
              <a:t>AMOUNT </a:t>
            </a:r>
            <a:r>
              <a:rPr dirty="0" sz="5000" spc="135">
                <a:solidFill>
                  <a:srgbClr val="000000"/>
                </a:solidFill>
              </a:rPr>
              <a:t>BY </a:t>
            </a:r>
            <a:r>
              <a:rPr dirty="0" sz="5000" spc="330">
                <a:solidFill>
                  <a:srgbClr val="000000"/>
                </a:solidFill>
              </a:rPr>
              <a:t>AVERAGE </a:t>
            </a:r>
            <a:r>
              <a:rPr dirty="0" sz="5000" spc="-395">
                <a:solidFill>
                  <a:srgbClr val="000000"/>
                </a:solidFill>
              </a:rPr>
              <a:t>IN </a:t>
            </a:r>
            <a:r>
              <a:rPr dirty="0" sz="5000" spc="315">
                <a:solidFill>
                  <a:srgbClr val="000000"/>
                </a:solidFill>
              </a:rPr>
              <a:t>EACH</a:t>
            </a:r>
            <a:r>
              <a:rPr dirty="0" sz="5000" spc="2020">
                <a:solidFill>
                  <a:srgbClr val="000000"/>
                </a:solidFill>
              </a:rPr>
              <a:t> </a:t>
            </a:r>
            <a:r>
              <a:rPr dirty="0" sz="5000" spc="204">
                <a:solidFill>
                  <a:srgbClr val="000000"/>
                </a:solidFill>
              </a:rPr>
              <a:t>GRADE:</a:t>
            </a:r>
            <a:endParaRPr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2534" y="2640024"/>
            <a:ext cx="12134849" cy="6029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5804" y="990663"/>
            <a:ext cx="1162113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90">
                <a:solidFill>
                  <a:srgbClr val="000000"/>
                </a:solidFill>
              </a:rPr>
              <a:t>DEFAULTERS </a:t>
            </a:r>
            <a:r>
              <a:rPr dirty="0" sz="5000" spc="135">
                <a:solidFill>
                  <a:srgbClr val="000000"/>
                </a:solidFill>
              </a:rPr>
              <a:t>BY </a:t>
            </a:r>
            <a:r>
              <a:rPr dirty="0" sz="5000" spc="315">
                <a:solidFill>
                  <a:srgbClr val="000000"/>
                </a:solidFill>
              </a:rPr>
              <a:t>EACH</a:t>
            </a:r>
            <a:r>
              <a:rPr dirty="0" sz="5000" spc="1525">
                <a:solidFill>
                  <a:srgbClr val="000000"/>
                </a:solidFill>
              </a:rPr>
              <a:t> </a:t>
            </a:r>
            <a:r>
              <a:rPr dirty="0" sz="5000" spc="275">
                <a:solidFill>
                  <a:srgbClr val="000000"/>
                </a:solidFill>
              </a:rPr>
              <a:t>GRADE</a:t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9201" y="2758439"/>
            <a:ext cx="12153899" cy="4772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6743" y="609663"/>
            <a:ext cx="1343279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90">
                <a:solidFill>
                  <a:srgbClr val="000000"/>
                </a:solidFill>
              </a:rPr>
              <a:t>DEFAULTERS </a:t>
            </a:r>
            <a:r>
              <a:rPr dirty="0" sz="5000" spc="135">
                <a:solidFill>
                  <a:srgbClr val="000000"/>
                </a:solidFill>
              </a:rPr>
              <a:t>BY </a:t>
            </a:r>
            <a:r>
              <a:rPr dirty="0" sz="5000" spc="315">
                <a:solidFill>
                  <a:srgbClr val="000000"/>
                </a:solidFill>
              </a:rPr>
              <a:t>EACH</a:t>
            </a:r>
            <a:r>
              <a:rPr dirty="0" sz="5000" spc="1555">
                <a:solidFill>
                  <a:srgbClr val="000000"/>
                </a:solidFill>
              </a:rPr>
              <a:t> </a:t>
            </a:r>
            <a:r>
              <a:rPr dirty="0" sz="5000" spc="240">
                <a:solidFill>
                  <a:srgbClr val="000000"/>
                </a:solidFill>
              </a:rPr>
              <a:t>SUBGRADE:</a:t>
            </a:r>
            <a:endParaRPr sz="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536" y="2242413"/>
            <a:ext cx="12144359" cy="5800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597" y="645783"/>
            <a:ext cx="1685988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265">
                <a:solidFill>
                  <a:srgbClr val="000000"/>
                </a:solidFill>
              </a:rPr>
              <a:t>DEFAULTERS </a:t>
            </a:r>
            <a:r>
              <a:rPr dirty="0" sz="4500" spc="45">
                <a:solidFill>
                  <a:srgbClr val="000000"/>
                </a:solidFill>
              </a:rPr>
              <a:t>WITH </a:t>
            </a:r>
            <a:r>
              <a:rPr dirty="0" sz="4500" spc="250">
                <a:solidFill>
                  <a:srgbClr val="000000"/>
                </a:solidFill>
              </a:rPr>
              <a:t>RESPECT </a:t>
            </a:r>
            <a:r>
              <a:rPr dirty="0" sz="4500" spc="90">
                <a:solidFill>
                  <a:srgbClr val="000000"/>
                </a:solidFill>
              </a:rPr>
              <a:t>TO </a:t>
            </a:r>
            <a:r>
              <a:rPr dirty="0" sz="4500" spc="200">
                <a:solidFill>
                  <a:srgbClr val="000000"/>
                </a:solidFill>
              </a:rPr>
              <a:t>TERM </a:t>
            </a:r>
            <a:r>
              <a:rPr dirty="0" sz="4500" spc="175">
                <a:solidFill>
                  <a:srgbClr val="000000"/>
                </a:solidFill>
              </a:rPr>
              <a:t>OF</a:t>
            </a:r>
            <a:r>
              <a:rPr dirty="0" sz="4500" spc="969">
                <a:solidFill>
                  <a:srgbClr val="000000"/>
                </a:solidFill>
              </a:rPr>
              <a:t> </a:t>
            </a:r>
            <a:r>
              <a:rPr dirty="0" sz="4500" spc="160">
                <a:solidFill>
                  <a:srgbClr val="000000"/>
                </a:solidFill>
              </a:rPr>
              <a:t>LOAN:</a:t>
            </a:r>
            <a:endParaRPr sz="4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2100" y="2051639"/>
            <a:ext cx="9686909" cy="618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6743" y="609666"/>
            <a:ext cx="1169479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90">
                <a:solidFill>
                  <a:srgbClr val="000000"/>
                </a:solidFill>
              </a:rPr>
              <a:t>DEFAULTERS </a:t>
            </a:r>
            <a:r>
              <a:rPr dirty="0" sz="5000" spc="170">
                <a:solidFill>
                  <a:srgbClr val="000000"/>
                </a:solidFill>
              </a:rPr>
              <a:t>W. </a:t>
            </a:r>
            <a:r>
              <a:rPr dirty="0" sz="5000" spc="-75">
                <a:solidFill>
                  <a:srgbClr val="000000"/>
                </a:solidFill>
              </a:rPr>
              <a:t>R.</a:t>
            </a:r>
            <a:r>
              <a:rPr dirty="0" sz="5000" spc="-1435">
                <a:solidFill>
                  <a:srgbClr val="000000"/>
                </a:solidFill>
              </a:rPr>
              <a:t> </a:t>
            </a:r>
            <a:r>
              <a:rPr dirty="0" sz="5000" spc="-235">
                <a:solidFill>
                  <a:srgbClr val="000000"/>
                </a:solidFill>
              </a:rPr>
              <a:t>T </a:t>
            </a:r>
            <a:r>
              <a:rPr dirty="0" sz="5000" spc="235">
                <a:solidFill>
                  <a:srgbClr val="000000"/>
                </a:solidFill>
              </a:rPr>
              <a:t>PURPOSE:</a:t>
            </a:r>
            <a:endParaRPr sz="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6387" y="2573520"/>
            <a:ext cx="12191999" cy="5219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6743" y="609663"/>
            <a:ext cx="1401699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90">
                <a:solidFill>
                  <a:srgbClr val="000000"/>
                </a:solidFill>
              </a:rPr>
              <a:t>DEFAULTERS </a:t>
            </a:r>
            <a:r>
              <a:rPr dirty="0" sz="5000" spc="170">
                <a:solidFill>
                  <a:srgbClr val="000000"/>
                </a:solidFill>
              </a:rPr>
              <a:t>W. </a:t>
            </a:r>
            <a:r>
              <a:rPr dirty="0" sz="5000" spc="-75">
                <a:solidFill>
                  <a:srgbClr val="000000"/>
                </a:solidFill>
              </a:rPr>
              <a:t>R. </a:t>
            </a:r>
            <a:r>
              <a:rPr dirty="0" sz="5000" spc="-235">
                <a:solidFill>
                  <a:srgbClr val="000000"/>
                </a:solidFill>
              </a:rPr>
              <a:t>T </a:t>
            </a:r>
            <a:r>
              <a:rPr dirty="0" sz="5000" spc="105">
                <a:solidFill>
                  <a:srgbClr val="000000"/>
                </a:solidFill>
              </a:rPr>
              <a:t>INTEREST</a:t>
            </a:r>
            <a:r>
              <a:rPr dirty="0" sz="5000" spc="-685">
                <a:solidFill>
                  <a:srgbClr val="000000"/>
                </a:solidFill>
              </a:rPr>
              <a:t> </a:t>
            </a:r>
            <a:r>
              <a:rPr dirty="0" sz="5000" spc="150">
                <a:solidFill>
                  <a:srgbClr val="000000"/>
                </a:solidFill>
              </a:rPr>
              <a:t>RATE:</a:t>
            </a:r>
            <a:endParaRPr sz="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65" y="389885"/>
            <a:ext cx="1747837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265" b="1">
                <a:latin typeface="Verdana"/>
                <a:cs typeface="Verdana"/>
              </a:rPr>
              <a:t>DEFAULTERS </a:t>
            </a:r>
            <a:r>
              <a:rPr dirty="0" sz="4500" spc="150" b="1">
                <a:latin typeface="Verdana"/>
                <a:cs typeface="Verdana"/>
              </a:rPr>
              <a:t>W. </a:t>
            </a:r>
            <a:r>
              <a:rPr dirty="0" sz="4500" spc="-70" b="1">
                <a:latin typeface="Verdana"/>
                <a:cs typeface="Verdana"/>
              </a:rPr>
              <a:t>R. </a:t>
            </a:r>
            <a:r>
              <a:rPr dirty="0" sz="4500" spc="-210" b="1">
                <a:latin typeface="Verdana"/>
                <a:cs typeface="Verdana"/>
              </a:rPr>
              <a:t>T </a:t>
            </a:r>
            <a:r>
              <a:rPr dirty="0" sz="4500" spc="90" b="1">
                <a:latin typeface="Verdana"/>
                <a:cs typeface="Verdana"/>
              </a:rPr>
              <a:t>TO </a:t>
            </a:r>
            <a:r>
              <a:rPr dirty="0" sz="4500" spc="200" b="1">
                <a:latin typeface="Verdana"/>
                <a:cs typeface="Verdana"/>
              </a:rPr>
              <a:t>TERM </a:t>
            </a:r>
            <a:r>
              <a:rPr dirty="0" sz="4500" spc="220" b="1">
                <a:latin typeface="Verdana"/>
                <a:cs typeface="Verdana"/>
              </a:rPr>
              <a:t>AND </a:t>
            </a:r>
            <a:r>
              <a:rPr dirty="0" sz="4500" spc="95" b="1">
                <a:latin typeface="Verdana"/>
                <a:cs typeface="Verdana"/>
              </a:rPr>
              <a:t>INTEREST</a:t>
            </a:r>
            <a:r>
              <a:rPr dirty="0" sz="4500" spc="-720" b="1">
                <a:latin typeface="Verdana"/>
                <a:cs typeface="Verdana"/>
              </a:rPr>
              <a:t> </a:t>
            </a:r>
            <a:r>
              <a:rPr dirty="0" sz="4500" spc="204" b="1">
                <a:latin typeface="Verdana"/>
                <a:cs typeface="Verdana"/>
              </a:rPr>
              <a:t>RATE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320" y="4714938"/>
            <a:ext cx="13009244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-254" b="1">
                <a:latin typeface="Verdana"/>
                <a:cs typeface="Verdana"/>
              </a:rPr>
              <a:t>36 </a:t>
            </a:r>
            <a:r>
              <a:rPr dirty="0" sz="6500" spc="300" b="1">
                <a:latin typeface="Verdana"/>
                <a:cs typeface="Verdana"/>
              </a:rPr>
              <a:t>MONTHS </a:t>
            </a:r>
            <a:r>
              <a:rPr dirty="0" sz="6500" spc="-720" b="1">
                <a:latin typeface="Verdana"/>
                <a:cs typeface="Verdana"/>
              </a:rPr>
              <a:t>&amp; </a:t>
            </a:r>
            <a:r>
              <a:rPr dirty="0" sz="6500" spc="10" b="1">
                <a:latin typeface="Verdana"/>
                <a:cs typeface="Verdana"/>
              </a:rPr>
              <a:t>60</a:t>
            </a:r>
            <a:r>
              <a:rPr dirty="0" sz="6500" spc="580" b="1">
                <a:latin typeface="Verdana"/>
                <a:cs typeface="Verdana"/>
              </a:rPr>
              <a:t> </a:t>
            </a:r>
            <a:r>
              <a:rPr dirty="0" sz="6500" spc="300" b="1">
                <a:latin typeface="Verdana"/>
                <a:cs typeface="Verdana"/>
              </a:rPr>
              <a:t>MONTHS</a:t>
            </a:r>
            <a:endParaRPr sz="6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7184" y="2301178"/>
            <a:ext cx="11772899" cy="5686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4011" y="2375723"/>
            <a:ext cx="11763389" cy="553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327" y="609663"/>
            <a:ext cx="982789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325">
                <a:solidFill>
                  <a:srgbClr val="000000"/>
                </a:solidFill>
              </a:rPr>
              <a:t>WHAT </a:t>
            </a:r>
            <a:r>
              <a:rPr dirty="0" sz="5000" spc="-450">
                <a:solidFill>
                  <a:srgbClr val="000000"/>
                </a:solidFill>
              </a:rPr>
              <a:t>IS </a:t>
            </a:r>
            <a:r>
              <a:rPr dirty="0" sz="5000" spc="120">
                <a:solidFill>
                  <a:srgbClr val="000000"/>
                </a:solidFill>
              </a:rPr>
              <a:t>LENDING</a:t>
            </a:r>
            <a:r>
              <a:rPr dirty="0" sz="5000" spc="810">
                <a:solidFill>
                  <a:srgbClr val="000000"/>
                </a:solidFill>
              </a:rPr>
              <a:t> </a:t>
            </a:r>
            <a:r>
              <a:rPr dirty="0" sz="5000" spc="310">
                <a:solidFill>
                  <a:srgbClr val="000000"/>
                </a:solidFill>
              </a:rPr>
              <a:t>CLUB?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992149" y="2440485"/>
            <a:ext cx="16309975" cy="123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49045">
              <a:lnSpc>
                <a:spcPts val="3590"/>
              </a:lnSpc>
              <a:spcBef>
                <a:spcPts val="100"/>
              </a:spcBef>
            </a:pPr>
            <a:r>
              <a:rPr dirty="0" sz="3000" spc="75" b="1">
                <a:latin typeface="Verdana"/>
                <a:cs typeface="Verdana"/>
              </a:rPr>
              <a:t>LENDING</a:t>
            </a:r>
            <a:r>
              <a:rPr dirty="0" sz="3000" spc="390" b="1">
                <a:latin typeface="Verdana"/>
                <a:cs typeface="Verdana"/>
              </a:rPr>
              <a:t> </a:t>
            </a:r>
            <a:r>
              <a:rPr dirty="0" sz="3000" spc="180" b="1">
                <a:latin typeface="Verdana"/>
                <a:cs typeface="Verdana"/>
              </a:rPr>
              <a:t>CLUB</a:t>
            </a:r>
            <a:r>
              <a:rPr dirty="0" sz="3000" spc="395" b="1">
                <a:latin typeface="Verdana"/>
                <a:cs typeface="Verdana"/>
              </a:rPr>
              <a:t> </a:t>
            </a:r>
            <a:r>
              <a:rPr dirty="0" sz="3000" spc="-270" b="1">
                <a:latin typeface="Verdana"/>
                <a:cs typeface="Verdana"/>
              </a:rPr>
              <a:t>IS</a:t>
            </a:r>
            <a:r>
              <a:rPr dirty="0" sz="3000" spc="395" b="1">
                <a:latin typeface="Verdana"/>
                <a:cs typeface="Verdana"/>
              </a:rPr>
              <a:t> </a:t>
            </a:r>
            <a:r>
              <a:rPr dirty="0" sz="3000" spc="90" b="1">
                <a:latin typeface="Verdana"/>
                <a:cs typeface="Verdana"/>
              </a:rPr>
              <a:t>THE</a:t>
            </a:r>
            <a:r>
              <a:rPr dirty="0" sz="3000" spc="390" b="1">
                <a:latin typeface="Verdana"/>
                <a:cs typeface="Verdana"/>
              </a:rPr>
              <a:t> </a:t>
            </a:r>
            <a:r>
              <a:rPr dirty="0" sz="3000" spc="160" b="1">
                <a:latin typeface="Verdana"/>
                <a:cs typeface="Verdana"/>
              </a:rPr>
              <a:t>PEER</a:t>
            </a:r>
            <a:r>
              <a:rPr dirty="0" sz="3000" spc="395" b="1">
                <a:latin typeface="Verdana"/>
                <a:cs typeface="Verdana"/>
              </a:rPr>
              <a:t> </a:t>
            </a:r>
            <a:r>
              <a:rPr dirty="0" sz="3000" spc="60" b="1">
                <a:latin typeface="Verdana"/>
                <a:cs typeface="Verdana"/>
              </a:rPr>
              <a:t>TO</a:t>
            </a:r>
            <a:r>
              <a:rPr dirty="0" sz="3000" spc="395" b="1">
                <a:latin typeface="Verdana"/>
                <a:cs typeface="Verdana"/>
              </a:rPr>
              <a:t> </a:t>
            </a:r>
            <a:r>
              <a:rPr dirty="0" sz="3000" spc="160" b="1">
                <a:latin typeface="Verdana"/>
                <a:cs typeface="Verdana"/>
              </a:rPr>
              <a:t>PEER</a:t>
            </a:r>
            <a:r>
              <a:rPr dirty="0" sz="3000" spc="390" b="1">
                <a:latin typeface="Verdana"/>
                <a:cs typeface="Verdana"/>
              </a:rPr>
              <a:t> </a:t>
            </a:r>
            <a:r>
              <a:rPr dirty="0" sz="3000" spc="75" b="1">
                <a:latin typeface="Verdana"/>
                <a:cs typeface="Verdana"/>
              </a:rPr>
              <a:t>LENDING</a:t>
            </a:r>
            <a:r>
              <a:rPr dirty="0" sz="3000" spc="395" b="1">
                <a:latin typeface="Verdana"/>
                <a:cs typeface="Verdana"/>
              </a:rPr>
              <a:t> </a:t>
            </a:r>
            <a:r>
              <a:rPr dirty="0" sz="3000" spc="180" b="1">
                <a:latin typeface="Verdana"/>
                <a:cs typeface="Verdana"/>
              </a:rPr>
              <a:t>PLATFORM.</a:t>
            </a:r>
            <a:endParaRPr sz="3000">
              <a:latin typeface="Verdana"/>
              <a:cs typeface="Verdana"/>
            </a:endParaRPr>
          </a:p>
          <a:p>
            <a:pPr marL="6955155" marR="5080" indent="-6943090">
              <a:lnSpc>
                <a:spcPts val="2930"/>
              </a:lnSpc>
              <a:spcBef>
                <a:spcPts val="140"/>
              </a:spcBef>
            </a:pPr>
            <a:r>
              <a:rPr dirty="0" sz="2500" spc="110" b="1">
                <a:latin typeface="Verdana"/>
                <a:cs typeface="Verdana"/>
              </a:rPr>
              <a:t>THROUGH </a:t>
            </a:r>
            <a:r>
              <a:rPr dirty="0" sz="2500" spc="60" b="1">
                <a:latin typeface="Verdana"/>
                <a:cs typeface="Verdana"/>
              </a:rPr>
              <a:t>LENDING </a:t>
            </a:r>
            <a:r>
              <a:rPr dirty="0" sz="2500" spc="125" b="1">
                <a:latin typeface="Verdana"/>
                <a:cs typeface="Verdana"/>
              </a:rPr>
              <a:t>CLUB, </a:t>
            </a:r>
            <a:r>
              <a:rPr dirty="0" sz="2500" spc="65" b="1">
                <a:latin typeface="Verdana"/>
                <a:cs typeface="Verdana"/>
              </a:rPr>
              <a:t>INVESTORS </a:t>
            </a:r>
            <a:r>
              <a:rPr dirty="0" sz="2500" spc="40" b="1">
                <a:latin typeface="Verdana"/>
                <a:cs typeface="Verdana"/>
              </a:rPr>
              <a:t>WILL </a:t>
            </a:r>
            <a:r>
              <a:rPr dirty="0" sz="2500" spc="10" b="1">
                <a:latin typeface="Verdana"/>
                <a:cs typeface="Verdana"/>
              </a:rPr>
              <a:t>JOIN </a:t>
            </a:r>
            <a:r>
              <a:rPr dirty="0" sz="2500" spc="45" b="1">
                <a:latin typeface="Verdana"/>
                <a:cs typeface="Verdana"/>
              </a:rPr>
              <a:t>TO </a:t>
            </a:r>
            <a:r>
              <a:rPr dirty="0" sz="2500" spc="35" b="1">
                <a:latin typeface="Verdana"/>
                <a:cs typeface="Verdana"/>
              </a:rPr>
              <a:t>INVEST </a:t>
            </a:r>
            <a:r>
              <a:rPr dirty="0" sz="2500" spc="55" b="1">
                <a:latin typeface="Verdana"/>
                <a:cs typeface="Verdana"/>
              </a:rPr>
              <a:t>ON </a:t>
            </a:r>
            <a:r>
              <a:rPr dirty="0" sz="2500" spc="114" b="1">
                <a:latin typeface="Verdana"/>
                <a:cs typeface="Verdana"/>
              </a:rPr>
              <a:t>LOANS </a:t>
            </a:r>
            <a:r>
              <a:rPr dirty="0" sz="2500" spc="110" b="1">
                <a:latin typeface="Verdana"/>
                <a:cs typeface="Verdana"/>
              </a:rPr>
              <a:t>APPLIED </a:t>
            </a:r>
            <a:r>
              <a:rPr dirty="0" sz="2500" spc="65" b="1">
                <a:latin typeface="Verdana"/>
                <a:cs typeface="Verdana"/>
              </a:rPr>
              <a:t>BY  </a:t>
            </a:r>
            <a:r>
              <a:rPr dirty="0" sz="2500" spc="155" b="1">
                <a:latin typeface="Verdana"/>
                <a:cs typeface="Verdana"/>
              </a:rPr>
              <a:t>BORROWER.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859" y="4801688"/>
            <a:ext cx="18044795" cy="1892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965"/>
              </a:lnSpc>
              <a:spcBef>
                <a:spcPts val="100"/>
              </a:spcBef>
            </a:pPr>
            <a:r>
              <a:rPr dirty="0" sz="2500" spc="170" b="1">
                <a:latin typeface="Verdana"/>
                <a:cs typeface="Verdana"/>
              </a:rPr>
              <a:t>BORROWER </a:t>
            </a:r>
            <a:r>
              <a:rPr dirty="0" sz="2500" spc="85" b="1">
                <a:latin typeface="Verdana"/>
                <a:cs typeface="Verdana"/>
              </a:rPr>
              <a:t>APPLIES </a:t>
            </a:r>
            <a:r>
              <a:rPr dirty="0" sz="2500" spc="100" b="1">
                <a:latin typeface="Verdana"/>
                <a:cs typeface="Verdana"/>
              </a:rPr>
              <a:t>FOR </a:t>
            </a:r>
            <a:r>
              <a:rPr dirty="0" sz="2500" spc="75" b="1">
                <a:latin typeface="Verdana"/>
                <a:cs typeface="Verdana"/>
              </a:rPr>
              <a:t>THE </a:t>
            </a:r>
            <a:r>
              <a:rPr dirty="0" sz="2500" spc="60" b="1">
                <a:latin typeface="Verdana"/>
                <a:cs typeface="Verdana"/>
              </a:rPr>
              <a:t>LOAN( </a:t>
            </a:r>
            <a:r>
              <a:rPr dirty="0" sz="2500" spc="40" b="1">
                <a:latin typeface="Verdana"/>
                <a:cs typeface="Verdana"/>
              </a:rPr>
              <a:t>LOAN_ </a:t>
            </a:r>
            <a:r>
              <a:rPr dirty="0" sz="2500" spc="55" b="1">
                <a:latin typeface="Verdana"/>
                <a:cs typeface="Verdana"/>
              </a:rPr>
              <a:t>AMNT) </a:t>
            </a:r>
            <a:r>
              <a:rPr dirty="0" sz="2500" spc="65" b="1">
                <a:latin typeface="Verdana"/>
                <a:cs typeface="Verdana"/>
              </a:rPr>
              <a:t>BY </a:t>
            </a:r>
            <a:r>
              <a:rPr dirty="0" sz="2500" spc="50" b="1">
                <a:latin typeface="Verdana"/>
                <a:cs typeface="Verdana"/>
              </a:rPr>
              <a:t>PROVIDING</a:t>
            </a:r>
            <a:r>
              <a:rPr dirty="0" sz="2500" spc="415" b="1">
                <a:latin typeface="Verdana"/>
                <a:cs typeface="Verdana"/>
              </a:rPr>
              <a:t> </a:t>
            </a:r>
            <a:r>
              <a:rPr dirty="0" sz="2500" spc="10" b="1">
                <a:latin typeface="Verdana"/>
                <a:cs typeface="Verdana"/>
              </a:rPr>
              <a:t>THEIR</a:t>
            </a:r>
            <a:endParaRPr sz="2500">
              <a:latin typeface="Verdana"/>
              <a:cs typeface="Verdana"/>
            </a:endParaRPr>
          </a:p>
          <a:p>
            <a:pPr algn="ctr" marL="12065" marR="5080">
              <a:lnSpc>
                <a:spcPts val="2930"/>
              </a:lnSpc>
              <a:spcBef>
                <a:spcPts val="114"/>
              </a:spcBef>
            </a:pPr>
            <a:r>
              <a:rPr dirty="0" sz="2500" spc="40" b="1">
                <a:latin typeface="Verdana"/>
                <a:cs typeface="Verdana"/>
              </a:rPr>
              <a:t>INCOME(</a:t>
            </a:r>
            <a:r>
              <a:rPr dirty="0" sz="2500" spc="-625" b="1">
                <a:latin typeface="Verdana"/>
                <a:cs typeface="Verdana"/>
              </a:rPr>
              <a:t> </a:t>
            </a:r>
            <a:r>
              <a:rPr dirty="0" sz="2500" spc="75" b="1">
                <a:latin typeface="Verdana"/>
                <a:cs typeface="Verdana"/>
              </a:rPr>
              <a:t>ANNUAL_</a:t>
            </a:r>
            <a:r>
              <a:rPr dirty="0" sz="2500" spc="-625" b="1">
                <a:latin typeface="Verdana"/>
                <a:cs typeface="Verdana"/>
              </a:rPr>
              <a:t> </a:t>
            </a:r>
            <a:r>
              <a:rPr dirty="0" sz="2500" spc="-65" b="1">
                <a:latin typeface="Verdana"/>
                <a:cs typeface="Verdana"/>
              </a:rPr>
              <a:t>INC),</a:t>
            </a:r>
            <a:r>
              <a:rPr dirty="0" sz="2500" spc="340" b="1">
                <a:latin typeface="Verdana"/>
                <a:cs typeface="Verdana"/>
              </a:rPr>
              <a:t> </a:t>
            </a:r>
            <a:r>
              <a:rPr dirty="0" sz="2500" spc="60" b="1">
                <a:latin typeface="Verdana"/>
                <a:cs typeface="Verdana"/>
              </a:rPr>
              <a:t>CREDIT</a:t>
            </a:r>
            <a:r>
              <a:rPr dirty="0" sz="2500" spc="335" b="1">
                <a:latin typeface="Verdana"/>
                <a:cs typeface="Verdana"/>
              </a:rPr>
              <a:t> </a:t>
            </a:r>
            <a:r>
              <a:rPr dirty="0" sz="2500" spc="70" b="1">
                <a:latin typeface="Verdana"/>
                <a:cs typeface="Verdana"/>
              </a:rPr>
              <a:t>QUALITY</a:t>
            </a:r>
            <a:r>
              <a:rPr dirty="0" sz="2500" spc="340" b="1">
                <a:latin typeface="Verdana"/>
                <a:cs typeface="Verdana"/>
              </a:rPr>
              <a:t> </a:t>
            </a:r>
            <a:r>
              <a:rPr dirty="0" sz="2500" spc="110" b="1">
                <a:latin typeface="Verdana"/>
                <a:cs typeface="Verdana"/>
              </a:rPr>
              <a:t>SCORE,</a:t>
            </a:r>
            <a:r>
              <a:rPr dirty="0" sz="2500" spc="340" b="1">
                <a:latin typeface="Verdana"/>
                <a:cs typeface="Verdana"/>
              </a:rPr>
              <a:t> </a:t>
            </a:r>
            <a:r>
              <a:rPr dirty="0" sz="2500" spc="110" b="1">
                <a:latin typeface="Verdana"/>
                <a:cs typeface="Verdana"/>
              </a:rPr>
              <a:t>PROFESSIONAL</a:t>
            </a:r>
            <a:r>
              <a:rPr dirty="0" sz="2500" spc="335" b="1">
                <a:latin typeface="Verdana"/>
                <a:cs typeface="Verdana"/>
              </a:rPr>
              <a:t> </a:t>
            </a:r>
            <a:r>
              <a:rPr dirty="0" sz="2500" spc="85" b="1">
                <a:latin typeface="Verdana"/>
                <a:cs typeface="Verdana"/>
              </a:rPr>
              <a:t>EXPERIENCE(</a:t>
            </a:r>
            <a:r>
              <a:rPr dirty="0" sz="2500" spc="-620" b="1">
                <a:latin typeface="Verdana"/>
                <a:cs typeface="Verdana"/>
              </a:rPr>
              <a:t> </a:t>
            </a:r>
            <a:r>
              <a:rPr dirty="0" sz="2500" spc="35" b="1">
                <a:latin typeface="Verdana"/>
                <a:cs typeface="Verdana"/>
              </a:rPr>
              <a:t>EMP_</a:t>
            </a:r>
            <a:r>
              <a:rPr dirty="0" sz="2500" spc="-625" b="1">
                <a:latin typeface="Verdana"/>
                <a:cs typeface="Verdana"/>
              </a:rPr>
              <a:t> </a:t>
            </a:r>
            <a:r>
              <a:rPr dirty="0" sz="2500" spc="55" b="1">
                <a:latin typeface="Verdana"/>
                <a:cs typeface="Verdana"/>
              </a:rPr>
              <a:t>LENGTH),  </a:t>
            </a:r>
            <a:r>
              <a:rPr dirty="0" sz="2500" spc="120" b="1">
                <a:latin typeface="Verdana"/>
                <a:cs typeface="Verdana"/>
              </a:rPr>
              <a:t>AND </a:t>
            </a:r>
            <a:r>
              <a:rPr dirty="0" sz="2500" spc="100" b="1">
                <a:latin typeface="Verdana"/>
                <a:cs typeface="Verdana"/>
              </a:rPr>
              <a:t>FOR </a:t>
            </a:r>
            <a:r>
              <a:rPr dirty="0" sz="2500" spc="160" b="1">
                <a:latin typeface="Verdana"/>
                <a:cs typeface="Verdana"/>
              </a:rPr>
              <a:t>WHAT </a:t>
            </a:r>
            <a:r>
              <a:rPr dirty="0" sz="2500" spc="140" b="1">
                <a:latin typeface="Verdana"/>
                <a:cs typeface="Verdana"/>
              </a:rPr>
              <a:t>PURPOSE </a:t>
            </a:r>
            <a:r>
              <a:rPr dirty="0" sz="2500" spc="85" b="1">
                <a:latin typeface="Verdana"/>
                <a:cs typeface="Verdana"/>
              </a:rPr>
              <a:t>THEY </a:t>
            </a:r>
            <a:r>
              <a:rPr dirty="0" sz="2500" spc="110" b="1">
                <a:latin typeface="Verdana"/>
                <a:cs typeface="Verdana"/>
              </a:rPr>
              <a:t>ARE </a:t>
            </a:r>
            <a:r>
              <a:rPr dirty="0" sz="2500" spc="90" b="1">
                <a:latin typeface="Verdana"/>
                <a:cs typeface="Verdana"/>
              </a:rPr>
              <a:t>APPLYING </a:t>
            </a:r>
            <a:r>
              <a:rPr dirty="0" sz="2500" spc="75" b="1">
                <a:latin typeface="Verdana"/>
                <a:cs typeface="Verdana"/>
              </a:rPr>
              <a:t>THE </a:t>
            </a:r>
            <a:r>
              <a:rPr dirty="0" sz="2500" spc="60" b="1">
                <a:latin typeface="Verdana"/>
                <a:cs typeface="Verdana"/>
              </a:rPr>
              <a:t>LOAN( </a:t>
            </a:r>
            <a:r>
              <a:rPr dirty="0" sz="2500" spc="140" b="1">
                <a:latin typeface="Verdana"/>
                <a:cs typeface="Verdana"/>
              </a:rPr>
              <a:t>PURPOSE </a:t>
            </a:r>
            <a:r>
              <a:rPr dirty="0" sz="2500" spc="120" b="1">
                <a:latin typeface="Verdana"/>
                <a:cs typeface="Verdana"/>
              </a:rPr>
              <a:t>AND </a:t>
            </a:r>
            <a:r>
              <a:rPr dirty="0" sz="2500" spc="-30" b="1">
                <a:latin typeface="Verdana"/>
                <a:cs typeface="Verdana"/>
              </a:rPr>
              <a:t>TITLE) </a:t>
            </a:r>
            <a:r>
              <a:rPr dirty="0" sz="2500" spc="120" b="1">
                <a:latin typeface="Verdana"/>
                <a:cs typeface="Verdana"/>
              </a:rPr>
              <a:t>AND </a:t>
            </a:r>
            <a:r>
              <a:rPr dirty="0" sz="2500" spc="80" b="1">
                <a:latin typeface="Verdana"/>
                <a:cs typeface="Verdana"/>
              </a:rPr>
              <a:t>WHICH  </a:t>
            </a:r>
            <a:r>
              <a:rPr dirty="0" sz="2500" spc="170" b="1">
                <a:latin typeface="Verdana"/>
                <a:cs typeface="Verdana"/>
              </a:rPr>
              <a:t>PLACE </a:t>
            </a:r>
            <a:r>
              <a:rPr dirty="0" sz="2500" spc="85" b="1">
                <a:latin typeface="Verdana"/>
                <a:cs typeface="Verdana"/>
              </a:rPr>
              <a:t>THEY </a:t>
            </a:r>
            <a:r>
              <a:rPr dirty="0" sz="2500" spc="110" b="1">
                <a:latin typeface="Verdana"/>
                <a:cs typeface="Verdana"/>
              </a:rPr>
              <a:t>ARE </a:t>
            </a:r>
            <a:r>
              <a:rPr dirty="0" sz="2500" spc="5" b="1">
                <a:latin typeface="Verdana"/>
                <a:cs typeface="Verdana"/>
              </a:rPr>
              <a:t>STAYING( </a:t>
            </a:r>
            <a:r>
              <a:rPr dirty="0" sz="2500" spc="50" b="1">
                <a:latin typeface="Verdana"/>
                <a:cs typeface="Verdana"/>
              </a:rPr>
              <a:t>ADDR_ </a:t>
            </a:r>
            <a:r>
              <a:rPr dirty="0" sz="2500" spc="45" b="1">
                <a:latin typeface="Verdana"/>
                <a:cs typeface="Verdana"/>
              </a:rPr>
              <a:t>STATE) </a:t>
            </a:r>
            <a:r>
              <a:rPr dirty="0" sz="2500" spc="120" b="1">
                <a:latin typeface="Verdana"/>
                <a:cs typeface="Verdana"/>
              </a:rPr>
              <a:t>AND </a:t>
            </a:r>
            <a:r>
              <a:rPr dirty="0" sz="2500" spc="110" b="1">
                <a:latin typeface="Verdana"/>
                <a:cs typeface="Verdana"/>
              </a:rPr>
              <a:t>ARE </a:t>
            </a:r>
            <a:r>
              <a:rPr dirty="0" sz="2500" spc="85" b="1">
                <a:latin typeface="Verdana"/>
                <a:cs typeface="Verdana"/>
              </a:rPr>
              <a:t>THEY </a:t>
            </a:r>
            <a:r>
              <a:rPr dirty="0" sz="2500" spc="35" b="1">
                <a:latin typeface="Verdana"/>
                <a:cs typeface="Verdana"/>
              </a:rPr>
              <a:t>STAYING </a:t>
            </a:r>
            <a:r>
              <a:rPr dirty="0" sz="2500" spc="-195" b="1">
                <a:latin typeface="Verdana"/>
                <a:cs typeface="Verdana"/>
              </a:rPr>
              <a:t>IN </a:t>
            </a:r>
            <a:r>
              <a:rPr dirty="0" sz="2500" spc="10" b="1">
                <a:latin typeface="Verdana"/>
                <a:cs typeface="Verdana"/>
              </a:rPr>
              <a:t>THEIR </a:t>
            </a:r>
            <a:r>
              <a:rPr dirty="0" sz="2500" spc="155" b="1">
                <a:latin typeface="Verdana"/>
                <a:cs typeface="Verdana"/>
              </a:rPr>
              <a:t>OWN </a:t>
            </a:r>
            <a:r>
              <a:rPr dirty="0" sz="2500" spc="110" b="1">
                <a:latin typeface="Verdana"/>
                <a:cs typeface="Verdana"/>
              </a:rPr>
              <a:t>HOUSE</a:t>
            </a:r>
            <a:r>
              <a:rPr dirty="0" sz="2500" spc="470" b="1">
                <a:latin typeface="Verdana"/>
                <a:cs typeface="Verdana"/>
              </a:rPr>
              <a:t> </a:t>
            </a:r>
            <a:r>
              <a:rPr dirty="0" sz="2500" spc="-690" b="1">
                <a:latin typeface="Verdana"/>
                <a:cs typeface="Verdana"/>
              </a:rPr>
              <a:t>/</a:t>
            </a:r>
            <a:endParaRPr sz="2500">
              <a:latin typeface="Verdana"/>
              <a:cs typeface="Verdana"/>
            </a:endParaRPr>
          </a:p>
          <a:p>
            <a:pPr algn="ctr">
              <a:lnSpc>
                <a:spcPts val="2830"/>
              </a:lnSpc>
            </a:pPr>
            <a:r>
              <a:rPr dirty="0" sz="2500" spc="80" b="1">
                <a:latin typeface="Verdana"/>
                <a:cs typeface="Verdana"/>
              </a:rPr>
              <a:t>RENT </a:t>
            </a:r>
            <a:r>
              <a:rPr dirty="0" sz="2500" spc="-690" b="1">
                <a:latin typeface="Verdana"/>
                <a:cs typeface="Verdana"/>
              </a:rPr>
              <a:t>/ </a:t>
            </a:r>
            <a:r>
              <a:rPr dirty="0" sz="2500" spc="140" b="1">
                <a:latin typeface="Verdana"/>
                <a:cs typeface="Verdana"/>
              </a:rPr>
              <a:t>MORTGAGE </a:t>
            </a:r>
            <a:r>
              <a:rPr dirty="0" sz="2500" spc="-440" b="1">
                <a:latin typeface="Verdana"/>
                <a:cs typeface="Verdana"/>
              </a:rPr>
              <a:t>( </a:t>
            </a:r>
            <a:r>
              <a:rPr dirty="0" sz="2500" spc="50" b="1">
                <a:latin typeface="Verdana"/>
                <a:cs typeface="Verdana"/>
              </a:rPr>
              <a:t>HOME_</a:t>
            </a:r>
            <a:r>
              <a:rPr dirty="0" sz="2500" spc="-340" b="1">
                <a:latin typeface="Verdana"/>
                <a:cs typeface="Verdana"/>
              </a:rPr>
              <a:t> </a:t>
            </a:r>
            <a:r>
              <a:rPr dirty="0" sz="2500" spc="70" b="1">
                <a:latin typeface="Verdana"/>
                <a:cs typeface="Verdana"/>
              </a:rPr>
              <a:t>OWNERSHIP)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3858" y="7823231"/>
            <a:ext cx="1184656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60" b="1">
                <a:latin typeface="Verdana"/>
                <a:cs typeface="Verdana"/>
              </a:rPr>
              <a:t>LENDING </a:t>
            </a:r>
            <a:r>
              <a:rPr dirty="0" sz="2500" spc="145" b="1">
                <a:latin typeface="Verdana"/>
                <a:cs typeface="Verdana"/>
              </a:rPr>
              <a:t>CLUB </a:t>
            </a:r>
            <a:r>
              <a:rPr dirty="0" sz="2500" spc="100" b="1">
                <a:latin typeface="Verdana"/>
                <a:cs typeface="Verdana"/>
              </a:rPr>
              <a:t>SHARES </a:t>
            </a:r>
            <a:r>
              <a:rPr dirty="0" sz="2500" spc="75" b="1">
                <a:latin typeface="Verdana"/>
                <a:cs typeface="Verdana"/>
              </a:rPr>
              <a:t>THE </a:t>
            </a:r>
            <a:r>
              <a:rPr dirty="0" sz="2500" spc="114" b="1">
                <a:latin typeface="Verdana"/>
                <a:cs typeface="Verdana"/>
              </a:rPr>
              <a:t>REQUEST </a:t>
            </a:r>
            <a:r>
              <a:rPr dirty="0" sz="2500" spc="25" b="1">
                <a:latin typeface="Verdana"/>
                <a:cs typeface="Verdana"/>
              </a:rPr>
              <a:t>WITH </a:t>
            </a:r>
            <a:r>
              <a:rPr dirty="0" sz="2500" spc="75" b="1">
                <a:latin typeface="Verdana"/>
                <a:cs typeface="Verdana"/>
              </a:rPr>
              <a:t>THE</a:t>
            </a:r>
            <a:r>
              <a:rPr dirty="0" sz="2500" spc="935" b="1">
                <a:latin typeface="Verdana"/>
                <a:cs typeface="Verdana"/>
              </a:rPr>
              <a:t> </a:t>
            </a:r>
            <a:r>
              <a:rPr dirty="0" sz="2500" spc="60" b="1">
                <a:latin typeface="Verdana"/>
                <a:cs typeface="Verdana"/>
              </a:rPr>
              <a:t>INVESTORS.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2770" y="3179978"/>
            <a:ext cx="12058649" cy="392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102" y="530603"/>
            <a:ext cx="1732724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90">
                <a:solidFill>
                  <a:srgbClr val="000000"/>
                </a:solidFill>
              </a:rPr>
              <a:t>DEFAULTERS </a:t>
            </a:r>
            <a:r>
              <a:rPr dirty="0" sz="5000" spc="170">
                <a:solidFill>
                  <a:srgbClr val="000000"/>
                </a:solidFill>
              </a:rPr>
              <a:t>W. </a:t>
            </a:r>
            <a:r>
              <a:rPr dirty="0" sz="5000" spc="-75">
                <a:solidFill>
                  <a:srgbClr val="000000"/>
                </a:solidFill>
              </a:rPr>
              <a:t>R. </a:t>
            </a:r>
            <a:r>
              <a:rPr dirty="0" sz="5000" spc="-235">
                <a:solidFill>
                  <a:srgbClr val="000000"/>
                </a:solidFill>
              </a:rPr>
              <a:t>T </a:t>
            </a:r>
            <a:r>
              <a:rPr dirty="0" sz="5000" spc="335">
                <a:solidFill>
                  <a:srgbClr val="000000"/>
                </a:solidFill>
              </a:rPr>
              <a:t>EMPLOYEE</a:t>
            </a:r>
            <a:r>
              <a:rPr dirty="0" sz="5000" spc="-655">
                <a:solidFill>
                  <a:srgbClr val="000000"/>
                </a:solidFill>
              </a:rPr>
              <a:t> </a:t>
            </a:r>
            <a:r>
              <a:rPr dirty="0" sz="5000" spc="200">
                <a:solidFill>
                  <a:srgbClr val="000000"/>
                </a:solidFill>
              </a:rPr>
              <a:t>EXPERIENCE:</a:t>
            </a:r>
            <a:endParaRPr sz="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7751" y="2387559"/>
            <a:ext cx="12153899" cy="5514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6743" y="609663"/>
            <a:ext cx="1112202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90">
                <a:solidFill>
                  <a:srgbClr val="000000"/>
                </a:solidFill>
              </a:rPr>
              <a:t>DEFAULTERS </a:t>
            </a:r>
            <a:r>
              <a:rPr dirty="0" sz="5000" spc="170">
                <a:solidFill>
                  <a:srgbClr val="000000"/>
                </a:solidFill>
              </a:rPr>
              <a:t>W. </a:t>
            </a:r>
            <a:r>
              <a:rPr dirty="0" sz="5000" spc="-75">
                <a:solidFill>
                  <a:srgbClr val="000000"/>
                </a:solidFill>
              </a:rPr>
              <a:t>R.</a:t>
            </a:r>
            <a:r>
              <a:rPr dirty="0" sz="5000" spc="-1435">
                <a:solidFill>
                  <a:srgbClr val="000000"/>
                </a:solidFill>
              </a:rPr>
              <a:t> </a:t>
            </a:r>
            <a:r>
              <a:rPr dirty="0" sz="5000" spc="-235">
                <a:solidFill>
                  <a:srgbClr val="000000"/>
                </a:solidFill>
              </a:rPr>
              <a:t>T </a:t>
            </a:r>
            <a:r>
              <a:rPr dirty="0" sz="5000" spc="130">
                <a:solidFill>
                  <a:srgbClr val="000000"/>
                </a:solidFill>
              </a:rPr>
              <a:t>INCOME:</a:t>
            </a:r>
            <a:endParaRPr sz="5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445" y="990663"/>
            <a:ext cx="580580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180">
                <a:solidFill>
                  <a:srgbClr val="000000"/>
                </a:solidFill>
              </a:rPr>
              <a:t>CONCLUSIONS:</a:t>
            </a:r>
            <a:endParaRPr sz="5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92200">
              <a:lnSpc>
                <a:spcPct val="100000"/>
              </a:lnSpc>
              <a:spcBef>
                <a:spcPts val="100"/>
              </a:spcBef>
            </a:pPr>
            <a:r>
              <a:rPr dirty="0" spc="125"/>
              <a:t>LOAN </a:t>
            </a:r>
            <a:r>
              <a:rPr dirty="0" spc="145"/>
              <a:t>AMOUNT </a:t>
            </a:r>
            <a:r>
              <a:rPr dirty="0" spc="110"/>
              <a:t>REQUESTS ARE MAXIMUM </a:t>
            </a:r>
            <a:r>
              <a:rPr dirty="0" spc="-195"/>
              <a:t>IN </a:t>
            </a:r>
            <a:r>
              <a:rPr dirty="0" spc="114"/>
              <a:t>RANGE </a:t>
            </a:r>
            <a:r>
              <a:rPr dirty="0" spc="95"/>
              <a:t>OF </a:t>
            </a:r>
            <a:r>
              <a:rPr dirty="0" spc="-65"/>
              <a:t>0 </a:t>
            </a:r>
            <a:r>
              <a:rPr dirty="0" spc="45"/>
              <a:t>TO </a:t>
            </a:r>
            <a:r>
              <a:rPr dirty="0" spc="-400"/>
              <a:t>15 </a:t>
            </a:r>
            <a:r>
              <a:rPr dirty="0" spc="-50"/>
              <a:t>K</a:t>
            </a:r>
            <a:r>
              <a:rPr dirty="0" spc="560"/>
              <a:t> </a:t>
            </a:r>
            <a:r>
              <a:rPr dirty="0" spc="120"/>
              <a:t>DOLLARS.</a:t>
            </a:r>
          </a:p>
          <a:p>
            <a:pPr marL="961390">
              <a:lnSpc>
                <a:spcPct val="100000"/>
              </a:lnSpc>
              <a:spcBef>
                <a:spcPts val="30"/>
              </a:spcBef>
            </a:pPr>
            <a:endParaRPr sz="2750"/>
          </a:p>
          <a:p>
            <a:pPr marL="1092200">
              <a:lnSpc>
                <a:spcPct val="100000"/>
              </a:lnSpc>
            </a:pPr>
            <a:r>
              <a:rPr dirty="0" spc="165"/>
              <a:t>PEOPLE WHO </a:t>
            </a:r>
            <a:r>
              <a:rPr dirty="0" spc="155"/>
              <a:t>OWN </a:t>
            </a:r>
            <a:r>
              <a:rPr dirty="0" spc="140"/>
              <a:t>HOME </a:t>
            </a:r>
            <a:r>
              <a:rPr dirty="0" spc="65"/>
              <a:t>LESS </a:t>
            </a:r>
            <a:r>
              <a:rPr dirty="0" spc="160"/>
              <a:t>DEFAULTED </a:t>
            </a:r>
            <a:r>
              <a:rPr dirty="0" spc="-195"/>
              <a:t>IN </a:t>
            </a:r>
            <a:r>
              <a:rPr dirty="0" spc="75"/>
              <a:t>THE</a:t>
            </a:r>
            <a:r>
              <a:rPr dirty="0" spc="395"/>
              <a:t> </a:t>
            </a:r>
            <a:r>
              <a:rPr dirty="0" spc="-35"/>
              <a:t>LIST.</a:t>
            </a:r>
          </a:p>
          <a:p>
            <a:pPr marL="1092200" marR="3039110">
              <a:lnSpc>
                <a:spcPct val="212500"/>
              </a:lnSpc>
            </a:pPr>
            <a:r>
              <a:rPr dirty="0" spc="20"/>
              <a:t>A </a:t>
            </a:r>
            <a:r>
              <a:rPr dirty="0" spc="120"/>
              <a:t>PERSON </a:t>
            </a:r>
            <a:r>
              <a:rPr dirty="0" spc="25"/>
              <a:t>WITH </a:t>
            </a:r>
            <a:r>
              <a:rPr dirty="0" spc="35"/>
              <a:t>HIGHER </a:t>
            </a:r>
            <a:r>
              <a:rPr dirty="0" spc="120"/>
              <a:t>SALARY </a:t>
            </a:r>
            <a:r>
              <a:rPr dirty="0" spc="-225"/>
              <a:t>IS </a:t>
            </a:r>
            <a:r>
              <a:rPr dirty="0" spc="45"/>
              <a:t>LIKELY TO </a:t>
            </a:r>
            <a:r>
              <a:rPr dirty="0" spc="105"/>
              <a:t>BE </a:t>
            </a:r>
            <a:r>
              <a:rPr dirty="0" spc="65"/>
              <a:t>LESS </a:t>
            </a:r>
            <a:r>
              <a:rPr dirty="0" spc="140"/>
              <a:t>DEFAULTER.  </a:t>
            </a:r>
            <a:r>
              <a:rPr dirty="0" spc="165"/>
              <a:t>PEOPLE</a:t>
            </a:r>
            <a:r>
              <a:rPr dirty="0" spc="330"/>
              <a:t> </a:t>
            </a:r>
            <a:r>
              <a:rPr dirty="0" spc="165"/>
              <a:t>WHO</a:t>
            </a:r>
            <a:r>
              <a:rPr dirty="0" spc="330"/>
              <a:t> </a:t>
            </a:r>
            <a:r>
              <a:rPr dirty="0" spc="150"/>
              <a:t>APPLY</a:t>
            </a:r>
            <a:r>
              <a:rPr dirty="0" spc="330"/>
              <a:t> </a:t>
            </a:r>
            <a:r>
              <a:rPr dirty="0" spc="100"/>
              <a:t>FOR</a:t>
            </a:r>
            <a:r>
              <a:rPr dirty="0" spc="330"/>
              <a:t> </a:t>
            </a:r>
            <a:r>
              <a:rPr dirty="0" spc="125"/>
              <a:t>SMALL</a:t>
            </a:r>
            <a:r>
              <a:rPr dirty="0" spc="335"/>
              <a:t> </a:t>
            </a:r>
            <a:r>
              <a:rPr dirty="0" spc="50"/>
              <a:t>BUSINESS</a:t>
            </a:r>
            <a:r>
              <a:rPr dirty="0" spc="330"/>
              <a:t> </a:t>
            </a:r>
            <a:r>
              <a:rPr dirty="0" spc="150"/>
              <a:t>DEFAULT</a:t>
            </a:r>
            <a:r>
              <a:rPr dirty="0" spc="330"/>
              <a:t> </a:t>
            </a:r>
            <a:r>
              <a:rPr dirty="0" spc="75"/>
              <a:t>THE</a:t>
            </a:r>
            <a:r>
              <a:rPr dirty="0" spc="330"/>
              <a:t> </a:t>
            </a:r>
            <a:r>
              <a:rPr dirty="0" spc="85"/>
              <a:t>MOST.</a:t>
            </a:r>
          </a:p>
          <a:p>
            <a:pPr marL="961390">
              <a:lnSpc>
                <a:spcPct val="100000"/>
              </a:lnSpc>
              <a:spcBef>
                <a:spcPts val="35"/>
              </a:spcBef>
            </a:pPr>
            <a:endParaRPr sz="2750"/>
          </a:p>
          <a:p>
            <a:pPr marL="974090" indent="118110">
              <a:lnSpc>
                <a:spcPct val="100000"/>
              </a:lnSpc>
            </a:pPr>
            <a:r>
              <a:rPr dirty="0" spc="165"/>
              <a:t>PEOPLE </a:t>
            </a:r>
            <a:r>
              <a:rPr dirty="0" spc="25"/>
              <a:t>WITH </a:t>
            </a:r>
            <a:r>
              <a:rPr dirty="0" spc="-25"/>
              <a:t>HIGH </a:t>
            </a:r>
            <a:r>
              <a:rPr dirty="0" spc="50"/>
              <a:t>INTEREST </a:t>
            </a:r>
            <a:r>
              <a:rPr dirty="0" spc="100"/>
              <a:t>RATES </a:t>
            </a:r>
            <a:r>
              <a:rPr dirty="0" spc="-280"/>
              <a:t>&amp; </a:t>
            </a:r>
            <a:r>
              <a:rPr dirty="0" spc="95"/>
              <a:t>LONG </a:t>
            </a:r>
            <a:r>
              <a:rPr dirty="0" spc="110"/>
              <a:t>TERM ARE </a:t>
            </a:r>
            <a:r>
              <a:rPr dirty="0" spc="45"/>
              <a:t>LIKELY TO </a:t>
            </a:r>
            <a:r>
              <a:rPr dirty="0" spc="105"/>
              <a:t>BE</a:t>
            </a:r>
            <a:r>
              <a:rPr dirty="0" spc="300"/>
              <a:t> </a:t>
            </a:r>
            <a:r>
              <a:rPr dirty="0" spc="150"/>
              <a:t>DEFAULTED.</a:t>
            </a:r>
          </a:p>
          <a:p>
            <a:pPr marL="961390">
              <a:lnSpc>
                <a:spcPct val="100000"/>
              </a:lnSpc>
              <a:spcBef>
                <a:spcPts val="5"/>
              </a:spcBef>
            </a:pPr>
            <a:endParaRPr sz="2900"/>
          </a:p>
          <a:p>
            <a:pPr marL="6033770" marR="5080" indent="-5060315">
              <a:lnSpc>
                <a:spcPts val="2930"/>
              </a:lnSpc>
            </a:pPr>
            <a:r>
              <a:rPr dirty="0" spc="20"/>
              <a:t>A </a:t>
            </a:r>
            <a:r>
              <a:rPr dirty="0" spc="120"/>
              <a:t>PERSON </a:t>
            </a:r>
            <a:r>
              <a:rPr dirty="0" spc="165"/>
              <a:t>WHO </a:t>
            </a:r>
            <a:r>
              <a:rPr dirty="0" spc="85"/>
              <a:t>APPLIES </a:t>
            </a:r>
            <a:r>
              <a:rPr dirty="0" spc="100"/>
              <a:t>FOR </a:t>
            </a:r>
            <a:r>
              <a:rPr dirty="0" spc="125"/>
              <a:t>SMALL </a:t>
            </a:r>
            <a:r>
              <a:rPr dirty="0" spc="50"/>
              <a:t>BUSINESS </a:t>
            </a:r>
            <a:r>
              <a:rPr dirty="0" spc="25"/>
              <a:t>WITH </a:t>
            </a:r>
            <a:r>
              <a:rPr dirty="0" spc="135"/>
              <a:t>GRADE </a:t>
            </a:r>
            <a:r>
              <a:rPr dirty="0" spc="-30"/>
              <a:t>E </a:t>
            </a:r>
            <a:r>
              <a:rPr dirty="0" spc="-280"/>
              <a:t>&amp; </a:t>
            </a:r>
            <a:r>
              <a:rPr dirty="0" spc="180"/>
              <a:t>ABOVE </a:t>
            </a:r>
            <a:r>
              <a:rPr dirty="0" spc="25"/>
              <a:t>WITH </a:t>
            </a:r>
            <a:r>
              <a:rPr dirty="0" spc="-25"/>
              <a:t>HIGH  </a:t>
            </a:r>
            <a:r>
              <a:rPr dirty="0" spc="50"/>
              <a:t>INTEREST </a:t>
            </a:r>
            <a:r>
              <a:rPr dirty="0" spc="110"/>
              <a:t>RATE </a:t>
            </a:r>
            <a:r>
              <a:rPr dirty="0" spc="20"/>
              <a:t>MIGHT</a:t>
            </a:r>
            <a:r>
              <a:rPr dirty="0" spc="825"/>
              <a:t> </a:t>
            </a:r>
            <a:r>
              <a:rPr dirty="0" spc="150"/>
              <a:t>DEFAULT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THANKS!</a:t>
            </a:r>
          </a:p>
        </p:txBody>
      </p:sp>
      <p:sp>
        <p:nvSpPr>
          <p:cNvPr id="4" name="object 4"/>
          <p:cNvSpPr/>
          <p:nvPr/>
        </p:nvSpPr>
        <p:spPr>
          <a:xfrm>
            <a:off x="875601" y="5000649"/>
            <a:ext cx="16535400" cy="285750"/>
          </a:xfrm>
          <a:custGeom>
            <a:avLst/>
            <a:gdLst/>
            <a:ahLst/>
            <a:cxnLst/>
            <a:rect l="l" t="t" r="r" b="b"/>
            <a:pathLst>
              <a:path w="16535400" h="285750">
                <a:moveTo>
                  <a:pt x="4076662" y="0"/>
                </a:moveTo>
                <a:lnTo>
                  <a:pt x="0" y="0"/>
                </a:lnTo>
                <a:lnTo>
                  <a:pt x="0" y="285750"/>
                </a:lnTo>
                <a:lnTo>
                  <a:pt x="4076662" y="285750"/>
                </a:lnTo>
                <a:lnTo>
                  <a:pt x="4076662" y="0"/>
                </a:lnTo>
                <a:close/>
              </a:path>
              <a:path w="16535400" h="285750">
                <a:moveTo>
                  <a:pt x="16535362" y="0"/>
                </a:moveTo>
                <a:lnTo>
                  <a:pt x="12458700" y="0"/>
                </a:lnTo>
                <a:lnTo>
                  <a:pt x="12458700" y="285750"/>
                </a:lnTo>
                <a:lnTo>
                  <a:pt x="16535362" y="285750"/>
                </a:lnTo>
                <a:lnTo>
                  <a:pt x="16535362" y="0"/>
                </a:lnTo>
                <a:close/>
              </a:path>
            </a:pathLst>
          </a:custGeom>
          <a:solidFill>
            <a:srgbClr val="4E738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148" y="2877922"/>
            <a:ext cx="17432020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965"/>
              </a:lnSpc>
              <a:spcBef>
                <a:spcPts val="100"/>
              </a:spcBef>
            </a:pPr>
            <a:r>
              <a:rPr dirty="0" sz="2500" spc="-155" b="1">
                <a:latin typeface="Verdana"/>
                <a:cs typeface="Verdana"/>
              </a:rPr>
              <a:t>IF</a:t>
            </a:r>
            <a:r>
              <a:rPr dirty="0" sz="2500" spc="330" b="1">
                <a:latin typeface="Verdana"/>
                <a:cs typeface="Verdana"/>
              </a:rPr>
              <a:t> </a:t>
            </a:r>
            <a:r>
              <a:rPr dirty="0" sz="2500" spc="140" b="1">
                <a:latin typeface="Verdana"/>
                <a:cs typeface="Verdana"/>
              </a:rPr>
              <a:t>ONCE</a:t>
            </a:r>
            <a:r>
              <a:rPr dirty="0" sz="2500" spc="330" b="1">
                <a:latin typeface="Verdana"/>
                <a:cs typeface="Verdana"/>
              </a:rPr>
              <a:t> </a:t>
            </a:r>
            <a:r>
              <a:rPr dirty="0" sz="2500" spc="85" b="1">
                <a:latin typeface="Verdana"/>
                <a:cs typeface="Verdana"/>
              </a:rPr>
              <a:t>THEY</a:t>
            </a:r>
            <a:r>
              <a:rPr dirty="0" sz="2500" spc="330" b="1">
                <a:latin typeface="Verdana"/>
                <a:cs typeface="Verdana"/>
              </a:rPr>
              <a:t> </a:t>
            </a:r>
            <a:r>
              <a:rPr dirty="0" sz="2500" spc="120" b="1">
                <a:latin typeface="Verdana"/>
                <a:cs typeface="Verdana"/>
              </a:rPr>
              <a:t>VALIDATED</a:t>
            </a:r>
            <a:r>
              <a:rPr dirty="0" sz="2500" spc="330" b="1">
                <a:latin typeface="Verdana"/>
                <a:cs typeface="Verdana"/>
              </a:rPr>
              <a:t> </a:t>
            </a:r>
            <a:r>
              <a:rPr dirty="0" sz="2500" spc="75" b="1">
                <a:latin typeface="Verdana"/>
                <a:cs typeface="Verdana"/>
              </a:rPr>
              <a:t>THE</a:t>
            </a:r>
            <a:r>
              <a:rPr dirty="0" sz="2500" spc="330" b="1">
                <a:latin typeface="Verdana"/>
                <a:cs typeface="Verdana"/>
              </a:rPr>
              <a:t> </a:t>
            </a:r>
            <a:r>
              <a:rPr dirty="0" sz="2500" spc="60" b="1">
                <a:latin typeface="Verdana"/>
                <a:cs typeface="Verdana"/>
              </a:rPr>
              <a:t>DETAILS,</a:t>
            </a:r>
            <a:r>
              <a:rPr dirty="0" sz="2500" spc="330" b="1">
                <a:latin typeface="Verdana"/>
                <a:cs typeface="Verdana"/>
              </a:rPr>
              <a:t> </a:t>
            </a:r>
            <a:r>
              <a:rPr dirty="0" sz="2500" spc="85" b="1">
                <a:latin typeface="Verdana"/>
                <a:cs typeface="Verdana"/>
              </a:rPr>
              <a:t>THEY</a:t>
            </a:r>
            <a:r>
              <a:rPr dirty="0" sz="2500" spc="330" b="1">
                <a:latin typeface="Verdana"/>
                <a:cs typeface="Verdana"/>
              </a:rPr>
              <a:t> </a:t>
            </a:r>
            <a:r>
              <a:rPr dirty="0" sz="2500" spc="40" b="1">
                <a:latin typeface="Verdana"/>
                <a:cs typeface="Verdana"/>
              </a:rPr>
              <a:t>WILL</a:t>
            </a:r>
            <a:r>
              <a:rPr dirty="0" sz="2500" spc="330" b="1">
                <a:latin typeface="Verdana"/>
                <a:cs typeface="Verdana"/>
              </a:rPr>
              <a:t> </a:t>
            </a:r>
            <a:r>
              <a:rPr dirty="0" sz="2500" spc="110" b="1">
                <a:latin typeface="Verdana"/>
                <a:cs typeface="Verdana"/>
              </a:rPr>
              <a:t>SHARE</a:t>
            </a:r>
            <a:r>
              <a:rPr dirty="0" sz="2500" spc="335" b="1">
                <a:latin typeface="Verdana"/>
                <a:cs typeface="Verdana"/>
              </a:rPr>
              <a:t> </a:t>
            </a:r>
            <a:r>
              <a:rPr dirty="0" sz="2500" spc="165" b="1">
                <a:latin typeface="Verdana"/>
                <a:cs typeface="Verdana"/>
              </a:rPr>
              <a:t>HOW</a:t>
            </a:r>
            <a:r>
              <a:rPr dirty="0" sz="2500" spc="330" b="1">
                <a:latin typeface="Verdana"/>
                <a:cs typeface="Verdana"/>
              </a:rPr>
              <a:t> </a:t>
            </a:r>
            <a:r>
              <a:rPr dirty="0" sz="2500" spc="145" b="1">
                <a:latin typeface="Verdana"/>
                <a:cs typeface="Verdana"/>
              </a:rPr>
              <a:t>MUCH</a:t>
            </a:r>
            <a:r>
              <a:rPr dirty="0" sz="2500" spc="330" b="1">
                <a:latin typeface="Verdana"/>
                <a:cs typeface="Verdana"/>
              </a:rPr>
              <a:t> </a:t>
            </a:r>
            <a:r>
              <a:rPr dirty="0" sz="2500" spc="145" b="1">
                <a:latin typeface="Verdana"/>
                <a:cs typeface="Verdana"/>
              </a:rPr>
              <a:t>AMOUNT</a:t>
            </a:r>
            <a:r>
              <a:rPr dirty="0" sz="2500" spc="330" b="1">
                <a:latin typeface="Verdana"/>
                <a:cs typeface="Verdana"/>
              </a:rPr>
              <a:t> </a:t>
            </a:r>
            <a:r>
              <a:rPr dirty="0" sz="2500" spc="70" b="1">
                <a:latin typeface="Verdana"/>
                <a:cs typeface="Verdana"/>
              </a:rPr>
              <a:t>GOT</a:t>
            </a:r>
            <a:endParaRPr sz="2500">
              <a:latin typeface="Verdana"/>
              <a:cs typeface="Verdana"/>
            </a:endParaRPr>
          </a:p>
          <a:p>
            <a:pPr algn="ctr" marL="12065" marR="5080">
              <a:lnSpc>
                <a:spcPts val="2920"/>
              </a:lnSpc>
              <a:spcBef>
                <a:spcPts val="125"/>
              </a:spcBef>
            </a:pPr>
            <a:r>
              <a:rPr dirty="0" sz="2500" spc="180" b="1">
                <a:latin typeface="Verdana"/>
                <a:cs typeface="Verdana"/>
              </a:rPr>
              <a:t>APPROVED</a:t>
            </a:r>
            <a:r>
              <a:rPr dirty="0" sz="2500" spc="335" b="1">
                <a:latin typeface="Verdana"/>
                <a:cs typeface="Verdana"/>
              </a:rPr>
              <a:t> </a:t>
            </a:r>
            <a:r>
              <a:rPr dirty="0" sz="2500" spc="65" b="1">
                <a:latin typeface="Verdana"/>
                <a:cs typeface="Verdana"/>
              </a:rPr>
              <a:t>BY</a:t>
            </a:r>
            <a:r>
              <a:rPr dirty="0" sz="2500" spc="340" b="1">
                <a:latin typeface="Verdana"/>
                <a:cs typeface="Verdana"/>
              </a:rPr>
              <a:t> </a:t>
            </a:r>
            <a:r>
              <a:rPr dirty="0" sz="2500" spc="40" b="1">
                <a:latin typeface="Verdana"/>
                <a:cs typeface="Verdana"/>
              </a:rPr>
              <a:t>INVESTORS(</a:t>
            </a:r>
            <a:r>
              <a:rPr dirty="0" sz="2500" spc="-625" b="1">
                <a:latin typeface="Verdana"/>
                <a:cs typeface="Verdana"/>
              </a:rPr>
              <a:t> </a:t>
            </a:r>
            <a:r>
              <a:rPr dirty="0" sz="2500" spc="80" b="1">
                <a:latin typeface="Verdana"/>
                <a:cs typeface="Verdana"/>
              </a:rPr>
              <a:t>FUNDED_</a:t>
            </a:r>
            <a:r>
              <a:rPr dirty="0" sz="2500" spc="-625" b="1">
                <a:latin typeface="Verdana"/>
                <a:cs typeface="Verdana"/>
              </a:rPr>
              <a:t> </a:t>
            </a:r>
            <a:r>
              <a:rPr dirty="0" sz="2500" spc="35" b="1">
                <a:latin typeface="Verdana"/>
                <a:cs typeface="Verdana"/>
              </a:rPr>
              <a:t>AMNT_</a:t>
            </a:r>
            <a:r>
              <a:rPr dirty="0" sz="2500" spc="-620" b="1">
                <a:latin typeface="Verdana"/>
                <a:cs typeface="Verdana"/>
              </a:rPr>
              <a:t> </a:t>
            </a:r>
            <a:r>
              <a:rPr dirty="0" sz="2500" spc="-95" b="1">
                <a:latin typeface="Verdana"/>
                <a:cs typeface="Verdana"/>
              </a:rPr>
              <a:t>INV)</a:t>
            </a:r>
            <a:r>
              <a:rPr dirty="0" sz="2500" spc="335" b="1">
                <a:latin typeface="Verdana"/>
                <a:cs typeface="Verdana"/>
              </a:rPr>
              <a:t> </a:t>
            </a:r>
            <a:r>
              <a:rPr dirty="0" sz="2500" spc="120" b="1">
                <a:latin typeface="Verdana"/>
                <a:cs typeface="Verdana"/>
              </a:rPr>
              <a:t>AND</a:t>
            </a:r>
            <a:r>
              <a:rPr dirty="0" sz="2500" spc="340" b="1">
                <a:latin typeface="Verdana"/>
                <a:cs typeface="Verdana"/>
              </a:rPr>
              <a:t> </a:t>
            </a:r>
            <a:r>
              <a:rPr dirty="0" sz="2500" spc="10" b="1">
                <a:latin typeface="Verdana"/>
                <a:cs typeface="Verdana"/>
              </a:rPr>
              <a:t>THEIR</a:t>
            </a:r>
            <a:r>
              <a:rPr dirty="0" sz="2500" spc="340" b="1">
                <a:latin typeface="Verdana"/>
                <a:cs typeface="Verdana"/>
              </a:rPr>
              <a:t> </a:t>
            </a:r>
            <a:r>
              <a:rPr dirty="0" sz="2500" spc="110" b="1">
                <a:latin typeface="Verdana"/>
                <a:cs typeface="Verdana"/>
              </a:rPr>
              <a:t>RATE</a:t>
            </a:r>
            <a:r>
              <a:rPr dirty="0" sz="2500" spc="335" b="1">
                <a:latin typeface="Verdana"/>
                <a:cs typeface="Verdana"/>
              </a:rPr>
              <a:t> </a:t>
            </a:r>
            <a:r>
              <a:rPr dirty="0" sz="2500" spc="95" b="1">
                <a:latin typeface="Verdana"/>
                <a:cs typeface="Verdana"/>
              </a:rPr>
              <a:t>OF</a:t>
            </a:r>
            <a:r>
              <a:rPr dirty="0" sz="2500" spc="340" b="1">
                <a:latin typeface="Verdana"/>
                <a:cs typeface="Verdana"/>
              </a:rPr>
              <a:t> </a:t>
            </a:r>
            <a:r>
              <a:rPr dirty="0" sz="2500" spc="20" b="1">
                <a:latin typeface="Verdana"/>
                <a:cs typeface="Verdana"/>
              </a:rPr>
              <a:t>INTEREST(</a:t>
            </a:r>
            <a:r>
              <a:rPr dirty="0" sz="2500" spc="-625" b="1">
                <a:latin typeface="Verdana"/>
                <a:cs typeface="Verdana"/>
              </a:rPr>
              <a:t> </a:t>
            </a:r>
            <a:r>
              <a:rPr dirty="0" sz="2500" spc="-150" b="1">
                <a:latin typeface="Verdana"/>
                <a:cs typeface="Verdana"/>
              </a:rPr>
              <a:t>INT_</a:t>
            </a:r>
            <a:r>
              <a:rPr dirty="0" sz="2500" spc="-620" b="1">
                <a:latin typeface="Verdana"/>
                <a:cs typeface="Verdana"/>
              </a:rPr>
              <a:t> </a:t>
            </a:r>
            <a:r>
              <a:rPr dirty="0" sz="2500" spc="45" b="1">
                <a:latin typeface="Verdana"/>
                <a:cs typeface="Verdana"/>
              </a:rPr>
              <a:t>RATE)  </a:t>
            </a:r>
            <a:r>
              <a:rPr dirty="0" sz="2500" spc="120" b="1">
                <a:latin typeface="Verdana"/>
                <a:cs typeface="Verdana"/>
              </a:rPr>
              <a:t>AND </a:t>
            </a:r>
            <a:r>
              <a:rPr dirty="0" sz="2500" spc="-440" b="1">
                <a:latin typeface="Verdana"/>
                <a:cs typeface="Verdana"/>
              </a:rPr>
              <a:t>( </a:t>
            </a:r>
            <a:r>
              <a:rPr dirty="0" sz="2500" spc="75" b="1">
                <a:latin typeface="Verdana"/>
                <a:cs typeface="Verdana"/>
              </a:rPr>
              <a:t>GRADE) </a:t>
            </a:r>
            <a:r>
              <a:rPr dirty="0" sz="2500" spc="120" b="1">
                <a:latin typeface="Verdana"/>
                <a:cs typeface="Verdana"/>
              </a:rPr>
              <a:t>AND </a:t>
            </a:r>
            <a:r>
              <a:rPr dirty="0" sz="2500" spc="-440" b="1">
                <a:latin typeface="Verdana"/>
                <a:cs typeface="Verdana"/>
              </a:rPr>
              <a:t>( </a:t>
            </a:r>
            <a:r>
              <a:rPr dirty="0" sz="2500" spc="-15" b="1">
                <a:latin typeface="Verdana"/>
                <a:cs typeface="Verdana"/>
              </a:rPr>
              <a:t>SUB_ </a:t>
            </a:r>
            <a:r>
              <a:rPr dirty="0" sz="2500" spc="75" b="1">
                <a:latin typeface="Verdana"/>
                <a:cs typeface="Verdana"/>
              </a:rPr>
              <a:t>GRADE) </a:t>
            </a:r>
            <a:r>
              <a:rPr dirty="0" sz="2500" spc="40" b="1">
                <a:latin typeface="Verdana"/>
                <a:cs typeface="Verdana"/>
              </a:rPr>
              <a:t>WILL </a:t>
            </a:r>
            <a:r>
              <a:rPr dirty="0" sz="2500" spc="65" b="1">
                <a:latin typeface="Verdana"/>
                <a:cs typeface="Verdana"/>
              </a:rPr>
              <a:t>GET</a:t>
            </a:r>
            <a:r>
              <a:rPr dirty="0" sz="2500" spc="565" b="1">
                <a:latin typeface="Verdana"/>
                <a:cs typeface="Verdana"/>
              </a:rPr>
              <a:t> </a:t>
            </a:r>
            <a:r>
              <a:rPr dirty="0" sz="2500" spc="110" b="1">
                <a:latin typeface="Verdana"/>
                <a:cs typeface="Verdana"/>
              </a:rPr>
              <a:t>DECIDED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567" y="5640375"/>
            <a:ext cx="17710785" cy="77787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4752975" marR="5080" indent="-4740910">
              <a:lnSpc>
                <a:spcPts val="2930"/>
              </a:lnSpc>
              <a:spcBef>
                <a:spcPts val="254"/>
              </a:spcBef>
            </a:pPr>
            <a:r>
              <a:rPr dirty="0" sz="2500" spc="170" b="1">
                <a:latin typeface="Verdana"/>
                <a:cs typeface="Verdana"/>
              </a:rPr>
              <a:t>BORROWER </a:t>
            </a:r>
            <a:r>
              <a:rPr dirty="0" sz="2500" spc="40" b="1">
                <a:latin typeface="Verdana"/>
                <a:cs typeface="Verdana"/>
              </a:rPr>
              <a:t>WILL </a:t>
            </a:r>
            <a:r>
              <a:rPr dirty="0" sz="2500" spc="145" b="1">
                <a:latin typeface="Verdana"/>
                <a:cs typeface="Verdana"/>
              </a:rPr>
              <a:t>CHOOSE </a:t>
            </a:r>
            <a:r>
              <a:rPr dirty="0" sz="2500" spc="75" b="1">
                <a:latin typeface="Verdana"/>
                <a:cs typeface="Verdana"/>
              </a:rPr>
              <a:t>THE </a:t>
            </a:r>
            <a:r>
              <a:rPr dirty="0" sz="2500" spc="110" b="1">
                <a:latin typeface="Verdana"/>
                <a:cs typeface="Verdana"/>
              </a:rPr>
              <a:t>TERM </a:t>
            </a:r>
            <a:r>
              <a:rPr dirty="0" sz="2500" spc="75" b="1">
                <a:latin typeface="Verdana"/>
                <a:cs typeface="Verdana"/>
              </a:rPr>
              <a:t>PERIOD </a:t>
            </a:r>
            <a:r>
              <a:rPr dirty="0" sz="2500" spc="-440" b="1">
                <a:latin typeface="Verdana"/>
                <a:cs typeface="Verdana"/>
              </a:rPr>
              <a:t>( </a:t>
            </a:r>
            <a:r>
              <a:rPr dirty="0" sz="2500" spc="110" b="1">
                <a:latin typeface="Verdana"/>
                <a:cs typeface="Verdana"/>
              </a:rPr>
              <a:t>TERM </a:t>
            </a:r>
            <a:r>
              <a:rPr dirty="0" sz="2500" spc="-229" b="1">
                <a:latin typeface="Verdana"/>
                <a:cs typeface="Verdana"/>
              </a:rPr>
              <a:t>- </a:t>
            </a:r>
            <a:r>
              <a:rPr dirty="0" sz="2500" spc="-100" b="1">
                <a:latin typeface="Verdana"/>
                <a:cs typeface="Verdana"/>
              </a:rPr>
              <a:t>36 </a:t>
            </a:r>
            <a:r>
              <a:rPr dirty="0" sz="2500" spc="110" b="1">
                <a:latin typeface="Verdana"/>
                <a:cs typeface="Verdana"/>
              </a:rPr>
              <a:t>MONTHS </a:t>
            </a:r>
            <a:r>
              <a:rPr dirty="0" sz="2500" spc="-690" b="1">
                <a:latin typeface="Verdana"/>
                <a:cs typeface="Verdana"/>
              </a:rPr>
              <a:t>/ </a:t>
            </a:r>
            <a:r>
              <a:rPr dirty="0" sz="2500" b="1">
                <a:latin typeface="Verdana"/>
                <a:cs typeface="Verdana"/>
              </a:rPr>
              <a:t>60 </a:t>
            </a:r>
            <a:r>
              <a:rPr dirty="0" sz="2500" spc="65" b="1">
                <a:latin typeface="Verdana"/>
                <a:cs typeface="Verdana"/>
              </a:rPr>
              <a:t>MONTHS) </a:t>
            </a:r>
            <a:r>
              <a:rPr dirty="0" sz="2500" spc="45" b="1">
                <a:latin typeface="Verdana"/>
                <a:cs typeface="Verdana"/>
              </a:rPr>
              <a:t>TO </a:t>
            </a:r>
            <a:r>
              <a:rPr dirty="0" sz="2500" spc="135" b="1">
                <a:latin typeface="Verdana"/>
                <a:cs typeface="Verdana"/>
              </a:rPr>
              <a:t>REPAY  </a:t>
            </a:r>
            <a:r>
              <a:rPr dirty="0" sz="2500" spc="75" b="1">
                <a:latin typeface="Verdana"/>
                <a:cs typeface="Verdana"/>
              </a:rPr>
              <a:t>THE </a:t>
            </a:r>
            <a:r>
              <a:rPr dirty="0" sz="2500" spc="145" b="1">
                <a:latin typeface="Verdana"/>
                <a:cs typeface="Verdana"/>
              </a:rPr>
              <a:t>AMOUNT </a:t>
            </a:r>
            <a:r>
              <a:rPr dirty="0" sz="2500" spc="125" b="1">
                <a:latin typeface="Verdana"/>
                <a:cs typeface="Verdana"/>
              </a:rPr>
              <a:t>ALONG </a:t>
            </a:r>
            <a:r>
              <a:rPr dirty="0" sz="2500" spc="25" b="1">
                <a:latin typeface="Verdana"/>
                <a:cs typeface="Verdana"/>
              </a:rPr>
              <a:t>WITH </a:t>
            </a:r>
            <a:r>
              <a:rPr dirty="0" sz="2500" spc="75" b="1">
                <a:latin typeface="Verdana"/>
                <a:cs typeface="Verdana"/>
              </a:rPr>
              <a:t>THE</a:t>
            </a:r>
            <a:r>
              <a:rPr dirty="0" sz="2500" spc="390" b="1">
                <a:latin typeface="Verdana"/>
                <a:cs typeface="Verdana"/>
              </a:rPr>
              <a:t> </a:t>
            </a:r>
            <a:r>
              <a:rPr dirty="0" sz="2500" spc="50" b="1">
                <a:latin typeface="Verdana"/>
                <a:cs typeface="Verdana"/>
              </a:rPr>
              <a:t>INTEREST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4693" y="3311042"/>
            <a:ext cx="10182209" cy="1409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6594" y="990663"/>
            <a:ext cx="1028954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120">
                <a:solidFill>
                  <a:srgbClr val="000000"/>
                </a:solidFill>
              </a:rPr>
              <a:t>LET' </a:t>
            </a:r>
            <a:r>
              <a:rPr dirty="0" sz="5000" spc="-320">
                <a:solidFill>
                  <a:srgbClr val="000000"/>
                </a:solidFill>
              </a:rPr>
              <a:t>S </a:t>
            </a:r>
            <a:r>
              <a:rPr dirty="0" sz="5000" spc="270">
                <a:solidFill>
                  <a:srgbClr val="000000"/>
                </a:solidFill>
              </a:rPr>
              <a:t>UNDERSTAND</a:t>
            </a:r>
            <a:r>
              <a:rPr dirty="0" sz="5000" spc="254">
                <a:solidFill>
                  <a:srgbClr val="000000"/>
                </a:solidFill>
              </a:rPr>
              <a:t> </a:t>
            </a:r>
            <a:r>
              <a:rPr dirty="0" sz="5000" spc="210">
                <a:solidFill>
                  <a:srgbClr val="000000"/>
                </a:solidFill>
              </a:rPr>
              <a:t>DATA: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2566599" y="5099081"/>
            <a:ext cx="1264348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04" b="1">
                <a:latin typeface="Verdana"/>
                <a:cs typeface="Verdana"/>
              </a:rPr>
              <a:t>IT </a:t>
            </a:r>
            <a:r>
              <a:rPr dirty="0" sz="2500" spc="135" b="1">
                <a:latin typeface="Verdana"/>
                <a:cs typeface="Verdana"/>
              </a:rPr>
              <a:t>CAN </a:t>
            </a:r>
            <a:r>
              <a:rPr dirty="0" sz="2500" spc="105" b="1">
                <a:latin typeface="Verdana"/>
                <a:cs typeface="Verdana"/>
              </a:rPr>
              <a:t>BE </a:t>
            </a:r>
            <a:r>
              <a:rPr dirty="0" sz="2500" spc="85" b="1">
                <a:latin typeface="Verdana"/>
                <a:cs typeface="Verdana"/>
              </a:rPr>
              <a:t>SEEN </a:t>
            </a:r>
            <a:r>
              <a:rPr dirty="0" sz="2500" spc="95" b="1">
                <a:latin typeface="Verdana"/>
                <a:cs typeface="Verdana"/>
              </a:rPr>
              <a:t>THAT </a:t>
            </a:r>
            <a:r>
              <a:rPr dirty="0" sz="2500" spc="105" b="1">
                <a:latin typeface="Verdana"/>
                <a:cs typeface="Verdana"/>
              </a:rPr>
              <a:t>THERE</a:t>
            </a:r>
            <a:r>
              <a:rPr dirty="0" sz="2500" spc="550" b="1">
                <a:latin typeface="Verdana"/>
                <a:cs typeface="Verdana"/>
              </a:rPr>
              <a:t> </a:t>
            </a:r>
            <a:r>
              <a:rPr dirty="0" sz="2500" spc="110" b="1">
                <a:latin typeface="Verdana"/>
                <a:cs typeface="Verdana"/>
              </a:rPr>
              <a:t>ARE </a:t>
            </a:r>
            <a:r>
              <a:rPr dirty="0" sz="2500" spc="-140" b="1">
                <a:latin typeface="Verdana"/>
                <a:cs typeface="Verdana"/>
              </a:rPr>
              <a:t>39717 </a:t>
            </a:r>
            <a:r>
              <a:rPr dirty="0" sz="2500" spc="130" b="1">
                <a:latin typeface="Verdana"/>
                <a:cs typeface="Verdana"/>
              </a:rPr>
              <a:t>ROWS </a:t>
            </a:r>
            <a:r>
              <a:rPr dirty="0" sz="2500" spc="120" b="1">
                <a:latin typeface="Verdana"/>
                <a:cs typeface="Verdana"/>
              </a:rPr>
              <a:t>AND </a:t>
            </a:r>
            <a:r>
              <a:rPr dirty="0" sz="2500" spc="-615" b="1">
                <a:latin typeface="Verdana"/>
                <a:cs typeface="Verdana"/>
              </a:rPr>
              <a:t>111 </a:t>
            </a:r>
            <a:r>
              <a:rPr dirty="0" sz="2500" spc="140" b="1">
                <a:latin typeface="Verdana"/>
                <a:cs typeface="Verdana"/>
              </a:rPr>
              <a:t>COLUMNS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267" y="4128685"/>
            <a:ext cx="1151191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170">
                <a:solidFill>
                  <a:srgbClr val="000000"/>
                </a:solidFill>
              </a:rPr>
              <a:t>UNIVARIATE</a:t>
            </a:r>
            <a:r>
              <a:rPr dirty="0" sz="6500" spc="819">
                <a:solidFill>
                  <a:srgbClr val="000000"/>
                </a:solidFill>
              </a:rPr>
              <a:t> </a:t>
            </a:r>
            <a:r>
              <a:rPr dirty="0" sz="6500" spc="170">
                <a:solidFill>
                  <a:srgbClr val="000000"/>
                </a:solidFill>
              </a:rPr>
              <a:t>ANALYSIS</a:t>
            </a:r>
            <a:endParaRPr sz="6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4800" y="2518049"/>
            <a:ext cx="10620359" cy="6019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6743" y="783649"/>
            <a:ext cx="966406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60">
                <a:solidFill>
                  <a:srgbClr val="000000"/>
                </a:solidFill>
              </a:rPr>
              <a:t>LOAN </a:t>
            </a:r>
            <a:r>
              <a:rPr dirty="0" sz="5000" spc="290">
                <a:solidFill>
                  <a:srgbClr val="000000"/>
                </a:solidFill>
              </a:rPr>
              <a:t>AMOUNT</a:t>
            </a:r>
            <a:r>
              <a:rPr dirty="0" sz="5000" spc="1040">
                <a:solidFill>
                  <a:srgbClr val="000000"/>
                </a:solidFill>
              </a:rPr>
              <a:t> </a:t>
            </a:r>
            <a:r>
              <a:rPr dirty="0" sz="5000" spc="175">
                <a:solidFill>
                  <a:srgbClr val="000000"/>
                </a:solidFill>
              </a:rPr>
              <a:t>APPLIED: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6562" y="2043043"/>
            <a:ext cx="7096109" cy="6200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592" y="609663"/>
            <a:ext cx="1178433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45">
                <a:solidFill>
                  <a:srgbClr val="000000"/>
                </a:solidFill>
              </a:rPr>
              <a:t>TOTAL </a:t>
            </a:r>
            <a:r>
              <a:rPr dirty="0" sz="5000" spc="235">
                <a:solidFill>
                  <a:srgbClr val="000000"/>
                </a:solidFill>
              </a:rPr>
              <a:t>LOANS </a:t>
            </a:r>
            <a:r>
              <a:rPr dirty="0" sz="5000" spc="-395">
                <a:solidFill>
                  <a:srgbClr val="000000"/>
                </a:solidFill>
              </a:rPr>
              <a:t>IN </a:t>
            </a:r>
            <a:r>
              <a:rPr dirty="0" sz="5000" spc="315">
                <a:solidFill>
                  <a:srgbClr val="000000"/>
                </a:solidFill>
              </a:rPr>
              <a:t>EACH</a:t>
            </a:r>
            <a:r>
              <a:rPr dirty="0" sz="5000" spc="1215">
                <a:solidFill>
                  <a:srgbClr val="000000"/>
                </a:solidFill>
              </a:rPr>
              <a:t> </a:t>
            </a:r>
            <a:r>
              <a:rPr dirty="0" sz="5000" spc="275">
                <a:solidFill>
                  <a:srgbClr val="000000"/>
                </a:solidFill>
              </a:rPr>
              <a:t>GRADE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3880" y="2146648"/>
            <a:ext cx="9782159" cy="5991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6892" y="809240"/>
            <a:ext cx="1493266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60">
                <a:solidFill>
                  <a:srgbClr val="000000"/>
                </a:solidFill>
              </a:rPr>
              <a:t>LOAN </a:t>
            </a:r>
            <a:r>
              <a:rPr dirty="0" sz="5000" spc="220">
                <a:solidFill>
                  <a:srgbClr val="000000"/>
                </a:solidFill>
              </a:rPr>
              <a:t>APPLIED </a:t>
            </a:r>
            <a:r>
              <a:rPr dirty="0" sz="5000" spc="135">
                <a:solidFill>
                  <a:srgbClr val="000000"/>
                </a:solidFill>
              </a:rPr>
              <a:t>BY </a:t>
            </a:r>
            <a:r>
              <a:rPr dirty="0" sz="5000" spc="290">
                <a:solidFill>
                  <a:srgbClr val="000000"/>
                </a:solidFill>
              </a:rPr>
              <a:t>HOME</a:t>
            </a:r>
            <a:r>
              <a:rPr dirty="0" sz="5000" spc="2039">
                <a:solidFill>
                  <a:srgbClr val="000000"/>
                </a:solidFill>
              </a:rPr>
              <a:t> </a:t>
            </a:r>
            <a:r>
              <a:rPr dirty="0" sz="5000" spc="175">
                <a:solidFill>
                  <a:srgbClr val="000000"/>
                </a:solidFill>
              </a:rPr>
              <a:t>OWNERSHIP:</a:t>
            </a:r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4644" y="2115799"/>
            <a:ext cx="10391789" cy="6057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6445" y="228663"/>
            <a:ext cx="638048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60">
                <a:solidFill>
                  <a:srgbClr val="000000"/>
                </a:solidFill>
              </a:rPr>
              <a:t>LOAN</a:t>
            </a:r>
            <a:r>
              <a:rPr dirty="0" sz="5000" spc="595">
                <a:solidFill>
                  <a:srgbClr val="000000"/>
                </a:solidFill>
              </a:rPr>
              <a:t> </a:t>
            </a:r>
            <a:r>
              <a:rPr dirty="0" sz="5000" spc="245">
                <a:solidFill>
                  <a:srgbClr val="000000"/>
                </a:solidFill>
              </a:rPr>
              <a:t>PAYMENT: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Ashutosh Pandey</dc:creator>
  <cp:keywords>DAFZ-C92fPA,BAE67CUl4Rg</cp:keywords>
  <dc:title>Lending club case study</dc:title>
  <dcterms:created xsi:type="dcterms:W3CDTF">2023-02-08T10:17:25Z</dcterms:created>
  <dcterms:modified xsi:type="dcterms:W3CDTF">2023-02-08T10:17:25Z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2023-02-08T00:00:00Z</vt:filetime>
  </property>
  <property fmtid="{D5CDD505-2E9C-101B-9397-08002B2CF9AE}" pid="3" name="Creator">
    <vt:lpwstr>Canva</vt:lpwstr>
  </property>
  <property fmtid="{D5CDD505-2E9C-101B-9397-08002B2CF9AE}" pid="4" name="LastSaved">
    <vt:filetime>2023-02-08T00:00:00Z</vt:filetime>
  </property>
</Properties>
</file>