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 Slab" panose="020B0604020202020204" charset="0"/>
      <p:regular r:id="rId23"/>
      <p:bold r:id="rId24"/>
    </p:embeddedFont>
    <p:embeddedFont>
      <p:font typeface="Roboto Slab Light" panose="020B0604020202020204" charset="0"/>
      <p:regular r:id="rId25"/>
      <p:bold r:id="rId26"/>
    </p:embeddedFont>
    <p:embeddedFont>
      <p:font typeface="Abel" panose="020B0604020202020204" charset="0"/>
      <p:regular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0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1363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66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39940e58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39940e58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Legends , Fullform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174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39940e58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39940e58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//why didn’t you use mlp? TO fine tune weights for weighted mean.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Amul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767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39940e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39940e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Amul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0840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9940e58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9940e58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Amul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438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Ashutosh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728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3b380b7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3b380b7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adam- to find proper weights and biases for our network via minimizing the cost function </a:t>
            </a:r>
            <a:r>
              <a:rPr lang="en" sz="1400"/>
              <a:t>, a type of gradient descent optimization algorithm.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38436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39940e58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39940e58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lt1"/>
              </a:solidFill>
              <a:highlight>
                <a:srgbClr val="000000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highlight>
                  <a:srgbClr val="000000"/>
                </a:highlight>
              </a:rPr>
              <a:t>It leads to appropriate methods for defining standard and nonstandard cycles, thus facilitating     common methods of data analysis used in epidemiology</a:t>
            </a:r>
            <a:endParaRPr sz="1400">
              <a:solidFill>
                <a:schemeClr val="lt1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0532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39940e58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39940e58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ashutosh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500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3a3b78d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3a3b78d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ashutosh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6921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179e1f57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179e1f57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ashutosh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186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https://academic.oup.com/biostatistics/article/7/1/100/243078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Symptoms:  bloating, cramp, diarrhea, dizzy, headache, mood swing, nausea, sore etcM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Avani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056108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12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ashutosh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643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179e1f579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179e1f579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328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Amul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547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Ashutosh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251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3a3b78d8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3a3b78d8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the images with new clean dataset tables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Dataset of periods ,symptom and user after cleaninig the dataset ashutosh ----- add alll tables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337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3b380b768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3b380b768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611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3a3b78d8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3a3b78d8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Amul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55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rgbClr val="FFFFFF"/>
                </a:solidFill>
              </a:rPr>
              <a:t>Philips Code to Care</a:t>
            </a:r>
            <a:endParaRPr sz="2400" b="1" u="sng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2743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rgbClr val="FFFFFF"/>
                </a:solidFill>
              </a:rPr>
              <a:t>AI in Healthcare</a:t>
            </a:r>
            <a:endParaRPr sz="2400" b="1" u="sng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FFFF"/>
                </a:solidFill>
              </a:rPr>
              <a:t>ThinkHer</a:t>
            </a:r>
            <a:endParaRPr sz="1800" b="1" u="sng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To predict when the next period will most likely to start for a given female user and finding relationship between symptoms and period cycle length.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Team Name : </a:t>
            </a:r>
            <a:r>
              <a:rPr lang="en" b="1" dirty="0" smtClean="0">
                <a:solidFill>
                  <a:srgbClr val="FFFFFF"/>
                </a:solidFill>
              </a:rPr>
              <a:t>AAAchievers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College </a:t>
            </a:r>
            <a:r>
              <a:rPr lang="en" b="1" dirty="0" smtClean="0">
                <a:solidFill>
                  <a:srgbClr val="FFFFFF"/>
                </a:solidFill>
              </a:rPr>
              <a:t>Name: Shri </a:t>
            </a:r>
            <a:r>
              <a:rPr lang="en" b="1" dirty="0">
                <a:solidFill>
                  <a:srgbClr val="FFFFFF"/>
                </a:solidFill>
              </a:rPr>
              <a:t>Govindram Seksaria Institute of Technology and Science(SGSITS),Indore	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Team </a:t>
            </a:r>
            <a:r>
              <a:rPr lang="en" b="1" dirty="0" smtClean="0">
                <a:solidFill>
                  <a:srgbClr val="FFFFFF"/>
                </a:solidFill>
              </a:rPr>
              <a:t>members: Amul </a:t>
            </a:r>
            <a:r>
              <a:rPr lang="en" b="1" dirty="0">
                <a:solidFill>
                  <a:srgbClr val="FFFFFF"/>
                </a:solidFill>
              </a:rPr>
              <a:t>Verma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	</a:t>
            </a:r>
            <a:r>
              <a:rPr lang="en" b="1" dirty="0">
                <a:solidFill>
                  <a:srgbClr val="FFFFFF"/>
                </a:solidFill>
              </a:rPr>
              <a:t> </a:t>
            </a:r>
            <a:r>
              <a:rPr lang="en" b="1" dirty="0" smtClean="0">
                <a:solidFill>
                  <a:srgbClr val="FFFFFF"/>
                </a:solidFill>
              </a:rPr>
              <a:t>         </a:t>
            </a:r>
            <a:r>
              <a:rPr lang="en" b="1" dirty="0" smtClean="0">
                <a:solidFill>
                  <a:srgbClr val="FFFFFF"/>
                </a:solidFill>
              </a:rPr>
              <a:t>Ashutosh </a:t>
            </a:r>
            <a:r>
              <a:rPr lang="en" b="1" dirty="0">
                <a:solidFill>
                  <a:srgbClr val="FFFFFF"/>
                </a:solidFill>
              </a:rPr>
              <a:t>Maheshwari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	 </a:t>
            </a:r>
            <a:r>
              <a:rPr lang="en" b="1" dirty="0" smtClean="0">
                <a:solidFill>
                  <a:srgbClr val="FFFFFF"/>
                </a:solidFill>
              </a:rPr>
              <a:t>         Avani </a:t>
            </a:r>
            <a:r>
              <a:rPr lang="en" b="1" dirty="0">
                <a:solidFill>
                  <a:srgbClr val="FFFFFF"/>
                </a:solidFill>
              </a:rPr>
              <a:t>Chaskar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2775" y="1372475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>
            <a:spLocks noGrp="1"/>
          </p:cNvSpPr>
          <p:nvPr>
            <p:ph type="ctrTitle"/>
          </p:nvPr>
        </p:nvSpPr>
        <p:spPr>
          <a:xfrm>
            <a:off x="133025" y="0"/>
            <a:ext cx="756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Predicting Next Period Cycle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0" y="784800"/>
            <a:ext cx="89163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Weighted average according to timestamp(Simple Moving Average (SMA) ).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62" name="Google Shape;2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8250"/>
            <a:ext cx="9143999" cy="41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5675" y="3103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>
            <a:spLocks noGrp="1"/>
          </p:cNvSpPr>
          <p:nvPr>
            <p:ph type="ctrTitle"/>
          </p:nvPr>
        </p:nvSpPr>
        <p:spPr>
          <a:xfrm>
            <a:off x="177300" y="0"/>
            <a:ext cx="7195800" cy="7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Predicting Next Period Cycle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9100"/>
            <a:ext cx="9143999" cy="427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0500" y="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/>
        </p:nvSpPr>
        <p:spPr>
          <a:xfrm>
            <a:off x="264100" y="1217625"/>
            <a:ext cx="8826300" cy="3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The correlation between the symptoms and the period length using “Pearson” correlation function to find the relation between the both.</a:t>
            </a:r>
            <a:endParaRPr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Correlation coefficient are always &lt; 1. When correlation coefficient = 1 </a:t>
            </a:r>
            <a:r>
              <a:rPr lang="en" i="1">
                <a:solidFill>
                  <a:schemeClr val="lt1"/>
                </a:solidFill>
              </a:rPr>
              <a:t>perfectly</a:t>
            </a:r>
            <a:r>
              <a:rPr lang="en">
                <a:solidFill>
                  <a:schemeClr val="lt1"/>
                </a:solidFill>
              </a:rPr>
              <a:t> linearly related.</a:t>
            </a:r>
            <a:endParaRPr>
              <a:solidFill>
                <a:schemeClr val="lt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Correlation Coefficient of some symptoms were &gt; 0 stating its linear relationship with cycle length.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6" name="Google Shape;27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5675" y="3103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7" name="Google Shape;277;p22"/>
          <p:cNvSpPr txBox="1">
            <a:spLocks noGrp="1"/>
          </p:cNvSpPr>
          <p:nvPr>
            <p:ph type="title" idx="4294967295"/>
          </p:nvPr>
        </p:nvSpPr>
        <p:spPr>
          <a:xfrm>
            <a:off x="427325" y="310350"/>
            <a:ext cx="72801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Correlation between symptoms and cycle length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2"/>
          <p:cNvPicPr preferRelativeResize="0"/>
          <p:nvPr/>
        </p:nvPicPr>
        <p:blipFill rotWithShape="1">
          <a:blip r:embed="rId4">
            <a:alphaModFix/>
          </a:blip>
          <a:srcRect t="9099"/>
          <a:stretch/>
        </p:blipFill>
        <p:spPr>
          <a:xfrm>
            <a:off x="3706675" y="2302575"/>
            <a:ext cx="1659925" cy="5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>
            <a:spLocks noGrp="1"/>
          </p:cNvSpPr>
          <p:nvPr>
            <p:ph type="title"/>
          </p:nvPr>
        </p:nvSpPr>
        <p:spPr>
          <a:xfrm>
            <a:off x="477450" y="0"/>
            <a:ext cx="75522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Symptom-Cycle length Correlation Heat Map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85" name="Google Shape;2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225" y="108325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86" name="Google Shape;286;p23"/>
          <p:cNvPicPr preferRelativeResize="0"/>
          <p:nvPr/>
        </p:nvPicPr>
        <p:blipFill rotWithShape="1">
          <a:blip r:embed="rId4">
            <a:alphaModFix/>
          </a:blip>
          <a:srcRect l="7702" t="9066" r="12393"/>
          <a:stretch/>
        </p:blipFill>
        <p:spPr>
          <a:xfrm>
            <a:off x="530475" y="871950"/>
            <a:ext cx="7264525" cy="41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title"/>
          </p:nvPr>
        </p:nvSpPr>
        <p:spPr>
          <a:xfrm>
            <a:off x="465300" y="358375"/>
            <a:ext cx="75645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Correlation between Symptoms and Cycle Length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4"/>
          <p:cNvSpPr txBox="1">
            <a:spLocks noGrp="1"/>
          </p:cNvSpPr>
          <p:nvPr>
            <p:ph type="body" idx="1"/>
          </p:nvPr>
        </p:nvSpPr>
        <p:spPr>
          <a:xfrm>
            <a:off x="827650" y="1446025"/>
            <a:ext cx="8576700" cy="40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Four symptoms which majorly affect the cycle length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Diarrhea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Mood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Nausea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Sore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94" name="Google Shape;29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8500" y="304825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/>
        </p:nvSpPr>
        <p:spPr>
          <a:xfrm>
            <a:off x="691500" y="743075"/>
            <a:ext cx="8452500" cy="4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To predict next period cycle from current symptoms and period length.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training and testing data ratio - 80:20.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Solver for weight optimization - Adam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activation function - </a:t>
            </a:r>
            <a:r>
              <a:rPr lang="en">
                <a:solidFill>
                  <a:schemeClr val="lt1"/>
                </a:solidFill>
              </a:rPr>
              <a:t>soft_max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as error function - </a:t>
            </a:r>
            <a:r>
              <a:rPr lang="en">
                <a:solidFill>
                  <a:schemeClr val="lt1"/>
                </a:solidFill>
              </a:rPr>
              <a:t>cross_entropy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The accuracy obtained from the model was 78.1432 %.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pic>
        <p:nvPicPr>
          <p:cNvPr id="300" name="Google Shape;30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5675" y="3103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1" name="Google Shape;301;p25"/>
          <p:cNvSpPr txBox="1">
            <a:spLocks noGrp="1"/>
          </p:cNvSpPr>
          <p:nvPr>
            <p:ph type="title" idx="4294967295"/>
          </p:nvPr>
        </p:nvSpPr>
        <p:spPr>
          <a:xfrm>
            <a:off x="592100" y="310350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 Layer Perceptron Model 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>
            <a:spLocks noGrp="1"/>
          </p:cNvSpPr>
          <p:nvPr>
            <p:ph type="title"/>
          </p:nvPr>
        </p:nvSpPr>
        <p:spPr>
          <a:xfrm>
            <a:off x="521625" y="295475"/>
            <a:ext cx="75081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Importance of Analysis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08" name="Google Shape;308;p26"/>
          <p:cNvSpPr txBox="1"/>
          <p:nvPr/>
        </p:nvSpPr>
        <p:spPr>
          <a:xfrm>
            <a:off x="335825" y="1345450"/>
            <a:ext cx="8400600" cy="3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Alert users on basis of their symptoms about possible medical conditions.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To predict ovulation, and/or to describe their menstrual cycle to their doctors.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To  be prepared in emergency situations.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Better understanding of the characteristics of cycle length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309" name="Google Shape;30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5675" y="3103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>
            <a:spLocks noGrp="1"/>
          </p:cNvSpPr>
          <p:nvPr>
            <p:ph type="title"/>
          </p:nvPr>
        </p:nvSpPr>
        <p:spPr>
          <a:xfrm>
            <a:off x="675075" y="310350"/>
            <a:ext cx="72606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Challenges Faced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16" name="Google Shape;316;p27"/>
          <p:cNvSpPr txBox="1"/>
          <p:nvPr/>
        </p:nvSpPr>
        <p:spPr>
          <a:xfrm>
            <a:off x="627800" y="1386725"/>
            <a:ext cx="8664600" cy="3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Selection of dataset and where to find it?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What model to use to predict next period cycle ?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Required detailed understanding of menstrual cycle.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317" name="Google Shape;31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5675" y="3103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>
            <a:spLocks noGrp="1"/>
          </p:cNvSpPr>
          <p:nvPr>
            <p:ph type="title"/>
          </p:nvPr>
        </p:nvSpPr>
        <p:spPr>
          <a:xfrm>
            <a:off x="858100" y="363900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24" name="Google Shape;324;p28"/>
          <p:cNvSpPr txBox="1"/>
          <p:nvPr/>
        </p:nvSpPr>
        <p:spPr>
          <a:xfrm>
            <a:off x="760375" y="1404400"/>
            <a:ext cx="8664600" cy="3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Medicine Recommendation based on any irregularities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Collecting more data from fitness tracking applications and Wearables.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Prompting users to feed data on a regular basis.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325" name="Google Shape;32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5675" y="3103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-captur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"/>
            <a:ext cx="9144000" cy="5397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title"/>
          </p:nvPr>
        </p:nvSpPr>
        <p:spPr>
          <a:xfrm>
            <a:off x="592100" y="310350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Background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9" name="Google Shape;149;p12"/>
          <p:cNvSpPr txBox="1"/>
          <p:nvPr/>
        </p:nvSpPr>
        <p:spPr>
          <a:xfrm>
            <a:off x="0" y="16024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>
                <a:solidFill>
                  <a:srgbClr val="FFFFFF"/>
                </a:solidFill>
              </a:rPr>
              <a:t>Menstrual cycle characteristics, including cycle length and bleed length, may serve as sensitive and noninvasive measures of reproductive health.</a:t>
            </a:r>
            <a:endParaRPr dirty="0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>
                <a:solidFill>
                  <a:srgbClr val="FFFFFF"/>
                </a:solidFill>
              </a:rPr>
              <a:t>Altered patterns of menstruation  </a:t>
            </a:r>
            <a:r>
              <a:rPr lang="en" smtClean="0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mtClean="0">
                <a:solidFill>
                  <a:srgbClr val="FFFFFF"/>
                </a:solidFill>
              </a:rPr>
              <a:t>  </a:t>
            </a:r>
            <a:r>
              <a:rPr lang="en" smtClean="0">
                <a:solidFill>
                  <a:srgbClr val="FFFFFF"/>
                </a:solidFill>
              </a:rPr>
              <a:t> </a:t>
            </a:r>
            <a:r>
              <a:rPr lang="en" dirty="0">
                <a:solidFill>
                  <a:srgbClr val="FFFFFF"/>
                </a:solidFill>
              </a:rPr>
              <a:t>reproductive dysfunction </a:t>
            </a:r>
            <a:endParaRPr i="1" dirty="0">
              <a:solidFill>
                <a:srgbClr val="FFFFFF"/>
              </a:solidFill>
            </a:endParaRPr>
          </a:p>
          <a:p>
            <a:pPr marL="18288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FFFFF"/>
                </a:solidFill>
              </a:rPr>
              <a:t>Registering which may enable earlier detection of potential menstrual dysfunction. </a:t>
            </a:r>
            <a:endParaRPr b="1" i="1" dirty="0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dirty="0">
                <a:solidFill>
                  <a:srgbClr val="FFFFFF"/>
                </a:solidFill>
              </a:rPr>
              <a:t>Therefore, it is very important to track the menstrual cycle and related symptoms.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5675" y="3103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151" name="Google Shape;151;p12"/>
          <p:cNvCxnSpPr/>
          <p:nvPr/>
        </p:nvCxnSpPr>
        <p:spPr>
          <a:xfrm>
            <a:off x="3131150" y="2641675"/>
            <a:ext cx="745800" cy="7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37" name="Google Shape;337;p30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  <p:pic>
        <p:nvPicPr>
          <p:cNvPr id="338" name="Google Shape;3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5700" y="10920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ctrTitle" idx="4294967295"/>
          </p:nvPr>
        </p:nvSpPr>
        <p:spPr>
          <a:xfrm>
            <a:off x="1485900" y="1106450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6729 Users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>
            <a:spLocks noGrp="1"/>
          </p:cNvSpPr>
          <p:nvPr>
            <p:ph type="ctrTitle" idx="4294967295"/>
          </p:nvPr>
        </p:nvSpPr>
        <p:spPr>
          <a:xfrm>
            <a:off x="1485900" y="3353123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34942 Period’s Data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 txBox="1">
            <a:spLocks noGrp="1"/>
          </p:cNvSpPr>
          <p:nvPr>
            <p:ph type="ctrTitle" idx="4294967295"/>
          </p:nvPr>
        </p:nvSpPr>
        <p:spPr>
          <a:xfrm>
            <a:off x="1485900" y="2124149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13512 entries for 10 Symptoms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5675" y="3103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3" name="Google Shape;163;p13"/>
          <p:cNvSpPr txBox="1">
            <a:spLocks noGrp="1"/>
          </p:cNvSpPr>
          <p:nvPr>
            <p:ph type="title" idx="4294967295"/>
          </p:nvPr>
        </p:nvSpPr>
        <p:spPr>
          <a:xfrm>
            <a:off x="592100" y="310350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Insights from Data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ctrTitle" idx="4294967295"/>
          </p:nvPr>
        </p:nvSpPr>
        <p:spPr>
          <a:xfrm>
            <a:off x="281600" y="310350"/>
            <a:ext cx="48309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How the tables look like...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5675" y="3103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1" name="Google Shape;1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000" y="1163850"/>
            <a:ext cx="2584575" cy="15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690" y="1163850"/>
            <a:ext cx="4224560" cy="15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700" y="3130150"/>
            <a:ext cx="7417874" cy="14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4"/>
          <p:cNvSpPr txBox="1"/>
          <p:nvPr/>
        </p:nvSpPr>
        <p:spPr>
          <a:xfrm>
            <a:off x="1616075" y="2649450"/>
            <a:ext cx="20667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Initial User data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5552325" y="2649450"/>
            <a:ext cx="20667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Menstrual Cycle  data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3097288" y="4516550"/>
            <a:ext cx="20667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Symptom  data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183" name="Google Shape;183;p15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</a:rPr>
                <a:t>Data Preprocessing</a:t>
              </a:r>
              <a:endParaRPr b="1">
                <a:solidFill>
                  <a:srgbClr val="FFFFFF"/>
                </a:solidFill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.</a:t>
              </a:r>
              <a:endParaRPr sz="800" b="1">
                <a:solidFill>
                  <a:srgbClr val="FFFFFF"/>
                </a:solidFill>
              </a:endParaRPr>
            </a:p>
          </p:txBody>
        </p:sp>
        <p:cxnSp>
          <p:nvCxnSpPr>
            <p:cNvPr id="184" name="Google Shape;184;p15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85" name="Google Shape;185;p15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186" name="Google Shape;186;p15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</a:rPr>
                <a:t>Data Exploration</a:t>
              </a:r>
              <a:endParaRPr b="1"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187" name="Google Shape;187;p15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88" name="Google Shape;188;p15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189" name="Google Shape;189;p15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FFFFFF"/>
                  </a:solidFill>
                </a:rPr>
                <a:t>Data Modelling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190" name="Google Shape;190;p15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91" name="Google Shape;191;p15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192" name="Google Shape;192;p15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2AC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0D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184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p15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96" name="Google Shape;196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84DE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84D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5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99" name="Google Shape;199;p15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AC7D7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AC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oogle Shape;201;p15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02" name="Google Shape;202;p15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0D7FD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0D7F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15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03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05" name="Google Shape;205;p15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06" name="Google Shape;206;p15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02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5675" y="3103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592100" y="310350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Process Pipeline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5675" y="3103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4" name="Google Shape;214;p16"/>
          <p:cNvSpPr txBox="1">
            <a:spLocks noGrp="1"/>
          </p:cNvSpPr>
          <p:nvPr>
            <p:ph type="title" idx="4294967295"/>
          </p:nvPr>
        </p:nvSpPr>
        <p:spPr>
          <a:xfrm>
            <a:off x="592100" y="310350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972400" y="2050950"/>
            <a:ext cx="1675200" cy="1041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Data Cleaning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1280725" y="1465050"/>
            <a:ext cx="1742100" cy="685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anomalous  entries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6333075" y="1465050"/>
            <a:ext cx="1742100" cy="7464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2779 missing records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6229075" y="2930300"/>
            <a:ext cx="1742100" cy="560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incorrect date values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3624700" y="3719550"/>
            <a:ext cx="2370600" cy="783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users with minimum entries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1108675" y="2867750"/>
            <a:ext cx="2086200" cy="685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unusual period lengths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21" name="Google Shape;221;p16"/>
          <p:cNvCxnSpPr>
            <a:stCxn id="215" idx="1"/>
            <a:endCxn id="216" idx="6"/>
          </p:cNvCxnSpPr>
          <p:nvPr/>
        </p:nvCxnSpPr>
        <p:spPr>
          <a:xfrm rot="10800000">
            <a:off x="3022827" y="1808089"/>
            <a:ext cx="1194900" cy="395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16"/>
          <p:cNvCxnSpPr>
            <a:stCxn id="215" idx="3"/>
            <a:endCxn id="220" idx="6"/>
          </p:cNvCxnSpPr>
          <p:nvPr/>
        </p:nvCxnSpPr>
        <p:spPr>
          <a:xfrm flipH="1">
            <a:off x="3194727" y="2940011"/>
            <a:ext cx="1023000" cy="270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16"/>
          <p:cNvCxnSpPr>
            <a:stCxn id="215" idx="4"/>
            <a:endCxn id="219" idx="0"/>
          </p:cNvCxnSpPr>
          <p:nvPr/>
        </p:nvCxnSpPr>
        <p:spPr>
          <a:xfrm>
            <a:off x="4810000" y="3092550"/>
            <a:ext cx="0" cy="627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16"/>
          <p:cNvCxnSpPr>
            <a:stCxn id="215" idx="5"/>
            <a:endCxn id="218" idx="2"/>
          </p:cNvCxnSpPr>
          <p:nvPr/>
        </p:nvCxnSpPr>
        <p:spPr>
          <a:xfrm>
            <a:off x="5402273" y="2940011"/>
            <a:ext cx="826800" cy="270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16"/>
          <p:cNvCxnSpPr>
            <a:stCxn id="215" idx="7"/>
            <a:endCxn id="217" idx="2"/>
          </p:cNvCxnSpPr>
          <p:nvPr/>
        </p:nvCxnSpPr>
        <p:spPr>
          <a:xfrm rot="10800000" flipH="1">
            <a:off x="5402273" y="1838389"/>
            <a:ext cx="930900" cy="36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200" y="1789600"/>
            <a:ext cx="3305508" cy="11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35" y="1736552"/>
            <a:ext cx="1680965" cy="10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298" y="992902"/>
            <a:ext cx="2525600" cy="100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17"/>
          <p:cNvCxnSpPr/>
          <p:nvPr/>
        </p:nvCxnSpPr>
        <p:spPr>
          <a:xfrm flipH="1">
            <a:off x="3931225" y="2273750"/>
            <a:ext cx="903000" cy="88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17"/>
          <p:cNvCxnSpPr/>
          <p:nvPr/>
        </p:nvCxnSpPr>
        <p:spPr>
          <a:xfrm>
            <a:off x="2278125" y="2256050"/>
            <a:ext cx="922500" cy="92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17"/>
          <p:cNvCxnSpPr/>
          <p:nvPr/>
        </p:nvCxnSpPr>
        <p:spPr>
          <a:xfrm flipH="1">
            <a:off x="3629800" y="2276500"/>
            <a:ext cx="29700" cy="920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6" name="Google Shape;23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825" y="3265400"/>
            <a:ext cx="8373576" cy="189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5675" y="3103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8" name="Google Shape;238;p17"/>
          <p:cNvSpPr txBox="1"/>
          <p:nvPr/>
        </p:nvSpPr>
        <p:spPr>
          <a:xfrm>
            <a:off x="47150" y="2721950"/>
            <a:ext cx="20667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Menstrual Cycle  data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2767525" y="1926875"/>
            <a:ext cx="20667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Initial User data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6651600" y="2784100"/>
            <a:ext cx="20667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Symptom  data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1" name="Google Shape;241;p17"/>
          <p:cNvSpPr txBox="1">
            <a:spLocks noGrp="1"/>
          </p:cNvSpPr>
          <p:nvPr>
            <p:ph type="ctrTitle" idx="4294967295"/>
          </p:nvPr>
        </p:nvSpPr>
        <p:spPr>
          <a:xfrm>
            <a:off x="795025" y="407825"/>
            <a:ext cx="55836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Data Modelling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ctrTitle"/>
          </p:nvPr>
        </p:nvSpPr>
        <p:spPr>
          <a:xfrm>
            <a:off x="919325" y="539925"/>
            <a:ext cx="55836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1"/>
          </p:nvPr>
        </p:nvSpPr>
        <p:spPr>
          <a:xfrm>
            <a:off x="1060725" y="1079025"/>
            <a:ext cx="6387900" cy="26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Three approaches used  -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Predicting next cycle using rolling mean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Correlation between symptom and cycle length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Multi Layer Perceptron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5675" y="3103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>
            <a:spLocks noGrp="1"/>
          </p:cNvSpPr>
          <p:nvPr>
            <p:ph type="ctrTitle"/>
          </p:nvPr>
        </p:nvSpPr>
        <p:spPr>
          <a:xfrm>
            <a:off x="708475" y="61675"/>
            <a:ext cx="6677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Predicting Next Period Cycle</a:t>
            </a:r>
            <a:r>
              <a:rPr lang="en"/>
              <a:t>	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9"/>
          <p:cNvSpPr txBox="1">
            <a:spLocks noGrp="1"/>
          </p:cNvSpPr>
          <p:nvPr>
            <p:ph type="subTitle" idx="1"/>
          </p:nvPr>
        </p:nvSpPr>
        <p:spPr>
          <a:xfrm>
            <a:off x="560250" y="1521675"/>
            <a:ext cx="8023500" cy="31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Using Modified simple moving Average method(SMA) to predict next period cycle.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Weights are  assigned according to the timestamp.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Next Cycle=Start_Date+(w1*cycle1+w2*cycle2+w3*cycle3)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For Example :-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predict that the starting date of user 1133's next period is 2019-03-03 +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(0.2*31+0.3*25+0.5*30)  = 2019-03-31.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5675" y="310350"/>
            <a:ext cx="853500" cy="853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609</Words>
  <Application>Microsoft Office PowerPoint</Application>
  <PresentationFormat>On-screen Show (16:9)</PresentationFormat>
  <Paragraphs>168</Paragraphs>
  <Slides>20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Roboto Slab</vt:lpstr>
      <vt:lpstr>Roboto Slab Light</vt:lpstr>
      <vt:lpstr>Abel</vt:lpstr>
      <vt:lpstr>Georgia</vt:lpstr>
      <vt:lpstr>Arial</vt:lpstr>
      <vt:lpstr>York template</vt:lpstr>
      <vt:lpstr>PowerPoint Presentation</vt:lpstr>
      <vt:lpstr>Background</vt:lpstr>
      <vt:lpstr>   6729 Users</vt:lpstr>
      <vt:lpstr>How the tables look like...</vt:lpstr>
      <vt:lpstr>Process Pipeline</vt:lpstr>
      <vt:lpstr>Data Preprocessing</vt:lpstr>
      <vt:lpstr>Data Modelling</vt:lpstr>
      <vt:lpstr>Data Exploration</vt:lpstr>
      <vt:lpstr>Predicting Next Period Cycle </vt:lpstr>
      <vt:lpstr>Predicting Next Period Cycle</vt:lpstr>
      <vt:lpstr>Predicting Next Period Cycle</vt:lpstr>
      <vt:lpstr>Correlation between symptoms and cycle length</vt:lpstr>
      <vt:lpstr>Symptom-Cycle length Correlation Heat Map</vt:lpstr>
      <vt:lpstr>Correlation between Symptoms and Cycle Length</vt:lpstr>
      <vt:lpstr>Multi Layer Perceptron Model </vt:lpstr>
      <vt:lpstr>Importance of Analysis</vt:lpstr>
      <vt:lpstr>Challenges Faced</vt:lpstr>
      <vt:lpstr>Future Scope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Maheshwari</dc:creator>
  <cp:lastModifiedBy>Ashutosh Maheshwari</cp:lastModifiedBy>
  <cp:revision>3</cp:revision>
  <dcterms:modified xsi:type="dcterms:W3CDTF">2019-09-25T12:33:14Z</dcterms:modified>
</cp:coreProperties>
</file>