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63" r:id="rId4"/>
    <p:sldId id="264" r:id="rId5"/>
    <p:sldId id="266" r:id="rId6"/>
    <p:sldId id="267" r:id="rId7"/>
    <p:sldId id="268" r:id="rId8"/>
    <p:sldId id="269" r:id="rId9"/>
    <p:sldId id="258" r:id="rId10"/>
    <p:sldId id="270" r:id="rId11"/>
    <p:sldId id="261" r:id="rId12"/>
    <p:sldId id="260" r:id="rId13"/>
    <p:sldId id="271" r:id="rId14"/>
    <p:sldId id="272" r:id="rId15"/>
    <p:sldId id="265"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97"/>
    <p:restoredTop sz="94666"/>
  </p:normalViewPr>
  <p:slideViewPr>
    <p:cSldViewPr snapToGrid="0">
      <p:cViewPr varScale="1">
        <p:scale>
          <a:sx n="154" d="100"/>
          <a:sy n="154" d="100"/>
        </p:scale>
        <p:origin x="568"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883c1baa71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883c1baa71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8562c568ed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8562c568e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8562c568e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8562c568e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8562c568e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8562c568e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hyperlink" Target="https://arxiv.org/pdf/2504.14066"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s://arxiv.org/pdf/2504.14066"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rxiv.org/abs/2504.14066?utm_source=chatgpt.com" TargetMode="External"/><Relationship Id="rId2" Type="http://schemas.openxmlformats.org/officeDocument/2006/relationships/hyperlink" Target="https://doi.org/10.18653/v1/2025.clpsych-1.22" TargetMode="External"/><Relationship Id="rId1" Type="http://schemas.openxmlformats.org/officeDocument/2006/relationships/slideLayout" Target="../slideLayouts/slideLayout2.xml"/><Relationship Id="rId6" Type="http://schemas.openxmlformats.org/officeDocument/2006/relationships/hyperlink" Target="https://github.com/Teo1230/clpsych25-task/blob/main/CLPsych%202025%20Task%20Description.pdf?utm_source=chatgpt.com" TargetMode="External"/><Relationship Id="rId5" Type="http://schemas.openxmlformats.org/officeDocument/2006/relationships/hyperlink" Target="https://doi.org/10.18653/v1/2025.clpsych-1.16" TargetMode="External"/><Relationship Id="rId4" Type="http://schemas.openxmlformats.org/officeDocument/2006/relationships/hyperlink" Target="https://arxiv.org/abs/2309.0863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doi.org/10.18653/v1/2025.clpsych-1.22"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arxiv.org/abs/2504.14066" TargetMode="External"/><Relationship Id="rId5" Type="http://schemas.openxmlformats.org/officeDocument/2006/relationships/hyperlink" Target="https://github.com/Teo1230/clpsych25-task/blob/main/CLPsych%202025%20Task%20Description.pdf?utm_source=chatgpt.com"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rxiv.org/abs/2504.14066?utm_source=chatgpt.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rxiv.org/abs/2504.14066?utm_source=chatgpt.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106125"/>
            <a:ext cx="8520600" cy="1963500"/>
          </a:xfrm>
        </p:spPr>
        <p:txBody>
          <a:bodyPr spcFirstLastPara="1" wrap="square" lIns="91425" tIns="91425" rIns="91425" bIns="91425" anchor="b" anchorCtr="0">
            <a:normAutofit/>
          </a:bodyPr>
          <a:lstStyle/>
          <a:p>
            <a:pPr marL="0" lvl="0" indent="0" rtl="0">
              <a:lnSpc>
                <a:spcPct val="90000"/>
              </a:lnSpc>
              <a:spcBef>
                <a:spcPts val="0"/>
              </a:spcBef>
              <a:spcAft>
                <a:spcPts val="0"/>
              </a:spcAft>
              <a:buNone/>
            </a:pPr>
            <a:r>
              <a:rPr lang="en-GB" sz="3900" u="sng" dirty="0"/>
              <a:t>Self-State Identification and Classification in Mental Health Data using Agentic AI Systems</a:t>
            </a:r>
          </a:p>
        </p:txBody>
      </p:sp>
      <p:sp>
        <p:nvSpPr>
          <p:cNvPr id="55" name="Google Shape;55;p13"/>
          <p:cNvSpPr txBox="1">
            <a:spLocks noGrp="1"/>
          </p:cNvSpPr>
          <p:nvPr>
            <p:ph type="body" idx="1"/>
          </p:nvPr>
        </p:nvSpPr>
        <p:spPr>
          <a:xfrm>
            <a:off x="311700" y="3152225"/>
            <a:ext cx="8520600" cy="1300800"/>
          </a:xfrm>
        </p:spPr>
        <p:txBody>
          <a:bodyPr spcFirstLastPara="1" wrap="square" lIns="91425" tIns="91425" rIns="91425" bIns="91425" anchor="t" anchorCtr="0">
            <a:normAutofit/>
          </a:bodyPr>
          <a:lstStyle/>
          <a:p>
            <a:pPr marL="0" lvl="0" indent="0" rtl="0">
              <a:lnSpc>
                <a:spcPct val="105000"/>
              </a:lnSpc>
              <a:spcBef>
                <a:spcPts val="0"/>
              </a:spcBef>
              <a:spcAft>
                <a:spcPts val="600"/>
              </a:spcAft>
              <a:buNone/>
            </a:pPr>
            <a:r>
              <a:rPr lang="en-GB" dirty="0"/>
              <a:t>Course: DSL501</a:t>
            </a:r>
          </a:p>
          <a:p>
            <a:pPr marL="0" lvl="0" indent="0" rtl="0">
              <a:lnSpc>
                <a:spcPct val="105000"/>
              </a:lnSpc>
              <a:spcBef>
                <a:spcPts val="0"/>
              </a:spcBef>
              <a:spcAft>
                <a:spcPts val="600"/>
              </a:spcAft>
              <a:buNone/>
            </a:pPr>
            <a:r>
              <a:rPr lang="en-GB" dirty="0"/>
              <a:t>Team : Ashutosh Kumar Jha (12340390) </a:t>
            </a:r>
          </a:p>
          <a:p>
            <a:pPr marL="0" lvl="0" indent="0" rtl="0">
              <a:lnSpc>
                <a:spcPct val="105000"/>
              </a:lnSpc>
              <a:spcBef>
                <a:spcPts val="0"/>
              </a:spcBef>
              <a:spcAft>
                <a:spcPts val="600"/>
              </a:spcAft>
              <a:buNone/>
            </a:pPr>
            <a:r>
              <a:rPr lang="en-GB" dirty="0"/>
              <a:t>Date: 02/09/2025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2C974-C3F6-D8EC-FA3A-88931236AA1B}"/>
              </a:ext>
            </a:extLst>
          </p:cNvPr>
          <p:cNvSpPr>
            <a:spLocks noGrp="1"/>
          </p:cNvSpPr>
          <p:nvPr>
            <p:ph type="title"/>
          </p:nvPr>
        </p:nvSpPr>
        <p:spPr>
          <a:xfrm>
            <a:off x="265500" y="1233175"/>
            <a:ext cx="4045200" cy="1482300"/>
          </a:xfrm>
        </p:spPr>
        <p:txBody>
          <a:bodyPr wrap="square" anchor="b">
            <a:normAutofit/>
          </a:bodyPr>
          <a:lstStyle/>
          <a:p>
            <a:r>
              <a:rPr lang="en-PT" dirty="0"/>
              <a:t>Novelty</a:t>
            </a:r>
          </a:p>
        </p:txBody>
      </p:sp>
      <p:sp>
        <p:nvSpPr>
          <p:cNvPr id="3" name="Text Placeholder 2">
            <a:extLst>
              <a:ext uri="{FF2B5EF4-FFF2-40B4-BE49-F238E27FC236}">
                <a16:creationId xmlns:a16="http://schemas.microsoft.com/office/drawing/2014/main" id="{2BB87D9C-B2BB-6D19-9905-71289A5E5468}"/>
              </a:ext>
            </a:extLst>
          </p:cNvPr>
          <p:cNvSpPr>
            <a:spLocks noGrp="1"/>
          </p:cNvSpPr>
          <p:nvPr>
            <p:ph type="body" idx="2"/>
          </p:nvPr>
        </p:nvSpPr>
        <p:spPr>
          <a:xfrm>
            <a:off x="4939500" y="724075"/>
            <a:ext cx="3837000" cy="3695100"/>
          </a:xfrm>
        </p:spPr>
        <p:txBody>
          <a:bodyPr wrap="square" anchor="ctr">
            <a:normAutofit/>
          </a:bodyPr>
          <a:lstStyle/>
          <a:p>
            <a:pPr>
              <a:lnSpc>
                <a:spcPct val="105000"/>
              </a:lnSpc>
              <a:spcAft>
                <a:spcPts val="600"/>
              </a:spcAft>
            </a:pPr>
            <a:r>
              <a:rPr lang="en-GB" sz="1100" dirty="0"/>
              <a:t>Unlike traditional LLM-only systems for self-state identification and classification, this architecture leverages </a:t>
            </a:r>
            <a:r>
              <a:rPr lang="en-GB" sz="1100" b="1" dirty="0"/>
              <a:t>Agentic AI mechanisms</a:t>
            </a:r>
            <a:r>
              <a:rPr lang="en-GB" sz="1100" dirty="0"/>
              <a:t> for reasoning-based exploration of self-states [Chan et al., 2025; Kim, 2025].</a:t>
            </a:r>
          </a:p>
          <a:p>
            <a:pPr>
              <a:lnSpc>
                <a:spcPct val="105000"/>
              </a:lnSpc>
              <a:spcAft>
                <a:spcPts val="600"/>
              </a:spcAft>
            </a:pPr>
            <a:r>
              <a:rPr lang="en-GB" sz="1100" dirty="0"/>
              <a:t>Use of </a:t>
            </a:r>
            <a:r>
              <a:rPr lang="en-GB" sz="1100" b="1" dirty="0"/>
              <a:t>reasoning-enabled agents</a:t>
            </a:r>
            <a:r>
              <a:rPr lang="en-GB" sz="1100" dirty="0"/>
              <a:t> helps capture self-states more efficiently compared to single-pass LLM methods using “conversational states” and helps address LLM bias [Peters &amp; Matz, 2024].</a:t>
            </a:r>
          </a:p>
          <a:p>
            <a:pPr>
              <a:lnSpc>
                <a:spcPct val="105000"/>
              </a:lnSpc>
              <a:spcAft>
                <a:spcPts val="600"/>
              </a:spcAft>
            </a:pPr>
            <a:r>
              <a:rPr lang="en-GB" sz="1100" dirty="0"/>
              <a:t>Instead of a single LLM component, multiple agents handle </a:t>
            </a:r>
            <a:r>
              <a:rPr lang="en-GB" sz="1100" b="1" dirty="0"/>
              <a:t>different tasks</a:t>
            </a:r>
            <a:r>
              <a:rPr lang="en-GB" sz="1100" dirty="0"/>
              <a:t>, maintaining </a:t>
            </a:r>
            <a:r>
              <a:rPr lang="en-GB" sz="1100" b="1" dirty="0"/>
              <a:t>modularity and separation of concerns</a:t>
            </a:r>
            <a:r>
              <a:rPr lang="en-GB" sz="1100" dirty="0"/>
              <a:t> in the architecture [Chan et al., 2025].</a:t>
            </a:r>
          </a:p>
          <a:p>
            <a:pPr lvl="0">
              <a:lnSpc>
                <a:spcPct val="105000"/>
              </a:lnSpc>
              <a:spcAft>
                <a:spcPts val="600"/>
              </a:spcAft>
            </a:pPr>
            <a:r>
              <a:rPr lang="en-GB" sz="1100" dirty="0"/>
              <a:t>Since the code for the </a:t>
            </a:r>
            <a:r>
              <a:rPr lang="en-GB" sz="1100" u="sng" dirty="0">
                <a:hlinkClick r:id="rId2"/>
              </a:rPr>
              <a:t>reference paper </a:t>
            </a:r>
            <a:r>
              <a:rPr lang="en-GB" sz="1100" dirty="0"/>
              <a:t>was not provided, implementation of the codebase, that too with a new architecture, can be termed as a novelty</a:t>
            </a:r>
          </a:p>
        </p:txBody>
      </p:sp>
    </p:spTree>
    <p:extLst>
      <p:ext uri="{BB962C8B-B14F-4D97-AF65-F5344CB8AC3E}">
        <p14:creationId xmlns:p14="http://schemas.microsoft.com/office/powerpoint/2010/main" val="14653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u="sng" dirty="0"/>
              <a:t>Architecture </a:t>
            </a:r>
            <a:endParaRPr b="1" u="sng" dirty="0"/>
          </a:p>
        </p:txBody>
      </p:sp>
      <p:pic>
        <p:nvPicPr>
          <p:cNvPr id="86" name="Google Shape;86;p18" title="mermaid-flow-1x (2).png"/>
          <p:cNvPicPr preferRelativeResize="0"/>
          <p:nvPr/>
        </p:nvPicPr>
        <p:blipFill>
          <a:blip r:embed="rId3">
            <a:alphaModFix/>
          </a:blip>
          <a:stretch>
            <a:fillRect/>
          </a:stretch>
        </p:blipFill>
        <p:spPr>
          <a:xfrm>
            <a:off x="291402" y="1017726"/>
            <a:ext cx="8751712" cy="41257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p:spPr>
        <p:txBody>
          <a:bodyPr spcFirstLastPara="1" wrap="square" lIns="91425" tIns="91425" rIns="91425" bIns="91425" anchor="ctr" anchorCtr="0">
            <a:normAutofit/>
          </a:bodyPr>
          <a:lstStyle/>
          <a:p>
            <a:pPr marL="0" lvl="0" indent="0" rtl="0">
              <a:lnSpc>
                <a:spcPct val="90000"/>
              </a:lnSpc>
              <a:spcBef>
                <a:spcPts val="0"/>
              </a:spcBef>
              <a:spcAft>
                <a:spcPts val="0"/>
              </a:spcAft>
              <a:buNone/>
            </a:pPr>
            <a:r>
              <a:rPr lang="en-GB" sz="2600" b="1" u="sng"/>
              <a:t>Dataset</a:t>
            </a:r>
          </a:p>
        </p:txBody>
      </p:sp>
      <p:sp>
        <p:nvSpPr>
          <p:cNvPr id="79" name="Google Shape;79;p17"/>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05000"/>
              </a:lnSpc>
              <a:spcBef>
                <a:spcPts val="0"/>
              </a:spcBef>
              <a:spcAft>
                <a:spcPts val="600"/>
              </a:spcAft>
              <a:buSzPts val="1800"/>
              <a:buChar char="●"/>
            </a:pPr>
            <a:r>
              <a:rPr lang="en-GB" sz="1500"/>
              <a:t>Since the official dataset pertaining to the </a:t>
            </a:r>
            <a:r>
              <a:rPr lang="en-GB" sz="1500" u="sng">
                <a:solidFill>
                  <a:schemeClr val="hlink"/>
                </a:solidFill>
                <a:hlinkClick r:id="rId3"/>
              </a:rPr>
              <a:t>reference paper</a:t>
            </a:r>
            <a:r>
              <a:rPr lang="en-GB" sz="1500"/>
              <a:t> is not available publicly, we will be collecting the data </a:t>
            </a:r>
          </a:p>
          <a:p>
            <a:pPr marL="457200" lvl="0" indent="-342900" algn="l" rtl="0">
              <a:lnSpc>
                <a:spcPct val="105000"/>
              </a:lnSpc>
              <a:spcBef>
                <a:spcPts val="0"/>
              </a:spcBef>
              <a:spcAft>
                <a:spcPts val="600"/>
              </a:spcAft>
              <a:buSzPts val="1800"/>
              <a:buChar char="●"/>
            </a:pPr>
            <a:r>
              <a:rPr lang="en-GB" sz="1500"/>
              <a:t>The data will be collected using web scrapping, manual data loading, extracting the data from pre-scraped sources, etc.  </a:t>
            </a:r>
          </a:p>
          <a:p>
            <a:pPr marL="457200" lvl="0" indent="-342900" algn="l" rtl="0">
              <a:lnSpc>
                <a:spcPct val="105000"/>
              </a:lnSpc>
              <a:spcBef>
                <a:spcPts val="0"/>
              </a:spcBef>
              <a:spcAft>
                <a:spcPts val="600"/>
              </a:spcAft>
              <a:buSzPts val="1800"/>
              <a:buChar char="●"/>
            </a:pPr>
            <a:r>
              <a:rPr lang="en-GB" sz="1500"/>
              <a:t>Since the problem statement is based on inference and not on training, the amount of data needed will be probably less and therefore can be collected using the techniques mentioned above  </a:t>
            </a:r>
          </a:p>
          <a:p>
            <a:pPr marL="457200" lvl="0" indent="-342900" algn="l" rtl="0">
              <a:lnSpc>
                <a:spcPct val="105000"/>
              </a:lnSpc>
              <a:spcBef>
                <a:spcPts val="0"/>
              </a:spcBef>
              <a:spcAft>
                <a:spcPts val="600"/>
              </a:spcAft>
              <a:buSzPts val="1800"/>
              <a:buChar char="●"/>
            </a:pPr>
            <a:r>
              <a:rPr lang="en-GB" sz="1500"/>
              <a:t>Since the data collected from these sources can be in an inappropriate format, it will be preprocessed for maintaining data quality, format consistency, importance weightage, etc.</a:t>
            </a:r>
          </a:p>
          <a:p>
            <a:pPr marL="457200" lvl="0" indent="-342900" algn="l" rtl="0">
              <a:lnSpc>
                <a:spcPct val="105000"/>
              </a:lnSpc>
              <a:spcBef>
                <a:spcPts val="0"/>
              </a:spcBef>
              <a:spcAft>
                <a:spcPts val="600"/>
              </a:spcAft>
              <a:buSzPts val="1800"/>
              <a:buChar char="●"/>
            </a:pPr>
            <a:r>
              <a:rPr lang="en-GB" sz="1500"/>
              <a:t>The size of the dataset will be used which is mentioned in the </a:t>
            </a:r>
            <a:r>
              <a:rPr lang="en-GB" sz="1500" u="sng">
                <a:solidFill>
                  <a:schemeClr val="hlink"/>
                </a:solidFill>
                <a:hlinkClick r:id="rId3"/>
              </a:rPr>
              <a:t>reference paper</a:t>
            </a:r>
            <a:r>
              <a:rPr lang="en-GB" sz="150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772C-40C2-E9C6-574B-1E315397765D}"/>
              </a:ext>
            </a:extLst>
          </p:cNvPr>
          <p:cNvSpPr>
            <a:spLocks noGrp="1"/>
          </p:cNvSpPr>
          <p:nvPr>
            <p:ph type="title"/>
          </p:nvPr>
        </p:nvSpPr>
        <p:spPr/>
        <p:txBody>
          <a:bodyPr>
            <a:normAutofit fontScale="90000"/>
          </a:bodyPr>
          <a:lstStyle/>
          <a:p>
            <a:r>
              <a:rPr lang="en-PT" dirty="0"/>
              <a:t>Experiments Timeline (Add dates here)</a:t>
            </a:r>
          </a:p>
        </p:txBody>
      </p:sp>
      <p:sp>
        <p:nvSpPr>
          <p:cNvPr id="3" name="Text Placeholder 2">
            <a:extLst>
              <a:ext uri="{FF2B5EF4-FFF2-40B4-BE49-F238E27FC236}">
                <a16:creationId xmlns:a16="http://schemas.microsoft.com/office/drawing/2014/main" id="{841C22A0-6801-0CD3-9220-44E20C51690F}"/>
              </a:ext>
            </a:extLst>
          </p:cNvPr>
          <p:cNvSpPr>
            <a:spLocks noGrp="1"/>
          </p:cNvSpPr>
          <p:nvPr>
            <p:ph type="body" idx="1"/>
          </p:nvPr>
        </p:nvSpPr>
        <p:spPr/>
        <p:txBody>
          <a:bodyPr/>
          <a:lstStyle/>
          <a:p>
            <a:r>
              <a:rPr lang="en-PT" dirty="0"/>
              <a:t>Implementation of baseline</a:t>
            </a:r>
          </a:p>
          <a:p>
            <a:r>
              <a:rPr lang="en-PT" dirty="0"/>
              <a:t>Conversion to Agentic System</a:t>
            </a:r>
          </a:p>
          <a:p>
            <a:r>
              <a:rPr lang="en-PT" dirty="0"/>
              <a:t>Potential Issues </a:t>
            </a:r>
          </a:p>
          <a:p>
            <a:pPr lvl="1"/>
            <a:r>
              <a:rPr lang="en-PT" dirty="0"/>
              <a:t>Bias Reinforcement</a:t>
            </a:r>
          </a:p>
          <a:p>
            <a:pPr lvl="1"/>
            <a:r>
              <a:rPr lang="en-PT" dirty="0"/>
              <a:t>LLM conversation Performace degradation</a:t>
            </a:r>
          </a:p>
        </p:txBody>
      </p:sp>
    </p:spTree>
    <p:extLst>
      <p:ext uri="{BB962C8B-B14F-4D97-AF65-F5344CB8AC3E}">
        <p14:creationId xmlns:p14="http://schemas.microsoft.com/office/powerpoint/2010/main" val="3466867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3E339-DE70-30AF-338A-29891D0D4F33}"/>
              </a:ext>
            </a:extLst>
          </p:cNvPr>
          <p:cNvSpPr>
            <a:spLocks noGrp="1"/>
          </p:cNvSpPr>
          <p:nvPr>
            <p:ph type="title"/>
          </p:nvPr>
        </p:nvSpPr>
        <p:spPr/>
        <p:txBody>
          <a:bodyPr>
            <a:normAutofit fontScale="90000"/>
          </a:bodyPr>
          <a:lstStyle/>
          <a:p>
            <a:r>
              <a:rPr lang="en-PT" dirty="0"/>
              <a:t>Compute Requirements</a:t>
            </a:r>
          </a:p>
        </p:txBody>
      </p:sp>
      <p:sp>
        <p:nvSpPr>
          <p:cNvPr id="3" name="Text Placeholder 2">
            <a:extLst>
              <a:ext uri="{FF2B5EF4-FFF2-40B4-BE49-F238E27FC236}">
                <a16:creationId xmlns:a16="http://schemas.microsoft.com/office/drawing/2014/main" id="{B60EC703-4AC3-DCED-CAD7-4259E9C4A21A}"/>
              </a:ext>
            </a:extLst>
          </p:cNvPr>
          <p:cNvSpPr>
            <a:spLocks noGrp="1"/>
          </p:cNvSpPr>
          <p:nvPr>
            <p:ph type="body" idx="1"/>
          </p:nvPr>
        </p:nvSpPr>
        <p:spPr/>
        <p:txBody>
          <a:bodyPr/>
          <a:lstStyle/>
          <a:p>
            <a:pPr>
              <a:lnSpc>
                <a:spcPct val="100000"/>
              </a:lnSpc>
            </a:pPr>
            <a:r>
              <a:rPr lang="en-GB" b="1" dirty="0"/>
              <a:t>Hardware:</a:t>
            </a:r>
            <a:r>
              <a:rPr lang="en-GB" dirty="0"/>
              <a:t> GPU with ≥16GB memory (e.g., NVIDIA V100/A100 or whatever is available) for inference of quantized LLMs; high-RAM CPU for preprocessing tasks.</a:t>
            </a:r>
          </a:p>
          <a:p>
            <a:pPr marL="114300" indent="0">
              <a:lnSpc>
                <a:spcPct val="100000"/>
              </a:lnSpc>
              <a:buNone/>
            </a:pPr>
            <a:endParaRPr lang="en-GB" dirty="0"/>
          </a:p>
          <a:p>
            <a:pPr>
              <a:lnSpc>
                <a:spcPct val="100000"/>
              </a:lnSpc>
            </a:pPr>
            <a:r>
              <a:rPr lang="en-GB" dirty="0"/>
              <a:t> </a:t>
            </a:r>
            <a:r>
              <a:rPr lang="en-GB" b="1" dirty="0"/>
              <a:t>Software:</a:t>
            </a:r>
            <a:r>
              <a:rPr lang="en-GB" dirty="0"/>
              <a:t> Python (obviously), </a:t>
            </a:r>
            <a:r>
              <a:rPr lang="en-GB" dirty="0" err="1"/>
              <a:t>PyTorch</a:t>
            </a:r>
            <a:r>
              <a:rPr lang="en-GB" dirty="0"/>
              <a:t>, Hugging Face Transformers, </a:t>
            </a:r>
            <a:r>
              <a:rPr lang="en-GB" dirty="0" err="1"/>
              <a:t>spaCy</a:t>
            </a:r>
            <a:r>
              <a:rPr lang="en-GB" dirty="0"/>
              <a:t>, </a:t>
            </a:r>
            <a:r>
              <a:rPr lang="en-GB" dirty="0" err="1"/>
              <a:t>BERTScore</a:t>
            </a:r>
            <a:r>
              <a:rPr lang="en-GB" dirty="0"/>
              <a:t>, </a:t>
            </a:r>
            <a:r>
              <a:rPr lang="en-GB" dirty="0" err="1"/>
              <a:t>LangChain</a:t>
            </a:r>
            <a:r>
              <a:rPr lang="en-GB" dirty="0"/>
              <a:t>, LangGraph.</a:t>
            </a:r>
          </a:p>
          <a:p>
            <a:pPr marL="114300" indent="0">
              <a:lnSpc>
                <a:spcPct val="100000"/>
              </a:lnSpc>
              <a:buNone/>
            </a:pPr>
            <a:endParaRPr lang="en-GB" dirty="0"/>
          </a:p>
          <a:p>
            <a:pPr>
              <a:lnSpc>
                <a:spcPct val="100000"/>
              </a:lnSpc>
            </a:pPr>
            <a:r>
              <a:rPr lang="en-GB" b="1" dirty="0"/>
              <a:t>Additional Tools: </a:t>
            </a:r>
            <a:r>
              <a:rPr lang="en-GB" dirty="0"/>
              <a:t>Weights &amp; Biases for experiment tracking, APIs for Reddit data collection, open-source LLM checkpoints (Gemma 2 9B, as used in the original paper).</a:t>
            </a:r>
            <a:endParaRPr lang="en-PT" dirty="0"/>
          </a:p>
        </p:txBody>
      </p:sp>
    </p:spTree>
    <p:extLst>
      <p:ext uri="{BB962C8B-B14F-4D97-AF65-F5344CB8AC3E}">
        <p14:creationId xmlns:p14="http://schemas.microsoft.com/office/powerpoint/2010/main" val="3361264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A1856-7510-E756-A979-9CF1607954BE}"/>
              </a:ext>
            </a:extLst>
          </p:cNvPr>
          <p:cNvSpPr>
            <a:spLocks noGrp="1"/>
          </p:cNvSpPr>
          <p:nvPr>
            <p:ph type="title"/>
          </p:nvPr>
        </p:nvSpPr>
        <p:spPr/>
        <p:txBody>
          <a:bodyPr>
            <a:normAutofit fontScale="90000"/>
          </a:bodyPr>
          <a:lstStyle/>
          <a:p>
            <a:r>
              <a:rPr lang="en-PT" dirty="0"/>
              <a:t>References</a:t>
            </a:r>
          </a:p>
        </p:txBody>
      </p:sp>
      <p:sp>
        <p:nvSpPr>
          <p:cNvPr id="3" name="Text Placeholder 2">
            <a:extLst>
              <a:ext uri="{FF2B5EF4-FFF2-40B4-BE49-F238E27FC236}">
                <a16:creationId xmlns:a16="http://schemas.microsoft.com/office/drawing/2014/main" id="{F0EA0DC9-6D1F-F48F-2AF2-B2A65D78CCED}"/>
              </a:ext>
            </a:extLst>
          </p:cNvPr>
          <p:cNvSpPr>
            <a:spLocks noGrp="1"/>
          </p:cNvSpPr>
          <p:nvPr>
            <p:ph type="body" idx="1"/>
          </p:nvPr>
        </p:nvSpPr>
        <p:spPr/>
        <p:txBody>
          <a:bodyPr>
            <a:noAutofit/>
          </a:bodyPr>
          <a:lstStyle/>
          <a:p>
            <a:pPr>
              <a:lnSpc>
                <a:spcPct val="100000"/>
              </a:lnSpc>
              <a:buFont typeface="+mj-lt"/>
              <a:buAutoNum type="arabicPeriod"/>
            </a:pPr>
            <a:r>
              <a:rPr lang="en-GB" sz="1100" dirty="0">
                <a:latin typeface=""/>
                <a:cs typeface="Courier New" panose="02070309020205020404" pitchFamily="49" charset="0"/>
              </a:rPr>
              <a:t>Chan, C., Khunkhun, S., Inkpen, D., &amp; </a:t>
            </a:r>
            <a:r>
              <a:rPr lang="en-GB" sz="1100" dirty="0" err="1">
                <a:latin typeface=""/>
                <a:cs typeface="Courier New" panose="02070309020205020404" pitchFamily="49" charset="0"/>
              </a:rPr>
              <a:t>Lossio</a:t>
            </a:r>
            <a:r>
              <a:rPr lang="en-GB" sz="1100" dirty="0">
                <a:latin typeface=""/>
                <a:cs typeface="Courier New" panose="02070309020205020404" pitchFamily="49" charset="0"/>
              </a:rPr>
              <a:t>-Ventura, J. A. (2025). </a:t>
            </a:r>
            <a:r>
              <a:rPr lang="en-GB" sz="1100" i="1" dirty="0">
                <a:latin typeface=""/>
                <a:cs typeface="Courier New" panose="02070309020205020404" pitchFamily="49" charset="0"/>
              </a:rPr>
              <a:t>Prompt engineering for capturing dynamic mental health self states from social media posts</a:t>
            </a:r>
            <a:r>
              <a:rPr lang="en-GB" sz="1100" dirty="0">
                <a:latin typeface=""/>
                <a:cs typeface="Courier New" panose="02070309020205020404" pitchFamily="49" charset="0"/>
              </a:rPr>
              <a:t>. In A. </a:t>
            </a:r>
            <a:r>
              <a:rPr lang="en-GB" sz="1100" dirty="0" err="1">
                <a:latin typeface=""/>
                <a:cs typeface="Courier New" panose="02070309020205020404" pitchFamily="49" charset="0"/>
              </a:rPr>
              <a:t>Zirikly</a:t>
            </a:r>
            <a:r>
              <a:rPr lang="en-GB" sz="1100" dirty="0">
                <a:latin typeface=""/>
                <a:cs typeface="Courier New" panose="02070309020205020404" pitchFamily="49" charset="0"/>
              </a:rPr>
              <a:t>, A. Yates, B. Desmet, M. Ireland, S. Bedrick, S. </a:t>
            </a:r>
            <a:r>
              <a:rPr lang="en-GB" sz="1100" dirty="0" err="1">
                <a:latin typeface=""/>
                <a:cs typeface="Courier New" panose="02070309020205020404" pitchFamily="49" charset="0"/>
              </a:rPr>
              <a:t>MacAvaney</a:t>
            </a:r>
            <a:r>
              <a:rPr lang="en-GB" sz="1100" dirty="0">
                <a:latin typeface=""/>
                <a:cs typeface="Courier New" panose="02070309020205020404" pitchFamily="49" charset="0"/>
              </a:rPr>
              <a:t>, K. Bar, &amp; Y. Ophir (Eds.), </a:t>
            </a:r>
            <a:r>
              <a:rPr lang="en-GB" sz="1100" i="1" dirty="0">
                <a:latin typeface=""/>
                <a:cs typeface="Courier New" panose="02070309020205020404" pitchFamily="49" charset="0"/>
              </a:rPr>
              <a:t>Proceedings of the 10th Workshop on Computational Linguistics and Clinical Psychology (</a:t>
            </a:r>
            <a:r>
              <a:rPr lang="en-GB" sz="1100" i="1" dirty="0" err="1">
                <a:latin typeface=""/>
                <a:cs typeface="Courier New" panose="02070309020205020404" pitchFamily="49" charset="0"/>
              </a:rPr>
              <a:t>CLPsych</a:t>
            </a:r>
            <a:r>
              <a:rPr lang="en-GB" sz="1100" i="1" dirty="0">
                <a:latin typeface=""/>
                <a:cs typeface="Courier New" panose="02070309020205020404" pitchFamily="49" charset="0"/>
              </a:rPr>
              <a:t> 2025)</a:t>
            </a:r>
            <a:r>
              <a:rPr lang="en-GB" sz="1100" dirty="0">
                <a:latin typeface=""/>
                <a:cs typeface="Courier New" panose="02070309020205020404" pitchFamily="49" charset="0"/>
              </a:rPr>
              <a:t> (pp. 256–267). Association for Computational Linguistics. </a:t>
            </a:r>
            <a:r>
              <a:rPr lang="en-GB" sz="1100" dirty="0">
                <a:latin typeface=""/>
                <a:cs typeface="Courier New" panose="02070309020205020404" pitchFamily="49" charset="0"/>
                <a:hlinkClick r:id="rId2"/>
              </a:rPr>
              <a:t>https://doi.org/10.18653/v1/2025.clpsych-1.22</a:t>
            </a:r>
            <a:r>
              <a:rPr lang="en-GB" sz="1100" dirty="0">
                <a:latin typeface=""/>
                <a:cs typeface="Courier New" panose="02070309020205020404" pitchFamily="49" charset="0"/>
              </a:rPr>
              <a:t> </a:t>
            </a:r>
          </a:p>
          <a:p>
            <a:pPr>
              <a:lnSpc>
                <a:spcPct val="100000"/>
              </a:lnSpc>
              <a:buFont typeface="+mj-lt"/>
              <a:buAutoNum type="arabicPeriod"/>
            </a:pPr>
            <a:r>
              <a:rPr lang="en-GB" sz="1100" dirty="0">
                <a:latin typeface=""/>
                <a:cs typeface="Courier New" panose="02070309020205020404" pitchFamily="49" charset="0"/>
              </a:rPr>
              <a:t>Kim, L. (2025). </a:t>
            </a:r>
            <a:r>
              <a:rPr lang="en-GB" sz="1100" i="1" dirty="0">
                <a:latin typeface=""/>
                <a:cs typeface="Courier New" panose="02070309020205020404" pitchFamily="49" charset="0"/>
              </a:rPr>
              <a:t>A baseline for self-state identification and classification in mental health data: </a:t>
            </a:r>
            <a:r>
              <a:rPr lang="en-GB" sz="1100" i="1" dirty="0" err="1">
                <a:latin typeface=""/>
                <a:cs typeface="Courier New" panose="02070309020205020404" pitchFamily="49" charset="0"/>
              </a:rPr>
              <a:t>CLPsych</a:t>
            </a:r>
            <a:r>
              <a:rPr lang="en-GB" sz="1100" i="1" dirty="0">
                <a:latin typeface=""/>
                <a:cs typeface="Courier New" panose="02070309020205020404" pitchFamily="49" charset="0"/>
              </a:rPr>
              <a:t> 2025 task</a:t>
            </a:r>
            <a:r>
              <a:rPr lang="en-GB" sz="1100" dirty="0">
                <a:latin typeface=""/>
                <a:cs typeface="Courier New" panose="02070309020205020404" pitchFamily="49" charset="0"/>
              </a:rPr>
              <a:t>. </a:t>
            </a:r>
            <a:r>
              <a:rPr lang="en-GB" sz="1100" dirty="0" err="1">
                <a:latin typeface=""/>
                <a:cs typeface="Courier New" panose="02070309020205020404" pitchFamily="49" charset="0"/>
              </a:rPr>
              <a:t>arXiv</a:t>
            </a:r>
            <a:r>
              <a:rPr lang="en-GB" sz="1100" dirty="0">
                <a:latin typeface=""/>
                <a:cs typeface="Courier New" panose="02070309020205020404" pitchFamily="49" charset="0"/>
              </a:rPr>
              <a:t>. </a:t>
            </a:r>
            <a:r>
              <a:rPr lang="en-GB" sz="1100" dirty="0">
                <a:latin typeface=""/>
                <a:cs typeface="Courier New" panose="02070309020205020404" pitchFamily="49" charset="0"/>
                <a:hlinkClick r:id="rId3"/>
              </a:rPr>
              <a:t>https://arxiv.org/abs/2504.14066</a:t>
            </a:r>
            <a:endParaRPr lang="en-GB" sz="1100" dirty="0">
              <a:latin typeface=""/>
              <a:cs typeface="Courier New" panose="02070309020205020404" pitchFamily="49" charset="0"/>
            </a:endParaRPr>
          </a:p>
          <a:p>
            <a:pPr>
              <a:lnSpc>
                <a:spcPct val="100000"/>
              </a:lnSpc>
              <a:buFont typeface="+mj-lt"/>
              <a:buAutoNum type="arabicPeriod"/>
            </a:pPr>
            <a:r>
              <a:rPr lang="en-GB" sz="1100" dirty="0">
                <a:latin typeface=""/>
                <a:cs typeface="Courier New" panose="02070309020205020404" pitchFamily="49" charset="0"/>
              </a:rPr>
              <a:t>Peters, H., &amp; Matz, S. (2024). </a:t>
            </a:r>
            <a:r>
              <a:rPr lang="en-GB" sz="1100" i="1" dirty="0">
                <a:latin typeface=""/>
                <a:cs typeface="Courier New" panose="02070309020205020404" pitchFamily="49" charset="0"/>
              </a:rPr>
              <a:t>Large language models can infer psychological dispositions of social media users</a:t>
            </a:r>
            <a:r>
              <a:rPr lang="en-GB" sz="1100" dirty="0">
                <a:latin typeface=""/>
                <a:cs typeface="Courier New" panose="02070309020205020404" pitchFamily="49" charset="0"/>
              </a:rPr>
              <a:t>. </a:t>
            </a:r>
            <a:r>
              <a:rPr lang="en-GB" sz="1100" dirty="0" err="1">
                <a:latin typeface=""/>
                <a:cs typeface="Courier New" panose="02070309020205020404" pitchFamily="49" charset="0"/>
              </a:rPr>
              <a:t>arXiv</a:t>
            </a:r>
            <a:r>
              <a:rPr lang="en-GB" sz="1100" dirty="0">
                <a:latin typeface=""/>
                <a:cs typeface="Courier New" panose="02070309020205020404" pitchFamily="49" charset="0"/>
              </a:rPr>
              <a:t>. </a:t>
            </a:r>
            <a:r>
              <a:rPr lang="en-GB" sz="1100" dirty="0">
                <a:latin typeface=""/>
                <a:cs typeface="Courier New" panose="02070309020205020404" pitchFamily="49" charset="0"/>
                <a:hlinkClick r:id="rId4"/>
              </a:rPr>
              <a:t>https://arxiv.org/abs/2309.08631</a:t>
            </a:r>
            <a:endParaRPr lang="en-GB" sz="1100" dirty="0">
              <a:latin typeface=""/>
              <a:cs typeface="Courier New" panose="02070309020205020404" pitchFamily="49" charset="0"/>
            </a:endParaRPr>
          </a:p>
          <a:p>
            <a:pPr>
              <a:lnSpc>
                <a:spcPct val="100000"/>
              </a:lnSpc>
              <a:buFont typeface="+mj-lt"/>
              <a:buAutoNum type="arabicPeriod"/>
            </a:pPr>
            <a:r>
              <a:rPr lang="en-GB" sz="1100" dirty="0" err="1">
                <a:latin typeface=""/>
                <a:cs typeface="Courier New" panose="02070309020205020404" pitchFamily="49" charset="0"/>
              </a:rPr>
              <a:t>Tseriotou</a:t>
            </a:r>
            <a:r>
              <a:rPr lang="en-GB" sz="1100" dirty="0">
                <a:latin typeface=""/>
                <a:cs typeface="Courier New" panose="02070309020205020404" pitchFamily="49" charset="0"/>
              </a:rPr>
              <a:t>, T., Chim, J., Klein, A., Shamir, A., Dvir, G., Ali, I., Kennedy, C., Kohli, G. S., Hills, A., </a:t>
            </a:r>
            <a:r>
              <a:rPr lang="en-GB" sz="1100" dirty="0" err="1">
                <a:latin typeface=""/>
                <a:cs typeface="Courier New" panose="02070309020205020404" pitchFamily="49" charset="0"/>
              </a:rPr>
              <a:t>Zirikly</a:t>
            </a:r>
            <a:r>
              <a:rPr lang="en-GB" sz="1100" dirty="0">
                <a:latin typeface=""/>
                <a:cs typeface="Courier New" panose="02070309020205020404" pitchFamily="49" charset="0"/>
              </a:rPr>
              <a:t>, A., </a:t>
            </a:r>
            <a:r>
              <a:rPr lang="en-GB" sz="1100" dirty="0" err="1">
                <a:latin typeface=""/>
                <a:cs typeface="Courier New" panose="02070309020205020404" pitchFamily="49" charset="0"/>
              </a:rPr>
              <a:t>Atzil</a:t>
            </a:r>
            <a:r>
              <a:rPr lang="en-GB" sz="1100" dirty="0">
                <a:latin typeface=""/>
                <a:cs typeface="Courier New" panose="02070309020205020404" pitchFamily="49" charset="0"/>
              </a:rPr>
              <a:t>-Slonim, D., &amp; </a:t>
            </a:r>
            <a:r>
              <a:rPr lang="en-GB" sz="1100" dirty="0" err="1">
                <a:latin typeface=""/>
                <a:cs typeface="Courier New" panose="02070309020205020404" pitchFamily="49" charset="0"/>
              </a:rPr>
              <a:t>Liakata</a:t>
            </a:r>
            <a:r>
              <a:rPr lang="en-GB" sz="1100" dirty="0">
                <a:latin typeface=""/>
                <a:cs typeface="Courier New" panose="02070309020205020404" pitchFamily="49" charset="0"/>
              </a:rPr>
              <a:t>, M. (2025). </a:t>
            </a:r>
            <a:r>
              <a:rPr lang="en-GB" sz="1100" i="1" dirty="0">
                <a:latin typeface=""/>
                <a:cs typeface="Courier New" panose="02070309020205020404" pitchFamily="49" charset="0"/>
              </a:rPr>
              <a:t>Overview of the </a:t>
            </a:r>
            <a:r>
              <a:rPr lang="en-GB" sz="1100" i="1" dirty="0" err="1">
                <a:latin typeface=""/>
                <a:cs typeface="Courier New" panose="02070309020205020404" pitchFamily="49" charset="0"/>
              </a:rPr>
              <a:t>CLPsych</a:t>
            </a:r>
            <a:r>
              <a:rPr lang="en-GB" sz="1100" i="1" dirty="0">
                <a:latin typeface=""/>
                <a:cs typeface="Courier New" panose="02070309020205020404" pitchFamily="49" charset="0"/>
              </a:rPr>
              <a:t> 2025 shared task: Capturing mental health dynamics from social media timelines</a:t>
            </a:r>
            <a:r>
              <a:rPr lang="en-GB" sz="1100" dirty="0">
                <a:latin typeface=""/>
                <a:cs typeface="Courier New" panose="02070309020205020404" pitchFamily="49" charset="0"/>
              </a:rPr>
              <a:t>. In A. </a:t>
            </a:r>
            <a:r>
              <a:rPr lang="en-GB" sz="1100" dirty="0" err="1">
                <a:latin typeface=""/>
                <a:cs typeface="Courier New" panose="02070309020205020404" pitchFamily="49" charset="0"/>
              </a:rPr>
              <a:t>Zirikly</a:t>
            </a:r>
            <a:r>
              <a:rPr lang="en-GB" sz="1100" dirty="0">
                <a:latin typeface=""/>
                <a:cs typeface="Courier New" panose="02070309020205020404" pitchFamily="49" charset="0"/>
              </a:rPr>
              <a:t>, A. Yates, B. Desmet, M. Ireland, S. Bedrick, S. </a:t>
            </a:r>
            <a:r>
              <a:rPr lang="en-GB" sz="1100" dirty="0" err="1">
                <a:latin typeface=""/>
                <a:cs typeface="Courier New" panose="02070309020205020404" pitchFamily="49" charset="0"/>
              </a:rPr>
              <a:t>MacAvaney</a:t>
            </a:r>
            <a:r>
              <a:rPr lang="en-GB" sz="1100" dirty="0">
                <a:latin typeface=""/>
                <a:cs typeface="Courier New" panose="02070309020205020404" pitchFamily="49" charset="0"/>
              </a:rPr>
              <a:t>, K. Bar, &amp; Y. Ophir (Eds.), </a:t>
            </a:r>
            <a:r>
              <a:rPr lang="en-GB" sz="1100" i="1" dirty="0">
                <a:latin typeface=""/>
                <a:cs typeface="Courier New" panose="02070309020205020404" pitchFamily="49" charset="0"/>
              </a:rPr>
              <a:t>Proceedings of the 10th Workshop on Computational Linguistics and Clinical Psychology (</a:t>
            </a:r>
            <a:r>
              <a:rPr lang="en-GB" sz="1100" i="1" dirty="0" err="1">
                <a:latin typeface=""/>
                <a:cs typeface="Courier New" panose="02070309020205020404" pitchFamily="49" charset="0"/>
              </a:rPr>
              <a:t>CLPsych</a:t>
            </a:r>
            <a:r>
              <a:rPr lang="en-GB" sz="1100" i="1" dirty="0">
                <a:latin typeface=""/>
                <a:cs typeface="Courier New" panose="02070309020205020404" pitchFamily="49" charset="0"/>
              </a:rPr>
              <a:t> 2025)</a:t>
            </a:r>
            <a:r>
              <a:rPr lang="en-GB" sz="1100" dirty="0">
                <a:latin typeface=""/>
                <a:cs typeface="Courier New" panose="02070309020205020404" pitchFamily="49" charset="0"/>
              </a:rPr>
              <a:t> (pp. 193–217). Association for Computational Linguistics. </a:t>
            </a:r>
            <a:r>
              <a:rPr lang="en-GB" sz="1100" dirty="0">
                <a:latin typeface=""/>
                <a:cs typeface="Courier New" panose="02070309020205020404" pitchFamily="49" charset="0"/>
                <a:hlinkClick r:id="rId5"/>
              </a:rPr>
              <a:t>https://doi.org/10.18653/v1/2025.clpsych-1.16</a:t>
            </a:r>
            <a:endParaRPr lang="en-GB" sz="1100" dirty="0">
              <a:latin typeface=""/>
              <a:cs typeface="Courier New" panose="02070309020205020404" pitchFamily="49" charset="0"/>
            </a:endParaRPr>
          </a:p>
          <a:p>
            <a:pPr>
              <a:lnSpc>
                <a:spcPct val="100000"/>
              </a:lnSpc>
              <a:buFont typeface="+mj-lt"/>
              <a:buAutoNum type="arabicPeriod"/>
            </a:pPr>
            <a:r>
              <a:rPr lang="en-GB" sz="1100" dirty="0" err="1">
                <a:latin typeface=""/>
                <a:cs typeface="Courier New" panose="02070309020205020404" pitchFamily="49" charset="0"/>
              </a:rPr>
              <a:t>CLPsych</a:t>
            </a:r>
            <a:r>
              <a:rPr lang="en-GB" sz="1100" dirty="0">
                <a:latin typeface=""/>
                <a:cs typeface="Courier New" panose="02070309020205020404" pitchFamily="49" charset="0"/>
              </a:rPr>
              <a:t> 2025 Task Organizers. (2025). </a:t>
            </a:r>
            <a:r>
              <a:rPr lang="en-GB" sz="1100" i="1" dirty="0" err="1">
                <a:latin typeface=""/>
                <a:cs typeface="Courier New" panose="02070309020205020404" pitchFamily="49" charset="0"/>
              </a:rPr>
              <a:t>CLPsych</a:t>
            </a:r>
            <a:r>
              <a:rPr lang="en-GB" sz="1100" i="1" dirty="0">
                <a:latin typeface=""/>
                <a:cs typeface="Courier New" panose="02070309020205020404" pitchFamily="49" charset="0"/>
              </a:rPr>
              <a:t> 2025 Task Description</a:t>
            </a:r>
            <a:r>
              <a:rPr lang="en-GB" sz="1100" dirty="0">
                <a:latin typeface=""/>
                <a:cs typeface="Courier New" panose="02070309020205020404" pitchFamily="49" charset="0"/>
              </a:rPr>
              <a:t>. GitHub repository. </a:t>
            </a:r>
            <a:r>
              <a:rPr lang="en-GB" sz="1100" dirty="0">
                <a:latin typeface=""/>
                <a:cs typeface="Courier New" panose="02070309020205020404" pitchFamily="49" charset="0"/>
                <a:hlinkClick r:id="rId6"/>
              </a:rPr>
              <a:t>https://github.com/Teo1230/clpsych25-task/blob/main/CLPsych%202025%20Task%20Description.pdf</a:t>
            </a:r>
            <a:endParaRPr lang="en-GB" sz="1100" dirty="0">
              <a:latin typeface=""/>
              <a:cs typeface="Courier New" panose="02070309020205020404" pitchFamily="49" charset="0"/>
            </a:endParaRPr>
          </a:p>
          <a:p>
            <a:pPr>
              <a:lnSpc>
                <a:spcPct val="100000"/>
              </a:lnSpc>
              <a:buFont typeface="+mj-lt"/>
              <a:buAutoNum type="arabicPeriod"/>
            </a:pPr>
            <a:endParaRPr lang="en-PT" sz="1100" dirty="0">
              <a:latin typeface=""/>
              <a:cs typeface="Courier New" panose="02070309020205020404" pitchFamily="49" charset="0"/>
            </a:endParaRPr>
          </a:p>
        </p:txBody>
      </p:sp>
    </p:spTree>
    <p:extLst>
      <p:ext uri="{BB962C8B-B14F-4D97-AF65-F5344CB8AC3E}">
        <p14:creationId xmlns:p14="http://schemas.microsoft.com/office/powerpoint/2010/main" val="2373351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Table of Contents</a:t>
            </a: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1200"/>
              </a:spcAft>
              <a:buFontTx/>
              <a:buChar char="-"/>
            </a:pPr>
            <a:r>
              <a:rPr lang="en-US" dirty="0"/>
              <a:t>Introduction to the Problem Statement</a:t>
            </a:r>
          </a:p>
          <a:p>
            <a:pPr marL="285750" lvl="0" indent="-285750" algn="l" rtl="0">
              <a:spcBef>
                <a:spcPts val="0"/>
              </a:spcBef>
              <a:spcAft>
                <a:spcPts val="1200"/>
              </a:spcAft>
              <a:buFontTx/>
              <a:buChar char="-"/>
            </a:pPr>
            <a:r>
              <a:rPr lang="en-US" dirty="0"/>
              <a:t>Domain fundamentals and Related Work/Literature Review</a:t>
            </a:r>
          </a:p>
          <a:p>
            <a:pPr marL="285750" lvl="0" indent="-285750" algn="l" rtl="0">
              <a:spcBef>
                <a:spcPts val="0"/>
              </a:spcBef>
              <a:spcAft>
                <a:spcPts val="1200"/>
              </a:spcAft>
              <a:buFontTx/>
              <a:buChar char="-"/>
            </a:pPr>
            <a:r>
              <a:rPr lang="en-US" dirty="0"/>
              <a:t>Main Reference Methodology</a:t>
            </a:r>
          </a:p>
          <a:p>
            <a:pPr marL="285750" lvl="0" indent="-285750" algn="l" rtl="0">
              <a:spcBef>
                <a:spcPts val="0"/>
              </a:spcBef>
              <a:spcAft>
                <a:spcPts val="1200"/>
              </a:spcAft>
              <a:buFontTx/>
              <a:buChar char="-"/>
            </a:pPr>
            <a:r>
              <a:rPr lang="en-US" dirty="0"/>
              <a:t>Novelty</a:t>
            </a:r>
          </a:p>
          <a:p>
            <a:pPr marL="285750" lvl="0" indent="-285750" algn="l" rtl="0">
              <a:spcBef>
                <a:spcPts val="0"/>
              </a:spcBef>
              <a:spcAft>
                <a:spcPts val="1200"/>
              </a:spcAft>
              <a:buFontTx/>
              <a:buChar char="-"/>
            </a:pPr>
            <a:r>
              <a:rPr lang="en-US" dirty="0"/>
              <a:t>Experiments timeline</a:t>
            </a:r>
          </a:p>
          <a:p>
            <a:pPr marL="285750" lvl="0" indent="-285750" algn="l" rtl="0">
              <a:spcBef>
                <a:spcPts val="0"/>
              </a:spcBef>
              <a:spcAft>
                <a:spcPts val="1200"/>
              </a:spcAft>
              <a:buFontTx/>
              <a:buChar char="-"/>
            </a:pPr>
            <a:r>
              <a:rPr lang="en-US" dirty="0"/>
              <a:t>Compute Requirements</a:t>
            </a:r>
          </a:p>
          <a:p>
            <a:pPr marL="285750" lvl="0" indent="-285750" algn="l" rtl="0">
              <a:spcBef>
                <a:spcPts val="0"/>
              </a:spcBef>
              <a:spcAft>
                <a:spcPts val="1200"/>
              </a:spcAft>
              <a:buFontTx/>
              <a:buChar char="-"/>
            </a:pPr>
            <a:endParaRPr lang="en-US" dirty="0"/>
          </a:p>
          <a:p>
            <a:pPr marL="285750" lvl="0" indent="-285750" algn="l" rtl="0">
              <a:spcBef>
                <a:spcPts val="0"/>
              </a:spcBef>
              <a:spcAft>
                <a:spcPts val="1200"/>
              </a:spcAft>
              <a:buFontTx/>
              <a:buChar char="-"/>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A7C3A-0F3F-7A58-04D8-53AAE99DC5B2}"/>
              </a:ext>
            </a:extLst>
          </p:cNvPr>
          <p:cNvSpPr>
            <a:spLocks noGrp="1"/>
          </p:cNvSpPr>
          <p:nvPr>
            <p:ph type="title"/>
          </p:nvPr>
        </p:nvSpPr>
        <p:spPr/>
        <p:txBody>
          <a:bodyPr>
            <a:normAutofit fontScale="90000"/>
          </a:bodyPr>
          <a:lstStyle/>
          <a:p>
            <a:r>
              <a:rPr lang="en-US" dirty="0"/>
              <a:t>Introduction to the Problem Statement</a:t>
            </a:r>
            <a:br>
              <a:rPr lang="en-US" dirty="0"/>
            </a:br>
            <a:endParaRPr lang="en-PT" dirty="0"/>
          </a:p>
        </p:txBody>
      </p:sp>
      <p:sp>
        <p:nvSpPr>
          <p:cNvPr id="3" name="Text Placeholder 2">
            <a:extLst>
              <a:ext uri="{FF2B5EF4-FFF2-40B4-BE49-F238E27FC236}">
                <a16:creationId xmlns:a16="http://schemas.microsoft.com/office/drawing/2014/main" id="{A65FFAD3-FF86-F507-38E3-E70A2D4D0396}"/>
              </a:ext>
            </a:extLst>
          </p:cNvPr>
          <p:cNvSpPr>
            <a:spLocks noGrp="1"/>
          </p:cNvSpPr>
          <p:nvPr>
            <p:ph type="body" idx="1"/>
          </p:nvPr>
        </p:nvSpPr>
        <p:spPr/>
        <p:txBody>
          <a:bodyPr/>
          <a:lstStyle/>
          <a:p>
            <a:pPr>
              <a:lnSpc>
                <a:spcPct val="200000"/>
              </a:lnSpc>
            </a:pPr>
            <a:r>
              <a:rPr lang="en-GB" dirty="0"/>
              <a:t>Self-state identification (adaptive vs. maladaptive) is under-explored.</a:t>
            </a:r>
          </a:p>
          <a:p>
            <a:pPr>
              <a:lnSpc>
                <a:spcPct val="200000"/>
              </a:lnSpc>
            </a:pPr>
            <a:r>
              <a:rPr lang="en-GB" dirty="0"/>
              <a:t>Lack of benchmarks, open-source code, and established ML pipelines.</a:t>
            </a:r>
          </a:p>
          <a:p>
            <a:pPr>
              <a:lnSpc>
                <a:spcPct val="200000"/>
              </a:lnSpc>
            </a:pPr>
            <a:r>
              <a:rPr lang="en-GB" dirty="0"/>
              <a:t>Important for computational mental health linguistics and responsible AI.</a:t>
            </a:r>
          </a:p>
          <a:p>
            <a:pPr>
              <a:lnSpc>
                <a:spcPct val="200000"/>
              </a:lnSpc>
            </a:pPr>
            <a:r>
              <a:rPr lang="en-GB" dirty="0"/>
              <a:t>Dataset: Reddit mental health posts (proxy for </a:t>
            </a:r>
            <a:r>
              <a:rPr lang="en-GB" dirty="0" err="1"/>
              <a:t>CLPsych</a:t>
            </a:r>
            <a:r>
              <a:rPr lang="en-GB" dirty="0"/>
              <a:t> 2025).</a:t>
            </a:r>
          </a:p>
          <a:p>
            <a:pPr marL="114300" indent="0">
              <a:lnSpc>
                <a:spcPct val="200000"/>
              </a:lnSpc>
              <a:buNone/>
            </a:pPr>
            <a:endParaRPr lang="en-PT" dirty="0"/>
          </a:p>
        </p:txBody>
      </p:sp>
    </p:spTree>
    <p:extLst>
      <p:ext uri="{BB962C8B-B14F-4D97-AF65-F5344CB8AC3E}">
        <p14:creationId xmlns:p14="http://schemas.microsoft.com/office/powerpoint/2010/main" val="105626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5671C-9C78-FC2A-2948-E05333481DBE}"/>
              </a:ext>
            </a:extLst>
          </p:cNvPr>
          <p:cNvSpPr>
            <a:spLocks noGrp="1"/>
          </p:cNvSpPr>
          <p:nvPr>
            <p:ph type="title"/>
          </p:nvPr>
        </p:nvSpPr>
        <p:spPr/>
        <p:txBody>
          <a:bodyPr>
            <a:normAutofit fontScale="90000"/>
          </a:bodyPr>
          <a:lstStyle/>
          <a:p>
            <a:r>
              <a:rPr lang="en-US" dirty="0"/>
              <a:t>Domain fundamentals</a:t>
            </a:r>
            <a:br>
              <a:rPr lang="en-US" dirty="0"/>
            </a:br>
            <a:endParaRPr lang="en-PT" dirty="0"/>
          </a:p>
        </p:txBody>
      </p:sp>
      <p:pic>
        <p:nvPicPr>
          <p:cNvPr id="5" name="Picture 4">
            <a:extLst>
              <a:ext uri="{FF2B5EF4-FFF2-40B4-BE49-F238E27FC236}">
                <a16:creationId xmlns:a16="http://schemas.microsoft.com/office/drawing/2014/main" id="{4B64A1DC-F5AC-0D3C-83A3-70709B48DED1}"/>
              </a:ext>
            </a:extLst>
          </p:cNvPr>
          <p:cNvPicPr>
            <a:picLocks noChangeAspect="1"/>
          </p:cNvPicPr>
          <p:nvPr/>
        </p:nvPicPr>
        <p:blipFill>
          <a:blip r:embed="rId2"/>
          <a:stretch>
            <a:fillRect/>
          </a:stretch>
        </p:blipFill>
        <p:spPr>
          <a:xfrm>
            <a:off x="386541" y="1086776"/>
            <a:ext cx="4456142" cy="2055436"/>
          </a:xfrm>
          <a:prstGeom prst="rect">
            <a:avLst/>
          </a:prstGeom>
        </p:spPr>
      </p:pic>
      <p:pic>
        <p:nvPicPr>
          <p:cNvPr id="6" name="Picture 5">
            <a:extLst>
              <a:ext uri="{FF2B5EF4-FFF2-40B4-BE49-F238E27FC236}">
                <a16:creationId xmlns:a16="http://schemas.microsoft.com/office/drawing/2014/main" id="{F943EBD5-E3A4-F475-8C4C-9D24174C70B2}"/>
              </a:ext>
            </a:extLst>
          </p:cNvPr>
          <p:cNvPicPr>
            <a:picLocks noChangeAspect="1"/>
          </p:cNvPicPr>
          <p:nvPr/>
        </p:nvPicPr>
        <p:blipFill>
          <a:blip r:embed="rId3"/>
          <a:stretch>
            <a:fillRect/>
          </a:stretch>
        </p:blipFill>
        <p:spPr>
          <a:xfrm>
            <a:off x="5104072" y="3026997"/>
            <a:ext cx="3516747" cy="1153759"/>
          </a:xfrm>
          <a:prstGeom prst="rect">
            <a:avLst/>
          </a:prstGeom>
        </p:spPr>
      </p:pic>
      <p:pic>
        <p:nvPicPr>
          <p:cNvPr id="7" name="Picture 6">
            <a:extLst>
              <a:ext uri="{FF2B5EF4-FFF2-40B4-BE49-F238E27FC236}">
                <a16:creationId xmlns:a16="http://schemas.microsoft.com/office/drawing/2014/main" id="{C469D675-43A5-C0B5-AE3F-0884549FE9E3}"/>
              </a:ext>
            </a:extLst>
          </p:cNvPr>
          <p:cNvPicPr>
            <a:picLocks noChangeAspect="1"/>
          </p:cNvPicPr>
          <p:nvPr/>
        </p:nvPicPr>
        <p:blipFill>
          <a:blip r:embed="rId4"/>
          <a:stretch>
            <a:fillRect/>
          </a:stretch>
        </p:blipFill>
        <p:spPr>
          <a:xfrm>
            <a:off x="4674917" y="206411"/>
            <a:ext cx="4469083" cy="1243580"/>
          </a:xfrm>
          <a:prstGeom prst="rect">
            <a:avLst/>
          </a:prstGeom>
        </p:spPr>
      </p:pic>
      <p:sp>
        <p:nvSpPr>
          <p:cNvPr id="8" name="TextBox 7">
            <a:extLst>
              <a:ext uri="{FF2B5EF4-FFF2-40B4-BE49-F238E27FC236}">
                <a16:creationId xmlns:a16="http://schemas.microsoft.com/office/drawing/2014/main" id="{FF334BBE-19E9-0780-0B0D-174B6AB5FDCF}"/>
              </a:ext>
            </a:extLst>
          </p:cNvPr>
          <p:cNvSpPr txBox="1"/>
          <p:nvPr/>
        </p:nvSpPr>
        <p:spPr>
          <a:xfrm>
            <a:off x="386541" y="3142212"/>
            <a:ext cx="4380459" cy="461665"/>
          </a:xfrm>
          <a:prstGeom prst="rect">
            <a:avLst/>
          </a:prstGeom>
          <a:noFill/>
        </p:spPr>
        <p:txBody>
          <a:bodyPr wrap="square" rtlCol="0">
            <a:spAutoFit/>
          </a:bodyPr>
          <a:lstStyle/>
          <a:p>
            <a:r>
              <a:rPr lang="en-GB" sz="800" dirty="0">
                <a:latin typeface=""/>
                <a:cs typeface="Courier New" panose="02070309020205020404" pitchFamily="49" charset="0"/>
              </a:rPr>
              <a:t>[5] </a:t>
            </a:r>
            <a:r>
              <a:rPr lang="en-GB" sz="800" dirty="0" err="1">
                <a:latin typeface=""/>
                <a:cs typeface="Courier New" panose="02070309020205020404" pitchFamily="49" charset="0"/>
              </a:rPr>
              <a:t>CLPsych</a:t>
            </a:r>
            <a:r>
              <a:rPr lang="en-GB" sz="800" dirty="0">
                <a:latin typeface=""/>
                <a:cs typeface="Courier New" panose="02070309020205020404" pitchFamily="49" charset="0"/>
              </a:rPr>
              <a:t> 2025 Task Organizers. (2025). </a:t>
            </a:r>
            <a:r>
              <a:rPr lang="en-GB" sz="800" i="1" dirty="0" err="1">
                <a:latin typeface=""/>
                <a:cs typeface="Courier New" panose="02070309020205020404" pitchFamily="49" charset="0"/>
              </a:rPr>
              <a:t>CLPsych</a:t>
            </a:r>
            <a:r>
              <a:rPr lang="en-GB" sz="800" i="1" dirty="0">
                <a:latin typeface=""/>
                <a:cs typeface="Courier New" panose="02070309020205020404" pitchFamily="49" charset="0"/>
              </a:rPr>
              <a:t> 2025 Task Description</a:t>
            </a:r>
            <a:r>
              <a:rPr lang="en-GB" sz="800" dirty="0">
                <a:latin typeface=""/>
                <a:cs typeface="Courier New" panose="02070309020205020404" pitchFamily="49" charset="0"/>
              </a:rPr>
              <a:t>. GitHub repository. </a:t>
            </a:r>
            <a:r>
              <a:rPr lang="en-GB" sz="800" dirty="0">
                <a:latin typeface=""/>
                <a:cs typeface="Courier New" panose="02070309020205020404" pitchFamily="49" charset="0"/>
                <a:hlinkClick r:id="rId5"/>
              </a:rPr>
              <a:t>https://github.com/Teo1230/clpsych25-task/blob/main/CLPsych%202025%20Task%20Description.pdf</a:t>
            </a:r>
            <a:endParaRPr lang="en-GB" sz="800" dirty="0">
              <a:latin typeface=""/>
              <a:cs typeface="Courier New" panose="02070309020205020404" pitchFamily="49" charset="0"/>
            </a:endParaRPr>
          </a:p>
        </p:txBody>
      </p:sp>
      <p:sp>
        <p:nvSpPr>
          <p:cNvPr id="12" name="TextBox 11">
            <a:extLst>
              <a:ext uri="{FF2B5EF4-FFF2-40B4-BE49-F238E27FC236}">
                <a16:creationId xmlns:a16="http://schemas.microsoft.com/office/drawing/2014/main" id="{162A7B39-E644-AE6F-534F-453E594723CB}"/>
              </a:ext>
            </a:extLst>
          </p:cNvPr>
          <p:cNvSpPr txBox="1"/>
          <p:nvPr/>
        </p:nvSpPr>
        <p:spPr>
          <a:xfrm>
            <a:off x="4967374" y="1502929"/>
            <a:ext cx="4022087" cy="338554"/>
          </a:xfrm>
          <a:prstGeom prst="rect">
            <a:avLst/>
          </a:prstGeom>
          <a:noFill/>
        </p:spPr>
        <p:txBody>
          <a:bodyPr wrap="square">
            <a:spAutoFit/>
          </a:bodyPr>
          <a:lstStyle/>
          <a:p>
            <a:r>
              <a:rPr lang="en-GB" sz="800" dirty="0">
                <a:latin typeface=""/>
                <a:cs typeface="Courier New" panose="02070309020205020404" pitchFamily="49" charset="0"/>
              </a:rPr>
              <a:t>[2] Kim, L. (2025). </a:t>
            </a:r>
            <a:r>
              <a:rPr lang="en-GB" sz="800" i="1" dirty="0">
                <a:latin typeface=""/>
                <a:cs typeface="Courier New" panose="02070309020205020404" pitchFamily="49" charset="0"/>
              </a:rPr>
              <a:t>A baseline for self-state identification and classification in mental health data: </a:t>
            </a:r>
            <a:r>
              <a:rPr lang="en-GB" sz="800" i="1" dirty="0" err="1">
                <a:latin typeface=""/>
                <a:cs typeface="Courier New" panose="02070309020205020404" pitchFamily="49" charset="0"/>
              </a:rPr>
              <a:t>CLPsych</a:t>
            </a:r>
            <a:r>
              <a:rPr lang="en-GB" sz="800" i="1" dirty="0">
                <a:latin typeface=""/>
                <a:cs typeface="Courier New" panose="02070309020205020404" pitchFamily="49" charset="0"/>
              </a:rPr>
              <a:t> 2025 task</a:t>
            </a:r>
            <a:r>
              <a:rPr lang="en-GB" sz="800" dirty="0">
                <a:latin typeface=""/>
                <a:cs typeface="Courier New" panose="02070309020205020404" pitchFamily="49" charset="0"/>
              </a:rPr>
              <a:t>. </a:t>
            </a:r>
            <a:r>
              <a:rPr lang="en-GB" sz="800" dirty="0" err="1">
                <a:latin typeface=""/>
                <a:cs typeface="Courier New" panose="02070309020205020404" pitchFamily="49" charset="0"/>
              </a:rPr>
              <a:t>arXiv</a:t>
            </a:r>
            <a:r>
              <a:rPr lang="en-GB" sz="800" dirty="0">
                <a:latin typeface=""/>
                <a:cs typeface="Courier New" panose="02070309020205020404" pitchFamily="49" charset="0"/>
              </a:rPr>
              <a:t>. </a:t>
            </a:r>
            <a:r>
              <a:rPr lang="en-GB" sz="800" dirty="0">
                <a:latin typeface=""/>
                <a:cs typeface="Courier New" panose="02070309020205020404" pitchFamily="49" charset="0"/>
                <a:hlinkClick r:id="rId6"/>
              </a:rPr>
              <a:t>https://arxiv.org/abs/2504.14066</a:t>
            </a:r>
            <a:endParaRPr lang="en-GB" sz="800" dirty="0">
              <a:latin typeface=""/>
              <a:cs typeface="Courier New" panose="02070309020205020404" pitchFamily="49" charset="0"/>
            </a:endParaRPr>
          </a:p>
        </p:txBody>
      </p:sp>
      <p:sp>
        <p:nvSpPr>
          <p:cNvPr id="14" name="TextBox 13">
            <a:extLst>
              <a:ext uri="{FF2B5EF4-FFF2-40B4-BE49-F238E27FC236}">
                <a16:creationId xmlns:a16="http://schemas.microsoft.com/office/drawing/2014/main" id="{8161316B-4BC5-4293-3F34-AC7EB0F86CA4}"/>
              </a:ext>
            </a:extLst>
          </p:cNvPr>
          <p:cNvSpPr txBox="1"/>
          <p:nvPr/>
        </p:nvSpPr>
        <p:spPr>
          <a:xfrm>
            <a:off x="4842683" y="4233694"/>
            <a:ext cx="3997667" cy="553998"/>
          </a:xfrm>
          <a:prstGeom prst="rect">
            <a:avLst/>
          </a:prstGeom>
          <a:noFill/>
        </p:spPr>
        <p:txBody>
          <a:bodyPr wrap="square">
            <a:spAutoFit/>
          </a:bodyPr>
          <a:lstStyle/>
          <a:p>
            <a:r>
              <a:rPr lang="en-GB" sz="600" dirty="0">
                <a:latin typeface=""/>
                <a:cs typeface="Courier New" panose="02070309020205020404" pitchFamily="49" charset="0"/>
              </a:rPr>
              <a:t>[1] Chan, C., Khunkhun, S., Inkpen, D., &amp; </a:t>
            </a:r>
            <a:r>
              <a:rPr lang="en-GB" sz="600" dirty="0" err="1">
                <a:latin typeface=""/>
                <a:cs typeface="Courier New" panose="02070309020205020404" pitchFamily="49" charset="0"/>
              </a:rPr>
              <a:t>Lossio</a:t>
            </a:r>
            <a:r>
              <a:rPr lang="en-GB" sz="600" dirty="0">
                <a:latin typeface=""/>
                <a:cs typeface="Courier New" panose="02070309020205020404" pitchFamily="49" charset="0"/>
              </a:rPr>
              <a:t>-Ventura, J. A. (2025). </a:t>
            </a:r>
            <a:r>
              <a:rPr lang="en-GB" sz="600" i="1" dirty="0">
                <a:latin typeface=""/>
                <a:cs typeface="Courier New" panose="02070309020205020404" pitchFamily="49" charset="0"/>
              </a:rPr>
              <a:t>Prompt engineering for capturing dynamic mental health self states from social media posts</a:t>
            </a:r>
            <a:r>
              <a:rPr lang="en-GB" sz="600" dirty="0">
                <a:latin typeface=""/>
                <a:cs typeface="Courier New" panose="02070309020205020404" pitchFamily="49" charset="0"/>
              </a:rPr>
              <a:t>. In A. </a:t>
            </a:r>
            <a:r>
              <a:rPr lang="en-GB" sz="600" dirty="0" err="1">
                <a:latin typeface=""/>
                <a:cs typeface="Courier New" panose="02070309020205020404" pitchFamily="49" charset="0"/>
              </a:rPr>
              <a:t>Zirikly</a:t>
            </a:r>
            <a:r>
              <a:rPr lang="en-GB" sz="600" dirty="0">
                <a:latin typeface=""/>
                <a:cs typeface="Courier New" panose="02070309020205020404" pitchFamily="49" charset="0"/>
              </a:rPr>
              <a:t>, A. Yates, B. Desmet, M. Ireland, S. Bedrick, S. </a:t>
            </a:r>
            <a:r>
              <a:rPr lang="en-GB" sz="600" dirty="0" err="1">
                <a:latin typeface=""/>
                <a:cs typeface="Courier New" panose="02070309020205020404" pitchFamily="49" charset="0"/>
              </a:rPr>
              <a:t>MacAvaney</a:t>
            </a:r>
            <a:r>
              <a:rPr lang="en-GB" sz="600" dirty="0">
                <a:latin typeface=""/>
                <a:cs typeface="Courier New" panose="02070309020205020404" pitchFamily="49" charset="0"/>
              </a:rPr>
              <a:t>, K. Bar, &amp; Y. Ophir (Eds.), </a:t>
            </a:r>
            <a:r>
              <a:rPr lang="en-GB" sz="600" i="1" dirty="0">
                <a:latin typeface=""/>
                <a:cs typeface="Courier New" panose="02070309020205020404" pitchFamily="49" charset="0"/>
              </a:rPr>
              <a:t>Proceedings of the 10th Workshop on Computational Linguistics and Clinical Psychology (</a:t>
            </a:r>
            <a:r>
              <a:rPr lang="en-GB" sz="600" i="1" dirty="0" err="1">
                <a:latin typeface=""/>
                <a:cs typeface="Courier New" panose="02070309020205020404" pitchFamily="49" charset="0"/>
              </a:rPr>
              <a:t>CLPsych</a:t>
            </a:r>
            <a:r>
              <a:rPr lang="en-GB" sz="600" i="1" dirty="0">
                <a:latin typeface=""/>
                <a:cs typeface="Courier New" panose="02070309020205020404" pitchFamily="49" charset="0"/>
              </a:rPr>
              <a:t> 2025)</a:t>
            </a:r>
            <a:r>
              <a:rPr lang="en-GB" sz="600" dirty="0">
                <a:latin typeface=""/>
                <a:cs typeface="Courier New" panose="02070309020205020404" pitchFamily="49" charset="0"/>
              </a:rPr>
              <a:t> (pp. 256–267). Association for Computational Linguistics. </a:t>
            </a:r>
            <a:r>
              <a:rPr lang="en-GB" sz="600" dirty="0">
                <a:latin typeface=""/>
                <a:cs typeface="Courier New" panose="02070309020205020404" pitchFamily="49" charset="0"/>
                <a:hlinkClick r:id="rId7"/>
              </a:rPr>
              <a:t>https://doi.org/10.18653/v1/2025.clpsych-1.22</a:t>
            </a:r>
            <a:r>
              <a:rPr lang="en-GB" sz="600" dirty="0">
                <a:latin typeface=""/>
                <a:cs typeface="Courier New" panose="02070309020205020404" pitchFamily="49" charset="0"/>
              </a:rPr>
              <a:t> </a:t>
            </a:r>
          </a:p>
        </p:txBody>
      </p:sp>
    </p:spTree>
    <p:extLst>
      <p:ext uri="{BB962C8B-B14F-4D97-AF65-F5344CB8AC3E}">
        <p14:creationId xmlns:p14="http://schemas.microsoft.com/office/powerpoint/2010/main" val="1517518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DC481-094B-4623-F576-CDB92C09BAAE}"/>
              </a:ext>
            </a:extLst>
          </p:cNvPr>
          <p:cNvSpPr>
            <a:spLocks noGrp="1"/>
          </p:cNvSpPr>
          <p:nvPr>
            <p:ph type="title"/>
          </p:nvPr>
        </p:nvSpPr>
        <p:spPr/>
        <p:txBody>
          <a:bodyPr>
            <a:normAutofit fontScale="90000"/>
          </a:bodyPr>
          <a:lstStyle/>
          <a:p>
            <a:r>
              <a:rPr lang="en-PT" dirty="0"/>
              <a:t>Literature review (1)</a:t>
            </a:r>
          </a:p>
        </p:txBody>
      </p:sp>
      <p:pic>
        <p:nvPicPr>
          <p:cNvPr id="4" name="Picture 3">
            <a:extLst>
              <a:ext uri="{FF2B5EF4-FFF2-40B4-BE49-F238E27FC236}">
                <a16:creationId xmlns:a16="http://schemas.microsoft.com/office/drawing/2014/main" id="{38466078-9E1C-0FE4-9E4B-A811AE125251}"/>
              </a:ext>
            </a:extLst>
          </p:cNvPr>
          <p:cNvPicPr>
            <a:picLocks noChangeAspect="1"/>
          </p:cNvPicPr>
          <p:nvPr/>
        </p:nvPicPr>
        <p:blipFill>
          <a:blip r:embed="rId2"/>
          <a:stretch>
            <a:fillRect/>
          </a:stretch>
        </p:blipFill>
        <p:spPr>
          <a:xfrm>
            <a:off x="461356" y="1022853"/>
            <a:ext cx="8520600" cy="3882692"/>
          </a:xfrm>
          <a:prstGeom prst="rect">
            <a:avLst/>
          </a:prstGeom>
        </p:spPr>
      </p:pic>
    </p:spTree>
    <p:extLst>
      <p:ext uri="{BB962C8B-B14F-4D97-AF65-F5344CB8AC3E}">
        <p14:creationId xmlns:p14="http://schemas.microsoft.com/office/powerpoint/2010/main" val="2259125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BB5405-AFC5-EEA7-49BA-06EC4D9400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35A2C1-1B00-1D21-4E95-28F9AB788AD7}"/>
              </a:ext>
            </a:extLst>
          </p:cNvPr>
          <p:cNvSpPr>
            <a:spLocks noGrp="1"/>
          </p:cNvSpPr>
          <p:nvPr>
            <p:ph type="title"/>
          </p:nvPr>
        </p:nvSpPr>
        <p:spPr/>
        <p:txBody>
          <a:bodyPr>
            <a:normAutofit fontScale="90000"/>
          </a:bodyPr>
          <a:lstStyle/>
          <a:p>
            <a:r>
              <a:rPr lang="en-PT" dirty="0"/>
              <a:t>Literature review (2)</a:t>
            </a:r>
          </a:p>
        </p:txBody>
      </p:sp>
      <p:pic>
        <p:nvPicPr>
          <p:cNvPr id="3" name="Picture 2">
            <a:extLst>
              <a:ext uri="{FF2B5EF4-FFF2-40B4-BE49-F238E27FC236}">
                <a16:creationId xmlns:a16="http://schemas.microsoft.com/office/drawing/2014/main" id="{C2BD4B4B-7E78-EBED-EE3E-81BA45C1F14D}"/>
              </a:ext>
            </a:extLst>
          </p:cNvPr>
          <p:cNvPicPr>
            <a:picLocks noChangeAspect="1"/>
          </p:cNvPicPr>
          <p:nvPr/>
        </p:nvPicPr>
        <p:blipFill>
          <a:blip r:embed="rId2"/>
          <a:stretch>
            <a:fillRect/>
          </a:stretch>
        </p:blipFill>
        <p:spPr>
          <a:xfrm>
            <a:off x="386542" y="1017725"/>
            <a:ext cx="7772400" cy="3537334"/>
          </a:xfrm>
          <a:prstGeom prst="rect">
            <a:avLst/>
          </a:prstGeom>
        </p:spPr>
      </p:pic>
    </p:spTree>
    <p:extLst>
      <p:ext uri="{BB962C8B-B14F-4D97-AF65-F5344CB8AC3E}">
        <p14:creationId xmlns:p14="http://schemas.microsoft.com/office/powerpoint/2010/main" val="3992309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36003B-DB7D-1900-E1E2-B52BAD4C53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BC836E-7EA3-83E2-BD09-254AE1F4F33E}"/>
              </a:ext>
            </a:extLst>
          </p:cNvPr>
          <p:cNvSpPr>
            <a:spLocks noGrp="1"/>
          </p:cNvSpPr>
          <p:nvPr>
            <p:ph type="title"/>
          </p:nvPr>
        </p:nvSpPr>
        <p:spPr/>
        <p:txBody>
          <a:bodyPr>
            <a:normAutofit fontScale="90000"/>
          </a:bodyPr>
          <a:lstStyle/>
          <a:p>
            <a:r>
              <a:rPr lang="en-PT" dirty="0"/>
              <a:t>Literature review (3)</a:t>
            </a:r>
          </a:p>
        </p:txBody>
      </p:sp>
      <p:pic>
        <p:nvPicPr>
          <p:cNvPr id="3" name="Picture 2">
            <a:extLst>
              <a:ext uri="{FF2B5EF4-FFF2-40B4-BE49-F238E27FC236}">
                <a16:creationId xmlns:a16="http://schemas.microsoft.com/office/drawing/2014/main" id="{322352A3-5A1A-7237-8C24-E076C43855F6}"/>
              </a:ext>
            </a:extLst>
          </p:cNvPr>
          <p:cNvPicPr>
            <a:picLocks noChangeAspect="1"/>
          </p:cNvPicPr>
          <p:nvPr/>
        </p:nvPicPr>
        <p:blipFill>
          <a:blip r:embed="rId2"/>
          <a:stretch>
            <a:fillRect/>
          </a:stretch>
        </p:blipFill>
        <p:spPr>
          <a:xfrm>
            <a:off x="369917" y="1164830"/>
            <a:ext cx="7772400" cy="3533645"/>
          </a:xfrm>
          <a:prstGeom prst="rect">
            <a:avLst/>
          </a:prstGeom>
        </p:spPr>
      </p:pic>
    </p:spTree>
    <p:extLst>
      <p:ext uri="{BB962C8B-B14F-4D97-AF65-F5344CB8AC3E}">
        <p14:creationId xmlns:p14="http://schemas.microsoft.com/office/powerpoint/2010/main" val="2305989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38DB8-43C9-525B-4C9A-07EE94B9C70F}"/>
              </a:ext>
            </a:extLst>
          </p:cNvPr>
          <p:cNvSpPr>
            <a:spLocks noGrp="1"/>
          </p:cNvSpPr>
          <p:nvPr>
            <p:ph type="title"/>
          </p:nvPr>
        </p:nvSpPr>
        <p:spPr/>
        <p:txBody>
          <a:bodyPr>
            <a:normAutofit fontScale="90000"/>
          </a:bodyPr>
          <a:lstStyle/>
          <a:p>
            <a:r>
              <a:rPr lang="en-PT" dirty="0"/>
              <a:t>Baseline Description (2)</a:t>
            </a:r>
          </a:p>
        </p:txBody>
      </p:sp>
      <p:sp>
        <p:nvSpPr>
          <p:cNvPr id="3" name="Text Placeholder 2">
            <a:extLst>
              <a:ext uri="{FF2B5EF4-FFF2-40B4-BE49-F238E27FC236}">
                <a16:creationId xmlns:a16="http://schemas.microsoft.com/office/drawing/2014/main" id="{D9BCA504-35A8-8098-033D-F4AE8AFBD21A}"/>
              </a:ext>
            </a:extLst>
          </p:cNvPr>
          <p:cNvSpPr>
            <a:spLocks noGrp="1"/>
          </p:cNvSpPr>
          <p:nvPr>
            <p:ph type="body" idx="1"/>
          </p:nvPr>
        </p:nvSpPr>
        <p:spPr/>
        <p:txBody>
          <a:bodyPr>
            <a:normAutofit fontScale="92500"/>
          </a:bodyPr>
          <a:lstStyle/>
          <a:p>
            <a:r>
              <a:rPr lang="en-GB" b="1" dirty="0"/>
              <a:t>Preprocessing:</a:t>
            </a:r>
            <a:endParaRPr lang="en-GB" dirty="0"/>
          </a:p>
          <a:p>
            <a:pPr lvl="1"/>
            <a:r>
              <a:rPr lang="en-GB" b="1" dirty="0"/>
              <a:t>Contextualization:</a:t>
            </a:r>
            <a:endParaRPr lang="en-GB" dirty="0"/>
          </a:p>
          <a:p>
            <a:pPr lvl="2"/>
            <a:r>
              <a:rPr lang="en-GB" dirty="0"/>
              <a:t>Provided the model with context by including all previous sentences in the post.</a:t>
            </a:r>
          </a:p>
          <a:p>
            <a:pPr lvl="2"/>
            <a:r>
              <a:rPr lang="en-GB" dirty="0"/>
              <a:t>Incorporated few-shot learning with examples of adaptive and maladaptive classifications.</a:t>
            </a:r>
          </a:p>
          <a:p>
            <a:pPr lvl="1"/>
            <a:r>
              <a:rPr lang="en-GB" b="1" dirty="0"/>
              <a:t>LLM Span Identification:</a:t>
            </a:r>
            <a:endParaRPr lang="en-GB" dirty="0"/>
          </a:p>
          <a:p>
            <a:pPr lvl="2"/>
            <a:r>
              <a:rPr lang="en-GB" dirty="0"/>
              <a:t>Recognized that many self-state spans were sub-sentence level.</a:t>
            </a:r>
          </a:p>
          <a:p>
            <a:pPr lvl="2"/>
            <a:r>
              <a:rPr lang="en-GB" dirty="0"/>
              <a:t>Identified 70.2% of maladaptive and 68.7% of adaptive self-states </a:t>
            </a:r>
            <a:endParaRPr lang="en-PT" dirty="0"/>
          </a:p>
          <a:p>
            <a:r>
              <a:rPr lang="en-GB" b="1" dirty="0"/>
              <a:t>Evaluation Metrics:</a:t>
            </a:r>
            <a:endParaRPr lang="en-GB" dirty="0"/>
          </a:p>
          <a:p>
            <a:pPr lvl="1"/>
            <a:r>
              <a:rPr lang="en-GB" b="1" dirty="0"/>
              <a:t>Recall-Oriented Performance:</a:t>
            </a:r>
            <a:endParaRPr lang="en-GB" dirty="0"/>
          </a:p>
          <a:p>
            <a:pPr lvl="2"/>
            <a:r>
              <a:rPr lang="en-GB" dirty="0"/>
              <a:t>Calculated using the average of the maximum pairwise BERT Score.</a:t>
            </a:r>
          </a:p>
          <a:p>
            <a:pPr lvl="1"/>
            <a:r>
              <a:rPr lang="en-GB" b="1" dirty="0"/>
              <a:t>Weighted Recall:</a:t>
            </a:r>
            <a:endParaRPr lang="en-GB" dirty="0"/>
          </a:p>
          <a:p>
            <a:pPr lvl="2"/>
            <a:r>
              <a:rPr lang="en-GB" dirty="0"/>
              <a:t>Assessed systems based on the cumulative number of annotated tokens, aiming for similarity to human-annotated tokens</a:t>
            </a:r>
          </a:p>
          <a:p>
            <a:endParaRPr lang="en-GB" dirty="0"/>
          </a:p>
        </p:txBody>
      </p:sp>
      <p:sp>
        <p:nvSpPr>
          <p:cNvPr id="4" name="TextBox 3">
            <a:extLst>
              <a:ext uri="{FF2B5EF4-FFF2-40B4-BE49-F238E27FC236}">
                <a16:creationId xmlns:a16="http://schemas.microsoft.com/office/drawing/2014/main" id="{2965A3FB-92AF-DDB9-6178-E74B38019DA6}"/>
              </a:ext>
            </a:extLst>
          </p:cNvPr>
          <p:cNvSpPr txBox="1"/>
          <p:nvPr/>
        </p:nvSpPr>
        <p:spPr>
          <a:xfrm>
            <a:off x="0" y="4511125"/>
            <a:ext cx="8832300" cy="215444"/>
          </a:xfrm>
          <a:prstGeom prst="rect">
            <a:avLst/>
          </a:prstGeom>
          <a:noFill/>
        </p:spPr>
        <p:txBody>
          <a:bodyPr wrap="square">
            <a:spAutoFit/>
          </a:bodyPr>
          <a:lstStyle/>
          <a:p>
            <a:r>
              <a:rPr lang="en-GB" sz="800" dirty="0">
                <a:latin typeface=""/>
                <a:cs typeface="Courier New" panose="02070309020205020404" pitchFamily="49" charset="0"/>
              </a:rPr>
              <a:t>[2] (Section 3) Kim, L. (2025). </a:t>
            </a:r>
            <a:r>
              <a:rPr lang="en-GB" sz="800" i="1" dirty="0">
                <a:latin typeface=""/>
                <a:cs typeface="Courier New" panose="02070309020205020404" pitchFamily="49" charset="0"/>
              </a:rPr>
              <a:t>A baseline for self-state identification and classification in mental health data: </a:t>
            </a:r>
            <a:r>
              <a:rPr lang="en-GB" sz="800" i="1" dirty="0" err="1">
                <a:latin typeface=""/>
                <a:cs typeface="Courier New" panose="02070309020205020404" pitchFamily="49" charset="0"/>
              </a:rPr>
              <a:t>CLPsych</a:t>
            </a:r>
            <a:r>
              <a:rPr lang="en-GB" sz="800" i="1" dirty="0">
                <a:latin typeface=""/>
                <a:cs typeface="Courier New" panose="02070309020205020404" pitchFamily="49" charset="0"/>
              </a:rPr>
              <a:t> 2025 task</a:t>
            </a:r>
            <a:r>
              <a:rPr lang="en-GB" sz="800" dirty="0">
                <a:latin typeface=""/>
                <a:cs typeface="Courier New" panose="02070309020205020404" pitchFamily="49" charset="0"/>
              </a:rPr>
              <a:t>. </a:t>
            </a:r>
            <a:r>
              <a:rPr lang="en-GB" sz="800" dirty="0" err="1">
                <a:latin typeface=""/>
                <a:cs typeface="Courier New" panose="02070309020205020404" pitchFamily="49" charset="0"/>
              </a:rPr>
              <a:t>arXiv</a:t>
            </a:r>
            <a:r>
              <a:rPr lang="en-GB" sz="800" dirty="0">
                <a:latin typeface=""/>
                <a:cs typeface="Courier New" panose="02070309020205020404" pitchFamily="49" charset="0"/>
              </a:rPr>
              <a:t>. </a:t>
            </a:r>
            <a:r>
              <a:rPr lang="en-GB" sz="800" dirty="0">
                <a:latin typeface=""/>
                <a:cs typeface="Courier New" panose="02070309020205020404" pitchFamily="49" charset="0"/>
                <a:hlinkClick r:id="rId2"/>
              </a:rPr>
              <a:t>https://arxiv.org/abs/2504.14066</a:t>
            </a:r>
            <a:endParaRPr lang="en-GB" sz="800" dirty="0">
              <a:latin typeface=""/>
              <a:cs typeface="Courier New" panose="02070309020205020404" pitchFamily="49" charset="0"/>
            </a:endParaRPr>
          </a:p>
        </p:txBody>
      </p:sp>
    </p:spTree>
    <p:extLst>
      <p:ext uri="{BB962C8B-B14F-4D97-AF65-F5344CB8AC3E}">
        <p14:creationId xmlns:p14="http://schemas.microsoft.com/office/powerpoint/2010/main" val="1948938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u="sng" dirty="0"/>
              <a:t>Baseline Description</a:t>
            </a:r>
            <a:endParaRPr b="1" u="sng" dirty="0"/>
          </a:p>
        </p:txBody>
      </p:sp>
      <p:sp>
        <p:nvSpPr>
          <p:cNvPr id="67" name="Google Shape;67;p15"/>
          <p:cNvSpPr txBox="1">
            <a:spLocks noGrp="1"/>
          </p:cNvSpPr>
          <p:nvPr>
            <p:ph type="body" idx="1"/>
          </p:nvPr>
        </p:nvSpPr>
        <p:spPr>
          <a:xfrm>
            <a:off x="311700" y="1282125"/>
            <a:ext cx="8520600" cy="2964600"/>
          </a:xfrm>
          <a:prstGeom prst="rect">
            <a:avLst/>
          </a:prstGeom>
        </p:spPr>
        <p:txBody>
          <a:bodyPr spcFirstLastPara="1" wrap="square" lIns="91425" tIns="91425" rIns="91425" bIns="91425" anchor="t" anchorCtr="0">
            <a:noAutofit/>
          </a:bodyPr>
          <a:lstStyle/>
          <a:p>
            <a:r>
              <a:rPr lang="en-GB" b="1" dirty="0"/>
              <a:t>Model:</a:t>
            </a:r>
            <a:endParaRPr lang="en-GB" dirty="0"/>
          </a:p>
          <a:p>
            <a:pPr lvl="1"/>
            <a:r>
              <a:rPr lang="en-GB" dirty="0"/>
              <a:t>Utilized a 4-bit quantized Gemma 2 9B model.</a:t>
            </a:r>
          </a:p>
          <a:p>
            <a:pPr lvl="1"/>
            <a:r>
              <a:rPr lang="en-GB" dirty="0"/>
              <a:t>Employed few-shot learning without fine-tuning.</a:t>
            </a:r>
          </a:p>
          <a:p>
            <a:r>
              <a:rPr lang="en-GB" b="1" dirty="0"/>
              <a:t>Preprocessing:</a:t>
            </a:r>
            <a:endParaRPr lang="en-GB" dirty="0"/>
          </a:p>
          <a:p>
            <a:pPr lvl="1"/>
            <a:r>
              <a:rPr lang="en-GB" b="1" dirty="0"/>
              <a:t>Sentence Splitting:</a:t>
            </a:r>
            <a:endParaRPr lang="en-GB" dirty="0"/>
          </a:p>
          <a:p>
            <a:pPr lvl="2"/>
            <a:r>
              <a:rPr lang="en-GB" dirty="0"/>
              <a:t>Applied </a:t>
            </a:r>
            <a:r>
              <a:rPr lang="en-GB" dirty="0" err="1"/>
              <a:t>spaCy</a:t>
            </a:r>
            <a:r>
              <a:rPr lang="en-GB" dirty="0"/>
              <a:t> for sentence segmentation.</a:t>
            </a:r>
          </a:p>
          <a:p>
            <a:pPr lvl="2"/>
            <a:r>
              <a:rPr lang="en-GB" dirty="0"/>
              <a:t>Classified each sentence as adaptive or maladaptive.</a:t>
            </a:r>
          </a:p>
          <a:p>
            <a:pPr lvl="1"/>
            <a:r>
              <a:rPr lang="en-GB" b="1" dirty="0"/>
              <a:t>Importance Filtering:</a:t>
            </a:r>
            <a:endParaRPr lang="en-GB" dirty="0"/>
          </a:p>
          <a:p>
            <a:pPr lvl="2"/>
            <a:r>
              <a:rPr lang="en-GB" dirty="0"/>
              <a:t>Implemented a preprocessing step using an LLM to determine sentence importance.</a:t>
            </a:r>
          </a:p>
          <a:p>
            <a:pPr lvl="2"/>
            <a:r>
              <a:rPr lang="en-GB" dirty="0"/>
              <a:t>Focused on six MIND self-state dimensions: affective, </a:t>
            </a:r>
            <a:r>
              <a:rPr lang="en-GB" dirty="0" err="1"/>
              <a:t>behavior</a:t>
            </a:r>
            <a:r>
              <a:rPr lang="en-GB" dirty="0"/>
              <a:t>-self, </a:t>
            </a:r>
            <a:r>
              <a:rPr lang="en-GB" dirty="0" err="1"/>
              <a:t>behavior</a:t>
            </a:r>
            <a:r>
              <a:rPr lang="en-GB" dirty="0"/>
              <a:t>-others, cognition-self, cognition-others, and desire. at sub-sentence levels.</a:t>
            </a:r>
          </a:p>
        </p:txBody>
      </p:sp>
      <p:sp>
        <p:nvSpPr>
          <p:cNvPr id="2" name="TextBox 1">
            <a:extLst>
              <a:ext uri="{FF2B5EF4-FFF2-40B4-BE49-F238E27FC236}">
                <a16:creationId xmlns:a16="http://schemas.microsoft.com/office/drawing/2014/main" id="{DFD86798-A4D9-17DA-C544-4A5E074E5535}"/>
              </a:ext>
            </a:extLst>
          </p:cNvPr>
          <p:cNvSpPr txBox="1"/>
          <p:nvPr/>
        </p:nvSpPr>
        <p:spPr>
          <a:xfrm>
            <a:off x="0" y="4511125"/>
            <a:ext cx="8832300" cy="215444"/>
          </a:xfrm>
          <a:prstGeom prst="rect">
            <a:avLst/>
          </a:prstGeom>
          <a:noFill/>
        </p:spPr>
        <p:txBody>
          <a:bodyPr wrap="square">
            <a:spAutoFit/>
          </a:bodyPr>
          <a:lstStyle/>
          <a:p>
            <a:r>
              <a:rPr lang="en-GB" sz="800" dirty="0">
                <a:latin typeface=""/>
                <a:cs typeface="Courier New" panose="02070309020205020404" pitchFamily="49" charset="0"/>
              </a:rPr>
              <a:t>[2] (Section 3) Kim, L. (2025). </a:t>
            </a:r>
            <a:r>
              <a:rPr lang="en-GB" sz="800" i="1" dirty="0">
                <a:latin typeface=""/>
                <a:cs typeface="Courier New" panose="02070309020205020404" pitchFamily="49" charset="0"/>
              </a:rPr>
              <a:t>A baseline for self-state identification and classification in mental health data: </a:t>
            </a:r>
            <a:r>
              <a:rPr lang="en-GB" sz="800" i="1" dirty="0" err="1">
                <a:latin typeface=""/>
                <a:cs typeface="Courier New" panose="02070309020205020404" pitchFamily="49" charset="0"/>
              </a:rPr>
              <a:t>CLPsych</a:t>
            </a:r>
            <a:r>
              <a:rPr lang="en-GB" sz="800" i="1" dirty="0">
                <a:latin typeface=""/>
                <a:cs typeface="Courier New" panose="02070309020205020404" pitchFamily="49" charset="0"/>
              </a:rPr>
              <a:t> 2025 task</a:t>
            </a:r>
            <a:r>
              <a:rPr lang="en-GB" sz="800" dirty="0">
                <a:latin typeface=""/>
                <a:cs typeface="Courier New" panose="02070309020205020404" pitchFamily="49" charset="0"/>
              </a:rPr>
              <a:t>. </a:t>
            </a:r>
            <a:r>
              <a:rPr lang="en-GB" sz="800" dirty="0" err="1">
                <a:latin typeface=""/>
                <a:cs typeface="Courier New" panose="02070309020205020404" pitchFamily="49" charset="0"/>
              </a:rPr>
              <a:t>arXiv</a:t>
            </a:r>
            <a:r>
              <a:rPr lang="en-GB" sz="800" dirty="0">
                <a:latin typeface=""/>
                <a:cs typeface="Courier New" panose="02070309020205020404" pitchFamily="49" charset="0"/>
              </a:rPr>
              <a:t>. </a:t>
            </a:r>
            <a:r>
              <a:rPr lang="en-GB" sz="800" dirty="0">
                <a:latin typeface=""/>
                <a:cs typeface="Courier New" panose="02070309020205020404" pitchFamily="49" charset="0"/>
                <a:hlinkClick r:id="rId3"/>
              </a:rPr>
              <a:t>https://arxiv.org/abs/2504.14066</a:t>
            </a:r>
            <a:endParaRPr lang="en-GB" sz="800" dirty="0">
              <a:latin typeface=""/>
              <a:cs typeface="Courier New" panose="02070309020205020404" pitchFamily="49"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1273</Words>
  <Application>Microsoft Macintosh PowerPoint</Application>
  <PresentationFormat>On-screen Show (16:9)</PresentationFormat>
  <Paragraphs>79</Paragraphs>
  <Slides>15</Slides>
  <Notes>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Arial</vt:lpstr>
      <vt:lpstr>Simple Light</vt:lpstr>
      <vt:lpstr>Self-State Identification and Classification in Mental Health Data using Agentic AI Systems</vt:lpstr>
      <vt:lpstr>Table of Contents</vt:lpstr>
      <vt:lpstr>Introduction to the Problem Statement </vt:lpstr>
      <vt:lpstr>Domain fundamentals </vt:lpstr>
      <vt:lpstr>Literature review (1)</vt:lpstr>
      <vt:lpstr>Literature review (2)</vt:lpstr>
      <vt:lpstr>Literature review (3)</vt:lpstr>
      <vt:lpstr>Baseline Description (2)</vt:lpstr>
      <vt:lpstr>Baseline Description</vt:lpstr>
      <vt:lpstr>Novelty</vt:lpstr>
      <vt:lpstr>Architecture </vt:lpstr>
      <vt:lpstr>Dataset</vt:lpstr>
      <vt:lpstr>Experiments Timeline (Add dates here)</vt:lpstr>
      <vt:lpstr>Compute Requirements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Vaibhav Arora</cp:lastModifiedBy>
  <cp:revision>4</cp:revision>
  <dcterms:modified xsi:type="dcterms:W3CDTF">2025-09-04T18:57:21Z</dcterms:modified>
</cp:coreProperties>
</file>