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1" r:id="rId4"/>
    <p:sldId id="279" r:id="rId5"/>
    <p:sldId id="265" r:id="rId6"/>
    <p:sldId id="280" r:id="rId7"/>
    <p:sldId id="266" r:id="rId8"/>
    <p:sldId id="281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66B3E-7C97-9A10-D47E-D262FC9C5011}" v="178" dt="2023-11-27T02:20:00.544"/>
    <p1510:client id="{35EE82F6-D2A3-04F4-5E6D-796A31F10BFC}" v="57" dt="2023-11-23T22:04:36.117"/>
    <p1510:client id="{48E0DDA0-6116-1B9D-F0FE-C1CA444FE4A8}" v="1106" dt="2023-11-23T22:33:54.263"/>
    <p1510:client id="{59DA2F50-3E45-D26F-9615-678E125772EE}" v="653" dt="2023-11-24T03:49:06.771"/>
    <p1510:client id="{647BE39A-B96F-D744-3086-8826F3561905}" v="11" dt="2023-11-23T22:22:01.148"/>
    <p1510:client id="{75E16209-C8A8-FDE2-95A0-D1B0532A98B9}" v="80" dt="2023-11-21T21:14:08.899"/>
    <p1510:client id="{763BB503-6DEE-BF37-4175-14DBE9108453}" v="135" dt="2023-11-27T02:29:35.945"/>
    <p1510:client id="{C463F1A1-BFCE-4670-A070-FDB54CA2FC26}" v="13" dt="2023-11-21T20:57:23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676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ce05b1bd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ce05b1bd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ce05b1bd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ce05b1bd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75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ce05b1bd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ce05b1bd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ce05b1bd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ce05b1bd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10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9144000" cy="822325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85975" y="73025"/>
            <a:ext cx="4972050" cy="6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457200" y="741363"/>
            <a:ext cx="82296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3000" b="1">
                <a:latin typeface="Times New Roman"/>
                <a:cs typeface="Times New Roman"/>
              </a:rPr>
              <a:t>Effect of Instance Location and Network Interface on Computational Performance of a Cluster</a:t>
            </a:r>
            <a:endParaRPr lang="en-US" sz="3000" b="1">
              <a:latin typeface="Times New Roman"/>
            </a:endParaRP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457200" y="3602038"/>
            <a:ext cx="82296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100000"/>
              <a:buNone/>
            </a:pPr>
            <a:r>
              <a:rPr lang="en-US" sz="2800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 Patel</a:t>
            </a:r>
            <a:endParaRPr sz="2800">
              <a:solidFill>
                <a:srgbClr val="A6A6A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buClr>
                <a:srgbClr val="A6A6A6"/>
              </a:buClr>
              <a:buSzPct val="100000"/>
            </a:pPr>
            <a:r>
              <a:rPr lang="en-US" sz="2800">
                <a:solidFill>
                  <a:srgbClr val="A6A6A6"/>
                </a:solidFill>
                <a:latin typeface="Times New Roman"/>
                <a:ea typeface="Times New Roman"/>
                <a:cs typeface="Times New Roman"/>
              </a:rPr>
              <a:t>Ashutosh Kumar</a:t>
            </a:r>
          </a:p>
        </p:txBody>
      </p:sp>
      <p:sp>
        <p:nvSpPr>
          <p:cNvPr id="106" name="Google Shape;106;p13"/>
          <p:cNvSpPr/>
          <p:nvPr/>
        </p:nvSpPr>
        <p:spPr>
          <a:xfrm>
            <a:off x="0" y="0"/>
            <a:ext cx="9144000" cy="822325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5975" y="73025"/>
            <a:ext cx="4972050" cy="6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457200" y="182575"/>
            <a:ext cx="8229600" cy="101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Goals of the project</a:t>
            </a:r>
            <a:endParaRPr lang="en-US" sz="3600" b="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457200" y="1148308"/>
            <a:ext cx="8229600" cy="506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0">
              <a:buNone/>
            </a:pPr>
            <a:endParaRPr lang="en-US">
              <a:latin typeface="Times New Roman"/>
              <a:ea typeface="Trebuchet MS"/>
              <a:cs typeface="Trebuchet MS"/>
            </a:endParaRPr>
          </a:p>
          <a:p>
            <a:pPr marL="685800" indent="-457200"/>
            <a:r>
              <a:rPr lang="en-US" sz="2400" dirty="0">
                <a:latin typeface="Times New Roman"/>
              </a:rPr>
              <a:t>High Performance </a:t>
            </a:r>
            <a:r>
              <a:rPr lang="en-US" sz="2400" dirty="0" err="1">
                <a:latin typeface="Times New Roman"/>
              </a:rPr>
              <a:t>Linpack</a:t>
            </a:r>
            <a:r>
              <a:rPr lang="en-US" sz="2400" dirty="0">
                <a:latin typeface="Times New Roman"/>
              </a:rPr>
              <a:t> (HPL) benchmarking on various instances.</a:t>
            </a:r>
            <a:endParaRPr lang="en-US" sz="2400" dirty="0">
              <a:latin typeface="Times New Roman"/>
              <a:cs typeface="Times New Roman"/>
            </a:endParaRPr>
          </a:p>
          <a:p>
            <a:pPr marL="685800" indent="-457200"/>
            <a:r>
              <a:rPr lang="en-US" sz="2400" dirty="0">
                <a:latin typeface="Times New Roman"/>
                <a:cs typeface="Times New Roman"/>
              </a:rPr>
              <a:t>To find the optimal problem size, run the benchmark and record the performance of the instance.</a:t>
            </a:r>
            <a:endParaRPr lang="en-US" sz="2400" dirty="0">
              <a:latin typeface="Times New Roman"/>
            </a:endParaRPr>
          </a:p>
          <a:p>
            <a:pPr marL="685800" indent="-457200"/>
            <a:r>
              <a:rPr lang="en-US" sz="2400" dirty="0">
                <a:latin typeface="Times New Roman"/>
                <a:cs typeface="Times New Roman"/>
              </a:rPr>
              <a:t>Finding the bandwidth between instances in various cases using the </a:t>
            </a:r>
            <a:r>
              <a:rPr lang="en-US" sz="2400" dirty="0" err="1">
                <a:latin typeface="Times New Roman"/>
                <a:cs typeface="Times New Roman"/>
              </a:rPr>
              <a:t>iPerf</a:t>
            </a:r>
            <a:r>
              <a:rPr lang="en-US" sz="2400" dirty="0">
                <a:latin typeface="Times New Roman"/>
                <a:cs typeface="Times New Roman"/>
              </a:rPr>
              <a:t> tool.</a:t>
            </a:r>
          </a:p>
          <a:p>
            <a:pPr marL="685800" indent="-457200"/>
            <a:r>
              <a:rPr lang="en-US" sz="2400" dirty="0">
                <a:latin typeface="Times New Roman"/>
                <a:cs typeface="Times New Roman"/>
              </a:rPr>
              <a:t>Finding the latency between instances in various cases using the </a:t>
            </a:r>
            <a:r>
              <a:rPr lang="en-US" sz="2400" dirty="0" err="1">
                <a:latin typeface="Times New Roman"/>
                <a:cs typeface="Times New Roman"/>
              </a:rPr>
              <a:t>Netperf</a:t>
            </a:r>
            <a:r>
              <a:rPr lang="en-US" sz="2400" dirty="0">
                <a:latin typeface="Times New Roman"/>
                <a:cs typeface="Times New Roman"/>
              </a:rPr>
              <a:t> tool.</a:t>
            </a:r>
          </a:p>
          <a:p>
            <a:pPr marL="635000" indent="-457200">
              <a:buSzPts val="2800"/>
            </a:pPr>
            <a:endParaRPr lang="en-US">
              <a:latin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95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lang="en-US" sz="3600" b="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628650" y="1459051"/>
            <a:ext cx="7886700" cy="47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To compile HPL Benchmark, we installed</a:t>
            </a:r>
          </a:p>
          <a:p>
            <a:pPr lvl="1">
              <a:spcBef>
                <a:spcPts val="0"/>
              </a:spcBef>
            </a:pPr>
            <a:r>
              <a:rPr lang="en-US" sz="2000" dirty="0" err="1">
                <a:latin typeface="Times New Roman"/>
                <a:ea typeface="Times New Roman"/>
                <a:cs typeface="Times New Roman"/>
              </a:rPr>
              <a:t>OpenBLAS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 (Basic Linear Algebra Subprograms)</a:t>
            </a:r>
          </a:p>
          <a:p>
            <a:pPr lvl="1">
              <a:spcBef>
                <a:spcPts val="0"/>
              </a:spcBef>
            </a:pPr>
            <a:r>
              <a:rPr lang="en-US" sz="2000" dirty="0" err="1">
                <a:latin typeface="Times New Roman"/>
                <a:ea typeface="Times New Roman"/>
                <a:cs typeface="Times New Roman"/>
              </a:rPr>
              <a:t>OpenMPI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 (Message Passing Interface)</a:t>
            </a:r>
            <a:br>
              <a:rPr lang="en-US" sz="2000" dirty="0">
                <a:latin typeface="Times New Roman"/>
                <a:ea typeface="Times New Roman"/>
                <a:cs typeface="Times New Roman"/>
              </a:rPr>
            </a:br>
            <a:endParaRPr lang="en-US" sz="2000">
              <a:latin typeface="Times New Roman"/>
              <a:ea typeface="Times New Roman"/>
              <a:cs typeface="Times New Roman"/>
            </a:endParaRPr>
          </a:p>
          <a:p>
            <a:pPr indent="-457200">
              <a:spcBef>
                <a:spcPts val="0"/>
              </a:spcBef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To run the benchmark, we configured HPL.dat file, which contains the various variables required to run it.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/>
                <a:ea typeface="Times New Roman"/>
                <a:cs typeface="Times New Roman"/>
              </a:rPr>
              <a:t>Problem size (N), Block size (NB), P*Q = number of MPI processes</a:t>
            </a:r>
            <a:br>
              <a:rPr lang="en-US" sz="2000" dirty="0">
                <a:latin typeface="Times New Roman"/>
                <a:ea typeface="Times New Roman"/>
                <a:cs typeface="Times New Roman"/>
              </a:rPr>
            </a:br>
            <a:endParaRPr lang="en-US" sz="2000">
              <a:latin typeface="Times New Roman"/>
              <a:ea typeface="Times New Roman"/>
              <a:cs typeface="Times New Roman"/>
            </a:endParaRPr>
          </a:p>
          <a:p>
            <a:pPr indent="-457200">
              <a:spcBef>
                <a:spcPts val="0"/>
              </a:spcBef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We experimented on AWS EC2 instances of types t2.micro and t2.xlarge, with various problem sizes.</a:t>
            </a:r>
            <a:br>
              <a:rPr lang="en-US" sz="2400" dirty="0">
                <a:latin typeface="Times New Roman"/>
                <a:ea typeface="Times New Roman"/>
                <a:cs typeface="Times New Roman"/>
              </a:rPr>
            </a:br>
            <a:endParaRPr lang="en-US" sz="2400">
              <a:latin typeface="Times New Roman"/>
              <a:ea typeface="Times New Roman"/>
              <a:cs typeface="Times New Roman"/>
            </a:endParaRPr>
          </a:p>
          <a:p>
            <a:pPr indent="-457200">
              <a:spcBef>
                <a:spcPts val="0"/>
              </a:spcBef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Created 2 instances in US East (Ohio) region and 2 instances in Asia-Pacific Northeast (Tokyo) region.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99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lang="en-US" sz="3000" b="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628650" y="1642338"/>
            <a:ext cx="7886700" cy="453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Used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iPerf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tool to calculate the bandwidth between various instances (within the same region and across regions).</a:t>
            </a:r>
          </a:p>
          <a:p>
            <a:pPr lvl="1" indent="-457200">
              <a:spcBef>
                <a:spcPts val="0"/>
              </a:spcBef>
            </a:pPr>
            <a:r>
              <a:rPr lang="en-US" sz="2000" dirty="0">
                <a:latin typeface="Times New Roman"/>
                <a:ea typeface="Times New Roman"/>
                <a:cs typeface="Times New Roman"/>
              </a:rPr>
              <a:t>One instance needs to be the </a:t>
            </a:r>
            <a:r>
              <a:rPr lang="en-US" sz="2000" dirty="0" err="1">
                <a:latin typeface="Times New Roman"/>
                <a:ea typeface="Times New Roman"/>
                <a:cs typeface="Times New Roman"/>
              </a:rPr>
              <a:t>iPerf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 server and another needs to be the client.</a:t>
            </a:r>
            <a:br>
              <a:rPr lang="en-US" sz="2000" dirty="0">
                <a:latin typeface="Times New Roman"/>
                <a:ea typeface="Times New Roman"/>
                <a:cs typeface="Times New Roman"/>
              </a:rPr>
            </a:br>
            <a:endParaRPr lang="en-US" sz="2000">
              <a:latin typeface="Times New Roman"/>
              <a:ea typeface="Times New Roman"/>
              <a:cs typeface="Times New Roman"/>
            </a:endParaRPr>
          </a:p>
          <a:p>
            <a:pPr indent="-457200">
              <a:spcBef>
                <a:spcPts val="0"/>
              </a:spcBef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Used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tool to calculate the latency between various instances (within the same region and across regions).</a:t>
            </a:r>
          </a:p>
          <a:p>
            <a:pPr lvl="1" indent="-457200">
              <a:spcBef>
                <a:spcPts val="0"/>
              </a:spcBef>
            </a:pPr>
            <a:r>
              <a:rPr lang="en-US" sz="2000" dirty="0">
                <a:latin typeface="Times New Roman"/>
                <a:ea typeface="Times New Roman"/>
                <a:cs typeface="Times New Roman"/>
              </a:rPr>
              <a:t>Similar to ping.</a:t>
            </a:r>
          </a:p>
          <a:p>
            <a:pPr lvl="1" indent="-457200">
              <a:spcBef>
                <a:spcPts val="0"/>
              </a:spcBef>
            </a:pPr>
            <a:r>
              <a:rPr lang="en-US" sz="2000" dirty="0">
                <a:latin typeface="Times New Roman"/>
                <a:ea typeface="Times New Roman"/>
                <a:cs typeface="Times New Roman"/>
              </a:rPr>
              <a:t>Sent 100 packets from one instance to another to test the latency, and received a summary (Min, Max, Mean Latency).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553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687975" y="200875"/>
            <a:ext cx="7886700" cy="959126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lang="en-US" sz="3000" b="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628650" y="1109924"/>
            <a:ext cx="7886700" cy="468722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70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2" name="Picture 1" descr="A graph with blue dots&#10;&#10;Description automatically generated">
            <a:extLst>
              <a:ext uri="{FF2B5EF4-FFF2-40B4-BE49-F238E27FC236}">
                <a16:creationId xmlns:a16="http://schemas.microsoft.com/office/drawing/2014/main" id="{5C3AE742-F60E-4117-F393-CFB73CC8B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302" y="3633415"/>
            <a:ext cx="3558560" cy="2668920"/>
          </a:xfrm>
          <a:prstGeom prst="rect">
            <a:avLst/>
          </a:prstGeom>
        </p:spPr>
      </p:pic>
      <p:pic>
        <p:nvPicPr>
          <p:cNvPr id="3" name="Picture 2" descr="A graph of a problem size&#10;&#10;Description automatically generated">
            <a:extLst>
              <a:ext uri="{FF2B5EF4-FFF2-40B4-BE49-F238E27FC236}">
                <a16:creationId xmlns:a16="http://schemas.microsoft.com/office/drawing/2014/main" id="{B1E2A287-1107-E0E9-847B-039E2EEDF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22" y="962096"/>
            <a:ext cx="3558560" cy="2668920"/>
          </a:xfrm>
          <a:prstGeom prst="rect">
            <a:avLst/>
          </a:prstGeom>
        </p:spPr>
      </p:pic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73E435B0-B239-6C08-A46A-AC3BEF18C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032" y="969055"/>
            <a:ext cx="3541285" cy="265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687975" y="200875"/>
            <a:ext cx="7886700" cy="847118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lang="en-US" sz="3000" b="1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2E0B673-6861-BFFE-A4BB-D0782E4D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4" y="1050477"/>
            <a:ext cx="4248841" cy="2086948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894DF7C4-50D3-2181-CB8E-A14C26C6C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458" y="1050957"/>
            <a:ext cx="4272575" cy="2077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604B7-4EE3-CD7B-B9E7-424EC8121D74}"/>
              </a:ext>
            </a:extLst>
          </p:cNvPr>
          <p:cNvSpPr txBox="1"/>
          <p:nvPr/>
        </p:nvSpPr>
        <p:spPr>
          <a:xfrm>
            <a:off x="198562" y="3248256"/>
            <a:ext cx="42502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latin typeface="Times New Roman"/>
                <a:cs typeface="Times New Roman"/>
              </a:rPr>
              <a:t>iPerf</a:t>
            </a:r>
            <a:r>
              <a:rPr lang="en-US">
                <a:latin typeface="Times New Roman"/>
                <a:cs typeface="Times New Roman"/>
              </a:rPr>
              <a:t> bandwidth output for instances in the same region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F1AC4-C3A0-2585-ECC5-7214C261881B}"/>
              </a:ext>
            </a:extLst>
          </p:cNvPr>
          <p:cNvSpPr txBox="1"/>
          <p:nvPr/>
        </p:nvSpPr>
        <p:spPr>
          <a:xfrm>
            <a:off x="4571999" y="3248257"/>
            <a:ext cx="43215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iPerf bandwidth output for instances across regions</a:t>
            </a:r>
          </a:p>
        </p:txBody>
      </p:sp>
      <p:pic>
        <p:nvPicPr>
          <p:cNvPr id="8" name="Picture 7" descr="A table with black text and black text&#10;&#10;Description automatically generated">
            <a:extLst>
              <a:ext uri="{FF2B5EF4-FFF2-40B4-BE49-F238E27FC236}">
                <a16:creationId xmlns:a16="http://schemas.microsoft.com/office/drawing/2014/main" id="{77A35972-38C8-1088-74EF-DA6167CD1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292" y="3779807"/>
            <a:ext cx="3920312" cy="1808403"/>
          </a:xfrm>
          <a:prstGeom prst="rect">
            <a:avLst/>
          </a:prstGeom>
        </p:spPr>
      </p:pic>
      <p:pic>
        <p:nvPicPr>
          <p:cNvPr id="9" name="Picture 8" descr="A yellow and black box with black text&#10;&#10;Description automatically generated">
            <a:extLst>
              <a:ext uri="{FF2B5EF4-FFF2-40B4-BE49-F238E27FC236}">
                <a16:creationId xmlns:a16="http://schemas.microsoft.com/office/drawing/2014/main" id="{A5C43F23-D36E-0AB9-CF2D-DA406F25A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74" y="3779809"/>
            <a:ext cx="3920312" cy="1813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1CA3F3-B9A2-DFAB-BCF6-96522CC16B49}"/>
              </a:ext>
            </a:extLst>
          </p:cNvPr>
          <p:cNvSpPr txBox="1"/>
          <p:nvPr/>
        </p:nvSpPr>
        <p:spPr>
          <a:xfrm>
            <a:off x="234200" y="5651358"/>
            <a:ext cx="41789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</a:rPr>
              <a:t>Netperf</a:t>
            </a:r>
            <a:r>
              <a:rPr lang="en-US" dirty="0">
                <a:latin typeface="Times New Roman"/>
              </a:rPr>
              <a:t> latency output for instances in the same 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41F6E-7B8F-FDB7-6312-2D454770936F}"/>
              </a:ext>
            </a:extLst>
          </p:cNvPr>
          <p:cNvSpPr txBox="1"/>
          <p:nvPr/>
        </p:nvSpPr>
        <p:spPr>
          <a:xfrm>
            <a:off x="4811291" y="5651359"/>
            <a:ext cx="39702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</a:rPr>
              <a:t>Netperf</a:t>
            </a:r>
            <a:r>
              <a:rPr lang="en-US" dirty="0">
                <a:latin typeface="Times New Roman"/>
              </a:rPr>
              <a:t> latency output for instances across regions</a:t>
            </a:r>
          </a:p>
        </p:txBody>
      </p:sp>
    </p:spTree>
    <p:extLst>
      <p:ext uri="{BB962C8B-B14F-4D97-AF65-F5344CB8AC3E}">
        <p14:creationId xmlns:p14="http://schemas.microsoft.com/office/powerpoint/2010/main" val="28659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628650" y="288925"/>
            <a:ext cx="7886700" cy="78602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lang="en-US" sz="3000" b="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628650" y="1276104"/>
            <a:ext cx="7886700" cy="474832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sz="2400" dirty="0">
                <a:latin typeface="Times New Roman"/>
                <a:cs typeface="Times New Roman"/>
              </a:rPr>
              <a:t>To experiment between instances across multiple regions using the private IP address, we need VPC peering.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Public IP addresses assigned to the instances change when the instance is started, so using private IP address is preferable.</a:t>
            </a:r>
          </a:p>
          <a:p>
            <a:pPr indent="-457200"/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iPerf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 tool does not measure the latency, so we had to use the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 tool.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628650" y="288925"/>
            <a:ext cx="7886700" cy="79620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Lessons Learned</a:t>
            </a:r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628650" y="1184460"/>
            <a:ext cx="7886700" cy="483996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sz="2400" dirty="0">
                <a:latin typeface="Times New Roman"/>
                <a:ea typeface="Times New Roman"/>
                <a:cs typeface="Times New Roman"/>
              </a:rPr>
              <a:t>For smaller problem sizes (smaller N), the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Gflops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value is less.</a:t>
            </a:r>
          </a:p>
          <a:p>
            <a:pPr indent="-457200"/>
            <a:r>
              <a:rPr lang="en-US" sz="2400" dirty="0">
                <a:latin typeface="Times New Roman"/>
                <a:ea typeface="Times New Roman"/>
                <a:cs typeface="Times New Roman"/>
              </a:rPr>
              <a:t>For larger problem sizes (larger N), the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Gflops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values are greater because of efficient use of resources and parallelization.</a:t>
            </a:r>
          </a:p>
          <a:p>
            <a:pPr indent="-457200"/>
            <a:r>
              <a:rPr lang="en-US" sz="2400" dirty="0">
                <a:latin typeface="Times New Roman"/>
                <a:ea typeface="Times New Roman"/>
                <a:cs typeface="Times New Roman"/>
              </a:rPr>
              <a:t>However, there is a ceiling that the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Gflops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value reach with increasing N values.</a:t>
            </a:r>
          </a:p>
          <a:p>
            <a:pPr indent="-457200"/>
            <a:r>
              <a:rPr lang="en-US" sz="2400" dirty="0">
                <a:latin typeface="Times New Roman"/>
                <a:ea typeface="Times New Roman"/>
                <a:cs typeface="Times New Roman"/>
              </a:rPr>
              <a:t>Across region, the bandwidth is much lower than within the same region (80 </a:t>
            </a:r>
            <a:r>
              <a:rPr lang="en-US" sz="2400" err="1">
                <a:latin typeface="Times New Roman"/>
                <a:ea typeface="Times New Roman"/>
                <a:cs typeface="Times New Roman"/>
              </a:rPr>
              <a:t>Mbits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/s vs 1 </a:t>
            </a:r>
            <a:r>
              <a:rPr lang="en-US" sz="2400" err="1">
                <a:latin typeface="Times New Roman"/>
                <a:ea typeface="Times New Roman"/>
                <a:cs typeface="Times New Roman"/>
              </a:rPr>
              <a:t>Gbits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/s).</a:t>
            </a:r>
            <a:endParaRPr lang="en-US" dirty="0">
              <a:ea typeface="Times New Roman"/>
              <a:cs typeface="Times New Roman"/>
            </a:endParaRPr>
          </a:p>
          <a:p>
            <a:pPr indent="-457200"/>
            <a:r>
              <a:rPr lang="en-US" sz="2400" dirty="0">
                <a:latin typeface="Times New Roman"/>
                <a:cs typeface="Times New Roman"/>
              </a:rPr>
              <a:t>Latency across region is much higher than within the same region (160 </a:t>
            </a:r>
            <a:r>
              <a:rPr lang="en-US" sz="2400" dirty="0" err="1">
                <a:latin typeface="Times New Roman"/>
                <a:cs typeface="Times New Roman"/>
              </a:rPr>
              <a:t>ms</a:t>
            </a:r>
            <a:r>
              <a:rPr lang="en-US" sz="2400" dirty="0">
                <a:latin typeface="Times New Roman"/>
                <a:cs typeface="Times New Roman"/>
              </a:rPr>
              <a:t> vs &lt; 1 </a:t>
            </a:r>
            <a:r>
              <a:rPr lang="en-US" sz="2400" dirty="0" err="1">
                <a:latin typeface="Times New Roman"/>
                <a:cs typeface="Times New Roman"/>
              </a:rPr>
              <a:t>ms</a:t>
            </a:r>
            <a:r>
              <a:rPr lang="en-US" sz="2400" dirty="0">
                <a:latin typeface="Times New Roman"/>
                <a:cs typeface="Times New Roman"/>
              </a:rPr>
              <a:t>). </a:t>
            </a:r>
          </a:p>
        </p:txBody>
      </p:sp>
    </p:spTree>
    <p:extLst>
      <p:ext uri="{BB962C8B-B14F-4D97-AF65-F5344CB8AC3E}">
        <p14:creationId xmlns:p14="http://schemas.microsoft.com/office/powerpoint/2010/main" val="204583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Effect of Instance Location and Network Interface on Computational Performance of a Cluster</vt:lpstr>
      <vt:lpstr>Goals of the project</vt:lpstr>
      <vt:lpstr>Technical approach</vt:lpstr>
      <vt:lpstr>Technical approach</vt:lpstr>
      <vt:lpstr>Results</vt:lpstr>
      <vt:lpstr>Results</vt:lpstr>
      <vt:lpstr>Limitations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83</cp:revision>
  <dcterms:modified xsi:type="dcterms:W3CDTF">2023-11-27T02:35:32Z</dcterms:modified>
</cp:coreProperties>
</file>