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59" r:id="rId4"/>
    <p:sldId id="261"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5B32FA-B5CD-46C4-8BD7-AC6FC368C525}" type="datetimeFigureOut">
              <a:rPr lang="en-US" smtClean="0"/>
              <a:pPr/>
              <a:t>09-Jun-21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2C21B76-9B37-41B2-BA3F-CB32B531FC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5B32FA-B5CD-46C4-8BD7-AC6FC368C525}" type="datetimeFigureOut">
              <a:rPr lang="en-US" smtClean="0"/>
              <a:pPr/>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1B76-9B37-41B2-BA3F-CB32B531FC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5B32FA-B5CD-46C4-8BD7-AC6FC368C525}" type="datetimeFigureOut">
              <a:rPr lang="en-US" smtClean="0"/>
              <a:pPr/>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1B76-9B37-41B2-BA3F-CB32B531FC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5B32FA-B5CD-46C4-8BD7-AC6FC368C525}" type="datetimeFigureOut">
              <a:rPr lang="en-US" smtClean="0"/>
              <a:pPr/>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1B76-9B37-41B2-BA3F-CB32B531FC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5B32FA-B5CD-46C4-8BD7-AC6FC368C525}" type="datetimeFigureOut">
              <a:rPr lang="en-US" smtClean="0"/>
              <a:pPr/>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1B76-9B37-41B2-BA3F-CB32B531FC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5B32FA-B5CD-46C4-8BD7-AC6FC368C525}" type="datetimeFigureOut">
              <a:rPr lang="en-US" smtClean="0"/>
              <a:pPr/>
              <a:t>09-Jun-21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1B76-9B37-41B2-BA3F-CB32B531FC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95B32FA-B5CD-46C4-8BD7-AC6FC368C525}" type="datetimeFigureOut">
              <a:rPr lang="en-US" smtClean="0"/>
              <a:pPr/>
              <a:t>09-Jun-21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21B76-9B37-41B2-BA3F-CB32B531FC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5B32FA-B5CD-46C4-8BD7-AC6FC368C525}" type="datetimeFigureOut">
              <a:rPr lang="en-US" smtClean="0"/>
              <a:pPr/>
              <a:t>09-Jun-21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21B76-9B37-41B2-BA3F-CB32B531FC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B32FA-B5CD-46C4-8BD7-AC6FC368C525}" type="datetimeFigureOut">
              <a:rPr lang="en-US" smtClean="0"/>
              <a:pPr/>
              <a:t>09-Jun-21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21B76-9B37-41B2-BA3F-CB32B531FC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5B32FA-B5CD-46C4-8BD7-AC6FC368C525}" type="datetimeFigureOut">
              <a:rPr lang="en-US" smtClean="0"/>
              <a:pPr/>
              <a:t>09-Jun-21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1B76-9B37-41B2-BA3F-CB32B531FC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5B32FA-B5CD-46C4-8BD7-AC6FC368C525}" type="datetimeFigureOut">
              <a:rPr lang="en-US" smtClean="0"/>
              <a:pPr/>
              <a:t>09-Jun-21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2C21B76-9B37-41B2-BA3F-CB32B531FC9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95B32FA-B5CD-46C4-8BD7-AC6FC368C525}" type="datetimeFigureOut">
              <a:rPr lang="en-US" smtClean="0"/>
              <a:pPr/>
              <a:t>09-Jun-21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C21B76-9B37-41B2-BA3F-CB32B531FC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42288"/>
          </a:xfrm>
        </p:spPr>
        <p:style>
          <a:lnRef idx="1">
            <a:schemeClr val="accent5"/>
          </a:lnRef>
          <a:fillRef idx="2">
            <a:schemeClr val="accent5"/>
          </a:fillRef>
          <a:effectRef idx="1">
            <a:schemeClr val="accent5"/>
          </a:effectRef>
          <a:fontRef idx="minor">
            <a:schemeClr val="dk1"/>
          </a:fontRef>
        </p:style>
        <p:txBody>
          <a:bodyPr/>
          <a:lstStyle/>
          <a:p>
            <a:r>
              <a:rPr lang="en-US" dirty="0" smtClean="0">
                <a:solidFill>
                  <a:srgbClr val="FF0000"/>
                </a:solidFill>
              </a:rPr>
              <a:t> </a:t>
            </a:r>
            <a:r>
              <a:rPr lang="en-US" sz="6000" dirty="0" smtClean="0">
                <a:solidFill>
                  <a:srgbClr val="FF0000"/>
                </a:solidFill>
              </a:rPr>
              <a:t>Welcome To “N.P. Tutorial”</a:t>
            </a:r>
            <a:endParaRPr lang="en-US" sz="6000" dirty="0">
              <a:solidFill>
                <a:srgbClr val="FF0000"/>
              </a:solidFill>
            </a:endParaRPr>
          </a:p>
        </p:txBody>
      </p:sp>
      <p:sp>
        <p:nvSpPr>
          <p:cNvPr id="3" name="Content Placeholder 2"/>
          <p:cNvSpPr>
            <a:spLocks noGrp="1"/>
          </p:cNvSpPr>
          <p:nvPr>
            <p:ph idx="1"/>
          </p:nvPr>
        </p:nvSpPr>
        <p:spPr>
          <a:xfrm>
            <a:off x="152400" y="1752600"/>
            <a:ext cx="8229600" cy="4389120"/>
          </a:xfrm>
        </p:spPr>
        <p:style>
          <a:lnRef idx="1">
            <a:schemeClr val="accent3"/>
          </a:lnRef>
          <a:fillRef idx="2">
            <a:schemeClr val="accent3"/>
          </a:fillRef>
          <a:effectRef idx="1">
            <a:schemeClr val="accent3"/>
          </a:effectRef>
          <a:fontRef idx="minor">
            <a:schemeClr val="dk1"/>
          </a:fontRef>
        </p:style>
        <p:txBody>
          <a:bodyPr/>
          <a:lstStyle/>
          <a:p>
            <a:r>
              <a:rPr lang="en-US" dirty="0" smtClean="0">
                <a:solidFill>
                  <a:srgbClr val="00B050"/>
                </a:solidFill>
              </a:rPr>
              <a:t>Chapter Name</a:t>
            </a:r>
            <a:r>
              <a:rPr lang="en-US" sz="2800" b="1" dirty="0" smtClean="0">
                <a:solidFill>
                  <a:srgbClr val="7030A0"/>
                </a:solidFill>
              </a:rPr>
              <a:t>– </a:t>
            </a:r>
            <a:r>
              <a:rPr lang="en-US" sz="2800" b="1" u="sng" dirty="0" smtClean="0">
                <a:solidFill>
                  <a:srgbClr val="7030A0"/>
                </a:solidFill>
              </a:rPr>
              <a:t>The Last Lesson</a:t>
            </a:r>
          </a:p>
          <a:p>
            <a:r>
              <a:rPr lang="en-US" dirty="0" smtClean="0">
                <a:solidFill>
                  <a:srgbClr val="00B050"/>
                </a:solidFill>
              </a:rPr>
              <a:t>Writer</a:t>
            </a:r>
            <a:r>
              <a:rPr lang="en-US" dirty="0" smtClean="0">
                <a:solidFill>
                  <a:srgbClr val="7030A0"/>
                </a:solidFill>
              </a:rPr>
              <a:t> </a:t>
            </a:r>
            <a:r>
              <a:rPr lang="en-US" u="sng" dirty="0" smtClean="0">
                <a:solidFill>
                  <a:srgbClr val="7030A0"/>
                </a:solidFill>
              </a:rPr>
              <a:t>– </a:t>
            </a:r>
            <a:r>
              <a:rPr lang="en-US" b="1" u="sng" dirty="0" smtClean="0">
                <a:solidFill>
                  <a:srgbClr val="7030A0"/>
                </a:solidFill>
              </a:rPr>
              <a:t>Alphonse Daudet</a:t>
            </a:r>
          </a:p>
        </p:txBody>
      </p:sp>
      <p:sp>
        <p:nvSpPr>
          <p:cNvPr id="5" name="Oval 4"/>
          <p:cNvSpPr/>
          <p:nvPr/>
        </p:nvSpPr>
        <p:spPr>
          <a:xfrm>
            <a:off x="1524000" y="3733800"/>
            <a:ext cx="2743200" cy="20574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i="1" u="sng" dirty="0" smtClean="0">
                <a:solidFill>
                  <a:srgbClr val="00B0F0"/>
                </a:solidFill>
              </a:rPr>
              <a:t>Today we will discuss exercises</a:t>
            </a:r>
            <a:endParaRPr lang="en-US" sz="2800" b="1" i="1" u="sng" dirty="0">
              <a:solidFill>
                <a:srgbClr val="00B0F0"/>
              </a:solidFill>
            </a:endParaRPr>
          </a:p>
        </p:txBody>
      </p:sp>
      <p:sp>
        <p:nvSpPr>
          <p:cNvPr id="9" name="Oval 8"/>
          <p:cNvSpPr/>
          <p:nvPr/>
        </p:nvSpPr>
        <p:spPr>
          <a:xfrm>
            <a:off x="1143000" y="3581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5800" y="335280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1000" y="31242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C:\Users\hp\AppData\Local\Microsoft\Windows\INetCache\IE\AA5923BQ\1200px-Alphonse_Daudet_1891[1].jpg"/>
          <p:cNvPicPr>
            <a:picLocks noChangeAspect="1" noChangeArrowheads="1"/>
          </p:cNvPicPr>
          <p:nvPr/>
        </p:nvPicPr>
        <p:blipFill>
          <a:blip r:embed="rId2" cstate="print"/>
          <a:srcRect/>
          <a:stretch>
            <a:fillRect/>
          </a:stretch>
        </p:blipFill>
        <p:spPr bwMode="auto">
          <a:xfrm>
            <a:off x="5486400" y="1752600"/>
            <a:ext cx="2971800" cy="4343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3600" b="1" dirty="0" smtClean="0">
                <a:solidFill>
                  <a:srgbClr val="00B0F0"/>
                </a:solidFill>
              </a:rPr>
              <a:t>Q8</a:t>
            </a:r>
            <a:r>
              <a:rPr lang="en-US" dirty="0" smtClean="0"/>
              <a:t>. </a:t>
            </a:r>
            <a:r>
              <a:rPr lang="en-US" sz="3600" dirty="0" smtClean="0">
                <a:solidFill>
                  <a:srgbClr val="FFFF00"/>
                </a:solidFill>
              </a:rPr>
              <a:t>What did Franz think about the pigeons ? Why ?</a:t>
            </a:r>
            <a:endParaRPr lang="en-US" sz="3600" dirty="0">
              <a:solidFill>
                <a:srgbClr val="FFFF00"/>
              </a:solidFill>
            </a:endParaRPr>
          </a:p>
        </p:txBody>
      </p:sp>
      <p:sp>
        <p:nvSpPr>
          <p:cNvPr id="5" name="Content Placeholder 4"/>
          <p:cNvSpPr>
            <a:spLocks noGrp="1"/>
          </p:cNvSpPr>
          <p:nvPr>
            <p:ph idx="1"/>
          </p:nvPr>
        </p:nvSpPr>
        <p:spPr>
          <a:xfrm>
            <a:off x="457200" y="1935480"/>
            <a:ext cx="5943600" cy="4922520"/>
          </a:xfrm>
        </p:spPr>
        <p:style>
          <a:lnRef idx="1">
            <a:schemeClr val="dk1"/>
          </a:lnRef>
          <a:fillRef idx="2">
            <a:schemeClr val="dk1"/>
          </a:fillRef>
          <a:effectRef idx="1">
            <a:schemeClr val="dk1"/>
          </a:effectRef>
          <a:fontRef idx="minor">
            <a:schemeClr val="dk1"/>
          </a:fontRef>
        </p:style>
        <p:txBody>
          <a:bodyPr>
            <a:normAutofit/>
          </a:bodyPr>
          <a:lstStyle/>
          <a:p>
            <a:r>
              <a:rPr lang="en-US" sz="3600" dirty="0" smtClean="0"/>
              <a:t>Ans.</a:t>
            </a:r>
            <a:r>
              <a:rPr lang="en-US" dirty="0" smtClean="0"/>
              <a:t> </a:t>
            </a:r>
            <a:r>
              <a:rPr lang="en-US" sz="3200" dirty="0" smtClean="0">
                <a:solidFill>
                  <a:srgbClr val="C00000"/>
                </a:solidFill>
              </a:rPr>
              <a:t>When the pigeons cooed on the roof Franz thought if they will make even the pigeons sing in German.</a:t>
            </a:r>
          </a:p>
          <a:p>
            <a:r>
              <a:rPr lang="en-US" sz="3200" dirty="0" smtClean="0">
                <a:solidFill>
                  <a:srgbClr val="C00000"/>
                </a:solidFill>
              </a:rPr>
              <a:t>Because the order from Berlin had come to teach German instead of French in the schools of Alsace and Lorraine.</a:t>
            </a:r>
            <a:endParaRPr lang="en-US" sz="3200" dirty="0">
              <a:solidFill>
                <a:srgbClr val="C00000"/>
              </a:solidFill>
            </a:endParaRPr>
          </a:p>
        </p:txBody>
      </p:sp>
      <p:pic>
        <p:nvPicPr>
          <p:cNvPr id="2051" name="Picture 3" descr="C:\Users\hp\AppData\Local\Microsoft\Windows\INetCache\IE\0NAN1LCQ\pigeons-on-the-roof[1].jpg"/>
          <p:cNvPicPr>
            <a:picLocks noChangeAspect="1" noChangeArrowheads="1"/>
          </p:cNvPicPr>
          <p:nvPr/>
        </p:nvPicPr>
        <p:blipFill>
          <a:blip r:embed="rId2" cstate="print"/>
          <a:srcRect/>
          <a:stretch>
            <a:fillRect/>
          </a:stretch>
        </p:blipFill>
        <p:spPr bwMode="auto">
          <a:xfrm>
            <a:off x="6248400" y="2590800"/>
            <a:ext cx="2895600" cy="3352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fontScale="90000"/>
          </a:bodyPr>
          <a:lstStyle/>
          <a:p>
            <a:r>
              <a:rPr lang="en-US" dirty="0" smtClean="0"/>
              <a:t>.Q9. </a:t>
            </a:r>
            <a:r>
              <a:rPr lang="en-US" sz="3600" dirty="0" smtClean="0">
                <a:solidFill>
                  <a:srgbClr val="FFFF00"/>
                </a:solidFill>
              </a:rPr>
              <a:t>What did M. Hamel Observe there at last ?</a:t>
            </a:r>
            <a:endParaRPr lang="en-US" sz="3600" dirty="0">
              <a:solidFill>
                <a:srgbClr val="FFFF00"/>
              </a:solidFill>
            </a:endParaRPr>
          </a:p>
        </p:txBody>
      </p:sp>
      <p:sp>
        <p:nvSpPr>
          <p:cNvPr id="5" name="Content Placeholder 4"/>
          <p:cNvSpPr>
            <a:spLocks noGrp="1"/>
          </p:cNvSpPr>
          <p:nvPr>
            <p:ph idx="1"/>
          </p:nvPr>
        </p:nvSpPr>
        <p:spPr>
          <a:xfrm>
            <a:off x="3200400" y="1935480"/>
            <a:ext cx="5486400" cy="4922520"/>
          </a:xfrm>
        </p:spPr>
        <p:style>
          <a:lnRef idx="1">
            <a:schemeClr val="dk1"/>
          </a:lnRef>
          <a:fillRef idx="2">
            <a:schemeClr val="dk1"/>
          </a:fillRef>
          <a:effectRef idx="1">
            <a:schemeClr val="dk1"/>
          </a:effectRef>
          <a:fontRef idx="minor">
            <a:schemeClr val="dk1"/>
          </a:fontRef>
        </p:style>
        <p:txBody>
          <a:bodyPr>
            <a:normAutofit/>
          </a:bodyPr>
          <a:lstStyle/>
          <a:p>
            <a:pPr lvl="1"/>
            <a:r>
              <a:rPr lang="en-US" sz="3600" dirty="0" smtClean="0">
                <a:solidFill>
                  <a:srgbClr val="0070C0"/>
                </a:solidFill>
              </a:rPr>
              <a:t>Ans</a:t>
            </a:r>
            <a:r>
              <a:rPr lang="en-US" dirty="0" smtClean="0"/>
              <a:t>. </a:t>
            </a:r>
            <a:r>
              <a:rPr lang="en-US" sz="3200" dirty="0" smtClean="0">
                <a:solidFill>
                  <a:srgbClr val="C00000"/>
                </a:solidFill>
              </a:rPr>
              <a:t>At last M. Hamel observed that the walnut trees in the garden were taller, and the hopvine that he had planted himself went up to the roof through the window.</a:t>
            </a:r>
            <a:endParaRPr lang="en-US" sz="3200" dirty="0">
              <a:solidFill>
                <a:srgbClr val="C00000"/>
              </a:solidFill>
            </a:endParaRPr>
          </a:p>
        </p:txBody>
      </p:sp>
      <p:pic>
        <p:nvPicPr>
          <p:cNvPr id="3076" name="Picture 4" descr="C:\Users\hp\AppData\Local\Microsoft\Windows\INetCache\IE\0NAN1LCQ\16335230_a15430238c_b[1].jpg"/>
          <p:cNvPicPr>
            <a:picLocks noChangeAspect="1" noChangeArrowheads="1"/>
          </p:cNvPicPr>
          <p:nvPr/>
        </p:nvPicPr>
        <p:blipFill>
          <a:blip r:embed="rId2" cstate="print"/>
          <a:srcRect/>
          <a:stretch>
            <a:fillRect/>
          </a:stretch>
        </p:blipFill>
        <p:spPr bwMode="auto">
          <a:xfrm>
            <a:off x="0" y="2362200"/>
            <a:ext cx="3194819" cy="4038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4000" dirty="0" smtClean="0">
                <a:solidFill>
                  <a:srgbClr val="FF0000"/>
                </a:solidFill>
              </a:rPr>
              <a:t>Q10</a:t>
            </a:r>
            <a:r>
              <a:rPr lang="en-US" dirty="0" smtClean="0"/>
              <a:t>. </a:t>
            </a:r>
            <a:r>
              <a:rPr lang="en-US" sz="3600" dirty="0" smtClean="0">
                <a:solidFill>
                  <a:srgbClr val="FFFF00"/>
                </a:solidFill>
              </a:rPr>
              <a:t>What happened when church-clock struck twelve?</a:t>
            </a:r>
            <a:endParaRPr lang="en-US" sz="3600" dirty="0">
              <a:solidFill>
                <a:srgbClr val="FFFF00"/>
              </a:solidFill>
            </a:endParaRPr>
          </a:p>
        </p:txBody>
      </p:sp>
      <p:sp>
        <p:nvSpPr>
          <p:cNvPr id="4" name="Content Placeholder 3"/>
          <p:cNvSpPr>
            <a:spLocks noGrp="1"/>
          </p:cNvSpPr>
          <p:nvPr>
            <p:ph idx="1"/>
          </p:nvPr>
        </p:nvSpPr>
        <p:spPr>
          <a:xfrm>
            <a:off x="457200" y="1935480"/>
            <a:ext cx="5867400" cy="4084320"/>
          </a:xfrm>
        </p:spPr>
        <p:style>
          <a:lnRef idx="1">
            <a:schemeClr val="dk1"/>
          </a:lnRef>
          <a:fillRef idx="2">
            <a:schemeClr val="dk1"/>
          </a:fillRef>
          <a:effectRef idx="1">
            <a:schemeClr val="dk1"/>
          </a:effectRef>
          <a:fontRef idx="minor">
            <a:schemeClr val="dk1"/>
          </a:fontRef>
        </p:style>
        <p:txBody>
          <a:bodyPr>
            <a:normAutofit/>
          </a:bodyPr>
          <a:lstStyle/>
          <a:p>
            <a:r>
              <a:rPr lang="en-US" sz="3600" dirty="0" smtClean="0">
                <a:solidFill>
                  <a:srgbClr val="00B050"/>
                </a:solidFill>
              </a:rPr>
              <a:t>Ans</a:t>
            </a:r>
            <a:r>
              <a:rPr lang="en-US" dirty="0" smtClean="0"/>
              <a:t>. </a:t>
            </a:r>
            <a:r>
              <a:rPr lang="en-US" sz="3200" dirty="0" smtClean="0">
                <a:solidFill>
                  <a:srgbClr val="C00000"/>
                </a:solidFill>
              </a:rPr>
              <a:t>When the church clock struck twelve the trumpets of the Prussians, returning from drill, sounded under the classroom windows. M. Hamel stood up very sadly from his chair.</a:t>
            </a:r>
            <a:endParaRPr lang="en-US" sz="3200" dirty="0">
              <a:solidFill>
                <a:srgbClr val="C00000"/>
              </a:solidFill>
            </a:endParaRPr>
          </a:p>
        </p:txBody>
      </p:sp>
      <p:pic>
        <p:nvPicPr>
          <p:cNvPr id="1028" name="Picture 4" descr="C:\Users\hp\AppData\Local\Microsoft\Windows\INetCache\IE\LSDVIVLH\31_07_92_web[1].jpg"/>
          <p:cNvPicPr>
            <a:picLocks noChangeAspect="1" noChangeArrowheads="1"/>
          </p:cNvPicPr>
          <p:nvPr/>
        </p:nvPicPr>
        <p:blipFill>
          <a:blip r:embed="rId2" cstate="print"/>
          <a:srcRect/>
          <a:stretch>
            <a:fillRect/>
          </a:stretch>
        </p:blipFill>
        <p:spPr bwMode="auto">
          <a:xfrm>
            <a:off x="6324600" y="2743200"/>
            <a:ext cx="2819400" cy="33147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0"/>
            <a:ext cx="93726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1313688"/>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sz="3600" b="1" u="sng" dirty="0" smtClean="0">
                <a:solidFill>
                  <a:srgbClr val="7030A0"/>
                </a:solidFill>
              </a:rPr>
              <a:t>Answer the following</a:t>
            </a:r>
            <a:r>
              <a:rPr lang="en-US" sz="3600" dirty="0" smtClean="0"/>
              <a:t>:-</a:t>
            </a:r>
            <a:r>
              <a:rPr lang="en-US" dirty="0" smtClean="0"/>
              <a:t/>
            </a:r>
            <a:br>
              <a:rPr lang="en-US" dirty="0" smtClean="0"/>
            </a:br>
            <a:r>
              <a:rPr lang="en-US" sz="3100" dirty="0" smtClean="0">
                <a:solidFill>
                  <a:srgbClr val="FFFF00"/>
                </a:solidFill>
              </a:rPr>
              <a:t>Q1.What was bulletin board? How was it important?</a:t>
            </a:r>
            <a:endParaRPr lang="en-US" sz="3100" dirty="0">
              <a:solidFill>
                <a:srgbClr val="FFFF00"/>
              </a:solidFill>
            </a:endParaRPr>
          </a:p>
        </p:txBody>
      </p:sp>
      <p:sp>
        <p:nvSpPr>
          <p:cNvPr id="3" name="Content Placeholder 2"/>
          <p:cNvSpPr>
            <a:spLocks noGrp="1"/>
          </p:cNvSpPr>
          <p:nvPr>
            <p:ph idx="1"/>
          </p:nvPr>
        </p:nvSpPr>
        <p:spPr>
          <a:xfrm>
            <a:off x="152400" y="1905000"/>
            <a:ext cx="5486400" cy="4724400"/>
          </a:xfrm>
        </p:spPr>
        <p:style>
          <a:lnRef idx="1">
            <a:schemeClr val="dk1"/>
          </a:lnRef>
          <a:fillRef idx="2">
            <a:schemeClr val="dk1"/>
          </a:fillRef>
          <a:effectRef idx="1">
            <a:schemeClr val="dk1"/>
          </a:effectRef>
          <a:fontRef idx="minor">
            <a:schemeClr val="dk1"/>
          </a:fontRef>
        </p:style>
        <p:txBody>
          <a:bodyPr>
            <a:normAutofit/>
          </a:bodyPr>
          <a:lstStyle/>
          <a:p>
            <a:r>
              <a:rPr lang="en-US" u="sng" dirty="0" smtClean="0">
                <a:solidFill>
                  <a:srgbClr val="0070C0"/>
                </a:solidFill>
              </a:rPr>
              <a:t>Ans</a:t>
            </a:r>
            <a:r>
              <a:rPr lang="en-US" dirty="0" smtClean="0">
                <a:solidFill>
                  <a:srgbClr val="0070C0"/>
                </a:solidFill>
              </a:rPr>
              <a:t>.</a:t>
            </a:r>
            <a:r>
              <a:rPr lang="en-US" dirty="0" smtClean="0">
                <a:solidFill>
                  <a:srgbClr val="92D050"/>
                </a:solidFill>
              </a:rPr>
              <a:t> </a:t>
            </a:r>
            <a:r>
              <a:rPr lang="en-US" dirty="0" smtClean="0">
                <a:solidFill>
                  <a:srgbClr val="C00000"/>
                </a:solidFill>
              </a:rPr>
              <a:t>Bulletin board was the notice board which was near the town hall. </a:t>
            </a:r>
          </a:p>
          <a:p>
            <a:pPr>
              <a:buNone/>
            </a:pPr>
            <a:r>
              <a:rPr lang="en-US" dirty="0" smtClean="0">
                <a:solidFill>
                  <a:srgbClr val="C00000"/>
                </a:solidFill>
              </a:rPr>
              <a:t>   </a:t>
            </a:r>
          </a:p>
          <a:p>
            <a:r>
              <a:rPr lang="en-US" dirty="0" smtClean="0">
                <a:solidFill>
                  <a:srgbClr val="C00000"/>
                </a:solidFill>
              </a:rPr>
              <a:t> It was important because from the last two years all the bad news as- the lost battles, the draft, the orders of commanding officer had come from this board.</a:t>
            </a:r>
            <a:endParaRPr lang="en-US" dirty="0">
              <a:solidFill>
                <a:srgbClr val="0070C0"/>
              </a:solidFill>
            </a:endParaRPr>
          </a:p>
        </p:txBody>
      </p:sp>
      <p:pic>
        <p:nvPicPr>
          <p:cNvPr id="4100" name="Picture 4" descr="C:\Users\hp\AppData\Local\Microsoft\Windows\INetCache\IE\CP5K0ZGG\sbsp_bulliten_board[1].jpg"/>
          <p:cNvPicPr>
            <a:picLocks noChangeAspect="1" noChangeArrowheads="1"/>
          </p:cNvPicPr>
          <p:nvPr/>
        </p:nvPicPr>
        <p:blipFill>
          <a:blip r:embed="rId2" cstate="print"/>
          <a:srcRect/>
          <a:stretch>
            <a:fillRect/>
          </a:stretch>
        </p:blipFill>
        <p:spPr bwMode="auto">
          <a:xfrm rot="19800531">
            <a:off x="5733296" y="2388113"/>
            <a:ext cx="3352800" cy="18859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a:bodyPr>
          <a:lstStyle/>
          <a:p>
            <a:r>
              <a:rPr lang="en-US" sz="2400" dirty="0" smtClean="0">
                <a:solidFill>
                  <a:srgbClr val="FFFF00"/>
                </a:solidFill>
              </a:rPr>
              <a:t>Q2. what did M. Hamel say when Franz reached to the school ?</a:t>
            </a:r>
            <a:endParaRPr lang="en-US" sz="2400" dirty="0">
              <a:solidFill>
                <a:srgbClr val="FFFF00"/>
              </a:solidFill>
            </a:endParaRPr>
          </a:p>
        </p:txBody>
      </p:sp>
      <p:sp>
        <p:nvSpPr>
          <p:cNvPr id="3" name="Content Placeholder 2"/>
          <p:cNvSpPr>
            <a:spLocks noGrp="1"/>
          </p:cNvSpPr>
          <p:nvPr>
            <p:ph idx="1"/>
          </p:nvPr>
        </p:nvSpPr>
        <p:spPr>
          <a:xfrm>
            <a:off x="457200" y="1935480"/>
            <a:ext cx="5334000" cy="3779520"/>
          </a:xfrm>
        </p:spPr>
        <p:style>
          <a:lnRef idx="1">
            <a:schemeClr val="dk1"/>
          </a:lnRef>
          <a:fillRef idx="2">
            <a:schemeClr val="dk1"/>
          </a:fillRef>
          <a:effectRef idx="1">
            <a:schemeClr val="dk1"/>
          </a:effectRef>
          <a:fontRef idx="minor">
            <a:schemeClr val="dk1"/>
          </a:fontRef>
        </p:style>
        <p:txBody>
          <a:bodyPr/>
          <a:lstStyle/>
          <a:p>
            <a:r>
              <a:rPr lang="en-US" dirty="0" smtClean="0">
                <a:solidFill>
                  <a:srgbClr val="00B0F0"/>
                </a:solidFill>
              </a:rPr>
              <a:t>Ans</a:t>
            </a:r>
            <a:r>
              <a:rPr lang="en-US" dirty="0" smtClean="0">
                <a:solidFill>
                  <a:srgbClr val="C00000"/>
                </a:solidFill>
              </a:rPr>
              <a:t>. When Franz reached to the school M. Hamel said him very kindly to go to his bench quickly as they were going to start without him.</a:t>
            </a:r>
            <a:endParaRPr lang="en-US" dirty="0">
              <a:solidFill>
                <a:srgbClr val="C00000"/>
              </a:solidFill>
            </a:endParaRPr>
          </a:p>
        </p:txBody>
      </p:sp>
      <p:pic>
        <p:nvPicPr>
          <p:cNvPr id="1034" name="Picture 10" descr="C:\Users\hp\AppData\Local\Microsoft\Windows\INetCache\IE\0NAN1LCQ\dfq6b5abg31ko188[1].jpg"/>
          <p:cNvPicPr>
            <a:picLocks noChangeAspect="1" noChangeArrowheads="1"/>
          </p:cNvPicPr>
          <p:nvPr/>
        </p:nvPicPr>
        <p:blipFill>
          <a:blip r:embed="rId2" cstate="print"/>
          <a:srcRect/>
          <a:stretch>
            <a:fillRect/>
          </a:stretch>
        </p:blipFill>
        <p:spPr bwMode="auto">
          <a:xfrm rot="20875547">
            <a:off x="4708406" y="3255406"/>
            <a:ext cx="4114800" cy="214681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8915400" cy="1295400"/>
          </a:xfrm>
        </p:spPr>
        <p:txBody>
          <a:bodyPr>
            <a:normAutofit/>
          </a:bodyPr>
          <a:lstStyle/>
          <a:p>
            <a:pPr algn="l"/>
            <a:r>
              <a:rPr lang="en-US" sz="3600" dirty="0" smtClean="0">
                <a:solidFill>
                  <a:srgbClr val="FF0000"/>
                </a:solidFill>
              </a:rPr>
              <a:t>Q3</a:t>
            </a:r>
            <a:r>
              <a:rPr lang="en-US" sz="3600" dirty="0" smtClean="0">
                <a:solidFill>
                  <a:srgbClr val="FFFF00"/>
                </a:solidFill>
              </a:rPr>
              <a:t>. What did M. Hamel speak first in the class that day about the last lesson ?</a:t>
            </a:r>
            <a:endParaRPr lang="en-US" sz="3600" dirty="0">
              <a:solidFill>
                <a:srgbClr val="FFFF00"/>
              </a:solidFill>
            </a:endParaRPr>
          </a:p>
        </p:txBody>
      </p:sp>
      <p:sp>
        <p:nvSpPr>
          <p:cNvPr id="3" name="Subtitle 2"/>
          <p:cNvSpPr>
            <a:spLocks noGrp="1"/>
          </p:cNvSpPr>
          <p:nvPr>
            <p:ph type="subTitle" idx="1"/>
          </p:nvPr>
        </p:nvSpPr>
        <p:spPr>
          <a:xfrm>
            <a:off x="0" y="1676400"/>
            <a:ext cx="6781800" cy="5029200"/>
          </a:xfrm>
        </p:spPr>
        <p:style>
          <a:lnRef idx="1">
            <a:schemeClr val="dk1"/>
          </a:lnRef>
          <a:fillRef idx="2">
            <a:schemeClr val="dk1"/>
          </a:fillRef>
          <a:effectRef idx="1">
            <a:schemeClr val="dk1"/>
          </a:effectRef>
          <a:fontRef idx="minor">
            <a:schemeClr val="dk1"/>
          </a:fontRef>
        </p:style>
        <p:txBody>
          <a:bodyPr>
            <a:normAutofit/>
          </a:bodyPr>
          <a:lstStyle/>
          <a:p>
            <a:pPr algn="l"/>
            <a:r>
              <a:rPr lang="en-US" sz="3500" dirty="0" smtClean="0">
                <a:solidFill>
                  <a:srgbClr val="00B0F0"/>
                </a:solidFill>
              </a:rPr>
              <a:t>Ans.</a:t>
            </a:r>
            <a:r>
              <a:rPr lang="en-US" dirty="0" smtClean="0"/>
              <a:t> </a:t>
            </a:r>
            <a:r>
              <a:rPr lang="en-US" sz="3500" dirty="0" smtClean="0">
                <a:solidFill>
                  <a:srgbClr val="C00000"/>
                </a:solidFill>
              </a:rPr>
              <a:t>M. Hamel spoke in the class that my children, this is the last lesson I shall  give you. The order has come from Berlin to teach only German in the schools of Alsace and Lorraine. This is your last French lesson. I want you to be very attentive.</a:t>
            </a:r>
          </a:p>
          <a:p>
            <a:pPr algn="l"/>
            <a:endParaRPr lang="en-US" sz="3500" dirty="0">
              <a:solidFill>
                <a:srgbClr val="C00000"/>
              </a:solidFill>
            </a:endParaRPr>
          </a:p>
        </p:txBody>
      </p:sp>
      <p:pic>
        <p:nvPicPr>
          <p:cNvPr id="2055" name="Picture 7" descr="C:\Users\hp\AppData\Local\Microsoft\Windows\INetCache\IE\CP5K0ZGG\20151016-lazar-slovakia-roma-education-5000[1].jpg"/>
          <p:cNvPicPr>
            <a:picLocks noChangeAspect="1" noChangeArrowheads="1"/>
          </p:cNvPicPr>
          <p:nvPr/>
        </p:nvPicPr>
        <p:blipFill>
          <a:blip r:embed="rId2" cstate="print"/>
          <a:srcRect/>
          <a:stretch>
            <a:fillRect/>
          </a:stretch>
        </p:blipFill>
        <p:spPr bwMode="auto">
          <a:xfrm rot="20370321">
            <a:off x="5593746" y="4815903"/>
            <a:ext cx="3886200" cy="175102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a:bodyPr>
          <a:lstStyle/>
          <a:p>
            <a:r>
              <a:rPr lang="en-US" sz="3600" dirty="0" smtClean="0">
                <a:solidFill>
                  <a:srgbClr val="FFFF00"/>
                </a:solidFill>
              </a:rPr>
              <a:t>Q4. </a:t>
            </a:r>
            <a:r>
              <a:rPr lang="en-US" sz="3200" dirty="0" smtClean="0">
                <a:solidFill>
                  <a:srgbClr val="FFFF00"/>
                </a:solidFill>
              </a:rPr>
              <a:t>What did Franz think after hearing about the last lesson ?</a:t>
            </a:r>
            <a:endParaRPr lang="en-US" sz="3600" dirty="0">
              <a:solidFill>
                <a:srgbClr val="FFFF00"/>
              </a:solidFill>
            </a:endParaRPr>
          </a:p>
        </p:txBody>
      </p:sp>
      <p:sp>
        <p:nvSpPr>
          <p:cNvPr id="3" name="Content Placeholder 2"/>
          <p:cNvSpPr>
            <a:spLocks noGrp="1"/>
          </p:cNvSpPr>
          <p:nvPr>
            <p:ph idx="1"/>
          </p:nvPr>
        </p:nvSpPr>
        <p:spPr>
          <a:xfrm>
            <a:off x="4114800" y="1935480"/>
            <a:ext cx="4572000" cy="4922520"/>
          </a:xfrm>
        </p:spPr>
        <p:style>
          <a:lnRef idx="1">
            <a:schemeClr val="dk1"/>
          </a:lnRef>
          <a:fillRef idx="2">
            <a:schemeClr val="dk1"/>
          </a:fillRef>
          <a:effectRef idx="1">
            <a:schemeClr val="dk1"/>
          </a:effectRef>
          <a:fontRef idx="minor">
            <a:schemeClr val="dk1"/>
          </a:fontRef>
        </p:style>
        <p:txBody>
          <a:bodyPr>
            <a:normAutofit fontScale="92500"/>
          </a:bodyPr>
          <a:lstStyle/>
          <a:p>
            <a:r>
              <a:rPr lang="en-US" sz="3600" dirty="0" smtClean="0">
                <a:solidFill>
                  <a:srgbClr val="00B0F0"/>
                </a:solidFill>
              </a:rPr>
              <a:t>Ans</a:t>
            </a:r>
            <a:r>
              <a:rPr lang="en-US" dirty="0" smtClean="0"/>
              <a:t>. </a:t>
            </a:r>
            <a:r>
              <a:rPr lang="en-US" sz="3200" dirty="0" smtClean="0">
                <a:solidFill>
                  <a:srgbClr val="C00000"/>
                </a:solidFill>
              </a:rPr>
              <a:t>After hearing about the last lesson Franz was very sorry for not learning his lessons. These words were thunderclap to him. He didn’t know how to write French. He would never learn any more. Then, he must stop there.</a:t>
            </a:r>
            <a:endParaRPr lang="en-US" sz="3200" dirty="0">
              <a:solidFill>
                <a:srgbClr val="C00000"/>
              </a:solidFill>
            </a:endParaRPr>
          </a:p>
        </p:txBody>
      </p:sp>
      <p:pic>
        <p:nvPicPr>
          <p:cNvPr id="3076" name="Picture 4" descr="C:\Users\hp\AppData\Local\Microsoft\Windows\INetCache\IE\LSDVIVLH\boy_thinking[1].jpg"/>
          <p:cNvPicPr>
            <a:picLocks noChangeAspect="1" noChangeArrowheads="1"/>
          </p:cNvPicPr>
          <p:nvPr/>
        </p:nvPicPr>
        <p:blipFill>
          <a:blip r:embed="rId2" cstate="print"/>
          <a:srcRect/>
          <a:stretch>
            <a:fillRect/>
          </a:stretch>
        </p:blipFill>
        <p:spPr bwMode="auto">
          <a:xfrm>
            <a:off x="0" y="3848400"/>
            <a:ext cx="4114800" cy="3009600"/>
          </a:xfrm>
          <a:prstGeom prst="rect">
            <a:avLst/>
          </a:prstGeom>
          <a:noFill/>
        </p:spPr>
      </p:pic>
      <p:sp>
        <p:nvSpPr>
          <p:cNvPr id="7" name="Oval 6"/>
          <p:cNvSpPr/>
          <p:nvPr/>
        </p:nvSpPr>
        <p:spPr>
          <a:xfrm>
            <a:off x="1295400" y="3733800"/>
            <a:ext cx="533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5800" y="3200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0" y="2057400"/>
            <a:ext cx="1600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92D050"/>
                </a:solidFill>
              </a:rPr>
              <a:t>Oh. No!!</a:t>
            </a:r>
            <a:endParaRPr lang="en-US" sz="2800" dirty="0">
              <a:solidFill>
                <a:srgbClr val="92D05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991600" cy="1143000"/>
          </a:xfrm>
        </p:spPr>
        <p:style>
          <a:lnRef idx="3">
            <a:schemeClr val="lt1"/>
          </a:lnRef>
          <a:fillRef idx="1">
            <a:schemeClr val="accent1"/>
          </a:fillRef>
          <a:effectRef idx="1">
            <a:schemeClr val="accent1"/>
          </a:effectRef>
          <a:fontRef idx="minor">
            <a:schemeClr val="lt1"/>
          </a:fontRef>
        </p:style>
        <p:txBody>
          <a:bodyPr>
            <a:normAutofit/>
          </a:bodyPr>
          <a:lstStyle/>
          <a:p>
            <a:r>
              <a:rPr lang="en-US" sz="3600" dirty="0" smtClean="0">
                <a:solidFill>
                  <a:srgbClr val="FFFF00"/>
                </a:solidFill>
              </a:rPr>
              <a:t>Q5</a:t>
            </a:r>
            <a:r>
              <a:rPr lang="en-US" dirty="0" smtClean="0">
                <a:solidFill>
                  <a:srgbClr val="FFFF00"/>
                </a:solidFill>
              </a:rPr>
              <a:t>. </a:t>
            </a:r>
            <a:r>
              <a:rPr lang="en-US" sz="3600" dirty="0" smtClean="0">
                <a:solidFill>
                  <a:srgbClr val="FFFF00"/>
                </a:solidFill>
              </a:rPr>
              <a:t>Did Franz recite the participles ? How?</a:t>
            </a:r>
            <a:endParaRPr lang="en-US" sz="3600" dirty="0">
              <a:solidFill>
                <a:srgbClr val="FFFF00"/>
              </a:solidFill>
            </a:endParaRPr>
          </a:p>
        </p:txBody>
      </p:sp>
      <p:sp>
        <p:nvSpPr>
          <p:cNvPr id="3" name="Content Placeholder 2"/>
          <p:cNvSpPr>
            <a:spLocks noGrp="1"/>
          </p:cNvSpPr>
          <p:nvPr>
            <p:ph idx="1"/>
          </p:nvPr>
        </p:nvSpPr>
        <p:spPr>
          <a:xfrm>
            <a:off x="457200" y="1935480"/>
            <a:ext cx="5562600" cy="4617720"/>
          </a:xfrm>
        </p:spPr>
        <p:style>
          <a:lnRef idx="1">
            <a:schemeClr val="dk1"/>
          </a:lnRef>
          <a:fillRef idx="2">
            <a:schemeClr val="dk1"/>
          </a:fillRef>
          <a:effectRef idx="1">
            <a:schemeClr val="dk1"/>
          </a:effectRef>
          <a:fontRef idx="minor">
            <a:schemeClr val="dk1"/>
          </a:fontRef>
        </p:style>
        <p:txBody>
          <a:bodyPr/>
          <a:lstStyle/>
          <a:p>
            <a:r>
              <a:rPr lang="en-US" sz="3600" b="1" dirty="0" smtClean="0">
                <a:solidFill>
                  <a:srgbClr val="00B0F0"/>
                </a:solidFill>
              </a:rPr>
              <a:t>Ans.</a:t>
            </a:r>
            <a:r>
              <a:rPr lang="en-US" dirty="0" smtClean="0"/>
              <a:t> </a:t>
            </a:r>
            <a:r>
              <a:rPr lang="en-US" sz="3200" dirty="0" smtClean="0">
                <a:solidFill>
                  <a:srgbClr val="C00000"/>
                </a:solidFill>
              </a:rPr>
              <a:t>No, Franz did not recite the rules of participles.</a:t>
            </a:r>
          </a:p>
          <a:p>
            <a:r>
              <a:rPr lang="en-US" sz="3200" dirty="0" smtClean="0">
                <a:solidFill>
                  <a:srgbClr val="C00000"/>
                </a:solidFill>
              </a:rPr>
              <a:t>  Because Franz did not know even the first word about the participles. For sometime he thought of running away and spending the day outdoors.</a:t>
            </a:r>
            <a:endParaRPr lang="en-US" sz="3200" dirty="0">
              <a:solidFill>
                <a:srgbClr val="C00000"/>
              </a:solidFill>
            </a:endParaRPr>
          </a:p>
        </p:txBody>
      </p:sp>
      <p:pic>
        <p:nvPicPr>
          <p:cNvPr id="4100" name="Picture 4" descr="C:\Users\hp\AppData\Local\Microsoft\Windows\INetCache\IE\LSDVIVLH\IMG_5908[1].JPG"/>
          <p:cNvPicPr>
            <a:picLocks noChangeAspect="1" noChangeArrowheads="1"/>
          </p:cNvPicPr>
          <p:nvPr/>
        </p:nvPicPr>
        <p:blipFill>
          <a:blip r:embed="rId2" cstate="print"/>
          <a:srcRect/>
          <a:stretch>
            <a:fillRect/>
          </a:stretch>
        </p:blipFill>
        <p:spPr bwMode="auto">
          <a:xfrm>
            <a:off x="6096000" y="2819400"/>
            <a:ext cx="2895600" cy="3124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839200" cy="12954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4000" dirty="0" smtClean="0">
                <a:solidFill>
                  <a:srgbClr val="00B0F0"/>
                </a:solidFill>
              </a:rPr>
              <a:t>Q6</a:t>
            </a:r>
            <a:r>
              <a:rPr lang="en-US" dirty="0" smtClean="0"/>
              <a:t>. </a:t>
            </a:r>
            <a:r>
              <a:rPr lang="en-US" sz="3600" dirty="0" smtClean="0">
                <a:solidFill>
                  <a:srgbClr val="FFFF00"/>
                </a:solidFill>
              </a:rPr>
              <a:t>Whom did M. Hamel blame for the ignorance in studies ? Why?</a:t>
            </a:r>
            <a:endParaRPr lang="en-US" sz="3600" dirty="0">
              <a:solidFill>
                <a:srgbClr val="FFFF00"/>
              </a:solidFill>
            </a:endParaRPr>
          </a:p>
        </p:txBody>
      </p:sp>
      <p:sp>
        <p:nvSpPr>
          <p:cNvPr id="5" name="Content Placeholder 4"/>
          <p:cNvSpPr>
            <a:spLocks noGrp="1"/>
          </p:cNvSpPr>
          <p:nvPr>
            <p:ph idx="1"/>
          </p:nvPr>
        </p:nvSpPr>
        <p:spPr>
          <a:xfrm>
            <a:off x="457200" y="1935480"/>
            <a:ext cx="8305800" cy="4389120"/>
          </a:xfrm>
        </p:spPr>
        <p:style>
          <a:lnRef idx="1">
            <a:schemeClr val="dk1"/>
          </a:lnRef>
          <a:fillRef idx="2">
            <a:schemeClr val="dk1"/>
          </a:fillRef>
          <a:effectRef idx="1">
            <a:schemeClr val="dk1"/>
          </a:effectRef>
          <a:fontRef idx="minor">
            <a:schemeClr val="dk1"/>
          </a:fontRef>
        </p:style>
        <p:txBody>
          <a:bodyPr>
            <a:normAutofit/>
          </a:bodyPr>
          <a:lstStyle/>
          <a:p>
            <a:r>
              <a:rPr lang="en-US" sz="3600" dirty="0" smtClean="0">
                <a:solidFill>
                  <a:srgbClr val="00B0F0"/>
                </a:solidFill>
              </a:rPr>
              <a:t>Ans</a:t>
            </a:r>
            <a:r>
              <a:rPr lang="en-US" dirty="0" smtClean="0"/>
              <a:t>. </a:t>
            </a:r>
            <a:r>
              <a:rPr lang="en-US" sz="3200" dirty="0" smtClean="0">
                <a:solidFill>
                  <a:srgbClr val="C00000"/>
                </a:solidFill>
              </a:rPr>
              <a:t>M. Hamel blamed the parents as well as himself for the ignorance in studies.</a:t>
            </a:r>
          </a:p>
          <a:p>
            <a:r>
              <a:rPr lang="en-US" sz="3200" dirty="0" smtClean="0">
                <a:solidFill>
                  <a:srgbClr val="C00000"/>
                </a:solidFill>
              </a:rPr>
              <a:t>Because parents preferred their wards to work on a farm or mills so that they may earn a little more money and the teacher often sent the students to water his flowers instead of learning.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4000" dirty="0" smtClean="0">
                <a:solidFill>
                  <a:srgbClr val="00B0F0"/>
                </a:solidFill>
              </a:rPr>
              <a:t>Q7.</a:t>
            </a:r>
            <a:r>
              <a:rPr lang="en-US" dirty="0" smtClean="0"/>
              <a:t> </a:t>
            </a:r>
            <a:r>
              <a:rPr lang="en-US" sz="3600" dirty="0" smtClean="0">
                <a:solidFill>
                  <a:srgbClr val="FFFF00"/>
                </a:solidFill>
              </a:rPr>
              <a:t>What did M. Hamel say about the language and its importance ?</a:t>
            </a:r>
            <a:endParaRPr lang="en-US" sz="3600" dirty="0">
              <a:solidFill>
                <a:srgbClr val="FFFF00"/>
              </a:solidFill>
            </a:endParaRPr>
          </a:p>
        </p:txBody>
      </p:sp>
      <p:sp>
        <p:nvSpPr>
          <p:cNvPr id="4" name="Content Placeholder 3"/>
          <p:cNvSpPr>
            <a:spLocks noGrp="1"/>
          </p:cNvSpPr>
          <p:nvPr>
            <p:ph idx="1"/>
          </p:nvPr>
        </p:nvSpPr>
        <p:spPr>
          <a:xfrm>
            <a:off x="3581400" y="2057400"/>
            <a:ext cx="5410200" cy="4800600"/>
          </a:xfrm>
        </p:spPr>
        <p:style>
          <a:lnRef idx="1">
            <a:schemeClr val="dk1"/>
          </a:lnRef>
          <a:fillRef idx="2">
            <a:schemeClr val="dk1"/>
          </a:fillRef>
          <a:effectRef idx="1">
            <a:schemeClr val="dk1"/>
          </a:effectRef>
          <a:fontRef idx="minor">
            <a:schemeClr val="dk1"/>
          </a:fontRef>
        </p:style>
        <p:txBody>
          <a:bodyPr>
            <a:normAutofit/>
          </a:bodyPr>
          <a:lstStyle/>
          <a:p>
            <a:r>
              <a:rPr lang="en-US" sz="3600" dirty="0" smtClean="0">
                <a:solidFill>
                  <a:srgbClr val="00B0F0"/>
                </a:solidFill>
              </a:rPr>
              <a:t>Ans.</a:t>
            </a:r>
            <a:r>
              <a:rPr lang="en-US" dirty="0" smtClean="0"/>
              <a:t>  </a:t>
            </a:r>
            <a:r>
              <a:rPr lang="en-US" sz="3200" dirty="0" smtClean="0">
                <a:solidFill>
                  <a:srgbClr val="C00000"/>
                </a:solidFill>
              </a:rPr>
              <a:t>M. Hamel said that we must guard our language among us and never forget it, Because when people of a country are enslaved, as long as they have full control on their language it is as if they had the key to their prison.</a:t>
            </a:r>
            <a:endParaRPr lang="en-US" sz="3200" dirty="0">
              <a:solidFill>
                <a:srgbClr val="C00000"/>
              </a:solidFill>
            </a:endParaRPr>
          </a:p>
        </p:txBody>
      </p:sp>
      <p:pic>
        <p:nvPicPr>
          <p:cNvPr id="4099" name="Picture 3" descr="C:\Users\hp\AppData\Local\Microsoft\Windows\INetCache\IE\AA5923BQ\27476703478_9708ccbf9e[1].jpg"/>
          <p:cNvPicPr>
            <a:picLocks noChangeAspect="1" noChangeArrowheads="1"/>
          </p:cNvPicPr>
          <p:nvPr/>
        </p:nvPicPr>
        <p:blipFill>
          <a:blip r:embed="rId2" cstate="print"/>
          <a:srcRect/>
          <a:stretch>
            <a:fillRect/>
          </a:stretch>
        </p:blipFill>
        <p:spPr bwMode="auto">
          <a:xfrm>
            <a:off x="381001" y="2362200"/>
            <a:ext cx="3124200" cy="41148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207</TotalTime>
  <Words>592</Words>
  <Application>Microsoft Office PowerPoint</Application>
  <PresentationFormat>On-screen Show (4:3)</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 Welcome To “N.P. Tutorial”</vt:lpstr>
      <vt:lpstr>Slide 2</vt:lpstr>
      <vt:lpstr>Answer the following:- Q1.What was bulletin board? How was it important?</vt:lpstr>
      <vt:lpstr>Q2. what did M. Hamel say when Franz reached to the school ?</vt:lpstr>
      <vt:lpstr>Q3. What did M. Hamel speak first in the class that day about the last lesson ?</vt:lpstr>
      <vt:lpstr>Q4. What did Franz think after hearing about the last lesson ?</vt:lpstr>
      <vt:lpstr>Q5. Did Franz recite the participles ? How?</vt:lpstr>
      <vt:lpstr>Q6. Whom did M. Hamel blame for the ignorance in studies ? Why?</vt:lpstr>
      <vt:lpstr>Q7. What did M. Hamel say about the language and its importance ?</vt:lpstr>
      <vt:lpstr>Q8. What did Franz think about the pigeons ? Why ?</vt:lpstr>
      <vt:lpstr>.Q9. What did M. Hamel Observe there at last ?</vt:lpstr>
      <vt:lpstr>Q10. What happened when church-clock struck twelve?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35</cp:revision>
  <dcterms:created xsi:type="dcterms:W3CDTF">2021-06-08T19:09:12Z</dcterms:created>
  <dcterms:modified xsi:type="dcterms:W3CDTF">2021-06-09T02:27:54Z</dcterms:modified>
</cp:coreProperties>
</file>