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5" r:id="rId11"/>
    <p:sldId id="266" r:id="rId12"/>
    <p:sldId id="267" r:id="rId13"/>
    <p:sldId id="268" r:id="rId14"/>
    <p:sldId id="270" r:id="rId15"/>
    <p:sldId id="272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0" autoAdjust="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A0E7F-A23A-4A57-8405-61F0450F74A8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61235-09D5-4FE1-B413-D66EFD790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7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61235-09D5-4FE1-B413-D66EFD79028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1B1A256-0F51-4ED1-A898-DACE3D1749C2}" type="datetimeFigureOut">
              <a:rPr lang="en-IN" smtClean="0"/>
              <a:t>18-06-2020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A9F475-F2F2-45A8-B3DB-DD017D7DD075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16832"/>
            <a:ext cx="8496944" cy="1418910"/>
          </a:xfrm>
          <a:effectLst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3500" b="1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AI  </a:t>
            </a:r>
            <a:r>
              <a:rPr lang="en-US" sz="3500" b="1" cap="all" dirty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based </a:t>
            </a:r>
            <a:r>
              <a:rPr lang="en-US" sz="3500" b="1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Document  Image Processing for  OCR </a:t>
            </a:r>
            <a:br>
              <a:rPr lang="en-US" sz="3500" b="1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</a:br>
            <a:r>
              <a:rPr lang="en-US" sz="3500" b="1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(Robust </a:t>
            </a:r>
            <a:r>
              <a:rPr lang="en-US" sz="3500" b="1" cap="all" dirty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OCR) </a:t>
            </a:r>
            <a:endParaRPr lang="en-IN" sz="3500" b="1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3024336" cy="194744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latin typeface="Arial Rounded MT Bold" pitchFamily="34" charset="0"/>
              </a:rPr>
              <a:t>Interns:</a:t>
            </a:r>
            <a:endParaRPr lang="en-IN" b="1" dirty="0" smtClean="0">
              <a:latin typeface="Arial Rounded MT Bold" pitchFamily="34" charset="0"/>
            </a:endParaRPr>
          </a:p>
          <a:p>
            <a:pPr algn="l"/>
            <a:r>
              <a:rPr lang="en-US" dirty="0" err="1" smtClean="0"/>
              <a:t>Gade</a:t>
            </a:r>
            <a:r>
              <a:rPr lang="en-US" dirty="0" smtClean="0"/>
              <a:t> </a:t>
            </a:r>
            <a:r>
              <a:rPr lang="en-US" dirty="0" err="1" smtClean="0"/>
              <a:t>Manasa</a:t>
            </a:r>
            <a:endParaRPr lang="en-US" dirty="0" smtClean="0"/>
          </a:p>
          <a:p>
            <a:pPr algn="l"/>
            <a:r>
              <a:rPr lang="en-US" dirty="0" err="1" smtClean="0"/>
              <a:t>Ashutosh</a:t>
            </a:r>
            <a:r>
              <a:rPr lang="en-US" dirty="0" smtClean="0"/>
              <a:t> Singh</a:t>
            </a:r>
          </a:p>
          <a:p>
            <a:pPr algn="l"/>
            <a:r>
              <a:rPr lang="en-US" dirty="0" err="1" smtClean="0"/>
              <a:t>Piyush</a:t>
            </a:r>
            <a:r>
              <a:rPr lang="en-US" dirty="0" smtClean="0"/>
              <a:t> Sharma</a:t>
            </a:r>
          </a:p>
          <a:p>
            <a:pPr algn="l"/>
            <a:r>
              <a:rPr lang="en-US" dirty="0" smtClean="0"/>
              <a:t>S </a:t>
            </a:r>
            <a:r>
              <a:rPr lang="en-US" dirty="0" err="1" smtClean="0"/>
              <a:t>Sarathchandran</a:t>
            </a:r>
            <a:endParaRPr lang="en-US" dirty="0" smtClean="0"/>
          </a:p>
          <a:p>
            <a:pPr algn="l"/>
            <a:r>
              <a:rPr lang="en-US" dirty="0" err="1" smtClean="0"/>
              <a:t>N.Sai</a:t>
            </a:r>
            <a:r>
              <a:rPr lang="en-US" dirty="0" smtClean="0"/>
              <a:t> </a:t>
            </a:r>
            <a:r>
              <a:rPr lang="en-US" dirty="0" err="1" smtClean="0"/>
              <a:t>Satya</a:t>
            </a:r>
            <a:r>
              <a:rPr lang="en-US" dirty="0" smtClean="0"/>
              <a:t> </a:t>
            </a:r>
            <a:r>
              <a:rPr lang="en-US" dirty="0" err="1" smtClean="0"/>
              <a:t>Harika</a:t>
            </a:r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8184" y="371703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itchFamily="34" charset="0"/>
              </a:rPr>
              <a:t>Mentors: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Nidhi</a:t>
            </a:r>
            <a:r>
              <a:rPr lang="en-US" dirty="0" smtClean="0"/>
              <a:t> </a:t>
            </a:r>
            <a:r>
              <a:rPr lang="en-US" dirty="0" err="1" smtClean="0"/>
              <a:t>Chahal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Manoj</a:t>
            </a:r>
            <a:r>
              <a:rPr lang="en-US" dirty="0" smtClean="0"/>
              <a:t>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916832"/>
            <a:ext cx="7745505" cy="196258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Image denoising: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pic>
        <p:nvPicPr>
          <p:cNvPr id="1026" name="Picture 2" descr="C:\Users\ADMIN\Downloads\denoising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4237086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077072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are an extension of simple </a:t>
            </a:r>
            <a:r>
              <a:rPr lang="en-US" dirty="0" err="1" smtClean="0"/>
              <a:t>autoencoder</a:t>
            </a:r>
            <a:r>
              <a:rPr lang="en-US" dirty="0" smtClean="0"/>
              <a:t>; </a:t>
            </a:r>
            <a:r>
              <a:rPr lang="en-US" dirty="0"/>
              <a:t>however, it’s worth noting that </a:t>
            </a: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were </a:t>
            </a:r>
            <a:r>
              <a:rPr lang="en-US" i="1" dirty="0"/>
              <a:t>not</a:t>
            </a:r>
            <a:r>
              <a:rPr lang="en-US" dirty="0"/>
              <a:t> originally meant to automatically </a:t>
            </a:r>
            <a:r>
              <a:rPr lang="en-US" dirty="0" err="1"/>
              <a:t>denoise</a:t>
            </a:r>
            <a:r>
              <a:rPr lang="en-US" dirty="0"/>
              <a:t> an image.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Instead, the </a:t>
            </a: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procedure was invented to help: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The hidden layers of the </a:t>
            </a:r>
            <a:r>
              <a:rPr lang="en-US" dirty="0" err="1"/>
              <a:t>autoencoder</a:t>
            </a:r>
            <a:r>
              <a:rPr lang="en-US" dirty="0"/>
              <a:t> learn more robust filters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Reduce the risk of </a:t>
            </a:r>
            <a:r>
              <a:rPr lang="en-US" dirty="0" err="1"/>
              <a:t>overfitting</a:t>
            </a:r>
            <a:r>
              <a:rPr lang="en-US" dirty="0"/>
              <a:t> in the </a:t>
            </a:r>
            <a:r>
              <a:rPr lang="en-US" dirty="0" err="1"/>
              <a:t>autoencoder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Prevent the </a:t>
            </a:r>
            <a:r>
              <a:rPr lang="en-US" dirty="0" err="1"/>
              <a:t>autoencoder</a:t>
            </a:r>
            <a:r>
              <a:rPr lang="en-US" dirty="0"/>
              <a:t> from learning a simple identify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386104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 .3 Denoising the image</a:t>
            </a:r>
            <a:endParaRPr lang="en-IN" sz="1200" dirty="0"/>
          </a:p>
        </p:txBody>
      </p:sp>
      <p:pic>
        <p:nvPicPr>
          <p:cNvPr id="6146" name="Picture 2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3054274" cy="17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27584" y="1124744"/>
            <a:ext cx="7747000" cy="5000625"/>
          </a:xfrm>
        </p:spPr>
        <p:txBody>
          <a:bodyPr anchor="ctr"/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dirty="0"/>
              <a:t>A great example would be pre-processing an image to improve the accuracy of an optical character recognition (OCR) </a:t>
            </a:r>
            <a:r>
              <a:rPr lang="en-US" dirty="0" smtClean="0"/>
              <a:t>algorithm</a:t>
            </a:r>
            <a:r>
              <a:rPr lang="en-US" dirty="0"/>
              <a:t>. If you’ve ever applied OCR before, you know how just a little bit of the </a:t>
            </a:r>
            <a:r>
              <a:rPr lang="en-US" i="1" dirty="0"/>
              <a:t>wrong type of noise</a:t>
            </a:r>
            <a:r>
              <a:rPr lang="en-US" dirty="0"/>
              <a:t> (ex., printer ink smudges, poor image quality during the scan, etc.) can </a:t>
            </a:r>
            <a:r>
              <a:rPr lang="en-US" i="1" dirty="0"/>
              <a:t>dramatically</a:t>
            </a:r>
            <a:r>
              <a:rPr lang="en-US" dirty="0"/>
              <a:t> hurt the performance of your OCR method. Using </a:t>
            </a: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, we can automatically pre-process the image, improve the quality, and therefore increase the accuracy of the downstream OCR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9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338564"/>
          </a:xfrm>
        </p:spPr>
        <p:txBody>
          <a:bodyPr/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</a:rPr>
              <a:t>Image super-resolution: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DMIN\Downloads\super resolution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472608" cy="15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9247" y="2499022"/>
            <a:ext cx="7745505" cy="381029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An </a:t>
            </a:r>
            <a:r>
              <a:rPr lang="en-US" sz="1800" dirty="0" err="1"/>
              <a:t>Autoencoder</a:t>
            </a:r>
            <a:r>
              <a:rPr lang="en-US" sz="1800" dirty="0"/>
              <a:t> is just an unsupervised neural network that by design learns how to reduce data and reconstruct it losing as little data as possible.</a:t>
            </a:r>
          </a:p>
          <a:p>
            <a:r>
              <a:rPr lang="en-US" sz="1800" dirty="0"/>
              <a:t>It consists of an encoder and a decoder as you might have guessed. The role of the encoder is to compress the data to a lower dimension in a way that only the most influential features persist like PCA and the role of the decoder is to reconstruct the data from the lower-dimensional representation to as close it can get to the original.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 smtClean="0"/>
              <a:t>In this image super-resolution process the image with low resolution is sent through the model and produces the image with high resolution.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 smtClean="0"/>
              <a:t>If </a:t>
            </a:r>
            <a:r>
              <a:rPr lang="en-US" sz="1800" dirty="0" err="1" smtClean="0"/>
              <a:t>denoising</a:t>
            </a:r>
            <a:r>
              <a:rPr lang="en-US" sz="1800" dirty="0" smtClean="0"/>
              <a:t> and super resolution are done separately some of the spatial and temporal relationships are lost. Hence in this project we are performing it simultaneously.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524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50" dirty="0">
                <a:solidFill>
                  <a:srgbClr val="434343"/>
                </a:solidFill>
                <a:latin typeface="Trebuchet MS"/>
                <a:cs typeface="Trebuchet MS"/>
              </a:rPr>
              <a:t>We </a:t>
            </a:r>
            <a:r>
              <a:rPr lang="en-US" dirty="0" smtClean="0">
                <a:solidFill>
                  <a:srgbClr val="434343"/>
                </a:solidFill>
                <a:latin typeface="Trebuchet MS"/>
                <a:cs typeface="Trebuchet MS"/>
              </a:rPr>
              <a:t>initialize </a:t>
            </a:r>
            <a:r>
              <a:rPr lang="en-US" spc="-2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pc="15" dirty="0">
                <a:solidFill>
                  <a:srgbClr val="434343"/>
                </a:solidFill>
                <a:latin typeface="Trebuchet MS"/>
                <a:cs typeface="Trebuchet MS"/>
              </a:rPr>
              <a:t>end-to-end </a:t>
            </a:r>
            <a:r>
              <a:rPr lang="en-US" spc="35" dirty="0">
                <a:solidFill>
                  <a:srgbClr val="434343"/>
                </a:solidFill>
                <a:latin typeface="Trebuchet MS"/>
                <a:cs typeface="Trebuchet MS"/>
              </a:rPr>
              <a:t>coupled </a:t>
            </a:r>
            <a:r>
              <a:rPr lang="en-US" spc="10" dirty="0">
                <a:solidFill>
                  <a:srgbClr val="434343"/>
                </a:solidFill>
                <a:latin typeface="Trebuchet MS"/>
                <a:cs typeface="Trebuchet MS"/>
              </a:rPr>
              <a:t>network </a:t>
            </a:r>
            <a:r>
              <a:rPr lang="en-US" spc="-5" dirty="0">
                <a:solidFill>
                  <a:srgbClr val="434343"/>
                </a:solidFill>
                <a:latin typeface="Trebuchet MS"/>
                <a:cs typeface="Trebuchet MS"/>
              </a:rPr>
              <a:t>for </a:t>
            </a:r>
            <a:r>
              <a:rPr lang="en-US" spc="-30" dirty="0">
                <a:solidFill>
                  <a:srgbClr val="434343"/>
                </a:solidFill>
                <a:latin typeface="Trebuchet MS"/>
                <a:cs typeface="Trebuchet MS"/>
              </a:rPr>
              <a:t>joint </a:t>
            </a:r>
            <a:r>
              <a:rPr lang="en-US" spc="-5" dirty="0">
                <a:solidFill>
                  <a:srgbClr val="434343"/>
                </a:solidFill>
                <a:latin typeface="Trebuchet MS"/>
                <a:cs typeface="Trebuchet MS"/>
              </a:rPr>
              <a:t>optimization </a:t>
            </a:r>
            <a:r>
              <a:rPr lang="en-US" spc="-30" dirty="0">
                <a:solidFill>
                  <a:srgbClr val="434343"/>
                </a:solidFill>
                <a:latin typeface="Trebuchet MS"/>
                <a:cs typeface="Trebuchet MS"/>
              </a:rPr>
              <a:t>of </a:t>
            </a:r>
            <a:r>
              <a:rPr lang="en-US" spc="45" dirty="0">
                <a:solidFill>
                  <a:srgbClr val="434343"/>
                </a:solidFill>
                <a:latin typeface="Trebuchet MS"/>
                <a:cs typeface="Trebuchet MS"/>
              </a:rPr>
              <a:t>denoising </a:t>
            </a:r>
            <a:r>
              <a:rPr lang="en-US" spc="3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pc="15" dirty="0">
                <a:solidFill>
                  <a:srgbClr val="434343"/>
                </a:solidFill>
                <a:latin typeface="Trebuchet MS"/>
                <a:cs typeface="Trebuchet MS"/>
              </a:rPr>
              <a:t>super-resolution </a:t>
            </a:r>
            <a:r>
              <a:rPr lang="en-US" spc="-30" dirty="0">
                <a:solidFill>
                  <a:srgbClr val="434343"/>
                </a:solidFill>
                <a:latin typeface="Trebuchet MS"/>
                <a:cs typeface="Trebuchet MS"/>
              </a:rPr>
              <a:t>of  </a:t>
            </a:r>
            <a:r>
              <a:rPr lang="en-US" spc="55" dirty="0">
                <a:solidFill>
                  <a:srgbClr val="434343"/>
                </a:solidFill>
                <a:latin typeface="Trebuchet MS"/>
                <a:cs typeface="Trebuchet MS"/>
              </a:rPr>
              <a:t>degraded </a:t>
            </a:r>
            <a:r>
              <a:rPr lang="en-US" spc="15" dirty="0">
                <a:solidFill>
                  <a:srgbClr val="434343"/>
                </a:solidFill>
                <a:latin typeface="Trebuchet MS"/>
                <a:cs typeface="Trebuchet MS"/>
              </a:rPr>
              <a:t>document </a:t>
            </a:r>
            <a:r>
              <a:rPr lang="en-US" spc="45" dirty="0">
                <a:solidFill>
                  <a:srgbClr val="434343"/>
                </a:solidFill>
                <a:latin typeface="Trebuchet MS"/>
                <a:cs typeface="Trebuchet MS"/>
              </a:rPr>
              <a:t>images </a:t>
            </a:r>
            <a:r>
              <a:rPr lang="en-US" spc="70" dirty="0">
                <a:solidFill>
                  <a:srgbClr val="434343"/>
                </a:solidFill>
                <a:latin typeface="Trebuchet MS"/>
                <a:cs typeface="Trebuchet MS"/>
              </a:rPr>
              <a:t>by </a:t>
            </a:r>
            <a:r>
              <a:rPr lang="en-US" spc="20" dirty="0">
                <a:solidFill>
                  <a:srgbClr val="434343"/>
                </a:solidFill>
                <a:latin typeface="Trebuchet MS"/>
                <a:cs typeface="Trebuchet MS"/>
              </a:rPr>
              <a:t>taking </a:t>
            </a:r>
            <a:r>
              <a:rPr lang="en-US" spc="10" dirty="0">
                <a:solidFill>
                  <a:srgbClr val="434343"/>
                </a:solidFill>
                <a:latin typeface="Trebuchet MS"/>
                <a:cs typeface="Trebuchet MS"/>
              </a:rPr>
              <a:t>pre-trained </a:t>
            </a:r>
            <a:r>
              <a:rPr lang="en-US" spc="20" dirty="0">
                <a:solidFill>
                  <a:srgbClr val="434343"/>
                </a:solidFill>
                <a:latin typeface="Trebuchet MS"/>
                <a:cs typeface="Trebuchet MS"/>
              </a:rPr>
              <a:t>weights </a:t>
            </a:r>
            <a:r>
              <a:rPr lang="en-US" spc="-30" dirty="0">
                <a:solidFill>
                  <a:srgbClr val="434343"/>
                </a:solidFill>
                <a:latin typeface="Trebuchet MS"/>
                <a:cs typeface="Trebuchet MS"/>
              </a:rPr>
              <a:t>of </a:t>
            </a:r>
            <a:r>
              <a:rPr lang="en-US" spc="10" dirty="0">
                <a:solidFill>
                  <a:srgbClr val="434343"/>
                </a:solidFill>
                <a:latin typeface="Trebuchet MS"/>
                <a:cs typeface="Trebuchet MS"/>
              </a:rPr>
              <a:t>network </a:t>
            </a:r>
            <a:r>
              <a:rPr lang="en-US" spc="20" dirty="0">
                <a:solidFill>
                  <a:srgbClr val="434343"/>
                </a:solidFill>
                <a:latin typeface="Trebuchet MS"/>
                <a:cs typeface="Trebuchet MS"/>
              </a:rPr>
              <a:t>1 </a:t>
            </a:r>
            <a:r>
              <a:rPr lang="en-US" spc="40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pc="5" dirty="0">
                <a:solidFill>
                  <a:srgbClr val="434343"/>
                </a:solidFill>
                <a:latin typeface="Trebuchet MS"/>
                <a:cs typeface="Trebuchet MS"/>
              </a:rPr>
              <a:t>network </a:t>
            </a:r>
            <a:r>
              <a:rPr lang="en-US" spc="20" dirty="0">
                <a:solidFill>
                  <a:srgbClr val="434343"/>
                </a:solidFill>
                <a:latin typeface="Trebuchet MS"/>
                <a:cs typeface="Trebuchet MS"/>
              </a:rPr>
              <a:t>2 </a:t>
            </a:r>
            <a:r>
              <a:rPr lang="en-US" spc="30" dirty="0">
                <a:solidFill>
                  <a:srgbClr val="434343"/>
                </a:solidFill>
                <a:latin typeface="Trebuchet MS"/>
                <a:cs typeface="Trebuchet MS"/>
              </a:rPr>
              <a:t>as </a:t>
            </a:r>
            <a:r>
              <a:rPr lang="en-US" spc="25" dirty="0">
                <a:solidFill>
                  <a:srgbClr val="434343"/>
                </a:solidFill>
                <a:latin typeface="Trebuchet MS"/>
                <a:cs typeface="Trebuchet MS"/>
              </a:rPr>
              <a:t>shown </a:t>
            </a:r>
            <a:r>
              <a:rPr lang="en-US" spc="15" dirty="0">
                <a:solidFill>
                  <a:srgbClr val="434343"/>
                </a:solidFill>
                <a:latin typeface="Trebuchet MS"/>
                <a:cs typeface="Trebuchet MS"/>
              </a:rPr>
              <a:t>in </a:t>
            </a:r>
            <a:r>
              <a:rPr lang="en-US" spc="10" dirty="0">
                <a:solidFill>
                  <a:srgbClr val="434343"/>
                </a:solidFill>
                <a:latin typeface="Trebuchet MS"/>
                <a:cs typeface="Trebuchet MS"/>
              </a:rPr>
              <a:t>Fig. </a:t>
            </a:r>
            <a:r>
              <a:rPr lang="en-US" spc="-40" dirty="0">
                <a:solidFill>
                  <a:srgbClr val="434343"/>
                </a:solidFill>
                <a:latin typeface="Trebuchet MS"/>
                <a:cs typeface="Trebuchet MS"/>
              </a:rPr>
              <a:t>2. </a:t>
            </a:r>
            <a:r>
              <a:rPr lang="en-US" spc="-5" dirty="0">
                <a:solidFill>
                  <a:srgbClr val="434343"/>
                </a:solidFill>
                <a:latin typeface="Trebuchet MS"/>
                <a:cs typeface="Trebuchet MS"/>
              </a:rPr>
              <a:t>We  </a:t>
            </a:r>
            <a:r>
              <a:rPr lang="en-US" spc="35" dirty="0">
                <a:solidFill>
                  <a:srgbClr val="434343"/>
                </a:solidFill>
                <a:latin typeface="Trebuchet MS"/>
                <a:cs typeface="Trebuchet MS"/>
              </a:rPr>
              <a:t>consider</a:t>
            </a:r>
            <a:r>
              <a:rPr lang="en-US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5" dirty="0">
                <a:solidFill>
                  <a:srgbClr val="434343"/>
                </a:solidFill>
                <a:latin typeface="Trebuchet MS"/>
                <a:cs typeface="Trebuchet MS"/>
              </a:rPr>
              <a:t>pre-trained</a:t>
            </a:r>
            <a:r>
              <a:rPr lang="en-US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20" dirty="0">
                <a:solidFill>
                  <a:srgbClr val="434343"/>
                </a:solidFill>
                <a:latin typeface="Trebuchet MS"/>
                <a:cs typeface="Trebuchet MS"/>
              </a:rPr>
              <a:t>weights</a:t>
            </a:r>
            <a:r>
              <a:rPr lang="en-US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30" dirty="0">
                <a:solidFill>
                  <a:srgbClr val="434343"/>
                </a:solidFill>
                <a:latin typeface="Trebuchet MS"/>
                <a:cs typeface="Trebuchet MS"/>
              </a:rPr>
              <a:t>as</a:t>
            </a:r>
            <a:r>
              <a:rPr lang="en-US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-15" dirty="0">
                <a:solidFill>
                  <a:srgbClr val="434343"/>
                </a:solidFill>
                <a:latin typeface="Trebuchet MS"/>
                <a:cs typeface="Trebuchet MS"/>
              </a:rPr>
              <a:t>initial</a:t>
            </a:r>
            <a:r>
              <a:rPr lang="en-US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20" dirty="0">
                <a:solidFill>
                  <a:srgbClr val="434343"/>
                </a:solidFill>
                <a:latin typeface="Trebuchet MS"/>
                <a:cs typeface="Trebuchet MS"/>
              </a:rPr>
              <a:t>weights</a:t>
            </a:r>
            <a:r>
              <a:rPr lang="en-US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-40" dirty="0">
                <a:solidFill>
                  <a:srgbClr val="434343"/>
                </a:solidFill>
                <a:latin typeface="Trebuchet MS"/>
                <a:cs typeface="Trebuchet MS"/>
              </a:rPr>
              <a:t>to</a:t>
            </a:r>
            <a:r>
              <a:rPr lang="en-US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-10" dirty="0" smtClean="0">
                <a:solidFill>
                  <a:srgbClr val="434343"/>
                </a:solidFill>
                <a:latin typeface="Trebuchet MS"/>
                <a:cs typeface="Trebuchet MS"/>
              </a:rPr>
              <a:t>fine tune</a:t>
            </a:r>
            <a:r>
              <a:rPr lang="en-US" spc="-35" dirty="0" smtClean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-20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lang="en-US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40" dirty="0">
                <a:solidFill>
                  <a:srgbClr val="434343"/>
                </a:solidFill>
                <a:latin typeface="Trebuchet MS"/>
                <a:cs typeface="Trebuchet MS"/>
              </a:rPr>
              <a:t>combined</a:t>
            </a:r>
            <a:r>
              <a:rPr lang="en-US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5" dirty="0">
                <a:solidFill>
                  <a:srgbClr val="434343"/>
                </a:solidFill>
                <a:latin typeface="Trebuchet MS"/>
                <a:cs typeface="Trebuchet MS"/>
              </a:rPr>
              <a:t>network</a:t>
            </a:r>
            <a:r>
              <a:rPr lang="en-US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-10" dirty="0">
                <a:solidFill>
                  <a:srgbClr val="434343"/>
                </a:solidFill>
                <a:latin typeface="Trebuchet MS"/>
                <a:cs typeface="Trebuchet MS"/>
              </a:rPr>
              <a:t>into</a:t>
            </a:r>
            <a:r>
              <a:rPr lang="en-US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15" dirty="0">
                <a:solidFill>
                  <a:srgbClr val="434343"/>
                </a:solidFill>
                <a:latin typeface="Trebuchet MS"/>
                <a:cs typeface="Trebuchet MS"/>
              </a:rPr>
              <a:t>an</a:t>
            </a:r>
            <a:r>
              <a:rPr lang="en-US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pc="15" dirty="0">
                <a:solidFill>
                  <a:srgbClr val="434343"/>
                </a:solidFill>
                <a:latin typeface="Trebuchet MS"/>
                <a:cs typeface="Trebuchet MS"/>
              </a:rPr>
              <a:t>end-to-end</a:t>
            </a:r>
            <a:r>
              <a:rPr lang="en-US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34343"/>
                </a:solidFill>
                <a:latin typeface="Trebuchet MS"/>
                <a:cs typeface="Trebuchet MS"/>
              </a:rPr>
              <a:t>manner.</a:t>
            </a:r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570156"/>
            <a:ext cx="8049217" cy="1054250"/>
          </a:xfrm>
        </p:spPr>
        <p:txBody>
          <a:bodyPr/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b="1" spc="415" dirty="0" smtClean="0">
                <a:solidFill>
                  <a:schemeClr val="tx1"/>
                </a:solidFill>
              </a:rPr>
              <a:t> </a:t>
            </a:r>
            <a:r>
              <a:rPr lang="en-US" sz="2400" b="1" spc="-120" dirty="0">
                <a:solidFill>
                  <a:schemeClr val="tx1"/>
                </a:solidFill>
              </a:rPr>
              <a:t>Joint </a:t>
            </a:r>
            <a:r>
              <a:rPr lang="en-US" sz="2400" b="1" spc="-35" dirty="0" err="1">
                <a:solidFill>
                  <a:schemeClr val="tx1"/>
                </a:solidFill>
              </a:rPr>
              <a:t>Optimisation</a:t>
            </a:r>
            <a:r>
              <a:rPr lang="en-US" sz="2400" b="1" spc="-35" dirty="0">
                <a:solidFill>
                  <a:schemeClr val="tx1"/>
                </a:solidFill>
              </a:rPr>
              <a:t> </a:t>
            </a:r>
            <a:r>
              <a:rPr lang="en-US" sz="2400" b="1" spc="-75" dirty="0">
                <a:solidFill>
                  <a:schemeClr val="tx1"/>
                </a:solidFill>
              </a:rPr>
              <a:t>of </a:t>
            </a:r>
            <a:r>
              <a:rPr lang="en-US" sz="2400" b="1" spc="-30" dirty="0">
                <a:solidFill>
                  <a:schemeClr val="tx1"/>
                </a:solidFill>
              </a:rPr>
              <a:t>Denoising </a:t>
            </a:r>
            <a:r>
              <a:rPr lang="en-US" sz="2400" b="1" spc="-55" dirty="0">
                <a:solidFill>
                  <a:schemeClr val="tx1"/>
                </a:solidFill>
              </a:rPr>
              <a:t>and</a:t>
            </a:r>
            <a:r>
              <a:rPr lang="en-US" sz="2400" b="1" spc="-240" dirty="0">
                <a:solidFill>
                  <a:schemeClr val="tx1"/>
                </a:solidFill>
              </a:rPr>
              <a:t> </a:t>
            </a:r>
            <a:r>
              <a:rPr lang="en-US" sz="2400" b="1" spc="-60" dirty="0">
                <a:solidFill>
                  <a:schemeClr val="tx1"/>
                </a:solidFill>
              </a:rPr>
              <a:t>Super-resolution: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204864"/>
            <a:ext cx="8892480" cy="4248472"/>
          </a:xfrm>
        </p:spPr>
        <p:txBody>
          <a:bodyPr>
            <a:noAutofit/>
          </a:bodyPr>
          <a:lstStyle/>
          <a:p>
            <a:pPr marL="450850" marR="5715" lvl="1" indent="-285750" algn="just">
              <a:buClr>
                <a:schemeClr val="accent1">
                  <a:lumMod val="75000"/>
                </a:schemeClr>
              </a:buClr>
              <a:tabLst>
                <a:tab pos="469900" algn="l"/>
              </a:tabLst>
            </a:pPr>
            <a:r>
              <a:rPr lang="en-US" sz="1800" spc="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Table </a:t>
            </a:r>
            <a:r>
              <a:rPr lang="en-US" sz="1800" spc="40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3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shows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recognition </a:t>
            </a:r>
            <a:r>
              <a:rPr lang="en-US" sz="1800" spc="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accuracy </a:t>
            </a:r>
            <a:r>
              <a:rPr lang="en-US" sz="1800" spc="45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for all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 </a:t>
            </a:r>
            <a:r>
              <a:rPr lang="en-US" sz="1800" spc="20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4 </a:t>
            </a:r>
            <a:r>
              <a:rPr lang="en-US" sz="1800" spc="-10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datasets</a:t>
            </a:r>
            <a:r>
              <a:rPr lang="en-US" sz="1800" spc="-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. </a:t>
            </a:r>
            <a:r>
              <a:rPr lang="en-US" sz="1800" spc="5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We </a:t>
            </a:r>
            <a:r>
              <a:rPr lang="en-US" sz="1800" spc="3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compare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 </a:t>
            </a:r>
            <a:r>
              <a:rPr lang="en-US" sz="180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results </a:t>
            </a:r>
            <a:r>
              <a:rPr lang="en-US" sz="1800" spc="-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end-to-end 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trainable </a:t>
            </a:r>
            <a:r>
              <a:rPr lang="en-US" sz="1800" spc="5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proposed </a:t>
            </a:r>
            <a:r>
              <a:rPr lang="en-US" sz="1800" spc="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framework </a:t>
            </a:r>
            <a:r>
              <a:rPr lang="en-US" sz="1800" spc="-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with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results </a:t>
            </a:r>
            <a:r>
              <a:rPr lang="en-US" sz="1800" spc="-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from </a:t>
            </a:r>
            <a:r>
              <a:rPr lang="en-US" sz="1800" spc="4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HR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image, </a:t>
            </a:r>
            <a:r>
              <a:rPr lang="en-US" sz="180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LR-4x, LR-3x, </a:t>
            </a:r>
            <a:r>
              <a:rPr lang="en-US" sz="1800" spc="40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and </a:t>
            </a:r>
            <a:r>
              <a:rPr lang="en-US" sz="180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other  </a:t>
            </a:r>
            <a:r>
              <a:rPr lang="en-US" sz="1800" spc="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cascaded</a:t>
            </a:r>
            <a:r>
              <a:rPr lang="en-US" sz="1800" spc="-5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networks</a:t>
            </a:r>
            <a:r>
              <a:rPr lang="en-US" sz="1800" spc="-6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3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of</a:t>
            </a:r>
            <a:r>
              <a:rPr lang="en-US" sz="1800" spc="-6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denoising,</a:t>
            </a:r>
            <a:r>
              <a:rPr lang="en-US" sz="1800" spc="-14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followed</a:t>
            </a:r>
            <a:r>
              <a:rPr lang="en-US" sz="1800" spc="-5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7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by</a:t>
            </a:r>
            <a:r>
              <a:rPr lang="en-US" sz="1800" spc="-7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super-resolution</a:t>
            </a:r>
            <a:r>
              <a:rPr lang="en-US" sz="1800" spc="-5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3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and</a:t>
            </a:r>
            <a:r>
              <a:rPr lang="en-US" sz="1800" spc="-5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6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OCR</a:t>
            </a:r>
            <a:r>
              <a:rPr lang="en-US" sz="1800" spc="65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.</a:t>
            </a:r>
            <a:endParaRPr lang="en-US" sz="1800" dirty="0">
              <a:latin typeface="Maiandra GD" pitchFamily="34" charset="0"/>
              <a:cs typeface="Trebuchet MS"/>
            </a:endParaRPr>
          </a:p>
          <a:p>
            <a:pPr marL="450850" marR="5080" lvl="1" indent="-285750" algn="just">
              <a:spcBef>
                <a:spcPts val="1010"/>
              </a:spcBef>
              <a:buClr>
                <a:schemeClr val="accent1">
                  <a:lumMod val="75000"/>
                </a:schemeClr>
              </a:buClr>
              <a:tabLst>
                <a:tab pos="469900" algn="l"/>
              </a:tabLst>
            </a:pPr>
            <a:r>
              <a:rPr lang="en-US" sz="180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For </a:t>
            </a:r>
            <a:r>
              <a:rPr lang="en-US" sz="1800" spc="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each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dataset, </a:t>
            </a:r>
            <a:r>
              <a:rPr lang="en-US" sz="1800" spc="-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LR </a:t>
            </a:r>
            <a:r>
              <a:rPr lang="en-US" sz="1800" spc="45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images</a:t>
            </a:r>
            <a:r>
              <a:rPr lang="en-US" sz="1800" spc="30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suffered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a </a:t>
            </a:r>
            <a:r>
              <a:rPr lang="en-US" sz="1800" spc="-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lot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in </a:t>
            </a:r>
            <a:r>
              <a:rPr lang="en-US" sz="1800" spc="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terms </a:t>
            </a:r>
            <a:r>
              <a:rPr lang="en-US" sz="1800" spc="-3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recognition  </a:t>
            </a:r>
            <a:r>
              <a:rPr lang="en-US" sz="1800" spc="25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accuracy</a:t>
            </a:r>
            <a:r>
              <a:rPr lang="en-US" sz="1800" spc="15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.</a:t>
            </a:r>
            <a:r>
              <a:rPr lang="en-US" sz="1800" spc="-114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endParaRPr lang="en-US" sz="1800" dirty="0">
              <a:latin typeface="Maiandra GD" pitchFamily="34" charset="0"/>
              <a:cs typeface="Trebuchet MS"/>
            </a:endParaRPr>
          </a:p>
          <a:p>
            <a:pPr marL="450850" lvl="1" indent="-285750">
              <a:buClr>
                <a:schemeClr val="accent1">
                  <a:lumMod val="75000"/>
                </a:schemeClr>
              </a:buClr>
              <a:tabLst>
                <a:tab pos="469265" algn="l"/>
                <a:tab pos="469900" algn="l"/>
              </a:tabLst>
            </a:pPr>
            <a:r>
              <a:rPr lang="en-US" sz="1800" spc="25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Individually</a:t>
            </a:r>
            <a:r>
              <a:rPr lang="en-US" sz="1800" spc="-45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trained</a:t>
            </a:r>
            <a:r>
              <a:rPr lang="en-US" sz="1800" spc="-5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models</a:t>
            </a:r>
            <a:r>
              <a:rPr lang="en-US" sz="1800" spc="-7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when</a:t>
            </a:r>
            <a:r>
              <a:rPr lang="en-US" sz="1800" spc="-4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cascaded</a:t>
            </a:r>
            <a:r>
              <a:rPr lang="en-US" sz="1800" spc="-5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together</a:t>
            </a:r>
            <a:r>
              <a:rPr lang="en-US" sz="1800" spc="-4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carry</a:t>
            </a:r>
            <a:r>
              <a:rPr lang="en-US" sz="1800" spc="-6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their</a:t>
            </a:r>
            <a:r>
              <a:rPr lang="en-US" sz="1800" spc="-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errors,</a:t>
            </a:r>
            <a:r>
              <a:rPr lang="en-US" sz="1800" spc="-15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thus</a:t>
            </a:r>
            <a:r>
              <a:rPr lang="en-US" sz="1800" spc="-4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affecting</a:t>
            </a:r>
            <a:r>
              <a:rPr lang="en-US" sz="1800" spc="-3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</a:t>
            </a:r>
            <a:r>
              <a:rPr lang="en-US" sz="1800" spc="-5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final</a:t>
            </a:r>
            <a:r>
              <a:rPr lang="en-US" sz="1800" spc="-4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recognition</a:t>
            </a:r>
            <a:r>
              <a:rPr lang="en-US" sz="1800" spc="-5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rates.</a:t>
            </a:r>
            <a:endParaRPr lang="en-US" sz="1800" dirty="0">
              <a:latin typeface="Maiandra GD" pitchFamily="34" charset="0"/>
              <a:cs typeface="Trebuchet MS"/>
            </a:endParaRPr>
          </a:p>
          <a:p>
            <a:pPr marL="450850" marR="5715" lvl="1" indent="-285750">
              <a:spcBef>
                <a:spcPts val="1025"/>
              </a:spcBef>
              <a:buClr>
                <a:schemeClr val="accent1">
                  <a:lumMod val="75000"/>
                </a:schemeClr>
              </a:buClr>
              <a:tabLst>
                <a:tab pos="469900" algn="l"/>
              </a:tabLst>
            </a:pPr>
            <a:r>
              <a:rPr lang="en-US" sz="1800" spc="-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To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demonstrate </a:t>
            </a:r>
            <a:r>
              <a:rPr lang="en-US" sz="1800" spc="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performance </a:t>
            </a:r>
            <a:r>
              <a:rPr lang="en-US" sz="1800" spc="-3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 </a:t>
            </a:r>
            <a:r>
              <a:rPr lang="en-US" sz="1800" spc="1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OCR </a:t>
            </a:r>
            <a:r>
              <a:rPr lang="en-US" sz="1800" spc="-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part,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we </a:t>
            </a:r>
            <a:r>
              <a:rPr lang="en-US" sz="1800" spc="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shown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in </a:t>
            </a:r>
            <a:r>
              <a:rPr lang="en-US" sz="1800" spc="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Table</a:t>
            </a:r>
            <a:r>
              <a:rPr lang="en-US" sz="1800" spc="3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the </a:t>
            </a:r>
            <a:r>
              <a:rPr lang="en-US" sz="1800" spc="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comparison </a:t>
            </a:r>
            <a:r>
              <a:rPr lang="en-US" sz="1800" spc="1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between end-to-end </a:t>
            </a:r>
            <a:r>
              <a:rPr lang="en-US" sz="1800" spc="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trained  </a:t>
            </a:r>
            <a:r>
              <a:rPr lang="en-US" sz="1800" spc="5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proposed </a:t>
            </a:r>
            <a:r>
              <a:rPr lang="en-US" sz="1800" spc="-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framework, </a:t>
            </a:r>
            <a:r>
              <a:rPr lang="en-US" sz="1800" spc="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cascaded </a:t>
            </a:r>
            <a:r>
              <a:rPr lang="en-US" sz="1800" spc="3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modules </a:t>
            </a:r>
            <a:r>
              <a:rPr lang="en-US" sz="1800" spc="-3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z="1800" spc="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our </a:t>
            </a:r>
            <a:r>
              <a:rPr lang="en-US" sz="1800" spc="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framework </a:t>
            </a:r>
            <a:r>
              <a:rPr lang="en-US" sz="1800" spc="3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and </a:t>
            </a:r>
            <a:r>
              <a:rPr lang="en-US" sz="1800" spc="25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our </a:t>
            </a:r>
            <a:r>
              <a:rPr lang="en-US" sz="1800" spc="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enhancement </a:t>
            </a:r>
            <a:r>
              <a:rPr lang="en-US" sz="1800" spc="3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module </a:t>
            </a:r>
            <a:r>
              <a:rPr lang="en-US" sz="1800" spc="4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cascaded </a:t>
            </a:r>
            <a:r>
              <a:rPr lang="en-US" sz="1800" spc="-2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with  </a:t>
            </a:r>
            <a:r>
              <a:rPr lang="en-US" sz="1800" dirty="0" err="1">
                <a:solidFill>
                  <a:srgbClr val="434343"/>
                </a:solidFill>
                <a:latin typeface="Maiandra GD" pitchFamily="34" charset="0"/>
                <a:cs typeface="Trebuchet MS"/>
              </a:rPr>
              <a:t>Tesseract</a:t>
            </a:r>
            <a:r>
              <a:rPr lang="en-US" sz="1800" spc="-7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-10" dirty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[18</a:t>
            </a:r>
            <a:r>
              <a:rPr lang="en-US" sz="1800" spc="-10" dirty="0" smtClean="0">
                <a:solidFill>
                  <a:srgbClr val="434343"/>
                </a:solidFill>
                <a:latin typeface="Maiandra GD" pitchFamily="34" charset="0"/>
                <a:cs typeface="Trebuchet MS"/>
              </a:rPr>
              <a:t>].</a:t>
            </a:r>
            <a:endParaRPr lang="en-US" sz="1800" dirty="0">
              <a:latin typeface="Maiandra GD" pitchFamily="34" charset="0"/>
              <a:cs typeface="Trebuchet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17070"/>
            <a:ext cx="7756263" cy="864096"/>
          </a:xfrm>
        </p:spPr>
        <p:txBody>
          <a:bodyPr/>
          <a:lstStyle/>
          <a:p>
            <a:r>
              <a:rPr lang="en-IN" sz="4400" dirty="0" smtClean="0"/>
              <a:t>EXPERIMENTAL RESULTS</a:t>
            </a:r>
            <a:endParaRPr lang="en-IN" sz="4400" dirty="0"/>
          </a:p>
        </p:txBody>
      </p:sp>
      <p:pic>
        <p:nvPicPr>
          <p:cNvPr id="8194" name="Picture 2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076" y="642812"/>
            <a:ext cx="1800200" cy="10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570156"/>
            <a:ext cx="8265241" cy="105425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lang="en-IN" sz="2400" dirty="0" smtClean="0">
                <a:solidFill>
                  <a:schemeClr val="tx1"/>
                </a:solidFill>
                <a:latin typeface="Arial Rounded MT Bold" pitchFamily="34" charset="0"/>
              </a:rPr>
              <a:t>TABLE</a:t>
            </a:r>
            <a:r>
              <a:rPr lang="en-US" sz="2400" spc="-80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:</a:t>
            </a:r>
            <a:r>
              <a:rPr lang="en-US" sz="2400" spc="-50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8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COMPARISON</a:t>
            </a:r>
            <a:r>
              <a:rPr lang="en-US" sz="2400" spc="-4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7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OF</a:t>
            </a:r>
            <a:r>
              <a:rPr lang="en-US" sz="2400" spc="-4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65" dirty="0" smtClean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PROPOSED</a:t>
            </a:r>
            <a:r>
              <a:rPr lang="en-US" sz="2400" spc="-65" dirty="0" smtClean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85" dirty="0" smtClean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ENHANCEMENT</a:t>
            </a:r>
            <a:r>
              <a:rPr lang="en-US" sz="2400" spc="-20" dirty="0" smtClean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9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AND</a:t>
            </a:r>
            <a:r>
              <a:rPr lang="en-US" sz="2400" spc="-40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7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RECOGNITION</a:t>
            </a:r>
            <a:r>
              <a:rPr lang="en-US" sz="2400" spc="-30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80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FRAMEWORK</a:t>
            </a:r>
            <a:r>
              <a:rPr lang="en-US" sz="2400" spc="-4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10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ON</a:t>
            </a:r>
            <a:r>
              <a:rPr lang="en-US" sz="2400" spc="-4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100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OCR</a:t>
            </a:r>
            <a:r>
              <a:rPr lang="en-US" sz="2400" spc="-55" dirty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 </a:t>
            </a:r>
            <a:r>
              <a:rPr lang="en-US" sz="2400" spc="95" dirty="0" smtClean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ACCURACY</a:t>
            </a:r>
            <a:r>
              <a:rPr lang="en-US" sz="2400" spc="-15" dirty="0" smtClean="0">
                <a:solidFill>
                  <a:schemeClr val="tx1"/>
                </a:solidFill>
                <a:latin typeface="Arial Rounded MT Bold" pitchFamily="34" charset="0"/>
                <a:cs typeface="Trebuchet MS"/>
              </a:rPr>
              <a:t>.</a:t>
            </a:r>
            <a:endParaRPr lang="en-IN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 b="27455"/>
          <a:stretch/>
        </p:blipFill>
        <p:spPr>
          <a:xfrm>
            <a:off x="0" y="1700808"/>
            <a:ext cx="9144000" cy="5157192"/>
          </a:xfrm>
        </p:spPr>
      </p:pic>
    </p:spTree>
    <p:extLst>
      <p:ext uri="{BB962C8B-B14F-4D97-AF65-F5344CB8AC3E}">
        <p14:creationId xmlns:p14="http://schemas.microsoft.com/office/powerpoint/2010/main" val="30910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50" dirty="0" smtClean="0">
                <a:latin typeface="Trebuchet MS"/>
                <a:cs typeface="Trebuchet MS"/>
              </a:rPr>
              <a:t>figure:</a:t>
            </a:r>
            <a:r>
              <a:rPr lang="en-US" sz="2800" spc="-65" dirty="0" smtClean="0">
                <a:latin typeface="Trebuchet MS"/>
                <a:cs typeface="Trebuchet MS"/>
              </a:rPr>
              <a:t> </a:t>
            </a:r>
            <a:r>
              <a:rPr lang="en-US" sz="2800" spc="100" dirty="0">
                <a:latin typeface="Trebuchet MS"/>
                <a:cs typeface="Trebuchet MS"/>
              </a:rPr>
              <a:t>OCR</a:t>
            </a:r>
            <a:r>
              <a:rPr lang="en-US" sz="2800" spc="-55" dirty="0">
                <a:latin typeface="Trebuchet MS"/>
                <a:cs typeface="Trebuchet MS"/>
              </a:rPr>
              <a:t> </a:t>
            </a:r>
            <a:r>
              <a:rPr lang="en-US" sz="2800" spc="15" dirty="0">
                <a:latin typeface="Trebuchet MS"/>
                <a:cs typeface="Trebuchet MS"/>
              </a:rPr>
              <a:t>performance</a:t>
            </a:r>
            <a:r>
              <a:rPr lang="en-US" sz="2800" spc="-60" dirty="0">
                <a:latin typeface="Trebuchet MS"/>
                <a:cs typeface="Trebuchet MS"/>
              </a:rPr>
              <a:t> </a:t>
            </a:r>
            <a:r>
              <a:rPr lang="en-US" sz="2800" spc="25" dirty="0">
                <a:latin typeface="Trebuchet MS"/>
                <a:cs typeface="Trebuchet MS"/>
              </a:rPr>
              <a:t>comparison</a:t>
            </a:r>
            <a:r>
              <a:rPr lang="en-US" sz="2800" spc="-45" dirty="0">
                <a:latin typeface="Trebuchet MS"/>
                <a:cs typeface="Trebuchet MS"/>
              </a:rPr>
              <a:t> </a:t>
            </a:r>
            <a:r>
              <a:rPr lang="en-US" sz="2800" spc="15" dirty="0">
                <a:latin typeface="Trebuchet MS"/>
                <a:cs typeface="Trebuchet MS"/>
              </a:rPr>
              <a:t>between</a:t>
            </a:r>
            <a:r>
              <a:rPr lang="en-US" sz="2800" spc="-40" dirty="0">
                <a:latin typeface="Trebuchet MS"/>
                <a:cs typeface="Trebuchet MS"/>
              </a:rPr>
              <a:t> </a:t>
            </a:r>
            <a:r>
              <a:rPr lang="en-US" sz="2800" spc="55" dirty="0">
                <a:latin typeface="Trebuchet MS"/>
                <a:cs typeface="Trebuchet MS"/>
              </a:rPr>
              <a:t>Degraded</a:t>
            </a:r>
            <a:r>
              <a:rPr lang="en-US" sz="2800" spc="-55" dirty="0">
                <a:latin typeface="Trebuchet MS"/>
                <a:cs typeface="Trebuchet MS"/>
              </a:rPr>
              <a:t> </a:t>
            </a:r>
            <a:r>
              <a:rPr lang="en-US" sz="2800" spc="30" dirty="0">
                <a:latin typeface="Trebuchet MS"/>
                <a:cs typeface="Trebuchet MS"/>
              </a:rPr>
              <a:t>and</a:t>
            </a:r>
            <a:r>
              <a:rPr lang="en-US" sz="2800" spc="-55" dirty="0">
                <a:latin typeface="Trebuchet MS"/>
                <a:cs typeface="Trebuchet MS"/>
              </a:rPr>
              <a:t> </a:t>
            </a:r>
            <a:r>
              <a:rPr lang="en-US" sz="2800" spc="35" dirty="0">
                <a:latin typeface="Trebuchet MS"/>
                <a:cs typeface="Trebuchet MS"/>
              </a:rPr>
              <a:t>Enhanced</a:t>
            </a:r>
            <a:r>
              <a:rPr lang="en-US" sz="2800" spc="-45" dirty="0">
                <a:latin typeface="Trebuchet MS"/>
                <a:cs typeface="Trebuchet MS"/>
              </a:rPr>
              <a:t> </a:t>
            </a:r>
            <a:r>
              <a:rPr lang="en-US" sz="2800" spc="20" dirty="0">
                <a:latin typeface="Trebuchet MS"/>
                <a:cs typeface="Trebuchet MS"/>
              </a:rPr>
              <a:t>Document</a:t>
            </a:r>
            <a:r>
              <a:rPr lang="en-US" sz="2800" spc="-50" dirty="0">
                <a:latin typeface="Trebuchet MS"/>
                <a:cs typeface="Trebuchet MS"/>
              </a:rPr>
              <a:t> </a:t>
            </a:r>
            <a:r>
              <a:rPr lang="en-US" sz="2800" spc="35" dirty="0">
                <a:latin typeface="Trebuchet MS"/>
                <a:cs typeface="Trebuchet MS"/>
              </a:rPr>
              <a:t>image</a:t>
            </a:r>
            <a:r>
              <a:rPr lang="en-US" sz="2800" dirty="0">
                <a:latin typeface="Trebuchet MS"/>
                <a:cs typeface="Trebuchet MS"/>
              </a:rPr>
              <a:t/>
            </a:r>
            <a:br>
              <a:rPr lang="en-US" sz="2800" dirty="0">
                <a:latin typeface="Trebuchet MS"/>
                <a:cs typeface="Trebuchet MS"/>
              </a:rPr>
            </a:b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0" t="22495" r="18720" b="12929"/>
          <a:stretch/>
        </p:blipFill>
        <p:spPr bwMode="auto">
          <a:xfrm>
            <a:off x="611560" y="1577288"/>
            <a:ext cx="8208912" cy="496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1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5600" indent="-342900">
              <a:lnSpc>
                <a:spcPct val="110000"/>
              </a:lnSpc>
              <a:buClr>
                <a:srgbClr val="9E3611"/>
              </a:buClr>
              <a:buSzPct val="120000"/>
              <a:tabLst>
                <a:tab pos="354965" algn="l"/>
                <a:tab pos="355600" algn="l"/>
              </a:tabLst>
            </a:pPr>
            <a:r>
              <a:rPr lang="en-US" spc="25" dirty="0">
                <a:latin typeface="Trebuchet MS"/>
                <a:cs typeface="Trebuchet MS"/>
              </a:rPr>
              <a:t>Exhaustive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comparison</a:t>
            </a:r>
            <a:r>
              <a:rPr lang="en-US" spc="-35" dirty="0">
                <a:latin typeface="Trebuchet MS"/>
                <a:cs typeface="Trebuchet MS"/>
              </a:rPr>
              <a:t> of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35" dirty="0">
                <a:latin typeface="Trebuchet MS"/>
                <a:cs typeface="Trebuchet MS"/>
              </a:rPr>
              <a:t>our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model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20" dirty="0">
                <a:latin typeface="Trebuchet MS"/>
                <a:cs typeface="Trebuchet MS"/>
              </a:rPr>
              <a:t>with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5" dirty="0">
                <a:latin typeface="Trebuchet MS"/>
                <a:cs typeface="Trebuchet MS"/>
              </a:rPr>
              <a:t>other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-30" dirty="0">
                <a:latin typeface="Trebuchet MS"/>
                <a:cs typeface="Trebuchet MS"/>
              </a:rPr>
              <a:t>state-of-the-art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50" dirty="0">
                <a:latin typeface="Trebuchet MS"/>
                <a:cs typeface="Trebuchet MS"/>
              </a:rPr>
              <a:t>models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have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65" dirty="0">
                <a:latin typeface="Trebuchet MS"/>
                <a:cs typeface="Trebuchet MS"/>
              </a:rPr>
              <a:t>been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35" dirty="0" smtClean="0">
                <a:latin typeface="Trebuchet MS"/>
                <a:cs typeface="Trebuchet MS"/>
              </a:rPr>
              <a:t>depicted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spc="20" dirty="0" smtClean="0">
                <a:latin typeface="Trebuchet MS"/>
                <a:cs typeface="Trebuchet MS"/>
              </a:rPr>
              <a:t>in </a:t>
            </a:r>
            <a:r>
              <a:rPr lang="en-US" spc="35" dirty="0">
                <a:latin typeface="Trebuchet MS"/>
                <a:cs typeface="Trebuchet MS"/>
              </a:rPr>
              <a:t>our</a:t>
            </a:r>
            <a:r>
              <a:rPr lang="en-US" spc="-170" dirty="0">
                <a:latin typeface="Trebuchet MS"/>
                <a:cs typeface="Trebuchet MS"/>
              </a:rPr>
              <a:t> </a:t>
            </a:r>
            <a:r>
              <a:rPr lang="en-US" spc="10" dirty="0">
                <a:latin typeface="Trebuchet MS"/>
                <a:cs typeface="Trebuchet MS"/>
              </a:rPr>
              <a:t>paper.</a:t>
            </a:r>
            <a:endParaRPr lang="en-US" dirty="0">
              <a:latin typeface="Trebuchet MS"/>
              <a:cs typeface="Trebuchet MS"/>
            </a:endParaRPr>
          </a:p>
          <a:p>
            <a:pPr marL="355600" marR="929005" indent="-342900">
              <a:lnSpc>
                <a:spcPct val="110000"/>
              </a:lnSpc>
              <a:spcBef>
                <a:spcPts val="1395"/>
              </a:spcBef>
              <a:buClr>
                <a:srgbClr val="9E3611"/>
              </a:buClr>
              <a:buSzPct val="120000"/>
              <a:tabLst>
                <a:tab pos="354965" algn="l"/>
                <a:tab pos="355600" algn="l"/>
              </a:tabLst>
            </a:pPr>
            <a:r>
              <a:rPr lang="en-US" spc="40" dirty="0">
                <a:latin typeface="Trebuchet MS"/>
                <a:cs typeface="Trebuchet MS"/>
              </a:rPr>
              <a:t>End-to-End</a:t>
            </a:r>
            <a:r>
              <a:rPr lang="en-US" spc="-90" dirty="0">
                <a:latin typeface="Trebuchet MS"/>
                <a:cs typeface="Trebuchet MS"/>
              </a:rPr>
              <a:t> </a:t>
            </a:r>
            <a:r>
              <a:rPr lang="en-US" spc="5" dirty="0">
                <a:latin typeface="Trebuchet MS"/>
                <a:cs typeface="Trebuchet MS"/>
              </a:rPr>
              <a:t>trainable</a:t>
            </a:r>
            <a:r>
              <a:rPr lang="en-US" spc="-50" dirty="0">
                <a:latin typeface="Trebuchet MS"/>
                <a:cs typeface="Trebuchet MS"/>
              </a:rPr>
              <a:t> </a:t>
            </a:r>
            <a:r>
              <a:rPr lang="en-US" spc="15" dirty="0">
                <a:latin typeface="Trebuchet MS"/>
                <a:cs typeface="Trebuchet MS"/>
              </a:rPr>
              <a:t>network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-60" dirty="0">
                <a:latin typeface="Trebuchet MS"/>
                <a:cs typeface="Trebuchet MS"/>
              </a:rPr>
              <a:t>that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-15" dirty="0">
                <a:latin typeface="Trebuchet MS"/>
                <a:cs typeface="Trebuchet MS"/>
              </a:rPr>
              <a:t>jointly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15" dirty="0">
                <a:latin typeface="Trebuchet MS"/>
                <a:cs typeface="Trebuchet MS"/>
              </a:rPr>
              <a:t>optimizes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image</a:t>
            </a:r>
            <a:r>
              <a:rPr lang="en-US" spc="-50" dirty="0">
                <a:latin typeface="Trebuchet MS"/>
                <a:cs typeface="Trebuchet MS"/>
              </a:rPr>
              <a:t> </a:t>
            </a:r>
            <a:r>
              <a:rPr lang="en-US" spc="20" dirty="0">
                <a:latin typeface="Trebuchet MS"/>
                <a:cs typeface="Trebuchet MS"/>
              </a:rPr>
              <a:t>enhancement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50" dirty="0">
                <a:latin typeface="Trebuchet MS"/>
                <a:cs typeface="Trebuchet MS"/>
              </a:rPr>
              <a:t>and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text  </a:t>
            </a:r>
            <a:r>
              <a:rPr lang="en-US" spc="25" dirty="0">
                <a:latin typeface="Trebuchet MS"/>
                <a:cs typeface="Trebuchet MS"/>
              </a:rPr>
              <a:t>recognition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would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35" dirty="0">
                <a:latin typeface="Trebuchet MS"/>
                <a:cs typeface="Trebuchet MS"/>
              </a:rPr>
              <a:t>make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5" dirty="0">
                <a:latin typeface="Trebuchet MS"/>
                <a:cs typeface="Trebuchet MS"/>
              </a:rPr>
              <a:t>a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high-performing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15" dirty="0">
                <a:latin typeface="Trebuchet MS"/>
                <a:cs typeface="Trebuchet MS"/>
              </a:rPr>
              <a:t>robust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155" dirty="0">
                <a:latin typeface="Trebuchet MS"/>
                <a:cs typeface="Trebuchet MS"/>
              </a:rPr>
              <a:t>OCR</a:t>
            </a:r>
            <a:r>
              <a:rPr lang="en-US" spc="-90" dirty="0">
                <a:latin typeface="Trebuchet MS"/>
                <a:cs typeface="Trebuchet MS"/>
              </a:rPr>
              <a:t> </a:t>
            </a:r>
            <a:r>
              <a:rPr lang="en-US" spc="10" dirty="0">
                <a:latin typeface="Trebuchet MS"/>
                <a:cs typeface="Trebuchet MS"/>
              </a:rPr>
              <a:t>system.</a:t>
            </a:r>
            <a:endParaRPr lang="en-US" dirty="0">
              <a:latin typeface="Trebuchet MS"/>
              <a:cs typeface="Trebuchet MS"/>
            </a:endParaRPr>
          </a:p>
          <a:p>
            <a:pPr marL="355600" marR="36830" indent="-342900">
              <a:lnSpc>
                <a:spcPct val="110000"/>
              </a:lnSpc>
              <a:spcBef>
                <a:spcPts val="1395"/>
              </a:spcBef>
              <a:buClr>
                <a:srgbClr val="9E3611"/>
              </a:buClr>
              <a:buSzPct val="120000"/>
              <a:tabLst>
                <a:tab pos="354965" algn="l"/>
                <a:tab pos="355600" algn="l"/>
              </a:tabLst>
            </a:pPr>
            <a:r>
              <a:rPr lang="en-US" spc="80" dirty="0">
                <a:latin typeface="Trebuchet MS"/>
                <a:cs typeface="Trebuchet MS"/>
              </a:rPr>
              <a:t>Our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model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40" dirty="0">
                <a:latin typeface="Trebuchet MS"/>
                <a:cs typeface="Trebuchet MS"/>
              </a:rPr>
              <a:t>performed</a:t>
            </a:r>
            <a:r>
              <a:rPr lang="en-US" spc="-50" dirty="0">
                <a:latin typeface="Trebuchet MS"/>
                <a:cs typeface="Trebuchet MS"/>
              </a:rPr>
              <a:t> </a:t>
            </a:r>
            <a:r>
              <a:rPr lang="en-US" spc="20" dirty="0">
                <a:latin typeface="Trebuchet MS"/>
                <a:cs typeface="Trebuchet MS"/>
              </a:rPr>
              <a:t>exceptionally</a:t>
            </a:r>
            <a:r>
              <a:rPr lang="en-US" spc="-5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well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and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35" dirty="0">
                <a:latin typeface="Trebuchet MS"/>
                <a:cs typeface="Trebuchet MS"/>
              </a:rPr>
              <a:t>showed</a:t>
            </a:r>
            <a:r>
              <a:rPr lang="en-US" spc="-50" dirty="0">
                <a:latin typeface="Trebuchet MS"/>
                <a:cs typeface="Trebuchet MS"/>
              </a:rPr>
              <a:t> </a:t>
            </a:r>
            <a:r>
              <a:rPr lang="en-US" spc="-20" dirty="0">
                <a:latin typeface="Trebuchet MS"/>
                <a:cs typeface="Trebuchet MS"/>
              </a:rPr>
              <a:t>the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15" dirty="0">
                <a:latin typeface="Trebuchet MS"/>
                <a:cs typeface="Trebuchet MS"/>
              </a:rPr>
              <a:t>robust</a:t>
            </a:r>
            <a:r>
              <a:rPr lang="en-US" spc="-55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and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-25" dirty="0">
                <a:latin typeface="Trebuchet MS"/>
                <a:cs typeface="Trebuchet MS"/>
              </a:rPr>
              <a:t>efficient</a:t>
            </a:r>
            <a:r>
              <a:rPr lang="en-US" spc="-45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performance  over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printed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and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5" dirty="0">
                <a:latin typeface="Trebuchet MS"/>
                <a:cs typeface="Trebuchet MS"/>
              </a:rPr>
              <a:t>handwritten</a:t>
            </a:r>
            <a:r>
              <a:rPr lang="en-US" spc="-55" dirty="0">
                <a:latin typeface="Trebuchet MS"/>
                <a:cs typeface="Trebuchet MS"/>
              </a:rPr>
              <a:t> </a:t>
            </a:r>
            <a:r>
              <a:rPr lang="en-US" spc="5" dirty="0">
                <a:latin typeface="Trebuchet MS"/>
                <a:cs typeface="Trebuchet MS"/>
              </a:rPr>
              <a:t>low-resolution</a:t>
            </a:r>
            <a:r>
              <a:rPr lang="en-US" spc="-55" dirty="0">
                <a:latin typeface="Trebuchet MS"/>
                <a:cs typeface="Trebuchet MS"/>
              </a:rPr>
              <a:t> </a:t>
            </a:r>
            <a:r>
              <a:rPr lang="en-US" spc="60" dirty="0">
                <a:latin typeface="Trebuchet MS"/>
                <a:cs typeface="Trebuchet MS"/>
              </a:rPr>
              <a:t>de-graded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document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images.</a:t>
            </a:r>
            <a:endParaRPr lang="en-US" dirty="0">
              <a:latin typeface="Trebuchet MS"/>
              <a:cs typeface="Trebuchet MS"/>
            </a:endParaRPr>
          </a:p>
          <a:p>
            <a:pPr marL="355600" indent="-342900">
              <a:lnSpc>
                <a:spcPct val="110000"/>
              </a:lnSpc>
              <a:spcBef>
                <a:spcPts val="1130"/>
              </a:spcBef>
              <a:buClr>
                <a:srgbClr val="9E3611"/>
              </a:buClr>
              <a:buSzPct val="120000"/>
              <a:tabLst>
                <a:tab pos="354965" algn="l"/>
                <a:tab pos="355600" algn="l"/>
              </a:tabLst>
            </a:pPr>
            <a:r>
              <a:rPr lang="en-US" spc="60" dirty="0">
                <a:latin typeface="Trebuchet MS"/>
                <a:cs typeface="Trebuchet MS"/>
              </a:rPr>
              <a:t>We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have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30" dirty="0">
                <a:latin typeface="Trebuchet MS"/>
                <a:cs typeface="Trebuchet MS"/>
              </a:rPr>
              <a:t>achieved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-20" dirty="0">
                <a:latin typeface="Trebuchet MS"/>
                <a:cs typeface="Trebuchet MS"/>
              </a:rPr>
              <a:t>the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30" dirty="0">
                <a:latin typeface="Trebuchet MS"/>
                <a:cs typeface="Trebuchet MS"/>
              </a:rPr>
              <a:t>state-of-the-art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result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over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20" dirty="0">
                <a:latin typeface="Trebuchet MS"/>
                <a:cs typeface="Trebuchet MS"/>
              </a:rPr>
              <a:t>both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25" dirty="0">
                <a:latin typeface="Trebuchet MS"/>
                <a:cs typeface="Trebuchet MS"/>
              </a:rPr>
              <a:t>printed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and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5" dirty="0">
                <a:latin typeface="Trebuchet MS"/>
                <a:cs typeface="Trebuchet MS"/>
              </a:rPr>
              <a:t>handwritten</a:t>
            </a:r>
            <a:r>
              <a:rPr lang="en-US" spc="-5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datasets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5" dirty="0" smtClean="0">
                <a:latin typeface="Trebuchet MS"/>
                <a:cs typeface="Trebuchet MS"/>
              </a:rPr>
              <a:t>for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spc="65" dirty="0" smtClean="0">
                <a:latin typeface="Trebuchet MS"/>
                <a:cs typeface="Trebuchet MS"/>
              </a:rPr>
              <a:t>English</a:t>
            </a:r>
            <a:r>
              <a:rPr lang="en-US" spc="-80" dirty="0" smtClean="0">
                <a:latin typeface="Trebuchet MS"/>
                <a:cs typeface="Trebuchet MS"/>
              </a:rPr>
              <a:t> </a:t>
            </a:r>
            <a:r>
              <a:rPr lang="en-US" spc="40" dirty="0">
                <a:latin typeface="Trebuchet MS"/>
                <a:cs typeface="Trebuchet MS"/>
              </a:rPr>
              <a:t>as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5" dirty="0">
                <a:latin typeface="Trebuchet MS"/>
                <a:cs typeface="Trebuchet MS"/>
              </a:rPr>
              <a:t>well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40" dirty="0">
                <a:latin typeface="Trebuchet MS"/>
                <a:cs typeface="Trebuchet MS"/>
              </a:rPr>
              <a:t>as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-15" dirty="0" smtClean="0">
                <a:latin typeface="Trebuchet MS"/>
                <a:cs typeface="Trebuchet MS"/>
              </a:rPr>
              <a:t>three</a:t>
            </a:r>
            <a:r>
              <a:rPr lang="en-US" spc="-90" dirty="0" smtClean="0">
                <a:latin typeface="Trebuchet MS"/>
                <a:cs typeface="Trebuchet MS"/>
              </a:rPr>
              <a:t> </a:t>
            </a:r>
            <a:r>
              <a:rPr lang="en-US" spc="45" dirty="0">
                <a:latin typeface="Trebuchet MS"/>
                <a:cs typeface="Trebuchet MS"/>
              </a:rPr>
              <a:t>Indic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10" dirty="0">
                <a:latin typeface="Trebuchet MS"/>
                <a:cs typeface="Trebuchet MS"/>
              </a:rPr>
              <a:t>Scripts.</a:t>
            </a: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10000"/>
              </a:lnSpc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pic>
        <p:nvPicPr>
          <p:cNvPr id="9218" name="Picture 2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691"/>
            <a:ext cx="3275856" cy="18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5" cy="4680519"/>
          </a:xfrm>
        </p:spPr>
        <p:txBody>
          <a:bodyPr>
            <a:noAutofit/>
          </a:bodyPr>
          <a:lstStyle/>
          <a:p>
            <a:pPr marL="354965" marR="8255" indent="-342900"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-125" dirty="0" smtClean="0">
                <a:latin typeface="Trebuchet MS"/>
                <a:cs typeface="Trebuchet MS"/>
              </a:rPr>
              <a:t>J</a:t>
            </a:r>
            <a:r>
              <a:rPr lang="en-IN" sz="1300" spc="-125" dirty="0">
                <a:latin typeface="Trebuchet MS"/>
                <a:cs typeface="Trebuchet MS"/>
              </a:rPr>
              <a:t>. </a:t>
            </a:r>
            <a:r>
              <a:rPr lang="en-IN" sz="1300" spc="-5" dirty="0">
                <a:latin typeface="Trebuchet MS"/>
                <a:cs typeface="Trebuchet MS"/>
              </a:rPr>
              <a:t>Banerjee, </a:t>
            </a:r>
            <a:r>
              <a:rPr lang="en-IN" sz="1300" spc="10" dirty="0">
                <a:latin typeface="Trebuchet MS"/>
                <a:cs typeface="Trebuchet MS"/>
              </a:rPr>
              <a:t>A. </a:t>
            </a:r>
            <a:r>
              <a:rPr lang="en-IN" sz="1300" spc="40" dirty="0">
                <a:latin typeface="Trebuchet MS"/>
                <a:cs typeface="Trebuchet MS"/>
              </a:rPr>
              <a:t>M. </a:t>
            </a:r>
            <a:r>
              <a:rPr lang="en-IN" sz="1300" spc="25" dirty="0" err="1">
                <a:latin typeface="Trebuchet MS"/>
                <a:cs typeface="Trebuchet MS"/>
              </a:rPr>
              <a:t>Namboodiri</a:t>
            </a:r>
            <a:r>
              <a:rPr lang="en-IN" sz="1300" spc="25" dirty="0">
                <a:latin typeface="Trebuchet MS"/>
                <a:cs typeface="Trebuchet MS"/>
              </a:rPr>
              <a:t>, </a:t>
            </a:r>
            <a:r>
              <a:rPr lang="en-IN" sz="1300" spc="30" dirty="0">
                <a:latin typeface="Trebuchet MS"/>
                <a:cs typeface="Trebuchet MS"/>
              </a:rPr>
              <a:t>and </a:t>
            </a:r>
            <a:r>
              <a:rPr lang="en-IN" sz="1300" spc="35" dirty="0">
                <a:latin typeface="Trebuchet MS"/>
                <a:cs typeface="Trebuchet MS"/>
              </a:rPr>
              <a:t>C. </a:t>
            </a:r>
            <a:r>
              <a:rPr lang="en-IN" sz="1300" spc="20" dirty="0">
                <a:latin typeface="Trebuchet MS"/>
                <a:cs typeface="Trebuchet MS"/>
              </a:rPr>
              <a:t>V. </a:t>
            </a:r>
            <a:r>
              <a:rPr lang="en-IN" sz="1300" spc="-20" dirty="0" err="1">
                <a:latin typeface="Trebuchet MS"/>
                <a:cs typeface="Trebuchet MS"/>
              </a:rPr>
              <a:t>Jawahar</a:t>
            </a:r>
            <a:r>
              <a:rPr lang="en-IN" sz="1300" spc="-20" dirty="0">
                <a:latin typeface="Trebuchet MS"/>
                <a:cs typeface="Trebuchet MS"/>
              </a:rPr>
              <a:t>, </a:t>
            </a:r>
            <a:r>
              <a:rPr lang="en-IN" sz="1300" spc="5" dirty="0">
                <a:latin typeface="Trebuchet MS"/>
                <a:cs typeface="Trebuchet MS"/>
              </a:rPr>
              <a:t>“Contextual </a:t>
            </a:r>
            <a:r>
              <a:rPr lang="en-IN" sz="1300" dirty="0">
                <a:latin typeface="Trebuchet MS"/>
                <a:cs typeface="Trebuchet MS"/>
              </a:rPr>
              <a:t>restoration </a:t>
            </a:r>
            <a:r>
              <a:rPr lang="en-IN" sz="1300" spc="-20" dirty="0">
                <a:latin typeface="Trebuchet MS"/>
                <a:cs typeface="Trebuchet MS"/>
              </a:rPr>
              <a:t>of </a:t>
            </a:r>
            <a:r>
              <a:rPr lang="en-IN" sz="1300" spc="30" dirty="0">
                <a:latin typeface="Trebuchet MS"/>
                <a:cs typeface="Trebuchet MS"/>
              </a:rPr>
              <a:t>severely </a:t>
            </a:r>
            <a:r>
              <a:rPr lang="en-IN" sz="1300" spc="50" dirty="0">
                <a:latin typeface="Trebuchet MS"/>
                <a:cs typeface="Trebuchet MS"/>
              </a:rPr>
              <a:t>degraded </a:t>
            </a:r>
            <a:r>
              <a:rPr lang="en-IN" sz="1300" spc="10" dirty="0">
                <a:latin typeface="Trebuchet MS"/>
                <a:cs typeface="Trebuchet MS"/>
              </a:rPr>
              <a:t>document </a:t>
            </a:r>
            <a:r>
              <a:rPr lang="en-IN" sz="1300" spc="15" dirty="0">
                <a:latin typeface="Trebuchet MS"/>
                <a:cs typeface="Trebuchet MS"/>
              </a:rPr>
              <a:t>images,” </a:t>
            </a:r>
            <a:r>
              <a:rPr lang="en-IN" sz="1300" spc="10" dirty="0">
                <a:latin typeface="Trebuchet MS"/>
                <a:cs typeface="Trebuchet MS"/>
              </a:rPr>
              <a:t>in </a:t>
            </a:r>
            <a:r>
              <a:rPr lang="en-IN" sz="1300" i="1" spc="-90" dirty="0">
                <a:latin typeface="Georgia"/>
                <a:cs typeface="Georgia"/>
              </a:rPr>
              <a:t>IEEE </a:t>
            </a:r>
            <a:r>
              <a:rPr lang="en-IN" sz="1300" i="1" spc="-5" dirty="0">
                <a:latin typeface="Georgia"/>
                <a:cs typeface="Georgia"/>
              </a:rPr>
              <a:t>Computer </a:t>
            </a:r>
            <a:r>
              <a:rPr lang="en-IN" sz="1300" i="1" spc="-15" dirty="0">
                <a:latin typeface="Georgia"/>
                <a:cs typeface="Georgia"/>
              </a:rPr>
              <a:t>Vision  </a:t>
            </a:r>
            <a:r>
              <a:rPr lang="en-IN" sz="1300" i="1" spc="-20" dirty="0">
                <a:latin typeface="Georgia"/>
                <a:cs typeface="Georgia"/>
              </a:rPr>
              <a:t>and </a:t>
            </a:r>
            <a:r>
              <a:rPr lang="en-IN" sz="1300" i="1" spc="-40" dirty="0">
                <a:latin typeface="Georgia"/>
                <a:cs typeface="Georgia"/>
              </a:rPr>
              <a:t>Pattern </a:t>
            </a:r>
            <a:r>
              <a:rPr lang="en-IN" sz="1300" i="1" spc="-10" dirty="0">
                <a:latin typeface="Georgia"/>
                <a:cs typeface="Georgia"/>
              </a:rPr>
              <a:t>Recognition,</a:t>
            </a:r>
            <a:r>
              <a:rPr lang="en-IN" sz="1300" i="1" spc="65" dirty="0">
                <a:latin typeface="Georgia"/>
                <a:cs typeface="Georgia"/>
              </a:rPr>
              <a:t> </a:t>
            </a:r>
            <a:r>
              <a:rPr lang="en-IN" sz="1300" i="1" spc="-70" dirty="0">
                <a:latin typeface="Georgia"/>
                <a:cs typeface="Georgia"/>
              </a:rPr>
              <a:t>2009</a:t>
            </a:r>
            <a:r>
              <a:rPr lang="en-IN" sz="1300" spc="-70" dirty="0">
                <a:latin typeface="Trebuchet MS"/>
                <a:cs typeface="Trebuchet MS"/>
              </a:rPr>
              <a:t>.</a:t>
            </a:r>
            <a:endParaRPr lang="en-IN" sz="1300" dirty="0">
              <a:latin typeface="Trebuchet MS"/>
              <a:cs typeface="Trebuchet MS"/>
            </a:endParaRPr>
          </a:p>
          <a:p>
            <a:pPr marL="354965" indent="-342900">
              <a:spcBef>
                <a:spcPts val="860"/>
              </a:spcBef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5" dirty="0" err="1">
                <a:latin typeface="Trebuchet MS"/>
                <a:cs typeface="Trebuchet MS"/>
              </a:rPr>
              <a:t>Prateek</a:t>
            </a:r>
            <a:r>
              <a:rPr lang="en-IN" sz="1300" spc="125" dirty="0">
                <a:latin typeface="Trebuchet MS"/>
                <a:cs typeface="Trebuchet MS"/>
              </a:rPr>
              <a:t> </a:t>
            </a:r>
            <a:r>
              <a:rPr lang="en-IN" sz="1300" spc="10" dirty="0" err="1">
                <a:latin typeface="Trebuchet MS"/>
                <a:cs typeface="Trebuchet MS"/>
              </a:rPr>
              <a:t>Sarkar</a:t>
            </a:r>
            <a:r>
              <a:rPr lang="en-IN" sz="1300" spc="10" dirty="0">
                <a:latin typeface="Trebuchet MS"/>
                <a:cs typeface="Trebuchet MS"/>
              </a:rPr>
              <a:t>,</a:t>
            </a:r>
            <a:r>
              <a:rPr lang="en-IN" sz="1300" spc="120" dirty="0">
                <a:latin typeface="Trebuchet MS"/>
                <a:cs typeface="Trebuchet MS"/>
              </a:rPr>
              <a:t> </a:t>
            </a:r>
            <a:r>
              <a:rPr lang="en-IN" sz="1300" spc="-15" dirty="0">
                <a:latin typeface="Trebuchet MS"/>
                <a:cs typeface="Trebuchet MS"/>
              </a:rPr>
              <a:t>H.</a:t>
            </a:r>
            <a:r>
              <a:rPr lang="en-IN" sz="1300" spc="114" dirty="0">
                <a:latin typeface="Trebuchet MS"/>
                <a:cs typeface="Trebuchet MS"/>
              </a:rPr>
              <a:t> </a:t>
            </a:r>
            <a:r>
              <a:rPr lang="en-IN" sz="1300" spc="-20" dirty="0">
                <a:latin typeface="Trebuchet MS"/>
                <a:cs typeface="Trebuchet MS"/>
              </a:rPr>
              <a:t>S.</a:t>
            </a:r>
            <a:r>
              <a:rPr lang="en-IN" sz="1300" spc="110" dirty="0">
                <a:latin typeface="Trebuchet MS"/>
                <a:cs typeface="Trebuchet MS"/>
              </a:rPr>
              <a:t> </a:t>
            </a:r>
            <a:r>
              <a:rPr lang="en-IN" sz="1300" dirty="0">
                <a:latin typeface="Trebuchet MS"/>
                <a:cs typeface="Trebuchet MS"/>
              </a:rPr>
              <a:t>Baird,</a:t>
            </a:r>
            <a:r>
              <a:rPr lang="en-IN" sz="1300" spc="114" dirty="0">
                <a:latin typeface="Trebuchet MS"/>
                <a:cs typeface="Trebuchet MS"/>
              </a:rPr>
              <a:t> </a:t>
            </a:r>
            <a:r>
              <a:rPr lang="en-IN" sz="1300" spc="30" dirty="0">
                <a:latin typeface="Trebuchet MS"/>
                <a:cs typeface="Trebuchet MS"/>
              </a:rPr>
              <a:t>and</a:t>
            </a:r>
            <a:r>
              <a:rPr lang="en-IN" sz="1300" spc="120" dirty="0">
                <a:latin typeface="Trebuchet MS"/>
                <a:cs typeface="Trebuchet MS"/>
              </a:rPr>
              <a:t> </a:t>
            </a:r>
            <a:r>
              <a:rPr lang="en-IN" sz="1300" spc="25" dirty="0" err="1">
                <a:latin typeface="Trebuchet MS"/>
                <a:cs typeface="Trebuchet MS"/>
              </a:rPr>
              <a:t>Xiaohu</a:t>
            </a:r>
            <a:r>
              <a:rPr lang="en-IN" sz="1300" spc="130" dirty="0">
                <a:latin typeface="Trebuchet MS"/>
                <a:cs typeface="Trebuchet MS"/>
              </a:rPr>
              <a:t> </a:t>
            </a:r>
            <a:r>
              <a:rPr lang="en-IN" sz="1300" spc="15" dirty="0">
                <a:latin typeface="Trebuchet MS"/>
                <a:cs typeface="Trebuchet MS"/>
              </a:rPr>
              <a:t>Zhang,</a:t>
            </a:r>
            <a:r>
              <a:rPr lang="en-IN" sz="1300" spc="110" dirty="0">
                <a:latin typeface="Trebuchet MS"/>
                <a:cs typeface="Trebuchet MS"/>
              </a:rPr>
              <a:t> </a:t>
            </a:r>
            <a:r>
              <a:rPr lang="en-IN" sz="1300" spc="15" dirty="0">
                <a:latin typeface="Trebuchet MS"/>
                <a:cs typeface="Trebuchet MS"/>
              </a:rPr>
              <a:t>“Training</a:t>
            </a:r>
            <a:r>
              <a:rPr lang="en-IN" sz="1300" spc="120" dirty="0">
                <a:latin typeface="Trebuchet MS"/>
                <a:cs typeface="Trebuchet MS"/>
              </a:rPr>
              <a:t> </a:t>
            </a:r>
            <a:r>
              <a:rPr lang="en-IN" sz="1300" spc="30" dirty="0">
                <a:latin typeface="Trebuchet MS"/>
                <a:cs typeface="Trebuchet MS"/>
              </a:rPr>
              <a:t>on</a:t>
            </a:r>
            <a:r>
              <a:rPr lang="en-IN" sz="1300" spc="130" dirty="0">
                <a:latin typeface="Trebuchet MS"/>
                <a:cs typeface="Trebuchet MS"/>
              </a:rPr>
              <a:t> </a:t>
            </a:r>
            <a:r>
              <a:rPr lang="en-IN" sz="1300" spc="30" dirty="0">
                <a:latin typeface="Trebuchet MS"/>
                <a:cs typeface="Trebuchet MS"/>
              </a:rPr>
              <a:t>severely</a:t>
            </a:r>
            <a:r>
              <a:rPr lang="en-IN" sz="1300" spc="125" dirty="0">
                <a:latin typeface="Trebuchet MS"/>
                <a:cs typeface="Trebuchet MS"/>
              </a:rPr>
              <a:t> </a:t>
            </a:r>
            <a:r>
              <a:rPr lang="en-IN" sz="1300" spc="45" dirty="0">
                <a:latin typeface="Trebuchet MS"/>
                <a:cs typeface="Trebuchet MS"/>
              </a:rPr>
              <a:t>degraded</a:t>
            </a:r>
            <a:r>
              <a:rPr lang="en-IN" sz="1300" spc="120" dirty="0">
                <a:latin typeface="Trebuchet MS"/>
                <a:cs typeface="Trebuchet MS"/>
              </a:rPr>
              <a:t> </a:t>
            </a:r>
            <a:r>
              <a:rPr lang="en-IN" sz="1300" spc="-15" dirty="0">
                <a:latin typeface="Trebuchet MS"/>
                <a:cs typeface="Trebuchet MS"/>
              </a:rPr>
              <a:t>text-line</a:t>
            </a:r>
            <a:r>
              <a:rPr lang="en-IN" sz="1300" spc="125" dirty="0">
                <a:latin typeface="Trebuchet MS"/>
                <a:cs typeface="Trebuchet MS"/>
              </a:rPr>
              <a:t> </a:t>
            </a:r>
            <a:r>
              <a:rPr lang="en-IN" sz="1300" spc="15" dirty="0">
                <a:latin typeface="Trebuchet MS"/>
                <a:cs typeface="Trebuchet MS"/>
              </a:rPr>
              <a:t>images,”</a:t>
            </a:r>
            <a:r>
              <a:rPr lang="en-IN" sz="1300" spc="114" dirty="0">
                <a:latin typeface="Trebuchet MS"/>
                <a:cs typeface="Trebuchet MS"/>
              </a:rPr>
              <a:t> </a:t>
            </a:r>
            <a:r>
              <a:rPr lang="en-IN" sz="1300" spc="10" dirty="0">
                <a:latin typeface="Trebuchet MS"/>
                <a:cs typeface="Trebuchet MS"/>
              </a:rPr>
              <a:t>in</a:t>
            </a:r>
            <a:r>
              <a:rPr lang="en-IN" sz="1300" spc="135" dirty="0">
                <a:latin typeface="Trebuchet MS"/>
                <a:cs typeface="Trebuchet MS"/>
              </a:rPr>
              <a:t> </a:t>
            </a:r>
            <a:r>
              <a:rPr lang="en-IN" sz="1300" i="1" spc="-35" dirty="0">
                <a:latin typeface="Georgia"/>
                <a:cs typeface="Georgia"/>
              </a:rPr>
              <a:t>International</a:t>
            </a:r>
            <a:r>
              <a:rPr lang="en-IN" sz="1300" i="1" spc="-30" dirty="0">
                <a:latin typeface="Georgia"/>
                <a:cs typeface="Georgia"/>
              </a:rPr>
              <a:t> </a:t>
            </a:r>
            <a:r>
              <a:rPr lang="en-IN" sz="1300" i="1" spc="15" dirty="0">
                <a:latin typeface="Georgia"/>
                <a:cs typeface="Georgia"/>
              </a:rPr>
              <a:t>Conference</a:t>
            </a:r>
            <a:r>
              <a:rPr lang="en-IN" sz="1300" i="1" spc="185" dirty="0">
                <a:latin typeface="Georgia"/>
                <a:cs typeface="Georgia"/>
              </a:rPr>
              <a:t> </a:t>
            </a:r>
            <a:r>
              <a:rPr lang="en-IN" sz="1300" i="1" spc="-15" dirty="0">
                <a:latin typeface="Georgia"/>
                <a:cs typeface="Georgia"/>
              </a:rPr>
              <a:t>on</a:t>
            </a:r>
            <a:r>
              <a:rPr lang="en-IN" sz="1300" i="1" spc="180" dirty="0">
                <a:latin typeface="Georgia"/>
                <a:cs typeface="Georgia"/>
              </a:rPr>
              <a:t> </a:t>
            </a:r>
            <a:r>
              <a:rPr lang="en-IN" sz="1300" i="1" spc="-10" dirty="0" smtClean="0">
                <a:latin typeface="Georgia"/>
                <a:cs typeface="Georgia"/>
              </a:rPr>
              <a:t>Document</a:t>
            </a:r>
            <a:r>
              <a:rPr lang="en-IN" sz="1300" dirty="0">
                <a:latin typeface="Georgia"/>
                <a:cs typeface="Georgia"/>
              </a:rPr>
              <a:t> </a:t>
            </a:r>
            <a:r>
              <a:rPr lang="en-IN" sz="1300" i="1" spc="-30" dirty="0" smtClean="0">
                <a:latin typeface="Georgia"/>
                <a:cs typeface="Georgia"/>
              </a:rPr>
              <a:t>Analysis </a:t>
            </a:r>
            <a:r>
              <a:rPr lang="en-IN" sz="1300" i="1" spc="-20" dirty="0">
                <a:latin typeface="Georgia"/>
                <a:cs typeface="Georgia"/>
              </a:rPr>
              <a:t>and Recognition(ICDAR),</a:t>
            </a:r>
            <a:r>
              <a:rPr lang="en-IN" sz="1300" i="1" spc="90" dirty="0">
                <a:latin typeface="Georgia"/>
                <a:cs typeface="Georgia"/>
              </a:rPr>
              <a:t> </a:t>
            </a:r>
            <a:r>
              <a:rPr lang="en-IN" sz="1300" i="1" spc="-65" dirty="0">
                <a:latin typeface="Georgia"/>
                <a:cs typeface="Georgia"/>
              </a:rPr>
              <a:t>2003</a:t>
            </a:r>
            <a:r>
              <a:rPr lang="en-IN" sz="1300" spc="-65" dirty="0">
                <a:latin typeface="Trebuchet MS"/>
                <a:cs typeface="Trebuchet MS"/>
              </a:rPr>
              <a:t>.</a:t>
            </a:r>
            <a:endParaRPr lang="en-IN" sz="1300" dirty="0">
              <a:latin typeface="Trebuchet MS"/>
              <a:cs typeface="Trebuchet MS"/>
            </a:endParaRPr>
          </a:p>
          <a:p>
            <a:pPr marL="354965" indent="-342900">
              <a:spcBef>
                <a:spcPts val="890"/>
              </a:spcBef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40" dirty="0">
                <a:latin typeface="Trebuchet MS"/>
                <a:cs typeface="Trebuchet MS"/>
              </a:rPr>
              <a:t>M. </a:t>
            </a:r>
            <a:r>
              <a:rPr lang="en-IN" sz="1300" spc="20" dirty="0">
                <a:latin typeface="Trebuchet MS"/>
                <a:cs typeface="Trebuchet MS"/>
              </a:rPr>
              <a:t>D. </a:t>
            </a:r>
            <a:r>
              <a:rPr lang="en-IN" sz="1300" dirty="0">
                <a:latin typeface="Trebuchet MS"/>
                <a:cs typeface="Trebuchet MS"/>
              </a:rPr>
              <a:t>Gupta, </a:t>
            </a:r>
            <a:r>
              <a:rPr lang="en-IN" sz="1300" spc="-20" dirty="0">
                <a:latin typeface="Trebuchet MS"/>
                <a:cs typeface="Trebuchet MS"/>
              </a:rPr>
              <a:t>S. </a:t>
            </a:r>
            <a:r>
              <a:rPr lang="en-IN" sz="1300" spc="-15" dirty="0" err="1">
                <a:latin typeface="Trebuchet MS"/>
                <a:cs typeface="Trebuchet MS"/>
              </a:rPr>
              <a:t>Rajaram</a:t>
            </a:r>
            <a:r>
              <a:rPr lang="en-IN" sz="1300" spc="-15" dirty="0">
                <a:latin typeface="Trebuchet MS"/>
                <a:cs typeface="Trebuchet MS"/>
              </a:rPr>
              <a:t>, </a:t>
            </a:r>
            <a:r>
              <a:rPr lang="en-IN" sz="1300" dirty="0">
                <a:latin typeface="Trebuchet MS"/>
                <a:cs typeface="Trebuchet MS"/>
              </a:rPr>
              <a:t>N. </a:t>
            </a:r>
            <a:r>
              <a:rPr lang="en-IN" sz="1300" spc="-5" dirty="0" err="1">
                <a:latin typeface="Trebuchet MS"/>
                <a:cs typeface="Trebuchet MS"/>
              </a:rPr>
              <a:t>Petrovic</a:t>
            </a:r>
            <a:r>
              <a:rPr lang="en-IN" sz="1300" spc="-5" dirty="0">
                <a:latin typeface="Trebuchet MS"/>
                <a:cs typeface="Trebuchet MS"/>
              </a:rPr>
              <a:t>, </a:t>
            </a:r>
            <a:r>
              <a:rPr lang="en-IN" sz="1300" spc="25" dirty="0">
                <a:latin typeface="Trebuchet MS"/>
                <a:cs typeface="Trebuchet MS"/>
              </a:rPr>
              <a:t>and </a:t>
            </a:r>
            <a:r>
              <a:rPr lang="en-IN" sz="1300" spc="-45" dirty="0">
                <a:latin typeface="Trebuchet MS"/>
                <a:cs typeface="Trebuchet MS"/>
              </a:rPr>
              <a:t>T. </a:t>
            </a:r>
            <a:r>
              <a:rPr lang="en-IN" sz="1300" spc="-20" dirty="0">
                <a:latin typeface="Trebuchet MS"/>
                <a:cs typeface="Trebuchet MS"/>
              </a:rPr>
              <a:t>S. </a:t>
            </a:r>
            <a:r>
              <a:rPr lang="en-IN" sz="1300" spc="20" dirty="0">
                <a:latin typeface="Trebuchet MS"/>
                <a:cs typeface="Trebuchet MS"/>
              </a:rPr>
              <a:t>Huang, </a:t>
            </a:r>
            <a:r>
              <a:rPr lang="en-IN" sz="1300" dirty="0">
                <a:latin typeface="Trebuchet MS"/>
                <a:cs typeface="Trebuchet MS"/>
              </a:rPr>
              <a:t>“Restoration </a:t>
            </a:r>
            <a:r>
              <a:rPr lang="en-IN" sz="1300" spc="25" dirty="0">
                <a:latin typeface="Trebuchet MS"/>
                <a:cs typeface="Trebuchet MS"/>
              </a:rPr>
              <a:t>and </a:t>
            </a:r>
            <a:r>
              <a:rPr lang="en-IN" sz="1300" spc="20" dirty="0">
                <a:latin typeface="Trebuchet MS"/>
                <a:cs typeface="Trebuchet MS"/>
              </a:rPr>
              <a:t>recognition </a:t>
            </a:r>
            <a:r>
              <a:rPr lang="en-IN" sz="1300" spc="10" dirty="0">
                <a:latin typeface="Trebuchet MS"/>
                <a:cs typeface="Trebuchet MS"/>
              </a:rPr>
              <a:t>in </a:t>
            </a:r>
            <a:r>
              <a:rPr lang="en-IN" sz="1300" dirty="0">
                <a:latin typeface="Trebuchet MS"/>
                <a:cs typeface="Trebuchet MS"/>
              </a:rPr>
              <a:t>a </a:t>
            </a:r>
            <a:r>
              <a:rPr lang="en-IN" sz="1300" spc="5" dirty="0">
                <a:latin typeface="Trebuchet MS"/>
                <a:cs typeface="Trebuchet MS"/>
              </a:rPr>
              <a:t>loop,” </a:t>
            </a:r>
            <a:r>
              <a:rPr lang="en-IN" sz="1300" spc="10" dirty="0">
                <a:latin typeface="Trebuchet MS"/>
                <a:cs typeface="Trebuchet MS"/>
              </a:rPr>
              <a:t>in </a:t>
            </a:r>
            <a:r>
              <a:rPr lang="en-IN" sz="1300" i="1" spc="-90" dirty="0">
                <a:latin typeface="Georgia"/>
                <a:cs typeface="Georgia"/>
              </a:rPr>
              <a:t>IEEE </a:t>
            </a:r>
            <a:r>
              <a:rPr lang="en-IN" sz="1300" i="1" spc="-5" dirty="0">
                <a:latin typeface="Georgia"/>
                <a:cs typeface="Georgia"/>
              </a:rPr>
              <a:t>Computer </a:t>
            </a:r>
            <a:r>
              <a:rPr lang="en-IN" sz="1300" i="1" spc="-15" dirty="0">
                <a:latin typeface="Georgia"/>
                <a:cs typeface="Georgia"/>
              </a:rPr>
              <a:t>Vision </a:t>
            </a:r>
            <a:r>
              <a:rPr lang="en-IN" sz="1300" i="1" spc="-20" dirty="0">
                <a:latin typeface="Georgia"/>
                <a:cs typeface="Georgia"/>
              </a:rPr>
              <a:t>and </a:t>
            </a:r>
            <a:r>
              <a:rPr lang="en-IN" sz="1300" i="1" spc="-45" dirty="0">
                <a:latin typeface="Georgia"/>
                <a:cs typeface="Georgia"/>
              </a:rPr>
              <a:t>Pattern </a:t>
            </a:r>
            <a:r>
              <a:rPr lang="en-IN" sz="1300" i="1" spc="-10" dirty="0">
                <a:latin typeface="Georgia"/>
                <a:cs typeface="Georgia"/>
              </a:rPr>
              <a:t>Recognition  </a:t>
            </a:r>
            <a:r>
              <a:rPr lang="en-IN" sz="1300" i="1" spc="-20" dirty="0">
                <a:latin typeface="Georgia"/>
                <a:cs typeface="Georgia"/>
              </a:rPr>
              <a:t>(CVPR), </a:t>
            </a:r>
            <a:r>
              <a:rPr lang="en-IN" sz="1300" i="1" spc="-55" dirty="0">
                <a:latin typeface="Georgia"/>
                <a:cs typeface="Georgia"/>
              </a:rPr>
              <a:t>June</a:t>
            </a:r>
            <a:r>
              <a:rPr lang="en-IN" sz="1300" i="1" spc="45" dirty="0">
                <a:latin typeface="Georgia"/>
                <a:cs typeface="Georgia"/>
              </a:rPr>
              <a:t> </a:t>
            </a:r>
            <a:r>
              <a:rPr lang="en-IN" sz="1300" i="1" spc="-60" dirty="0">
                <a:latin typeface="Georgia"/>
                <a:cs typeface="Georgia"/>
              </a:rPr>
              <a:t>2005</a:t>
            </a:r>
            <a:r>
              <a:rPr lang="en-IN" sz="1300" spc="-60" dirty="0" smtClean="0">
                <a:latin typeface="Trebuchet MS"/>
                <a:cs typeface="Trebuchet MS"/>
              </a:rPr>
              <a:t>.</a:t>
            </a:r>
          </a:p>
          <a:p>
            <a:pPr marL="354965" indent="-342900">
              <a:spcBef>
                <a:spcPts val="890"/>
              </a:spcBef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20" dirty="0">
                <a:latin typeface="Trebuchet MS"/>
                <a:cs typeface="Trebuchet MS"/>
              </a:rPr>
              <a:t>Dmitry </a:t>
            </a:r>
            <a:r>
              <a:rPr lang="en-IN" sz="1300" spc="25" dirty="0" err="1">
                <a:latin typeface="Trebuchet MS"/>
                <a:cs typeface="Trebuchet MS"/>
              </a:rPr>
              <a:t>Datsenko</a:t>
            </a:r>
            <a:r>
              <a:rPr lang="en-IN" sz="1300" spc="25" dirty="0">
                <a:latin typeface="Trebuchet MS"/>
                <a:cs typeface="Trebuchet MS"/>
              </a:rPr>
              <a:t> </a:t>
            </a:r>
            <a:r>
              <a:rPr lang="en-IN" sz="1300" spc="30" dirty="0">
                <a:latin typeface="Trebuchet MS"/>
                <a:cs typeface="Trebuchet MS"/>
              </a:rPr>
              <a:t>and Michael </a:t>
            </a:r>
            <a:r>
              <a:rPr lang="en-IN" sz="1300" spc="15" dirty="0" err="1">
                <a:latin typeface="Trebuchet MS"/>
                <a:cs typeface="Trebuchet MS"/>
              </a:rPr>
              <a:t>Elad</a:t>
            </a:r>
            <a:r>
              <a:rPr lang="en-IN" sz="1300" spc="15" dirty="0">
                <a:latin typeface="Trebuchet MS"/>
                <a:cs typeface="Trebuchet MS"/>
              </a:rPr>
              <a:t>, </a:t>
            </a:r>
            <a:r>
              <a:rPr lang="en-IN" sz="1300" spc="30" dirty="0">
                <a:latin typeface="Trebuchet MS"/>
                <a:cs typeface="Trebuchet MS"/>
              </a:rPr>
              <a:t>“Example-based </a:t>
            </a:r>
            <a:r>
              <a:rPr lang="en-IN" sz="1300" spc="35" dirty="0">
                <a:latin typeface="Trebuchet MS"/>
                <a:cs typeface="Trebuchet MS"/>
              </a:rPr>
              <a:t>single </a:t>
            </a:r>
            <a:r>
              <a:rPr lang="en-IN" sz="1300" spc="15" dirty="0">
                <a:latin typeface="Trebuchet MS"/>
                <a:cs typeface="Trebuchet MS"/>
              </a:rPr>
              <a:t>document </a:t>
            </a:r>
            <a:r>
              <a:rPr lang="en-IN" sz="1300" spc="35" dirty="0">
                <a:latin typeface="Trebuchet MS"/>
                <a:cs typeface="Trebuchet MS"/>
              </a:rPr>
              <a:t>image </a:t>
            </a:r>
            <a:r>
              <a:rPr lang="en-IN" sz="1300" spc="10" dirty="0">
                <a:latin typeface="Trebuchet MS"/>
                <a:cs typeface="Trebuchet MS"/>
              </a:rPr>
              <a:t>super-resolution: </a:t>
            </a:r>
            <a:r>
              <a:rPr lang="en-IN" sz="1300" dirty="0">
                <a:latin typeface="Trebuchet MS"/>
                <a:cs typeface="Trebuchet MS"/>
              </a:rPr>
              <a:t>a </a:t>
            </a:r>
            <a:r>
              <a:rPr lang="en-IN" sz="1300" spc="35" dirty="0">
                <a:latin typeface="Trebuchet MS"/>
                <a:cs typeface="Trebuchet MS"/>
              </a:rPr>
              <a:t>global </a:t>
            </a:r>
            <a:r>
              <a:rPr lang="en-IN" sz="1300" spc="30" dirty="0">
                <a:latin typeface="Trebuchet MS"/>
                <a:cs typeface="Trebuchet MS"/>
              </a:rPr>
              <a:t>map </a:t>
            </a:r>
            <a:r>
              <a:rPr lang="en-IN" sz="1300" spc="25" dirty="0">
                <a:latin typeface="Trebuchet MS"/>
                <a:cs typeface="Trebuchet MS"/>
              </a:rPr>
              <a:t>approach </a:t>
            </a:r>
            <a:r>
              <a:rPr lang="en-IN" sz="1300" spc="-15" dirty="0">
                <a:latin typeface="Trebuchet MS"/>
                <a:cs typeface="Trebuchet MS"/>
              </a:rPr>
              <a:t>with </a:t>
            </a:r>
            <a:r>
              <a:rPr lang="en-IN" sz="1300" spc="-5" dirty="0">
                <a:latin typeface="Trebuchet MS"/>
                <a:cs typeface="Trebuchet MS"/>
              </a:rPr>
              <a:t>outlier</a:t>
            </a:r>
            <a:r>
              <a:rPr lang="en-IN" sz="1300" spc="80" dirty="0">
                <a:latin typeface="Trebuchet MS"/>
                <a:cs typeface="Trebuchet MS"/>
              </a:rPr>
              <a:t> </a:t>
            </a:r>
            <a:r>
              <a:rPr lang="en-IN" sz="1300" spc="-10" dirty="0">
                <a:latin typeface="Trebuchet MS"/>
                <a:cs typeface="Trebuchet MS"/>
              </a:rPr>
              <a:t>rejection,”</a:t>
            </a:r>
            <a:r>
              <a:rPr lang="en-IN" sz="1300" dirty="0">
                <a:latin typeface="Trebuchet MS"/>
                <a:cs typeface="Trebuchet MS"/>
              </a:rPr>
              <a:t> </a:t>
            </a:r>
            <a:r>
              <a:rPr lang="en-IN" sz="1300" i="1" spc="-25" dirty="0">
                <a:latin typeface="Georgia"/>
                <a:cs typeface="Georgia"/>
              </a:rPr>
              <a:t>Multidimensional </a:t>
            </a:r>
            <a:r>
              <a:rPr lang="en-IN" sz="1300" i="1" spc="-20" dirty="0">
                <a:latin typeface="Georgia"/>
                <a:cs typeface="Georgia"/>
              </a:rPr>
              <a:t>Systems and </a:t>
            </a:r>
            <a:r>
              <a:rPr lang="en-IN" sz="1300" i="1" spc="-25" dirty="0">
                <a:latin typeface="Georgia"/>
                <a:cs typeface="Georgia"/>
              </a:rPr>
              <a:t>Signal </a:t>
            </a:r>
            <a:r>
              <a:rPr lang="en-IN" sz="1300" i="1" spc="-5" dirty="0">
                <a:latin typeface="Georgia"/>
                <a:cs typeface="Georgia"/>
              </a:rPr>
              <a:t>Processing,</a:t>
            </a:r>
            <a:r>
              <a:rPr lang="en-IN" sz="1300" i="1" spc="155" dirty="0">
                <a:latin typeface="Georgia"/>
                <a:cs typeface="Georgia"/>
              </a:rPr>
              <a:t> </a:t>
            </a:r>
            <a:r>
              <a:rPr lang="en-IN" sz="1300" i="1" spc="-40" dirty="0">
                <a:latin typeface="Georgia"/>
                <a:cs typeface="Georgia"/>
              </a:rPr>
              <a:t>2007</a:t>
            </a:r>
            <a:r>
              <a:rPr lang="en-IN" sz="1300" i="1" spc="-40" dirty="0" smtClean="0">
                <a:latin typeface="Georgia"/>
                <a:cs typeface="Georgia"/>
              </a:rPr>
              <a:t>.</a:t>
            </a:r>
            <a:endParaRPr lang="en-IN" sz="1300" spc="55" dirty="0" smtClean="0">
              <a:latin typeface="Trebuchet MS"/>
              <a:cs typeface="Trebuchet MS"/>
            </a:endParaRPr>
          </a:p>
          <a:p>
            <a:pPr marL="354965" indent="-342900">
              <a:spcBef>
                <a:spcPts val="890"/>
              </a:spcBef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55" dirty="0" smtClean="0">
                <a:latin typeface="Trebuchet MS"/>
                <a:cs typeface="Trebuchet MS"/>
              </a:rPr>
              <a:t>Chao </a:t>
            </a:r>
            <a:r>
              <a:rPr lang="en-IN" sz="1300" spc="40" dirty="0">
                <a:latin typeface="Trebuchet MS"/>
                <a:cs typeface="Trebuchet MS"/>
              </a:rPr>
              <a:t>Dong, </a:t>
            </a:r>
            <a:r>
              <a:rPr lang="en-IN" sz="1300" spc="30" dirty="0" err="1">
                <a:latin typeface="Trebuchet MS"/>
                <a:cs typeface="Trebuchet MS"/>
              </a:rPr>
              <a:t>Ximei</a:t>
            </a:r>
            <a:r>
              <a:rPr lang="en-IN" sz="1300" spc="30" dirty="0">
                <a:latin typeface="Trebuchet MS"/>
                <a:cs typeface="Trebuchet MS"/>
              </a:rPr>
              <a:t> </a:t>
            </a:r>
            <a:r>
              <a:rPr lang="en-IN" sz="1300" spc="-10" dirty="0">
                <a:latin typeface="Trebuchet MS"/>
                <a:cs typeface="Trebuchet MS"/>
              </a:rPr>
              <a:t>Zhu, </a:t>
            </a:r>
            <a:r>
              <a:rPr lang="en-IN" sz="1300" spc="40" dirty="0" err="1">
                <a:latin typeface="Trebuchet MS"/>
                <a:cs typeface="Trebuchet MS"/>
              </a:rPr>
              <a:t>Yubin</a:t>
            </a:r>
            <a:r>
              <a:rPr lang="en-IN" sz="1300" spc="40" dirty="0">
                <a:latin typeface="Trebuchet MS"/>
                <a:cs typeface="Trebuchet MS"/>
              </a:rPr>
              <a:t> Deng, </a:t>
            </a:r>
            <a:r>
              <a:rPr lang="en-IN" sz="1300" spc="55" dirty="0">
                <a:latin typeface="Trebuchet MS"/>
                <a:cs typeface="Trebuchet MS"/>
              </a:rPr>
              <a:t>Chen Change </a:t>
            </a:r>
            <a:r>
              <a:rPr lang="en-IN" sz="1300" spc="10" dirty="0">
                <a:latin typeface="Trebuchet MS"/>
                <a:cs typeface="Trebuchet MS"/>
              </a:rPr>
              <a:t>Loy, </a:t>
            </a:r>
            <a:r>
              <a:rPr lang="en-IN" sz="1300" spc="30" dirty="0">
                <a:latin typeface="Trebuchet MS"/>
                <a:cs typeface="Trebuchet MS"/>
              </a:rPr>
              <a:t>and </a:t>
            </a:r>
            <a:r>
              <a:rPr lang="en-IN" sz="1300" spc="40" dirty="0">
                <a:latin typeface="Trebuchet MS"/>
                <a:cs typeface="Trebuchet MS"/>
              </a:rPr>
              <a:t>Yu </a:t>
            </a:r>
            <a:r>
              <a:rPr lang="en-IN" sz="1300" spc="15" dirty="0" err="1">
                <a:latin typeface="Trebuchet MS"/>
                <a:cs typeface="Trebuchet MS"/>
              </a:rPr>
              <a:t>Qiao</a:t>
            </a:r>
            <a:r>
              <a:rPr lang="en-IN" sz="1300" spc="15" dirty="0">
                <a:latin typeface="Trebuchet MS"/>
                <a:cs typeface="Trebuchet MS"/>
              </a:rPr>
              <a:t>, </a:t>
            </a:r>
            <a:r>
              <a:rPr lang="en-IN" sz="1300" spc="20" dirty="0">
                <a:latin typeface="Trebuchet MS"/>
                <a:cs typeface="Trebuchet MS"/>
              </a:rPr>
              <a:t>“Boosting </a:t>
            </a:r>
            <a:r>
              <a:rPr lang="en-IN" sz="1300" dirty="0">
                <a:latin typeface="Trebuchet MS"/>
                <a:cs typeface="Trebuchet MS"/>
              </a:rPr>
              <a:t>optical </a:t>
            </a:r>
            <a:r>
              <a:rPr lang="en-IN" sz="1300" spc="5" dirty="0">
                <a:latin typeface="Trebuchet MS"/>
                <a:cs typeface="Trebuchet MS"/>
              </a:rPr>
              <a:t>character </a:t>
            </a:r>
            <a:r>
              <a:rPr lang="en-IN" sz="1300" spc="10" dirty="0">
                <a:latin typeface="Trebuchet MS"/>
                <a:cs typeface="Trebuchet MS"/>
              </a:rPr>
              <a:t>recognition: </a:t>
            </a:r>
            <a:r>
              <a:rPr lang="en-IN" sz="1300" spc="105" dirty="0">
                <a:latin typeface="Trebuchet MS"/>
                <a:cs typeface="Trebuchet MS"/>
              </a:rPr>
              <a:t>A</a:t>
            </a:r>
            <a:r>
              <a:rPr lang="en-IN" sz="1300" spc="375" dirty="0">
                <a:latin typeface="Trebuchet MS"/>
                <a:cs typeface="Trebuchet MS"/>
              </a:rPr>
              <a:t> </a:t>
            </a:r>
            <a:r>
              <a:rPr lang="en-IN" sz="1300" spc="20" dirty="0" err="1">
                <a:latin typeface="Trebuchet MS"/>
                <a:cs typeface="Trebuchet MS"/>
              </a:rPr>
              <a:t>superresolution</a:t>
            </a:r>
            <a:r>
              <a:rPr lang="en-IN" sz="1300" spc="20" dirty="0">
                <a:latin typeface="Trebuchet MS"/>
                <a:cs typeface="Trebuchet MS"/>
              </a:rPr>
              <a:t> </a:t>
            </a:r>
            <a:r>
              <a:rPr lang="en-IN" sz="1300" spc="15" dirty="0">
                <a:latin typeface="Trebuchet MS"/>
                <a:cs typeface="Trebuchet MS"/>
              </a:rPr>
              <a:t>approach</a:t>
            </a:r>
            <a:r>
              <a:rPr lang="en-IN" sz="1300" spc="15" dirty="0" smtClean="0">
                <a:latin typeface="Trebuchet MS"/>
                <a:cs typeface="Trebuchet MS"/>
              </a:rPr>
              <a:t>,”</a:t>
            </a:r>
            <a:r>
              <a:rPr lang="en-IN" sz="1300" dirty="0" smtClean="0">
                <a:latin typeface="Trebuchet MS"/>
                <a:cs typeface="Trebuchet MS"/>
              </a:rPr>
              <a:t> </a:t>
            </a:r>
            <a:r>
              <a:rPr lang="en-IN" sz="1300" i="1" spc="-30" dirty="0" err="1" smtClean="0">
                <a:latin typeface="Georgia"/>
                <a:cs typeface="Georgia"/>
              </a:rPr>
              <a:t>CoRR</a:t>
            </a:r>
            <a:r>
              <a:rPr lang="en-IN" sz="1300" i="1" spc="-30" dirty="0">
                <a:latin typeface="Georgia"/>
                <a:cs typeface="Georgia"/>
              </a:rPr>
              <a:t>, </a:t>
            </a:r>
            <a:r>
              <a:rPr lang="en-IN" sz="1300" i="1" spc="-10" dirty="0">
                <a:latin typeface="Georgia"/>
                <a:cs typeface="Georgia"/>
              </a:rPr>
              <a:t>vol. </a:t>
            </a:r>
            <a:r>
              <a:rPr lang="en-IN" sz="1300" i="1" spc="-5" dirty="0">
                <a:latin typeface="Georgia"/>
                <a:cs typeface="Georgia"/>
              </a:rPr>
              <a:t>abs/1506.02211,</a:t>
            </a:r>
            <a:r>
              <a:rPr lang="en-IN" sz="1300" i="1" spc="40" dirty="0">
                <a:latin typeface="Georgia"/>
                <a:cs typeface="Georgia"/>
              </a:rPr>
              <a:t> </a:t>
            </a:r>
            <a:r>
              <a:rPr lang="en-IN" sz="1300" i="1" spc="-25" dirty="0">
                <a:latin typeface="Georgia"/>
                <a:cs typeface="Georgia"/>
              </a:rPr>
              <a:t>2015</a:t>
            </a:r>
            <a:r>
              <a:rPr lang="en-IN" sz="1300" spc="-25" dirty="0" smtClean="0">
                <a:latin typeface="Trebuchet MS"/>
                <a:cs typeface="Trebuchet MS"/>
              </a:rPr>
              <a:t>.</a:t>
            </a:r>
            <a:endParaRPr lang="en-IN" sz="1300" dirty="0">
              <a:latin typeface="Trebuchet MS"/>
              <a:cs typeface="Trebuchet MS"/>
            </a:endParaRPr>
          </a:p>
          <a:p>
            <a:pPr marL="354965" marR="5080" indent="-342900"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-15" dirty="0" smtClean="0">
                <a:latin typeface="Trebuchet MS"/>
                <a:cs typeface="Trebuchet MS"/>
              </a:rPr>
              <a:t>K</a:t>
            </a:r>
            <a:r>
              <a:rPr lang="en-IN" sz="1300" spc="-15" dirty="0">
                <a:latin typeface="Trebuchet MS"/>
                <a:cs typeface="Trebuchet MS"/>
              </a:rPr>
              <a:t>. </a:t>
            </a:r>
            <a:r>
              <a:rPr lang="en-IN" sz="1300" spc="35" dirty="0">
                <a:latin typeface="Trebuchet MS"/>
                <a:cs typeface="Trebuchet MS"/>
              </a:rPr>
              <a:t>Donaldson </a:t>
            </a:r>
            <a:r>
              <a:rPr lang="en-IN" sz="1300" spc="30" dirty="0">
                <a:latin typeface="Trebuchet MS"/>
                <a:cs typeface="Trebuchet MS"/>
              </a:rPr>
              <a:t>and </a:t>
            </a:r>
            <a:r>
              <a:rPr lang="en-IN" sz="1300" spc="25" dirty="0">
                <a:latin typeface="Trebuchet MS"/>
                <a:cs typeface="Trebuchet MS"/>
              </a:rPr>
              <a:t>G. </a:t>
            </a:r>
            <a:r>
              <a:rPr lang="en-IN" sz="1300" spc="-15" dirty="0">
                <a:latin typeface="Trebuchet MS"/>
                <a:cs typeface="Trebuchet MS"/>
              </a:rPr>
              <a:t>K. </a:t>
            </a:r>
            <a:r>
              <a:rPr lang="en-IN" sz="1300" spc="40" dirty="0">
                <a:latin typeface="Trebuchet MS"/>
                <a:cs typeface="Trebuchet MS"/>
              </a:rPr>
              <a:t>Myers, </a:t>
            </a:r>
            <a:r>
              <a:rPr lang="en-IN" sz="1300" spc="20" dirty="0">
                <a:latin typeface="Trebuchet MS"/>
                <a:cs typeface="Trebuchet MS"/>
              </a:rPr>
              <a:t>“Bayesian </a:t>
            </a:r>
            <a:r>
              <a:rPr lang="en-IN" sz="1300" spc="15" dirty="0">
                <a:latin typeface="Trebuchet MS"/>
                <a:cs typeface="Trebuchet MS"/>
              </a:rPr>
              <a:t>super-resolution </a:t>
            </a:r>
            <a:r>
              <a:rPr lang="en-IN" sz="1300" spc="-20" dirty="0">
                <a:latin typeface="Trebuchet MS"/>
                <a:cs typeface="Trebuchet MS"/>
              </a:rPr>
              <a:t>of </a:t>
            </a:r>
            <a:r>
              <a:rPr lang="en-IN" sz="1300" spc="-30" dirty="0">
                <a:latin typeface="Trebuchet MS"/>
                <a:cs typeface="Trebuchet MS"/>
              </a:rPr>
              <a:t>text </a:t>
            </a:r>
            <a:r>
              <a:rPr lang="en-IN" sz="1300" spc="10" dirty="0">
                <a:latin typeface="Trebuchet MS"/>
                <a:cs typeface="Trebuchet MS"/>
              </a:rPr>
              <a:t>in </a:t>
            </a:r>
            <a:r>
              <a:rPr lang="en-IN" sz="1300" spc="35" dirty="0">
                <a:latin typeface="Trebuchet MS"/>
                <a:cs typeface="Trebuchet MS"/>
              </a:rPr>
              <a:t>video </a:t>
            </a:r>
            <a:r>
              <a:rPr lang="en-IN" sz="1300" spc="-15" dirty="0">
                <a:latin typeface="Trebuchet MS"/>
                <a:cs typeface="Trebuchet MS"/>
              </a:rPr>
              <a:t>with </a:t>
            </a:r>
            <a:r>
              <a:rPr lang="en-IN" sz="1300" dirty="0">
                <a:latin typeface="Trebuchet MS"/>
                <a:cs typeface="Trebuchet MS"/>
              </a:rPr>
              <a:t>a </a:t>
            </a:r>
            <a:r>
              <a:rPr lang="en-IN" sz="1300" spc="-5" dirty="0">
                <a:latin typeface="Trebuchet MS"/>
                <a:cs typeface="Trebuchet MS"/>
              </a:rPr>
              <a:t>text-specific </a:t>
            </a:r>
            <a:r>
              <a:rPr lang="en-IN" sz="1300" spc="30" dirty="0">
                <a:latin typeface="Trebuchet MS"/>
                <a:cs typeface="Trebuchet MS"/>
              </a:rPr>
              <a:t>bimodal </a:t>
            </a:r>
            <a:r>
              <a:rPr lang="en-IN" sz="1300" spc="10" dirty="0">
                <a:latin typeface="Trebuchet MS"/>
                <a:cs typeface="Trebuchet MS"/>
              </a:rPr>
              <a:t>prior,” in </a:t>
            </a:r>
            <a:r>
              <a:rPr lang="en-IN" sz="1300" i="1" spc="-90" dirty="0">
                <a:latin typeface="Georgia"/>
                <a:cs typeface="Georgia"/>
              </a:rPr>
              <a:t>IEEE </a:t>
            </a:r>
            <a:r>
              <a:rPr lang="en-IN" sz="1300" i="1" dirty="0">
                <a:latin typeface="Georgia"/>
                <a:cs typeface="Georgia"/>
              </a:rPr>
              <a:t>Computer </a:t>
            </a:r>
            <a:r>
              <a:rPr lang="en-IN" sz="1300" i="1" spc="-15" dirty="0">
                <a:latin typeface="Georgia"/>
                <a:cs typeface="Georgia"/>
              </a:rPr>
              <a:t>Vision </a:t>
            </a:r>
            <a:r>
              <a:rPr lang="en-IN" sz="1300" i="1" spc="-20" dirty="0">
                <a:latin typeface="Georgia"/>
                <a:cs typeface="Georgia"/>
              </a:rPr>
              <a:t>and  </a:t>
            </a:r>
            <a:r>
              <a:rPr lang="en-IN" sz="1300" i="1" spc="-40" dirty="0">
                <a:latin typeface="Georgia"/>
                <a:cs typeface="Georgia"/>
              </a:rPr>
              <a:t>Pattern </a:t>
            </a:r>
            <a:r>
              <a:rPr lang="en-IN" sz="1300" i="1" spc="-10" dirty="0">
                <a:latin typeface="Georgia"/>
                <a:cs typeface="Georgia"/>
              </a:rPr>
              <a:t>Recognition </a:t>
            </a:r>
            <a:r>
              <a:rPr lang="en-IN" sz="1300" i="1" spc="-20" dirty="0">
                <a:latin typeface="Georgia"/>
                <a:cs typeface="Georgia"/>
              </a:rPr>
              <a:t>(CVPR),</a:t>
            </a:r>
            <a:r>
              <a:rPr lang="en-IN" sz="1300" i="1" spc="75" dirty="0">
                <a:latin typeface="Georgia"/>
                <a:cs typeface="Georgia"/>
              </a:rPr>
              <a:t> </a:t>
            </a:r>
            <a:r>
              <a:rPr lang="en-IN" sz="1300" i="1" spc="-60" dirty="0">
                <a:latin typeface="Georgia"/>
                <a:cs typeface="Georgia"/>
              </a:rPr>
              <a:t>2005</a:t>
            </a:r>
            <a:r>
              <a:rPr lang="en-IN" sz="1300" spc="-60" dirty="0">
                <a:latin typeface="Trebuchet MS"/>
                <a:cs typeface="Trebuchet MS"/>
              </a:rPr>
              <a:t>.</a:t>
            </a:r>
            <a:endParaRPr lang="en-IN" sz="1300" dirty="0">
              <a:latin typeface="Trebuchet MS"/>
              <a:cs typeface="Trebuchet MS"/>
            </a:endParaRPr>
          </a:p>
          <a:p>
            <a:pPr marL="354965" indent="-342900">
              <a:spcBef>
                <a:spcPts val="880"/>
              </a:spcBef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-15" dirty="0" smtClean="0">
                <a:latin typeface="Trebuchet MS"/>
                <a:cs typeface="Trebuchet MS"/>
              </a:rPr>
              <a:t>H</a:t>
            </a:r>
            <a:r>
              <a:rPr lang="en-IN" sz="1300" spc="-15" dirty="0">
                <a:latin typeface="Trebuchet MS"/>
                <a:cs typeface="Trebuchet MS"/>
              </a:rPr>
              <a:t>. </a:t>
            </a:r>
            <a:r>
              <a:rPr lang="en-IN" sz="1300" spc="15" dirty="0">
                <a:latin typeface="Trebuchet MS"/>
                <a:cs typeface="Trebuchet MS"/>
              </a:rPr>
              <a:t>Zhang, </a:t>
            </a:r>
            <a:r>
              <a:rPr lang="en-IN" sz="1300" spc="20" dirty="0">
                <a:latin typeface="Trebuchet MS"/>
                <a:cs typeface="Trebuchet MS"/>
              </a:rPr>
              <a:t>D. </a:t>
            </a:r>
            <a:r>
              <a:rPr lang="en-IN" sz="1300" spc="-15" dirty="0">
                <a:latin typeface="Trebuchet MS"/>
                <a:cs typeface="Trebuchet MS"/>
              </a:rPr>
              <a:t>Liu, </a:t>
            </a:r>
            <a:r>
              <a:rPr lang="en-IN" sz="1300" spc="30" dirty="0">
                <a:latin typeface="Trebuchet MS"/>
                <a:cs typeface="Trebuchet MS"/>
              </a:rPr>
              <a:t>and </a:t>
            </a:r>
            <a:r>
              <a:rPr lang="en-IN" sz="1300" spc="-35" dirty="0">
                <a:latin typeface="Trebuchet MS"/>
                <a:cs typeface="Trebuchet MS"/>
              </a:rPr>
              <a:t>Z. </a:t>
            </a:r>
            <a:r>
              <a:rPr lang="en-IN" sz="1300" spc="30" dirty="0" err="1">
                <a:latin typeface="Trebuchet MS"/>
                <a:cs typeface="Trebuchet MS"/>
              </a:rPr>
              <a:t>Xiong</a:t>
            </a:r>
            <a:r>
              <a:rPr lang="en-IN" sz="1300" spc="30" dirty="0">
                <a:latin typeface="Trebuchet MS"/>
                <a:cs typeface="Trebuchet MS"/>
              </a:rPr>
              <a:t>, </a:t>
            </a:r>
            <a:r>
              <a:rPr lang="en-IN" sz="1300" spc="40" dirty="0">
                <a:latin typeface="Trebuchet MS"/>
                <a:cs typeface="Trebuchet MS"/>
              </a:rPr>
              <a:t>“</a:t>
            </a:r>
            <a:r>
              <a:rPr lang="en-IN" sz="1300" spc="40" dirty="0" err="1">
                <a:latin typeface="Trebuchet MS"/>
                <a:cs typeface="Trebuchet MS"/>
              </a:rPr>
              <a:t>Cnn</a:t>
            </a:r>
            <a:r>
              <a:rPr lang="en-IN" sz="1300" spc="40" dirty="0">
                <a:latin typeface="Trebuchet MS"/>
                <a:cs typeface="Trebuchet MS"/>
              </a:rPr>
              <a:t>-based </a:t>
            </a:r>
            <a:r>
              <a:rPr lang="en-IN" sz="1300" spc="-30" dirty="0">
                <a:latin typeface="Trebuchet MS"/>
                <a:cs typeface="Trebuchet MS"/>
              </a:rPr>
              <a:t>text </a:t>
            </a:r>
            <a:r>
              <a:rPr lang="en-IN" sz="1300" spc="35" dirty="0">
                <a:latin typeface="Trebuchet MS"/>
                <a:cs typeface="Trebuchet MS"/>
              </a:rPr>
              <a:t>image </a:t>
            </a:r>
            <a:r>
              <a:rPr lang="en-IN" sz="1300" spc="15" dirty="0">
                <a:latin typeface="Trebuchet MS"/>
                <a:cs typeface="Trebuchet MS"/>
              </a:rPr>
              <a:t>super-resolution </a:t>
            </a:r>
            <a:r>
              <a:rPr lang="en-IN" sz="1300" spc="5" dirty="0">
                <a:latin typeface="Trebuchet MS"/>
                <a:cs typeface="Trebuchet MS"/>
              </a:rPr>
              <a:t>tailored </a:t>
            </a:r>
            <a:r>
              <a:rPr lang="en-IN" sz="1300" spc="-10" dirty="0">
                <a:latin typeface="Trebuchet MS"/>
                <a:cs typeface="Trebuchet MS"/>
              </a:rPr>
              <a:t>for </a:t>
            </a:r>
            <a:r>
              <a:rPr lang="en-IN" sz="1300" dirty="0" err="1">
                <a:latin typeface="Trebuchet MS"/>
                <a:cs typeface="Trebuchet MS"/>
              </a:rPr>
              <a:t>ocr</a:t>
            </a:r>
            <a:r>
              <a:rPr lang="en-IN" sz="1300" dirty="0">
                <a:latin typeface="Trebuchet MS"/>
                <a:cs typeface="Trebuchet MS"/>
              </a:rPr>
              <a:t>,” </a:t>
            </a:r>
            <a:r>
              <a:rPr lang="en-IN" sz="1300" spc="10" dirty="0">
                <a:latin typeface="Trebuchet MS"/>
                <a:cs typeface="Trebuchet MS"/>
              </a:rPr>
              <a:t>in 2017 </a:t>
            </a:r>
            <a:r>
              <a:rPr lang="en-IN" sz="1300" i="1" spc="-90" dirty="0">
                <a:latin typeface="Georgia"/>
                <a:cs typeface="Georgia"/>
              </a:rPr>
              <a:t>IEEE </a:t>
            </a:r>
            <a:r>
              <a:rPr lang="en-IN" sz="1300" i="1" spc="-20" dirty="0">
                <a:latin typeface="Georgia"/>
                <a:cs typeface="Georgia"/>
              </a:rPr>
              <a:t>Visual </a:t>
            </a:r>
            <a:r>
              <a:rPr lang="en-IN" sz="1300" i="1" spc="-15" dirty="0">
                <a:latin typeface="Georgia"/>
                <a:cs typeface="Georgia"/>
              </a:rPr>
              <a:t>Communications </a:t>
            </a:r>
            <a:r>
              <a:rPr lang="en-IN" sz="1300" i="1" spc="-20" dirty="0">
                <a:latin typeface="Georgia"/>
                <a:cs typeface="Georgia"/>
              </a:rPr>
              <a:t>and Image  </a:t>
            </a:r>
            <a:r>
              <a:rPr lang="en-IN" sz="1300" i="1" spc="-5" dirty="0">
                <a:latin typeface="Georgia"/>
                <a:cs typeface="Georgia"/>
              </a:rPr>
              <a:t>Processing </a:t>
            </a:r>
            <a:r>
              <a:rPr lang="en-IN" sz="1300" i="1" spc="-15" dirty="0">
                <a:latin typeface="Georgia"/>
                <a:cs typeface="Georgia"/>
              </a:rPr>
              <a:t>(VCIP),</a:t>
            </a:r>
            <a:r>
              <a:rPr lang="en-IN" sz="1300" i="1" spc="30" dirty="0">
                <a:latin typeface="Georgia"/>
                <a:cs typeface="Georgia"/>
              </a:rPr>
              <a:t> </a:t>
            </a:r>
            <a:r>
              <a:rPr lang="en-IN" sz="1300" i="1" dirty="0">
                <a:latin typeface="Georgia"/>
                <a:cs typeface="Georgia"/>
              </a:rPr>
              <a:t>2017</a:t>
            </a:r>
            <a:r>
              <a:rPr lang="en-IN" sz="1300" i="1" dirty="0" smtClean="0">
                <a:latin typeface="Georgia"/>
                <a:cs typeface="Georgia"/>
              </a:rPr>
              <a:t>.</a:t>
            </a:r>
            <a:endParaRPr lang="en-IN" sz="1300" spc="35" dirty="0" smtClean="0">
              <a:latin typeface="Trebuchet MS"/>
              <a:cs typeface="Trebuchet MS"/>
            </a:endParaRPr>
          </a:p>
          <a:p>
            <a:pPr marL="354965" indent="-342900">
              <a:spcBef>
                <a:spcPts val="880"/>
              </a:spcBef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35" dirty="0" err="1" smtClean="0">
                <a:latin typeface="Trebuchet MS"/>
                <a:cs typeface="Trebuchet MS"/>
              </a:rPr>
              <a:t>Hiep</a:t>
            </a:r>
            <a:r>
              <a:rPr lang="en-IN" sz="1300" spc="35" dirty="0" smtClean="0">
                <a:latin typeface="Trebuchet MS"/>
                <a:cs typeface="Trebuchet MS"/>
              </a:rPr>
              <a:t> </a:t>
            </a:r>
            <a:r>
              <a:rPr lang="en-IN" sz="1300" spc="25" dirty="0">
                <a:latin typeface="Trebuchet MS"/>
                <a:cs typeface="Trebuchet MS"/>
              </a:rPr>
              <a:t>Q. </a:t>
            </a:r>
            <a:r>
              <a:rPr lang="en-IN" sz="1300" spc="40" dirty="0" err="1">
                <a:latin typeface="Trebuchet MS"/>
                <a:cs typeface="Trebuchet MS"/>
              </a:rPr>
              <a:t>Luong</a:t>
            </a:r>
            <a:r>
              <a:rPr lang="en-IN" sz="1300" spc="40" dirty="0">
                <a:latin typeface="Trebuchet MS"/>
                <a:cs typeface="Trebuchet MS"/>
              </a:rPr>
              <a:t> </a:t>
            </a:r>
            <a:r>
              <a:rPr lang="en-IN" sz="1300" spc="30" dirty="0">
                <a:latin typeface="Trebuchet MS"/>
                <a:cs typeface="Trebuchet MS"/>
              </a:rPr>
              <a:t>and </a:t>
            </a:r>
            <a:r>
              <a:rPr lang="en-IN" sz="1300" spc="20" dirty="0" err="1">
                <a:latin typeface="Trebuchet MS"/>
                <a:cs typeface="Trebuchet MS"/>
              </a:rPr>
              <a:t>Wilfried</a:t>
            </a:r>
            <a:r>
              <a:rPr lang="en-IN" sz="1300" spc="20" dirty="0">
                <a:latin typeface="Trebuchet MS"/>
                <a:cs typeface="Trebuchet MS"/>
              </a:rPr>
              <a:t> </a:t>
            </a:r>
            <a:r>
              <a:rPr lang="en-IN" sz="1300" spc="5" dirty="0">
                <a:latin typeface="Trebuchet MS"/>
                <a:cs typeface="Trebuchet MS"/>
              </a:rPr>
              <a:t>Philips, </a:t>
            </a:r>
            <a:r>
              <a:rPr lang="en-IN" sz="1300" spc="10" dirty="0">
                <a:latin typeface="Trebuchet MS"/>
                <a:cs typeface="Trebuchet MS"/>
              </a:rPr>
              <a:t>“Robust </a:t>
            </a:r>
            <a:r>
              <a:rPr lang="en-IN" sz="1300" spc="5" dirty="0">
                <a:latin typeface="Trebuchet MS"/>
                <a:cs typeface="Trebuchet MS"/>
              </a:rPr>
              <a:t>reconstruction </a:t>
            </a:r>
            <a:r>
              <a:rPr lang="en-IN" sz="1300" spc="-20" dirty="0">
                <a:latin typeface="Trebuchet MS"/>
                <a:cs typeface="Trebuchet MS"/>
              </a:rPr>
              <a:t>of </a:t>
            </a:r>
            <a:r>
              <a:rPr lang="en-IN" sz="1300" spc="10" dirty="0">
                <a:latin typeface="Trebuchet MS"/>
                <a:cs typeface="Trebuchet MS"/>
              </a:rPr>
              <a:t>low-resolution </a:t>
            </a:r>
            <a:r>
              <a:rPr lang="en-IN" sz="1300" spc="15" dirty="0">
                <a:latin typeface="Trebuchet MS"/>
                <a:cs typeface="Trebuchet MS"/>
              </a:rPr>
              <a:t>document </a:t>
            </a:r>
            <a:r>
              <a:rPr lang="en-IN" sz="1300" spc="40" dirty="0">
                <a:latin typeface="Trebuchet MS"/>
                <a:cs typeface="Trebuchet MS"/>
              </a:rPr>
              <a:t>images </a:t>
            </a:r>
            <a:r>
              <a:rPr lang="en-IN" sz="1300" spc="75" dirty="0">
                <a:latin typeface="Trebuchet MS"/>
                <a:cs typeface="Trebuchet MS"/>
              </a:rPr>
              <a:t>by </a:t>
            </a:r>
            <a:r>
              <a:rPr lang="en-IN" sz="1300" spc="20" dirty="0">
                <a:latin typeface="Trebuchet MS"/>
                <a:cs typeface="Trebuchet MS"/>
              </a:rPr>
              <a:t>exploiting </a:t>
            </a:r>
            <a:r>
              <a:rPr lang="en-IN" sz="1300" dirty="0">
                <a:latin typeface="Trebuchet MS"/>
                <a:cs typeface="Trebuchet MS"/>
              </a:rPr>
              <a:t>repetitive character</a:t>
            </a:r>
            <a:r>
              <a:rPr lang="en-IN" sz="1300" spc="265" dirty="0">
                <a:latin typeface="Trebuchet MS"/>
                <a:cs typeface="Trebuchet MS"/>
              </a:rPr>
              <a:t> </a:t>
            </a:r>
            <a:r>
              <a:rPr lang="en-IN" sz="1300" spc="15" dirty="0">
                <a:latin typeface="Trebuchet MS"/>
                <a:cs typeface="Trebuchet MS"/>
              </a:rPr>
              <a:t>behaviour</a:t>
            </a:r>
            <a:r>
              <a:rPr lang="en-IN" sz="1300" spc="15" dirty="0" smtClean="0">
                <a:latin typeface="Trebuchet MS"/>
                <a:cs typeface="Trebuchet MS"/>
              </a:rPr>
              <a:t>,”</a:t>
            </a:r>
            <a:r>
              <a:rPr lang="en-IN" sz="1300" dirty="0" smtClean="0">
                <a:latin typeface="Trebuchet MS"/>
                <a:cs typeface="Trebuchet MS"/>
              </a:rPr>
              <a:t> </a:t>
            </a:r>
            <a:r>
              <a:rPr lang="en-IN" sz="1300" i="1" spc="-35" dirty="0" smtClean="0">
                <a:latin typeface="Georgia"/>
                <a:cs typeface="Georgia"/>
              </a:rPr>
              <a:t>International </a:t>
            </a:r>
            <a:r>
              <a:rPr lang="en-IN" sz="1300" i="1" spc="-60" dirty="0">
                <a:latin typeface="Georgia"/>
                <a:cs typeface="Georgia"/>
              </a:rPr>
              <a:t>Journal </a:t>
            </a:r>
            <a:r>
              <a:rPr lang="en-IN" sz="1300" i="1" spc="-15" dirty="0">
                <a:latin typeface="Georgia"/>
                <a:cs typeface="Georgia"/>
              </a:rPr>
              <a:t>of </a:t>
            </a:r>
            <a:r>
              <a:rPr lang="en-IN" sz="1300" i="1" spc="-10" dirty="0">
                <a:latin typeface="Georgia"/>
                <a:cs typeface="Georgia"/>
              </a:rPr>
              <a:t>Document </a:t>
            </a:r>
            <a:r>
              <a:rPr lang="en-IN" sz="1300" i="1" spc="-30" dirty="0">
                <a:latin typeface="Georgia"/>
                <a:cs typeface="Georgia"/>
              </a:rPr>
              <a:t>Analysis </a:t>
            </a:r>
            <a:r>
              <a:rPr lang="en-IN" sz="1300" i="1" spc="-20" dirty="0">
                <a:latin typeface="Georgia"/>
                <a:cs typeface="Georgia"/>
              </a:rPr>
              <a:t>and </a:t>
            </a:r>
            <a:r>
              <a:rPr lang="en-IN" sz="1300" i="1" spc="-10" dirty="0">
                <a:latin typeface="Georgia"/>
                <a:cs typeface="Georgia"/>
              </a:rPr>
              <a:t>Recognition </a:t>
            </a:r>
            <a:r>
              <a:rPr lang="en-IN" sz="1300" i="1" spc="-70" dirty="0">
                <a:latin typeface="Georgia"/>
                <a:cs typeface="Georgia"/>
              </a:rPr>
              <a:t>(IJDAR),</a:t>
            </a:r>
            <a:r>
              <a:rPr lang="en-IN" sz="1300" i="1" spc="65" dirty="0">
                <a:latin typeface="Georgia"/>
                <a:cs typeface="Georgia"/>
              </a:rPr>
              <a:t> </a:t>
            </a:r>
            <a:r>
              <a:rPr lang="en-IN" sz="1300" i="1" spc="-75" dirty="0">
                <a:latin typeface="Georgia"/>
                <a:cs typeface="Georgia"/>
              </a:rPr>
              <a:t>2008</a:t>
            </a:r>
            <a:r>
              <a:rPr lang="en-IN" sz="1300" spc="-75" dirty="0" smtClean="0">
                <a:latin typeface="Trebuchet MS"/>
                <a:cs typeface="Trebuchet MS"/>
              </a:rPr>
              <a:t>.</a:t>
            </a:r>
            <a:endParaRPr lang="en-IN" sz="1300" dirty="0">
              <a:latin typeface="Trebuchet MS"/>
              <a:cs typeface="Trebuchet MS"/>
            </a:endParaRPr>
          </a:p>
          <a:p>
            <a:pPr marL="354965" marR="6350" indent="-342900">
              <a:spcBef>
                <a:spcPts val="5"/>
              </a:spcBef>
              <a:buFont typeface="+mj-lt"/>
              <a:buAutoNum type="arabicPeriod"/>
              <a:tabLst>
                <a:tab pos="304800" algn="l"/>
                <a:tab pos="305435" algn="l"/>
              </a:tabLst>
            </a:pPr>
            <a:r>
              <a:rPr lang="en-IN" sz="1300" spc="40" dirty="0">
                <a:latin typeface="Trebuchet MS"/>
                <a:cs typeface="Trebuchet MS"/>
              </a:rPr>
              <a:t>M. </a:t>
            </a:r>
            <a:r>
              <a:rPr lang="en-IN" sz="1300" spc="5" dirty="0">
                <a:latin typeface="Trebuchet MS"/>
                <a:cs typeface="Trebuchet MS"/>
              </a:rPr>
              <a:t>Sharma, </a:t>
            </a:r>
            <a:r>
              <a:rPr lang="en-IN" sz="1300" spc="10" dirty="0">
                <a:latin typeface="Trebuchet MS"/>
                <a:cs typeface="Trebuchet MS"/>
              </a:rPr>
              <a:t>A. </a:t>
            </a:r>
            <a:r>
              <a:rPr lang="en-IN" sz="1300" dirty="0">
                <a:latin typeface="Trebuchet MS"/>
                <a:cs typeface="Trebuchet MS"/>
              </a:rPr>
              <a:t>Ray, </a:t>
            </a:r>
            <a:r>
              <a:rPr lang="en-IN" sz="1300" spc="-20" dirty="0">
                <a:latin typeface="Trebuchet MS"/>
                <a:cs typeface="Trebuchet MS"/>
              </a:rPr>
              <a:t>S. </a:t>
            </a:r>
            <a:r>
              <a:rPr lang="en-IN" sz="1300" spc="30" dirty="0" err="1">
                <a:latin typeface="Trebuchet MS"/>
                <a:cs typeface="Trebuchet MS"/>
              </a:rPr>
              <a:t>Chaudhury</a:t>
            </a:r>
            <a:r>
              <a:rPr lang="en-IN" sz="1300" spc="30" dirty="0">
                <a:latin typeface="Trebuchet MS"/>
                <a:cs typeface="Trebuchet MS"/>
              </a:rPr>
              <a:t>, and </a:t>
            </a:r>
            <a:r>
              <a:rPr lang="en-IN" sz="1300" spc="-35" dirty="0">
                <a:latin typeface="Trebuchet MS"/>
                <a:cs typeface="Trebuchet MS"/>
              </a:rPr>
              <a:t>B. </a:t>
            </a:r>
            <a:r>
              <a:rPr lang="en-IN" sz="1300" spc="-20" dirty="0" err="1">
                <a:latin typeface="Trebuchet MS"/>
                <a:cs typeface="Trebuchet MS"/>
              </a:rPr>
              <a:t>Lall</a:t>
            </a:r>
            <a:r>
              <a:rPr lang="en-IN" sz="1300" spc="-20" dirty="0">
                <a:latin typeface="Trebuchet MS"/>
                <a:cs typeface="Trebuchet MS"/>
              </a:rPr>
              <a:t>, </a:t>
            </a:r>
            <a:r>
              <a:rPr lang="en-IN" sz="1300" spc="50" dirty="0">
                <a:latin typeface="Trebuchet MS"/>
                <a:cs typeface="Trebuchet MS"/>
              </a:rPr>
              <a:t>“A </a:t>
            </a:r>
            <a:r>
              <a:rPr lang="en-IN" sz="1300" spc="25" dirty="0">
                <a:latin typeface="Trebuchet MS"/>
                <a:cs typeface="Trebuchet MS"/>
              </a:rPr>
              <a:t>noise </a:t>
            </a:r>
            <a:r>
              <a:rPr lang="en-IN" sz="1300" spc="5" dirty="0">
                <a:latin typeface="Trebuchet MS"/>
                <a:cs typeface="Trebuchet MS"/>
              </a:rPr>
              <a:t>resilient </a:t>
            </a:r>
            <a:r>
              <a:rPr lang="en-IN" sz="1300" spc="15" dirty="0">
                <a:latin typeface="Trebuchet MS"/>
                <a:cs typeface="Trebuchet MS"/>
              </a:rPr>
              <a:t>super-resolution framework </a:t>
            </a:r>
            <a:r>
              <a:rPr lang="en-IN" sz="1300" spc="-35" dirty="0">
                <a:latin typeface="Trebuchet MS"/>
                <a:cs typeface="Trebuchet MS"/>
              </a:rPr>
              <a:t>to </a:t>
            </a:r>
            <a:r>
              <a:rPr lang="en-IN" sz="1300" spc="20" dirty="0">
                <a:latin typeface="Trebuchet MS"/>
                <a:cs typeface="Trebuchet MS"/>
              </a:rPr>
              <a:t>boost </a:t>
            </a:r>
            <a:r>
              <a:rPr lang="en-IN" sz="1300" spc="25" dirty="0" err="1">
                <a:latin typeface="Trebuchet MS"/>
                <a:cs typeface="Trebuchet MS"/>
              </a:rPr>
              <a:t>ocr</a:t>
            </a:r>
            <a:r>
              <a:rPr lang="en-IN" sz="1300" spc="25" dirty="0">
                <a:latin typeface="Trebuchet MS"/>
                <a:cs typeface="Trebuchet MS"/>
              </a:rPr>
              <a:t> </a:t>
            </a:r>
            <a:r>
              <a:rPr lang="en-IN" sz="1300" spc="10" dirty="0">
                <a:latin typeface="Trebuchet MS"/>
                <a:cs typeface="Trebuchet MS"/>
              </a:rPr>
              <a:t>performance,” in </a:t>
            </a:r>
            <a:r>
              <a:rPr lang="en-IN" sz="1300" i="1" dirty="0">
                <a:latin typeface="Georgia"/>
                <a:cs typeface="Georgia"/>
              </a:rPr>
              <a:t>2017 </a:t>
            </a:r>
            <a:r>
              <a:rPr lang="en-IN" sz="1300" i="1" spc="-10" dirty="0">
                <a:latin typeface="Georgia"/>
                <a:cs typeface="Georgia"/>
              </a:rPr>
              <a:t>14th </a:t>
            </a:r>
            <a:r>
              <a:rPr lang="en-IN" sz="1300" i="1" spc="-80" dirty="0">
                <a:latin typeface="Georgia"/>
                <a:cs typeface="Georgia"/>
              </a:rPr>
              <a:t>IAPR  </a:t>
            </a:r>
            <a:r>
              <a:rPr lang="en-IN" sz="1300" i="1" spc="-35" dirty="0">
                <a:latin typeface="Georgia"/>
                <a:cs typeface="Georgia"/>
              </a:rPr>
              <a:t>International </a:t>
            </a:r>
            <a:r>
              <a:rPr lang="en-IN" sz="1300" i="1" spc="15" dirty="0">
                <a:latin typeface="Georgia"/>
                <a:cs typeface="Georgia"/>
              </a:rPr>
              <a:t>Conference </a:t>
            </a:r>
            <a:r>
              <a:rPr lang="en-IN" sz="1300" i="1" spc="-10" dirty="0">
                <a:latin typeface="Georgia"/>
                <a:cs typeface="Georgia"/>
              </a:rPr>
              <a:t>on Document </a:t>
            </a:r>
            <a:r>
              <a:rPr lang="en-IN" sz="1300" i="1" spc="-30" dirty="0">
                <a:latin typeface="Georgia"/>
                <a:cs typeface="Georgia"/>
              </a:rPr>
              <a:t>Analysis </a:t>
            </a:r>
            <a:r>
              <a:rPr lang="en-IN" sz="1300" i="1" spc="-20" dirty="0">
                <a:latin typeface="Georgia"/>
                <a:cs typeface="Georgia"/>
              </a:rPr>
              <a:t>and </a:t>
            </a:r>
            <a:r>
              <a:rPr lang="en-IN" sz="1300" i="1" spc="-10" dirty="0">
                <a:latin typeface="Georgia"/>
                <a:cs typeface="Georgia"/>
              </a:rPr>
              <a:t>Recognition </a:t>
            </a:r>
            <a:r>
              <a:rPr lang="en-IN" sz="1300" i="1" spc="-30" dirty="0">
                <a:latin typeface="Georgia"/>
                <a:cs typeface="Georgia"/>
              </a:rPr>
              <a:t>(ICDAR),</a:t>
            </a:r>
            <a:r>
              <a:rPr lang="en-IN" sz="1300" i="1" spc="175" dirty="0">
                <a:latin typeface="Georgia"/>
                <a:cs typeface="Georgia"/>
              </a:rPr>
              <a:t> </a:t>
            </a:r>
            <a:r>
              <a:rPr lang="en-IN" sz="1300" i="1" spc="-20" dirty="0">
                <a:latin typeface="Georgia"/>
                <a:cs typeface="Georgia"/>
              </a:rPr>
              <a:t>2017</a:t>
            </a:r>
            <a:r>
              <a:rPr lang="en-IN" sz="1300" spc="-20" dirty="0">
                <a:latin typeface="Trebuchet MS"/>
                <a:cs typeface="Trebuchet MS"/>
              </a:rPr>
              <a:t>.</a:t>
            </a:r>
            <a:endParaRPr lang="en-IN" sz="1300" dirty="0">
              <a:latin typeface="Trebuchet MS"/>
              <a:cs typeface="Trebuchet MS"/>
            </a:endParaRPr>
          </a:p>
          <a:p>
            <a:pPr>
              <a:buFont typeface="+mj-lt"/>
              <a:buAutoNum type="arabicPeriod"/>
            </a:pPr>
            <a:endParaRPr lang="en-IN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pic>
        <p:nvPicPr>
          <p:cNvPr id="4" name="Picture 2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691"/>
            <a:ext cx="3275856" cy="18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8136904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292735">
              <a:spcBef>
                <a:spcPts val="95"/>
              </a:spcBef>
              <a:buAutoNum type="arabicPeriod" startAt="10"/>
              <a:tabLst>
                <a:tab pos="305435" algn="l"/>
              </a:tabLst>
            </a:pPr>
            <a:r>
              <a:rPr lang="en-IN" sz="1400" spc="20" dirty="0">
                <a:latin typeface="Trebuchet MS"/>
                <a:cs typeface="Trebuchet MS"/>
              </a:rPr>
              <a:t>Christian</a:t>
            </a:r>
            <a:r>
              <a:rPr lang="en-IN" sz="1400" spc="-15" dirty="0">
                <a:latin typeface="Trebuchet MS"/>
                <a:cs typeface="Trebuchet MS"/>
              </a:rPr>
              <a:t> </a:t>
            </a:r>
            <a:r>
              <a:rPr lang="en-IN" sz="1400" spc="25" dirty="0" err="1">
                <a:latin typeface="Trebuchet MS"/>
                <a:cs typeface="Trebuchet MS"/>
              </a:rPr>
              <a:t>Ledig</a:t>
            </a:r>
            <a:r>
              <a:rPr lang="en-IN" sz="1400" spc="25" dirty="0">
                <a:latin typeface="Trebuchet MS"/>
                <a:cs typeface="Trebuchet MS"/>
              </a:rPr>
              <a:t>,</a:t>
            </a:r>
            <a:r>
              <a:rPr lang="en-IN" sz="1400" spc="-20" dirty="0">
                <a:latin typeface="Trebuchet MS"/>
                <a:cs typeface="Trebuchet MS"/>
              </a:rPr>
              <a:t> </a:t>
            </a:r>
            <a:r>
              <a:rPr lang="en-IN" sz="1400" spc="20" dirty="0">
                <a:latin typeface="Trebuchet MS"/>
                <a:cs typeface="Trebuchet MS"/>
              </a:rPr>
              <a:t>Lucas</a:t>
            </a:r>
            <a:r>
              <a:rPr lang="en-IN" sz="1400" spc="-15" dirty="0">
                <a:latin typeface="Trebuchet MS"/>
                <a:cs typeface="Trebuchet MS"/>
              </a:rPr>
              <a:t> </a:t>
            </a:r>
            <a:r>
              <a:rPr lang="en-IN" sz="1400" dirty="0" err="1">
                <a:latin typeface="Trebuchet MS"/>
                <a:cs typeface="Trebuchet MS"/>
              </a:rPr>
              <a:t>Theis</a:t>
            </a:r>
            <a:r>
              <a:rPr lang="en-IN" sz="1400" dirty="0">
                <a:latin typeface="Trebuchet MS"/>
                <a:cs typeface="Trebuchet MS"/>
              </a:rPr>
              <a:t>,</a:t>
            </a:r>
            <a:r>
              <a:rPr lang="en-IN" sz="1400" spc="-20" dirty="0">
                <a:latin typeface="Trebuchet MS"/>
                <a:cs typeface="Trebuchet MS"/>
              </a:rPr>
              <a:t> </a:t>
            </a:r>
            <a:r>
              <a:rPr lang="en-IN" sz="1400" spc="25" dirty="0" err="1">
                <a:latin typeface="Trebuchet MS"/>
                <a:cs typeface="Trebuchet MS"/>
              </a:rPr>
              <a:t>Ferenc</a:t>
            </a:r>
            <a:r>
              <a:rPr lang="en-IN" sz="1400" spc="-15" dirty="0">
                <a:latin typeface="Trebuchet MS"/>
                <a:cs typeface="Trebuchet MS"/>
              </a:rPr>
              <a:t> </a:t>
            </a:r>
            <a:r>
              <a:rPr lang="en-IN" sz="1400" spc="5" dirty="0" err="1">
                <a:latin typeface="Trebuchet MS"/>
                <a:cs typeface="Trebuchet MS"/>
              </a:rPr>
              <a:t>Huszar</a:t>
            </a:r>
            <a:r>
              <a:rPr lang="en-IN" sz="1400" spc="5" dirty="0">
                <a:latin typeface="Trebuchet MS"/>
                <a:cs typeface="Trebuchet MS"/>
              </a:rPr>
              <a:t>,</a:t>
            </a:r>
            <a:r>
              <a:rPr lang="en-IN" sz="1400" spc="-15" dirty="0">
                <a:latin typeface="Trebuchet MS"/>
                <a:cs typeface="Trebuchet MS"/>
              </a:rPr>
              <a:t> Jose </a:t>
            </a:r>
            <a:r>
              <a:rPr lang="en-IN" sz="1400" spc="20" dirty="0">
                <a:latin typeface="Trebuchet MS"/>
                <a:cs typeface="Trebuchet MS"/>
              </a:rPr>
              <a:t>Caballero,</a:t>
            </a:r>
            <a:r>
              <a:rPr lang="en-IN" sz="1400" spc="-25" dirty="0">
                <a:latin typeface="Trebuchet MS"/>
                <a:cs typeface="Trebuchet MS"/>
              </a:rPr>
              <a:t> </a:t>
            </a:r>
            <a:r>
              <a:rPr lang="en-IN" sz="1400" spc="40" dirty="0">
                <a:latin typeface="Trebuchet MS"/>
                <a:cs typeface="Trebuchet MS"/>
              </a:rPr>
              <a:t>Andrew</a:t>
            </a:r>
            <a:r>
              <a:rPr lang="en-IN" sz="1400" spc="-15" dirty="0">
                <a:latin typeface="Trebuchet MS"/>
                <a:cs typeface="Trebuchet MS"/>
              </a:rPr>
              <a:t> </a:t>
            </a:r>
            <a:r>
              <a:rPr lang="en-IN" sz="1400" spc="-30" dirty="0">
                <a:latin typeface="Trebuchet MS"/>
                <a:cs typeface="Trebuchet MS"/>
              </a:rPr>
              <a:t>P.</a:t>
            </a:r>
            <a:r>
              <a:rPr lang="en-IN" sz="1400" spc="-20" dirty="0">
                <a:latin typeface="Trebuchet MS"/>
                <a:cs typeface="Trebuchet MS"/>
              </a:rPr>
              <a:t> </a:t>
            </a:r>
            <a:r>
              <a:rPr lang="en-IN" sz="1400" spc="5" dirty="0">
                <a:latin typeface="Trebuchet MS"/>
                <a:cs typeface="Trebuchet MS"/>
              </a:rPr>
              <a:t>Aitken,</a:t>
            </a:r>
            <a:r>
              <a:rPr lang="en-IN" sz="1400" spc="-35" dirty="0">
                <a:latin typeface="Trebuchet MS"/>
                <a:cs typeface="Trebuchet MS"/>
              </a:rPr>
              <a:t> </a:t>
            </a:r>
            <a:r>
              <a:rPr lang="en-IN" sz="1400" spc="35" dirty="0" err="1">
                <a:latin typeface="Trebuchet MS"/>
                <a:cs typeface="Trebuchet MS"/>
              </a:rPr>
              <a:t>Alykhan</a:t>
            </a:r>
            <a:r>
              <a:rPr lang="en-IN" sz="1400" spc="-10" dirty="0">
                <a:latin typeface="Trebuchet MS"/>
                <a:cs typeface="Trebuchet MS"/>
              </a:rPr>
              <a:t> </a:t>
            </a:r>
            <a:r>
              <a:rPr lang="en-IN" sz="1400" spc="-20" dirty="0" err="1">
                <a:latin typeface="Trebuchet MS"/>
                <a:cs typeface="Trebuchet MS"/>
              </a:rPr>
              <a:t>Tejani</a:t>
            </a:r>
            <a:r>
              <a:rPr lang="en-IN" sz="1400" spc="-20" dirty="0">
                <a:latin typeface="Trebuchet MS"/>
                <a:cs typeface="Trebuchet MS"/>
              </a:rPr>
              <a:t>, </a:t>
            </a:r>
            <a:r>
              <a:rPr lang="en-IN" sz="1400" dirty="0">
                <a:latin typeface="Trebuchet MS"/>
                <a:cs typeface="Trebuchet MS"/>
              </a:rPr>
              <a:t>Johannes</a:t>
            </a:r>
            <a:r>
              <a:rPr lang="en-IN" sz="1400" spc="-25" dirty="0">
                <a:latin typeface="Trebuchet MS"/>
                <a:cs typeface="Trebuchet MS"/>
              </a:rPr>
              <a:t> </a:t>
            </a:r>
            <a:r>
              <a:rPr lang="en-IN" sz="1400" spc="-40" dirty="0" err="1">
                <a:latin typeface="Trebuchet MS"/>
                <a:cs typeface="Trebuchet MS"/>
              </a:rPr>
              <a:t>Totz</a:t>
            </a:r>
            <a:r>
              <a:rPr lang="en-IN" sz="1400" spc="-40" dirty="0">
                <a:latin typeface="Trebuchet MS"/>
                <a:cs typeface="Trebuchet MS"/>
              </a:rPr>
              <a:t>,</a:t>
            </a:r>
            <a:r>
              <a:rPr lang="en-IN" sz="1400" spc="-20" dirty="0">
                <a:latin typeface="Trebuchet MS"/>
                <a:cs typeface="Trebuchet MS"/>
              </a:rPr>
              <a:t> </a:t>
            </a:r>
            <a:r>
              <a:rPr lang="en-IN" sz="1400" spc="15" dirty="0" err="1">
                <a:latin typeface="Trebuchet MS"/>
                <a:cs typeface="Trebuchet MS"/>
              </a:rPr>
              <a:t>Zehan</a:t>
            </a:r>
            <a:r>
              <a:rPr lang="en-IN" sz="1400" spc="-10" dirty="0">
                <a:latin typeface="Trebuchet MS"/>
                <a:cs typeface="Trebuchet MS"/>
              </a:rPr>
              <a:t> </a:t>
            </a:r>
            <a:r>
              <a:rPr lang="en-IN" sz="1400" spc="40" dirty="0">
                <a:latin typeface="Trebuchet MS"/>
                <a:cs typeface="Trebuchet MS"/>
              </a:rPr>
              <a:t>Wang,</a:t>
            </a:r>
            <a:r>
              <a:rPr lang="en-IN" sz="1400" spc="-20" dirty="0">
                <a:latin typeface="Trebuchet MS"/>
                <a:cs typeface="Trebuchet MS"/>
              </a:rPr>
              <a:t> </a:t>
            </a:r>
            <a:r>
              <a:rPr lang="en-IN" sz="1400" spc="25" dirty="0">
                <a:latin typeface="Trebuchet MS"/>
                <a:cs typeface="Trebuchet MS"/>
              </a:rPr>
              <a:t>and</a:t>
            </a:r>
            <a:r>
              <a:rPr lang="en-IN" sz="1400" spc="-20" dirty="0">
                <a:latin typeface="Trebuchet MS"/>
                <a:cs typeface="Trebuchet MS"/>
              </a:rPr>
              <a:t> </a:t>
            </a:r>
            <a:r>
              <a:rPr lang="en-IN" sz="1400" spc="35" dirty="0" err="1">
                <a:latin typeface="Trebuchet MS"/>
                <a:cs typeface="Trebuchet MS"/>
              </a:rPr>
              <a:t>Wenzhe</a:t>
            </a:r>
            <a:r>
              <a:rPr lang="en-IN" sz="1400" spc="-10" dirty="0">
                <a:latin typeface="Trebuchet MS"/>
                <a:cs typeface="Trebuchet MS"/>
              </a:rPr>
              <a:t> </a:t>
            </a:r>
            <a:r>
              <a:rPr lang="en-IN" sz="1400" dirty="0">
                <a:latin typeface="Trebuchet MS"/>
                <a:cs typeface="Trebuchet MS"/>
              </a:rPr>
              <a:t>Shi,</a:t>
            </a:r>
          </a:p>
          <a:p>
            <a:pPr marL="304800"/>
            <a:r>
              <a:rPr lang="en-IN" sz="1400" dirty="0">
                <a:latin typeface="Trebuchet MS"/>
                <a:cs typeface="Trebuchet MS"/>
              </a:rPr>
              <a:t>“Photo-realistic</a:t>
            </a:r>
            <a:r>
              <a:rPr lang="en-IN" sz="1400" spc="-40" dirty="0">
                <a:latin typeface="Trebuchet MS"/>
                <a:cs typeface="Trebuchet MS"/>
              </a:rPr>
              <a:t> </a:t>
            </a:r>
            <a:r>
              <a:rPr lang="en-IN" sz="1400" spc="35" dirty="0">
                <a:latin typeface="Trebuchet MS"/>
                <a:cs typeface="Trebuchet MS"/>
              </a:rPr>
              <a:t>single</a:t>
            </a:r>
            <a:r>
              <a:rPr lang="en-IN" sz="1400" spc="-45" dirty="0">
                <a:latin typeface="Trebuchet MS"/>
                <a:cs typeface="Trebuchet MS"/>
              </a:rPr>
              <a:t> </a:t>
            </a:r>
            <a:r>
              <a:rPr lang="en-IN" sz="1400" spc="35" dirty="0">
                <a:latin typeface="Trebuchet MS"/>
                <a:cs typeface="Trebuchet MS"/>
              </a:rPr>
              <a:t>image</a:t>
            </a:r>
            <a:r>
              <a:rPr lang="en-IN" sz="1400" spc="-60" dirty="0">
                <a:latin typeface="Trebuchet MS"/>
                <a:cs typeface="Trebuchet MS"/>
              </a:rPr>
              <a:t> </a:t>
            </a:r>
            <a:r>
              <a:rPr lang="en-IN" sz="1400" spc="20" dirty="0" err="1">
                <a:latin typeface="Trebuchet MS"/>
                <a:cs typeface="Trebuchet MS"/>
              </a:rPr>
              <a:t>superresolution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40" dirty="0">
                <a:latin typeface="Trebuchet MS"/>
                <a:cs typeface="Trebuchet MS"/>
              </a:rPr>
              <a:t>using</a:t>
            </a:r>
            <a:r>
              <a:rPr lang="en-IN" sz="1400" spc="-45" dirty="0">
                <a:latin typeface="Trebuchet MS"/>
                <a:cs typeface="Trebuchet MS"/>
              </a:rPr>
              <a:t> </a:t>
            </a:r>
            <a:r>
              <a:rPr lang="en-IN" sz="1400" dirty="0">
                <a:latin typeface="Trebuchet MS"/>
                <a:cs typeface="Trebuchet MS"/>
              </a:rPr>
              <a:t>a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20" dirty="0">
                <a:latin typeface="Trebuchet MS"/>
                <a:cs typeface="Trebuchet MS"/>
              </a:rPr>
              <a:t>generative</a:t>
            </a:r>
            <a:r>
              <a:rPr lang="en-IN" sz="1400" spc="-55" dirty="0">
                <a:latin typeface="Trebuchet MS"/>
                <a:cs typeface="Trebuchet MS"/>
              </a:rPr>
              <a:t> </a:t>
            </a:r>
            <a:r>
              <a:rPr lang="en-IN" sz="1400" spc="20" dirty="0">
                <a:latin typeface="Trebuchet MS"/>
                <a:cs typeface="Trebuchet MS"/>
              </a:rPr>
              <a:t>adversarial</a:t>
            </a:r>
            <a:r>
              <a:rPr lang="en-IN" sz="1400" spc="-75" dirty="0">
                <a:latin typeface="Trebuchet MS"/>
                <a:cs typeface="Trebuchet MS"/>
              </a:rPr>
              <a:t> </a:t>
            </a:r>
            <a:r>
              <a:rPr lang="en-IN" sz="1400" dirty="0">
                <a:latin typeface="Trebuchet MS"/>
                <a:cs typeface="Trebuchet MS"/>
              </a:rPr>
              <a:t>network,”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i="1" spc="-30" dirty="0" err="1">
                <a:latin typeface="Georgia"/>
                <a:cs typeface="Georgia"/>
              </a:rPr>
              <a:t>CoRR</a:t>
            </a:r>
            <a:r>
              <a:rPr lang="en-IN" sz="1400" i="1" spc="-30" dirty="0">
                <a:latin typeface="Georgia"/>
                <a:cs typeface="Georgia"/>
              </a:rPr>
              <a:t>,</a:t>
            </a:r>
            <a:r>
              <a:rPr lang="en-IN" sz="1400" i="1" spc="30" dirty="0">
                <a:latin typeface="Georgia"/>
                <a:cs typeface="Georgia"/>
              </a:rPr>
              <a:t> </a:t>
            </a:r>
            <a:r>
              <a:rPr lang="en-IN" sz="1400" i="1" spc="-10" dirty="0">
                <a:latin typeface="Georgia"/>
                <a:cs typeface="Georgia"/>
              </a:rPr>
              <a:t>vol.</a:t>
            </a:r>
            <a:r>
              <a:rPr lang="en-IN" sz="1400" i="1" spc="-5" dirty="0">
                <a:latin typeface="Georgia"/>
                <a:cs typeface="Georgia"/>
              </a:rPr>
              <a:t> </a:t>
            </a:r>
            <a:r>
              <a:rPr lang="en-IN" sz="1400" i="1" spc="-30" dirty="0">
                <a:latin typeface="Georgia"/>
                <a:cs typeface="Georgia"/>
              </a:rPr>
              <a:t>abs/1609.04802,</a:t>
            </a:r>
            <a:r>
              <a:rPr lang="en-IN" sz="1400" i="1" spc="-20" dirty="0">
                <a:latin typeface="Georgia"/>
                <a:cs typeface="Georgia"/>
              </a:rPr>
              <a:t> </a:t>
            </a:r>
            <a:r>
              <a:rPr lang="en-IN" sz="1400" i="1" spc="-15" dirty="0">
                <a:latin typeface="Georgia"/>
                <a:cs typeface="Georgia"/>
              </a:rPr>
              <a:t>2016.</a:t>
            </a:r>
            <a:endParaRPr lang="en-IN" sz="1400" dirty="0">
              <a:latin typeface="Georgia"/>
              <a:cs typeface="Georgia"/>
            </a:endParaRPr>
          </a:p>
          <a:p>
            <a:pPr marL="304800" indent="-292735">
              <a:spcBef>
                <a:spcPts val="875"/>
              </a:spcBef>
              <a:buAutoNum type="arabicPeriod" startAt="11"/>
              <a:tabLst>
                <a:tab pos="305435" algn="l"/>
              </a:tabLst>
            </a:pPr>
            <a:r>
              <a:rPr lang="en-IN" sz="1400" spc="10" dirty="0">
                <a:latin typeface="Trebuchet MS"/>
                <a:cs typeface="Trebuchet MS"/>
              </a:rPr>
              <a:t>A. </a:t>
            </a:r>
            <a:r>
              <a:rPr lang="en-IN" sz="1400" spc="25" dirty="0">
                <a:latin typeface="Trebuchet MS"/>
                <a:cs typeface="Trebuchet MS"/>
              </a:rPr>
              <a:t>Graves, </a:t>
            </a:r>
            <a:r>
              <a:rPr lang="en-IN" sz="1400" spc="40" dirty="0">
                <a:latin typeface="Trebuchet MS"/>
                <a:cs typeface="Trebuchet MS"/>
              </a:rPr>
              <a:t>M. </a:t>
            </a:r>
            <a:r>
              <a:rPr lang="en-IN" sz="1400" spc="5" dirty="0" err="1">
                <a:latin typeface="Trebuchet MS"/>
                <a:cs typeface="Trebuchet MS"/>
              </a:rPr>
              <a:t>Liwicki</a:t>
            </a:r>
            <a:r>
              <a:rPr lang="en-IN" sz="1400" spc="5" dirty="0">
                <a:latin typeface="Trebuchet MS"/>
                <a:cs typeface="Trebuchet MS"/>
              </a:rPr>
              <a:t>, </a:t>
            </a:r>
            <a:r>
              <a:rPr lang="en-IN" sz="1400" spc="-20" dirty="0">
                <a:latin typeface="Trebuchet MS"/>
                <a:cs typeface="Trebuchet MS"/>
              </a:rPr>
              <a:t>S. </a:t>
            </a:r>
            <a:r>
              <a:rPr lang="en-IN" sz="1400" spc="10" dirty="0" err="1">
                <a:latin typeface="Trebuchet MS"/>
                <a:cs typeface="Trebuchet MS"/>
              </a:rPr>
              <a:t>Fernndez</a:t>
            </a:r>
            <a:r>
              <a:rPr lang="en-IN" sz="1400" spc="10" dirty="0">
                <a:latin typeface="Trebuchet MS"/>
                <a:cs typeface="Trebuchet MS"/>
              </a:rPr>
              <a:t>, </a:t>
            </a:r>
            <a:r>
              <a:rPr lang="en-IN" sz="1400" spc="-35" dirty="0">
                <a:latin typeface="Trebuchet MS"/>
                <a:cs typeface="Trebuchet MS"/>
              </a:rPr>
              <a:t>R. </a:t>
            </a:r>
            <a:r>
              <a:rPr lang="en-IN" sz="1400" spc="-10" dirty="0" err="1">
                <a:latin typeface="Trebuchet MS"/>
                <a:cs typeface="Trebuchet MS"/>
              </a:rPr>
              <a:t>Bertolami</a:t>
            </a:r>
            <a:r>
              <a:rPr lang="en-IN" sz="1400" spc="-10" dirty="0">
                <a:latin typeface="Trebuchet MS"/>
                <a:cs typeface="Trebuchet MS"/>
              </a:rPr>
              <a:t>, </a:t>
            </a:r>
            <a:r>
              <a:rPr lang="en-IN" sz="1400" spc="-15" dirty="0">
                <a:latin typeface="Trebuchet MS"/>
                <a:cs typeface="Trebuchet MS"/>
              </a:rPr>
              <a:t>H. </a:t>
            </a:r>
            <a:r>
              <a:rPr lang="en-IN" sz="1400" spc="10" dirty="0" err="1">
                <a:latin typeface="Trebuchet MS"/>
                <a:cs typeface="Trebuchet MS"/>
              </a:rPr>
              <a:t>Bunke</a:t>
            </a:r>
            <a:r>
              <a:rPr lang="en-IN" sz="1400" spc="10" dirty="0">
                <a:latin typeface="Trebuchet MS"/>
                <a:cs typeface="Trebuchet MS"/>
              </a:rPr>
              <a:t>, </a:t>
            </a:r>
            <a:r>
              <a:rPr lang="en-IN" sz="1400" spc="30" dirty="0">
                <a:latin typeface="Trebuchet MS"/>
                <a:cs typeface="Trebuchet MS"/>
              </a:rPr>
              <a:t>and </a:t>
            </a:r>
            <a:r>
              <a:rPr lang="en-IN" sz="1400" spc="-125" dirty="0">
                <a:latin typeface="Trebuchet MS"/>
                <a:cs typeface="Trebuchet MS"/>
              </a:rPr>
              <a:t>J. </a:t>
            </a:r>
            <a:r>
              <a:rPr lang="en-IN" sz="1400" spc="20" dirty="0" err="1">
                <a:latin typeface="Trebuchet MS"/>
                <a:cs typeface="Trebuchet MS"/>
              </a:rPr>
              <a:t>Schmidhuber</a:t>
            </a:r>
            <a:r>
              <a:rPr lang="en-IN" sz="1400" spc="20" dirty="0">
                <a:latin typeface="Trebuchet MS"/>
                <a:cs typeface="Trebuchet MS"/>
              </a:rPr>
              <a:t>, </a:t>
            </a:r>
            <a:r>
              <a:rPr lang="en-IN" sz="1400" spc="45" dirty="0">
                <a:latin typeface="Trebuchet MS"/>
                <a:cs typeface="Trebuchet MS"/>
              </a:rPr>
              <a:t>“A </a:t>
            </a:r>
            <a:r>
              <a:rPr lang="en-IN" sz="1400" spc="25" dirty="0">
                <a:latin typeface="Trebuchet MS"/>
                <a:cs typeface="Trebuchet MS"/>
              </a:rPr>
              <a:t>novel </a:t>
            </a:r>
            <a:r>
              <a:rPr lang="en-IN" sz="1400" spc="5" dirty="0">
                <a:latin typeface="Trebuchet MS"/>
                <a:cs typeface="Trebuchet MS"/>
              </a:rPr>
              <a:t>connectionist </a:t>
            </a:r>
            <a:r>
              <a:rPr lang="en-IN" sz="1400" spc="20" dirty="0">
                <a:latin typeface="Trebuchet MS"/>
                <a:cs typeface="Trebuchet MS"/>
              </a:rPr>
              <a:t>system </a:t>
            </a:r>
            <a:r>
              <a:rPr lang="en-IN" sz="1400" spc="-10" dirty="0">
                <a:latin typeface="Trebuchet MS"/>
                <a:cs typeface="Trebuchet MS"/>
              </a:rPr>
              <a:t>for </a:t>
            </a:r>
            <a:r>
              <a:rPr lang="en-IN" sz="1400" spc="15" dirty="0">
                <a:latin typeface="Trebuchet MS"/>
                <a:cs typeface="Trebuchet MS"/>
              </a:rPr>
              <a:t>unconstrained</a:t>
            </a:r>
            <a:r>
              <a:rPr lang="en-IN" sz="1400" spc="-180" dirty="0">
                <a:latin typeface="Trebuchet MS"/>
                <a:cs typeface="Trebuchet MS"/>
              </a:rPr>
              <a:t> </a:t>
            </a:r>
            <a:r>
              <a:rPr lang="en-IN" sz="1400" spc="15" dirty="0">
                <a:latin typeface="Trebuchet MS"/>
                <a:cs typeface="Trebuchet MS"/>
              </a:rPr>
              <a:t>handwriting</a:t>
            </a:r>
            <a:endParaRPr lang="en-IN" sz="1400" dirty="0">
              <a:latin typeface="Trebuchet MS"/>
              <a:cs typeface="Trebuchet MS"/>
            </a:endParaRPr>
          </a:p>
          <a:p>
            <a:pPr marL="304800"/>
            <a:r>
              <a:rPr lang="en-IN" sz="1400" spc="10" dirty="0">
                <a:latin typeface="Trebuchet MS"/>
                <a:cs typeface="Trebuchet MS"/>
              </a:rPr>
              <a:t>recognition,” </a:t>
            </a:r>
            <a:r>
              <a:rPr lang="en-IN" sz="1400" i="1" spc="-90" dirty="0">
                <a:latin typeface="Georgia"/>
                <a:cs typeface="Georgia"/>
              </a:rPr>
              <a:t>IEEE </a:t>
            </a:r>
            <a:r>
              <a:rPr lang="en-IN" sz="1400" i="1" spc="-30" dirty="0">
                <a:latin typeface="Georgia"/>
                <a:cs typeface="Georgia"/>
              </a:rPr>
              <a:t>Transactions </a:t>
            </a:r>
            <a:r>
              <a:rPr lang="en-IN" sz="1400" i="1" spc="-10" dirty="0">
                <a:latin typeface="Georgia"/>
                <a:cs typeface="Georgia"/>
              </a:rPr>
              <a:t>on </a:t>
            </a:r>
            <a:r>
              <a:rPr lang="en-IN" sz="1400" i="1" spc="-40" dirty="0">
                <a:latin typeface="Georgia"/>
                <a:cs typeface="Georgia"/>
              </a:rPr>
              <a:t>Pattern </a:t>
            </a:r>
            <a:r>
              <a:rPr lang="en-IN" sz="1400" i="1" spc="-30" dirty="0">
                <a:latin typeface="Georgia"/>
                <a:cs typeface="Georgia"/>
              </a:rPr>
              <a:t>Analysis </a:t>
            </a:r>
            <a:r>
              <a:rPr lang="en-IN" sz="1400" i="1" spc="-20" dirty="0">
                <a:latin typeface="Georgia"/>
                <a:cs typeface="Georgia"/>
              </a:rPr>
              <a:t>and </a:t>
            </a:r>
            <a:r>
              <a:rPr lang="en-IN" sz="1400" i="1" spc="-15" dirty="0">
                <a:latin typeface="Georgia"/>
                <a:cs typeface="Georgia"/>
              </a:rPr>
              <a:t>Machine </a:t>
            </a:r>
            <a:r>
              <a:rPr lang="en-IN" sz="1400" i="1" dirty="0">
                <a:latin typeface="Georgia"/>
                <a:cs typeface="Georgia"/>
              </a:rPr>
              <a:t>Intelligence,</a:t>
            </a:r>
            <a:r>
              <a:rPr lang="en-IN" sz="1400" i="1" spc="75" dirty="0">
                <a:latin typeface="Georgia"/>
                <a:cs typeface="Georgia"/>
              </a:rPr>
              <a:t> </a:t>
            </a:r>
            <a:r>
              <a:rPr lang="en-IN" sz="1400" i="1" spc="-50" dirty="0">
                <a:latin typeface="Georgia"/>
                <a:cs typeface="Georgia"/>
              </a:rPr>
              <a:t>2009</a:t>
            </a:r>
            <a:r>
              <a:rPr lang="en-IN" sz="1400" i="1" spc="-50" dirty="0" smtClean="0">
                <a:latin typeface="Georgia"/>
                <a:cs typeface="Georgia"/>
              </a:rPr>
              <a:t>.</a:t>
            </a:r>
            <a:endParaRPr lang="en-IN" sz="1400" dirty="0">
              <a:latin typeface="Georgia"/>
              <a:cs typeface="Georgia"/>
            </a:endParaRPr>
          </a:p>
          <a:p>
            <a:pPr marL="304800" marR="6350" indent="-292735">
              <a:buAutoNum type="arabicPeriod" startAt="12"/>
              <a:tabLst>
                <a:tab pos="305435" algn="l"/>
              </a:tabLst>
            </a:pPr>
            <a:r>
              <a:rPr lang="en-IN" sz="1400" spc="40" dirty="0">
                <a:latin typeface="Trebuchet MS"/>
                <a:cs typeface="Trebuchet MS"/>
              </a:rPr>
              <a:t>Alex </a:t>
            </a:r>
            <a:r>
              <a:rPr lang="en-IN" sz="1400" spc="25" dirty="0">
                <a:latin typeface="Trebuchet MS"/>
                <a:cs typeface="Trebuchet MS"/>
              </a:rPr>
              <a:t>Graves, </a:t>
            </a:r>
            <a:r>
              <a:rPr lang="en-IN" sz="1400" spc="15" dirty="0">
                <a:latin typeface="Trebuchet MS"/>
                <a:cs typeface="Trebuchet MS"/>
              </a:rPr>
              <a:t>Santiago </a:t>
            </a:r>
            <a:r>
              <a:rPr lang="en-IN" sz="1400" spc="10" dirty="0">
                <a:latin typeface="Trebuchet MS"/>
                <a:cs typeface="Trebuchet MS"/>
              </a:rPr>
              <a:t>Fernandez, </a:t>
            </a:r>
            <a:r>
              <a:rPr lang="en-IN" sz="1400" spc="5" dirty="0">
                <a:latin typeface="Trebuchet MS"/>
                <a:cs typeface="Trebuchet MS"/>
              </a:rPr>
              <a:t>Faustino </a:t>
            </a:r>
            <a:r>
              <a:rPr lang="en-IN" sz="1400" spc="15" dirty="0">
                <a:latin typeface="Trebuchet MS"/>
                <a:cs typeface="Trebuchet MS"/>
              </a:rPr>
              <a:t>Gomez, </a:t>
            </a:r>
            <a:r>
              <a:rPr lang="en-IN" sz="1400" spc="30" dirty="0">
                <a:latin typeface="Trebuchet MS"/>
                <a:cs typeface="Trebuchet MS"/>
              </a:rPr>
              <a:t>and </a:t>
            </a:r>
            <a:r>
              <a:rPr lang="en-IN" sz="1400" spc="5" dirty="0" err="1">
                <a:latin typeface="Trebuchet MS"/>
                <a:cs typeface="Trebuchet MS"/>
              </a:rPr>
              <a:t>Jurgen</a:t>
            </a:r>
            <a:r>
              <a:rPr lang="en-IN" sz="1400" spc="5" dirty="0">
                <a:latin typeface="Trebuchet MS"/>
                <a:cs typeface="Trebuchet MS"/>
              </a:rPr>
              <a:t> </a:t>
            </a:r>
            <a:r>
              <a:rPr lang="en-IN" sz="1400" spc="20" dirty="0" err="1">
                <a:latin typeface="Trebuchet MS"/>
                <a:cs typeface="Trebuchet MS"/>
              </a:rPr>
              <a:t>Schmidhuber</a:t>
            </a:r>
            <a:r>
              <a:rPr lang="en-IN" sz="1400" spc="20" dirty="0">
                <a:latin typeface="Trebuchet MS"/>
                <a:cs typeface="Trebuchet MS"/>
              </a:rPr>
              <a:t>, </a:t>
            </a:r>
            <a:r>
              <a:rPr lang="en-IN" sz="1400" spc="15" dirty="0">
                <a:latin typeface="Trebuchet MS"/>
                <a:cs typeface="Trebuchet MS"/>
              </a:rPr>
              <a:t>“Connectionist </a:t>
            </a:r>
            <a:r>
              <a:rPr lang="en-IN" sz="1400" spc="10" dirty="0">
                <a:latin typeface="Trebuchet MS"/>
                <a:cs typeface="Trebuchet MS"/>
              </a:rPr>
              <a:t>temporal </a:t>
            </a:r>
            <a:r>
              <a:rPr lang="en-IN" sz="1400" spc="-5" dirty="0">
                <a:latin typeface="Trebuchet MS"/>
                <a:cs typeface="Trebuchet MS"/>
              </a:rPr>
              <a:t>classification: </a:t>
            </a:r>
            <a:r>
              <a:rPr lang="en-IN" sz="1400" spc="25" dirty="0">
                <a:latin typeface="Trebuchet MS"/>
                <a:cs typeface="Trebuchet MS"/>
              </a:rPr>
              <a:t>Labelling </a:t>
            </a:r>
            <a:r>
              <a:rPr lang="en-IN" sz="1400" spc="25" dirty="0" err="1">
                <a:latin typeface="Trebuchet MS"/>
                <a:cs typeface="Trebuchet MS"/>
              </a:rPr>
              <a:t>unsegmented</a:t>
            </a:r>
            <a:r>
              <a:rPr lang="en-IN" sz="1400" spc="25" dirty="0">
                <a:latin typeface="Trebuchet MS"/>
                <a:cs typeface="Trebuchet MS"/>
              </a:rPr>
              <a:t>  </a:t>
            </a:r>
            <a:r>
              <a:rPr lang="en-IN" sz="1400" spc="30" dirty="0">
                <a:latin typeface="Trebuchet MS"/>
                <a:cs typeface="Trebuchet MS"/>
              </a:rPr>
              <a:t>sequence </a:t>
            </a:r>
            <a:r>
              <a:rPr lang="en-IN" sz="1400" spc="-10" dirty="0">
                <a:latin typeface="Trebuchet MS"/>
                <a:cs typeface="Trebuchet MS"/>
              </a:rPr>
              <a:t>data </a:t>
            </a:r>
            <a:r>
              <a:rPr lang="en-IN" sz="1400" spc="-15" dirty="0">
                <a:latin typeface="Trebuchet MS"/>
                <a:cs typeface="Trebuchet MS"/>
              </a:rPr>
              <a:t>with </a:t>
            </a:r>
            <a:r>
              <a:rPr lang="en-IN" sz="1400" spc="10" dirty="0">
                <a:latin typeface="Trebuchet MS"/>
                <a:cs typeface="Trebuchet MS"/>
              </a:rPr>
              <a:t>recurrent </a:t>
            </a:r>
            <a:r>
              <a:rPr lang="en-IN" sz="1400" spc="15" dirty="0">
                <a:latin typeface="Trebuchet MS"/>
                <a:cs typeface="Trebuchet MS"/>
              </a:rPr>
              <a:t>neural </a:t>
            </a:r>
            <a:r>
              <a:rPr lang="en-IN" sz="1400" spc="5" dirty="0">
                <a:latin typeface="Trebuchet MS"/>
                <a:cs typeface="Trebuchet MS"/>
              </a:rPr>
              <a:t>networks,” </a:t>
            </a:r>
            <a:r>
              <a:rPr lang="en-IN" sz="1400" spc="10" dirty="0">
                <a:latin typeface="Trebuchet MS"/>
                <a:cs typeface="Trebuchet MS"/>
              </a:rPr>
              <a:t>in </a:t>
            </a:r>
            <a:r>
              <a:rPr lang="en-IN" sz="1400" i="1" spc="5" dirty="0">
                <a:latin typeface="Georgia"/>
                <a:cs typeface="Georgia"/>
              </a:rPr>
              <a:t>Proceedings </a:t>
            </a:r>
            <a:r>
              <a:rPr lang="en-IN" sz="1400" i="1" spc="-15" dirty="0">
                <a:latin typeface="Georgia"/>
                <a:cs typeface="Georgia"/>
              </a:rPr>
              <a:t>of </a:t>
            </a:r>
            <a:r>
              <a:rPr lang="en-IN" sz="1400" i="1" dirty="0">
                <a:latin typeface="Georgia"/>
                <a:cs typeface="Georgia"/>
              </a:rPr>
              <a:t>the </a:t>
            </a:r>
            <a:r>
              <a:rPr lang="en-IN" sz="1400" i="1" spc="-30" dirty="0">
                <a:latin typeface="Georgia"/>
                <a:cs typeface="Georgia"/>
              </a:rPr>
              <a:t>23rd </a:t>
            </a:r>
            <a:r>
              <a:rPr lang="en-IN" sz="1400" i="1" spc="-35" dirty="0">
                <a:latin typeface="Georgia"/>
                <a:cs typeface="Georgia"/>
              </a:rPr>
              <a:t>International </a:t>
            </a:r>
            <a:r>
              <a:rPr lang="en-IN" sz="1400" i="1" spc="15" dirty="0">
                <a:latin typeface="Georgia"/>
                <a:cs typeface="Georgia"/>
              </a:rPr>
              <a:t>Conference </a:t>
            </a:r>
            <a:r>
              <a:rPr lang="en-IN" sz="1400" i="1" spc="-10" dirty="0">
                <a:latin typeface="Georgia"/>
                <a:cs typeface="Georgia"/>
              </a:rPr>
              <a:t>on </a:t>
            </a:r>
            <a:r>
              <a:rPr lang="en-IN" sz="1400" i="1" spc="-15" dirty="0">
                <a:latin typeface="Georgia"/>
                <a:cs typeface="Georgia"/>
              </a:rPr>
              <a:t>Machine </a:t>
            </a:r>
            <a:r>
              <a:rPr lang="en-IN" sz="1400" i="1" spc="-25" dirty="0">
                <a:latin typeface="Georgia"/>
                <a:cs typeface="Georgia"/>
              </a:rPr>
              <a:t>Learning, </a:t>
            </a:r>
            <a:r>
              <a:rPr lang="en-IN" sz="1400" i="1" spc="-50" dirty="0">
                <a:latin typeface="Georgia"/>
                <a:cs typeface="Georgia"/>
              </a:rPr>
              <a:t>2006, </a:t>
            </a:r>
            <a:r>
              <a:rPr lang="en-IN" sz="1400" i="1" spc="-60" dirty="0">
                <a:latin typeface="Georgia"/>
                <a:cs typeface="Georgia"/>
              </a:rPr>
              <a:t>ICML</a:t>
            </a:r>
            <a:r>
              <a:rPr lang="en-IN" sz="1400" i="1" spc="-150" dirty="0">
                <a:latin typeface="Georgia"/>
                <a:cs typeface="Georgia"/>
              </a:rPr>
              <a:t> </a:t>
            </a:r>
            <a:r>
              <a:rPr lang="en-IN" sz="1400" i="1" spc="-55" dirty="0">
                <a:latin typeface="Trebuchet MS"/>
                <a:cs typeface="Trebuchet MS"/>
              </a:rPr>
              <a:t>’</a:t>
            </a:r>
            <a:r>
              <a:rPr lang="en-IN" sz="1400" i="1" spc="-55" dirty="0">
                <a:latin typeface="Georgia"/>
                <a:cs typeface="Georgia"/>
              </a:rPr>
              <a:t>06.</a:t>
            </a:r>
            <a:endParaRPr lang="en-IN" sz="1400" dirty="0">
              <a:latin typeface="Georgia"/>
              <a:cs typeface="Georgia"/>
            </a:endParaRPr>
          </a:p>
          <a:p>
            <a:pPr marL="304800" indent="-292735">
              <a:spcBef>
                <a:spcPts val="869"/>
              </a:spcBef>
              <a:buAutoNum type="arabicPeriod" startAt="12"/>
              <a:tabLst>
                <a:tab pos="305435" algn="l"/>
              </a:tabLst>
            </a:pPr>
            <a:r>
              <a:rPr lang="en-IN" sz="1400" spc="20" dirty="0" err="1">
                <a:latin typeface="Trebuchet MS"/>
                <a:cs typeface="Trebuchet MS"/>
              </a:rPr>
              <a:t>Ankit</a:t>
            </a:r>
            <a:r>
              <a:rPr lang="en-IN" sz="1400" spc="-55" dirty="0">
                <a:latin typeface="Trebuchet MS"/>
                <a:cs typeface="Trebuchet MS"/>
              </a:rPr>
              <a:t> </a:t>
            </a:r>
            <a:r>
              <a:rPr lang="en-IN" sz="1400" dirty="0" err="1">
                <a:latin typeface="Trebuchet MS"/>
                <a:cs typeface="Trebuchet MS"/>
              </a:rPr>
              <a:t>Lal</a:t>
            </a:r>
            <a:r>
              <a:rPr lang="en-IN" sz="1400" spc="-55" dirty="0">
                <a:latin typeface="Trebuchet MS"/>
                <a:cs typeface="Trebuchet MS"/>
              </a:rPr>
              <a:t> </a:t>
            </a:r>
            <a:r>
              <a:rPr lang="en-IN" sz="1400" spc="30" dirty="0">
                <a:latin typeface="Trebuchet MS"/>
                <a:cs typeface="Trebuchet MS"/>
              </a:rPr>
              <a:t>and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155" dirty="0">
                <a:latin typeface="Trebuchet MS"/>
                <a:cs typeface="Trebuchet MS"/>
              </a:rPr>
              <a:t>C</a:t>
            </a:r>
            <a:r>
              <a:rPr lang="en-IN" sz="1400" spc="-45" dirty="0">
                <a:latin typeface="Trebuchet MS"/>
                <a:cs typeface="Trebuchet MS"/>
              </a:rPr>
              <a:t> </a:t>
            </a:r>
            <a:r>
              <a:rPr lang="en-IN" sz="1400" spc="20" dirty="0">
                <a:latin typeface="Trebuchet MS"/>
                <a:cs typeface="Trebuchet MS"/>
              </a:rPr>
              <a:t>V.</a:t>
            </a:r>
            <a:r>
              <a:rPr lang="en-IN" sz="1400" spc="-55" dirty="0">
                <a:latin typeface="Trebuchet MS"/>
                <a:cs typeface="Trebuchet MS"/>
              </a:rPr>
              <a:t> </a:t>
            </a:r>
            <a:r>
              <a:rPr lang="en-IN" sz="1400" spc="-20" dirty="0" err="1">
                <a:latin typeface="Trebuchet MS"/>
                <a:cs typeface="Trebuchet MS"/>
              </a:rPr>
              <a:t>Jawahar</a:t>
            </a:r>
            <a:r>
              <a:rPr lang="en-IN" sz="1400" spc="-20" dirty="0">
                <a:latin typeface="Trebuchet MS"/>
                <a:cs typeface="Trebuchet MS"/>
              </a:rPr>
              <a:t>,</a:t>
            </a:r>
            <a:r>
              <a:rPr lang="en-IN" sz="1400" spc="-65" dirty="0">
                <a:latin typeface="Trebuchet MS"/>
                <a:cs typeface="Trebuchet MS"/>
              </a:rPr>
              <a:t> </a:t>
            </a:r>
            <a:r>
              <a:rPr lang="en-IN" sz="1400" spc="30" dirty="0">
                <a:latin typeface="Trebuchet MS"/>
                <a:cs typeface="Trebuchet MS"/>
              </a:rPr>
              <a:t>“Enhancing</a:t>
            </a:r>
            <a:r>
              <a:rPr lang="en-IN" sz="1400" spc="-30" dirty="0">
                <a:latin typeface="Trebuchet MS"/>
                <a:cs typeface="Trebuchet MS"/>
              </a:rPr>
              <a:t> </a:t>
            </a:r>
            <a:r>
              <a:rPr lang="en-IN" sz="1400" spc="25" dirty="0" err="1">
                <a:latin typeface="Trebuchet MS"/>
                <a:cs typeface="Trebuchet MS"/>
              </a:rPr>
              <a:t>ocr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20" dirty="0">
                <a:latin typeface="Trebuchet MS"/>
                <a:cs typeface="Trebuchet MS"/>
              </a:rPr>
              <a:t>accuracy</a:t>
            </a:r>
            <a:r>
              <a:rPr lang="en-IN" sz="1400" spc="-35" dirty="0">
                <a:latin typeface="Trebuchet MS"/>
                <a:cs typeface="Trebuchet MS"/>
              </a:rPr>
              <a:t> </a:t>
            </a:r>
            <a:r>
              <a:rPr lang="en-IN" sz="1400" spc="-15" dirty="0">
                <a:latin typeface="Trebuchet MS"/>
                <a:cs typeface="Trebuchet MS"/>
              </a:rPr>
              <a:t>with</a:t>
            </a:r>
            <a:r>
              <a:rPr lang="en-IN" sz="1400" spc="-45" dirty="0">
                <a:latin typeface="Trebuchet MS"/>
                <a:cs typeface="Trebuchet MS"/>
              </a:rPr>
              <a:t> </a:t>
            </a:r>
            <a:r>
              <a:rPr lang="en-IN" sz="1400" spc="35" dirty="0">
                <a:latin typeface="Trebuchet MS"/>
                <a:cs typeface="Trebuchet MS"/>
              </a:rPr>
              <a:t>super</a:t>
            </a:r>
            <a:r>
              <a:rPr lang="en-IN" sz="1400" spc="-40" dirty="0">
                <a:latin typeface="Trebuchet MS"/>
                <a:cs typeface="Trebuchet MS"/>
              </a:rPr>
              <a:t> </a:t>
            </a:r>
            <a:r>
              <a:rPr lang="en-IN" sz="1400" dirty="0">
                <a:latin typeface="Trebuchet MS"/>
                <a:cs typeface="Trebuchet MS"/>
              </a:rPr>
              <a:t>resolution,”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10" dirty="0">
                <a:latin typeface="Trebuchet MS"/>
                <a:cs typeface="Trebuchet MS"/>
              </a:rPr>
              <a:t>in</a:t>
            </a:r>
            <a:r>
              <a:rPr lang="en-IN" sz="1400" spc="-60" dirty="0">
                <a:latin typeface="Trebuchet MS"/>
                <a:cs typeface="Trebuchet MS"/>
              </a:rPr>
              <a:t> </a:t>
            </a:r>
            <a:r>
              <a:rPr lang="en-IN" sz="1400" i="1" spc="-55" dirty="0">
                <a:latin typeface="Georgia"/>
                <a:cs typeface="Georgia"/>
              </a:rPr>
              <a:t>ICPR</a:t>
            </a:r>
            <a:r>
              <a:rPr lang="en-IN" sz="1400" i="1" spc="20" dirty="0">
                <a:latin typeface="Georgia"/>
                <a:cs typeface="Georgia"/>
              </a:rPr>
              <a:t> </a:t>
            </a:r>
            <a:r>
              <a:rPr lang="en-IN" sz="1400" i="1" spc="-20" dirty="0">
                <a:latin typeface="Georgia"/>
                <a:cs typeface="Georgia"/>
              </a:rPr>
              <a:t>2018,</a:t>
            </a:r>
            <a:r>
              <a:rPr lang="en-IN" sz="1400" i="1" spc="-5" dirty="0">
                <a:latin typeface="Georgia"/>
                <a:cs typeface="Georgia"/>
              </a:rPr>
              <a:t> </a:t>
            </a:r>
            <a:r>
              <a:rPr lang="en-IN" sz="1400" i="1" spc="-80" dirty="0">
                <a:latin typeface="Georgia"/>
                <a:cs typeface="Georgia"/>
              </a:rPr>
              <a:t>08</a:t>
            </a:r>
            <a:r>
              <a:rPr lang="en-IN" sz="1400" i="1" spc="-5" dirty="0">
                <a:latin typeface="Georgia"/>
                <a:cs typeface="Georgia"/>
              </a:rPr>
              <a:t> </a:t>
            </a:r>
            <a:r>
              <a:rPr lang="en-IN" sz="1400" i="1" spc="-20" dirty="0">
                <a:latin typeface="Georgia"/>
                <a:cs typeface="Georgia"/>
              </a:rPr>
              <a:t>2018,</a:t>
            </a:r>
            <a:r>
              <a:rPr lang="en-IN" sz="1400" i="1" dirty="0">
                <a:latin typeface="Georgia"/>
                <a:cs typeface="Georgia"/>
              </a:rPr>
              <a:t> </a:t>
            </a:r>
            <a:r>
              <a:rPr lang="en-IN" sz="1400" i="1" spc="15" dirty="0">
                <a:latin typeface="Georgia"/>
                <a:cs typeface="Georgia"/>
              </a:rPr>
              <a:t>pp.</a:t>
            </a:r>
            <a:r>
              <a:rPr lang="en-IN" sz="1400" i="1" spc="5" dirty="0">
                <a:latin typeface="Georgia"/>
                <a:cs typeface="Georgia"/>
              </a:rPr>
              <a:t> 3162</a:t>
            </a:r>
            <a:r>
              <a:rPr lang="en-IN" sz="1400" i="1" spc="5" dirty="0">
                <a:latin typeface="Trebuchet MS"/>
                <a:cs typeface="Trebuchet MS"/>
              </a:rPr>
              <a:t>–</a:t>
            </a:r>
            <a:r>
              <a:rPr lang="en-IN" sz="1400" i="1" spc="5" dirty="0">
                <a:latin typeface="Georgia"/>
                <a:cs typeface="Georgia"/>
              </a:rPr>
              <a:t>3167</a:t>
            </a:r>
            <a:r>
              <a:rPr lang="en-IN" sz="1400" spc="5" dirty="0">
                <a:latin typeface="Trebuchet MS"/>
                <a:cs typeface="Trebuchet MS"/>
              </a:rPr>
              <a:t>.</a:t>
            </a:r>
            <a:endParaRPr lang="en-IN" sz="1400" dirty="0">
              <a:latin typeface="Trebuchet MS"/>
              <a:cs typeface="Trebuchet MS"/>
            </a:endParaRPr>
          </a:p>
          <a:p>
            <a:pPr marL="304800" indent="-292735">
              <a:spcBef>
                <a:spcPts val="880"/>
              </a:spcBef>
              <a:buAutoNum type="arabicPeriod" startAt="12"/>
              <a:tabLst>
                <a:tab pos="305435" algn="l"/>
              </a:tabLst>
            </a:pPr>
            <a:r>
              <a:rPr lang="en-IN" sz="1400" spc="-10" dirty="0">
                <a:latin typeface="Trebuchet MS"/>
                <a:cs typeface="Trebuchet MS"/>
              </a:rPr>
              <a:t>Jun-Yan Zhu, </a:t>
            </a:r>
            <a:r>
              <a:rPr lang="en-IN" sz="1400" spc="30" dirty="0" err="1">
                <a:latin typeface="Trebuchet MS"/>
                <a:cs typeface="Trebuchet MS"/>
              </a:rPr>
              <a:t>Taesung</a:t>
            </a:r>
            <a:r>
              <a:rPr lang="en-IN" sz="1400" spc="30" dirty="0">
                <a:latin typeface="Trebuchet MS"/>
                <a:cs typeface="Trebuchet MS"/>
              </a:rPr>
              <a:t> </a:t>
            </a:r>
            <a:r>
              <a:rPr lang="en-IN" sz="1400" dirty="0">
                <a:latin typeface="Trebuchet MS"/>
                <a:cs typeface="Trebuchet MS"/>
              </a:rPr>
              <a:t>Park, </a:t>
            </a:r>
            <a:r>
              <a:rPr lang="en-IN" sz="1400" spc="10" dirty="0">
                <a:latin typeface="Trebuchet MS"/>
                <a:cs typeface="Trebuchet MS"/>
              </a:rPr>
              <a:t>Phillip </a:t>
            </a:r>
            <a:r>
              <a:rPr lang="en-IN" sz="1400" spc="5" dirty="0" err="1">
                <a:latin typeface="Trebuchet MS"/>
                <a:cs typeface="Trebuchet MS"/>
              </a:rPr>
              <a:t>Isola</a:t>
            </a:r>
            <a:r>
              <a:rPr lang="en-IN" sz="1400" spc="5" dirty="0">
                <a:latin typeface="Trebuchet MS"/>
                <a:cs typeface="Trebuchet MS"/>
              </a:rPr>
              <a:t>, </a:t>
            </a:r>
            <a:r>
              <a:rPr lang="en-IN" sz="1400" spc="30" dirty="0">
                <a:latin typeface="Trebuchet MS"/>
                <a:cs typeface="Trebuchet MS"/>
              </a:rPr>
              <a:t>and Alexei </a:t>
            </a:r>
            <a:r>
              <a:rPr lang="en-IN" sz="1400" spc="10" dirty="0">
                <a:latin typeface="Trebuchet MS"/>
                <a:cs typeface="Trebuchet MS"/>
              </a:rPr>
              <a:t>A. </a:t>
            </a:r>
            <a:r>
              <a:rPr lang="en-IN" sz="1400" spc="5" dirty="0" err="1">
                <a:latin typeface="Trebuchet MS"/>
                <a:cs typeface="Trebuchet MS"/>
              </a:rPr>
              <a:t>Efros</a:t>
            </a:r>
            <a:r>
              <a:rPr lang="en-IN" sz="1400" spc="5" dirty="0">
                <a:latin typeface="Trebuchet MS"/>
                <a:cs typeface="Trebuchet MS"/>
              </a:rPr>
              <a:t>, </a:t>
            </a:r>
            <a:r>
              <a:rPr lang="en-IN" sz="1400" spc="25" dirty="0">
                <a:latin typeface="Trebuchet MS"/>
                <a:cs typeface="Trebuchet MS"/>
              </a:rPr>
              <a:t>“Unpaired </a:t>
            </a:r>
            <a:r>
              <a:rPr lang="en-IN" sz="1400" spc="15" dirty="0">
                <a:latin typeface="Trebuchet MS"/>
                <a:cs typeface="Trebuchet MS"/>
              </a:rPr>
              <a:t>image-to-image </a:t>
            </a:r>
            <a:r>
              <a:rPr lang="en-IN" sz="1400" spc="-10" dirty="0">
                <a:latin typeface="Trebuchet MS"/>
                <a:cs typeface="Trebuchet MS"/>
              </a:rPr>
              <a:t>translation </a:t>
            </a:r>
            <a:r>
              <a:rPr lang="en-IN" sz="1400" spc="40" dirty="0">
                <a:latin typeface="Trebuchet MS"/>
                <a:cs typeface="Trebuchet MS"/>
              </a:rPr>
              <a:t>using </a:t>
            </a:r>
            <a:r>
              <a:rPr lang="en-IN" sz="1400" spc="10" dirty="0" err="1">
                <a:latin typeface="Trebuchet MS"/>
                <a:cs typeface="Trebuchet MS"/>
              </a:rPr>
              <a:t>cycleconsistent</a:t>
            </a:r>
            <a:r>
              <a:rPr lang="en-IN" sz="1400" spc="114" dirty="0">
                <a:latin typeface="Trebuchet MS"/>
                <a:cs typeface="Trebuchet MS"/>
              </a:rPr>
              <a:t> </a:t>
            </a:r>
            <a:r>
              <a:rPr lang="en-IN" sz="1400" spc="20" dirty="0">
                <a:latin typeface="Trebuchet MS"/>
                <a:cs typeface="Trebuchet MS"/>
              </a:rPr>
              <a:t>adversarial</a:t>
            </a:r>
            <a:endParaRPr lang="en-IN" sz="1400" dirty="0">
              <a:latin typeface="Trebuchet MS"/>
              <a:cs typeface="Trebuchet MS"/>
            </a:endParaRPr>
          </a:p>
          <a:p>
            <a:pPr marL="304800"/>
            <a:r>
              <a:rPr lang="en-IN" sz="1400" spc="5" dirty="0">
                <a:latin typeface="Trebuchet MS"/>
                <a:cs typeface="Trebuchet MS"/>
              </a:rPr>
              <a:t>networks,” </a:t>
            </a:r>
            <a:r>
              <a:rPr lang="en-IN" sz="1400" i="1" spc="-30" dirty="0" err="1">
                <a:latin typeface="Georgia"/>
                <a:cs typeface="Georgia"/>
              </a:rPr>
              <a:t>CoRR</a:t>
            </a:r>
            <a:r>
              <a:rPr lang="en-IN" sz="1400" i="1" spc="-30" dirty="0">
                <a:latin typeface="Georgia"/>
                <a:cs typeface="Georgia"/>
              </a:rPr>
              <a:t>, </a:t>
            </a:r>
            <a:r>
              <a:rPr lang="en-IN" sz="1400" i="1" spc="-10" dirty="0">
                <a:latin typeface="Georgia"/>
                <a:cs typeface="Georgia"/>
              </a:rPr>
              <a:t>vol. abs/1703.10593,</a:t>
            </a:r>
            <a:r>
              <a:rPr lang="en-IN" sz="1400" i="1" dirty="0">
                <a:latin typeface="Georgia"/>
                <a:cs typeface="Georgia"/>
              </a:rPr>
              <a:t> 2017.</a:t>
            </a:r>
            <a:endParaRPr lang="en-IN" sz="1400" dirty="0">
              <a:latin typeface="Georgia"/>
              <a:cs typeface="Georgia"/>
            </a:endParaRPr>
          </a:p>
          <a:p>
            <a:pPr marL="304800" indent="-292735">
              <a:spcBef>
                <a:spcPts val="875"/>
              </a:spcBef>
              <a:buAutoNum type="arabicPeriod" startAt="15"/>
              <a:tabLst>
                <a:tab pos="305435" algn="l"/>
              </a:tabLst>
            </a:pPr>
            <a:r>
              <a:rPr lang="en-IN" sz="1400" spc="-5" dirty="0">
                <a:latin typeface="Trebuchet MS"/>
                <a:cs typeface="Trebuchet MS"/>
              </a:rPr>
              <a:t>Xiao-Jiao</a:t>
            </a:r>
            <a:r>
              <a:rPr lang="en-IN" sz="1400" spc="105" dirty="0">
                <a:latin typeface="Trebuchet MS"/>
                <a:cs typeface="Trebuchet MS"/>
              </a:rPr>
              <a:t> </a:t>
            </a:r>
            <a:r>
              <a:rPr lang="en-IN" sz="1400" spc="30" dirty="0">
                <a:latin typeface="Trebuchet MS"/>
                <a:cs typeface="Trebuchet MS"/>
              </a:rPr>
              <a:t>Mao,</a:t>
            </a:r>
            <a:r>
              <a:rPr lang="en-IN" sz="1400" spc="90" dirty="0">
                <a:latin typeface="Trebuchet MS"/>
                <a:cs typeface="Trebuchet MS"/>
              </a:rPr>
              <a:t> </a:t>
            </a:r>
            <a:r>
              <a:rPr lang="en-IN" sz="1400" spc="35" dirty="0" err="1">
                <a:latin typeface="Trebuchet MS"/>
                <a:cs typeface="Trebuchet MS"/>
              </a:rPr>
              <a:t>Chunhua</a:t>
            </a:r>
            <a:r>
              <a:rPr lang="en-IN" sz="1400" spc="114" dirty="0">
                <a:latin typeface="Trebuchet MS"/>
                <a:cs typeface="Trebuchet MS"/>
              </a:rPr>
              <a:t> </a:t>
            </a:r>
            <a:r>
              <a:rPr lang="en-IN" sz="1400" spc="5" dirty="0" err="1">
                <a:latin typeface="Trebuchet MS"/>
                <a:cs typeface="Trebuchet MS"/>
              </a:rPr>
              <a:t>Shen</a:t>
            </a:r>
            <a:r>
              <a:rPr lang="en-IN" sz="1400" spc="5" dirty="0">
                <a:latin typeface="Trebuchet MS"/>
                <a:cs typeface="Trebuchet MS"/>
              </a:rPr>
              <a:t>,</a:t>
            </a:r>
            <a:r>
              <a:rPr lang="en-IN" sz="1400" spc="105" dirty="0">
                <a:latin typeface="Trebuchet MS"/>
                <a:cs typeface="Trebuchet MS"/>
              </a:rPr>
              <a:t> </a:t>
            </a:r>
            <a:r>
              <a:rPr lang="en-IN" sz="1400" spc="30" dirty="0">
                <a:latin typeface="Trebuchet MS"/>
                <a:cs typeface="Trebuchet MS"/>
              </a:rPr>
              <a:t>and</a:t>
            </a:r>
            <a:r>
              <a:rPr lang="en-IN" sz="1400" spc="110" dirty="0">
                <a:latin typeface="Trebuchet MS"/>
                <a:cs typeface="Trebuchet MS"/>
              </a:rPr>
              <a:t> </a:t>
            </a:r>
            <a:r>
              <a:rPr lang="en-IN" sz="1400" spc="15" dirty="0">
                <a:latin typeface="Trebuchet MS"/>
                <a:cs typeface="Trebuchet MS"/>
              </a:rPr>
              <a:t>Yu-Bin</a:t>
            </a:r>
            <a:r>
              <a:rPr lang="en-IN" sz="1400" spc="105" dirty="0">
                <a:latin typeface="Trebuchet MS"/>
                <a:cs typeface="Trebuchet MS"/>
              </a:rPr>
              <a:t> </a:t>
            </a:r>
            <a:r>
              <a:rPr lang="en-IN" sz="1400" spc="25" dirty="0">
                <a:latin typeface="Trebuchet MS"/>
                <a:cs typeface="Trebuchet MS"/>
              </a:rPr>
              <a:t>Yang,</a:t>
            </a:r>
            <a:r>
              <a:rPr lang="en-IN" sz="1400" spc="110" dirty="0">
                <a:latin typeface="Trebuchet MS"/>
                <a:cs typeface="Trebuchet MS"/>
              </a:rPr>
              <a:t> </a:t>
            </a:r>
            <a:r>
              <a:rPr lang="en-IN" sz="1400" spc="30" dirty="0">
                <a:latin typeface="Trebuchet MS"/>
                <a:cs typeface="Trebuchet MS"/>
              </a:rPr>
              <a:t>“Image</a:t>
            </a:r>
            <a:r>
              <a:rPr lang="en-IN" sz="1400" spc="110" dirty="0">
                <a:latin typeface="Trebuchet MS"/>
                <a:cs typeface="Trebuchet MS"/>
              </a:rPr>
              <a:t> </a:t>
            </a:r>
            <a:r>
              <a:rPr lang="en-IN" sz="1400" dirty="0">
                <a:latin typeface="Trebuchet MS"/>
                <a:cs typeface="Trebuchet MS"/>
              </a:rPr>
              <a:t>restoration</a:t>
            </a:r>
            <a:r>
              <a:rPr lang="en-IN" sz="1400" spc="100" dirty="0">
                <a:latin typeface="Trebuchet MS"/>
                <a:cs typeface="Trebuchet MS"/>
              </a:rPr>
              <a:t> </a:t>
            </a:r>
            <a:r>
              <a:rPr lang="en-IN" sz="1400" spc="40" dirty="0">
                <a:latin typeface="Trebuchet MS"/>
                <a:cs typeface="Trebuchet MS"/>
              </a:rPr>
              <a:t>using</a:t>
            </a:r>
            <a:r>
              <a:rPr lang="en-IN" sz="1400" spc="114" dirty="0">
                <a:latin typeface="Trebuchet MS"/>
                <a:cs typeface="Trebuchet MS"/>
              </a:rPr>
              <a:t> </a:t>
            </a:r>
            <a:r>
              <a:rPr lang="en-IN" sz="1400" spc="10" dirty="0">
                <a:latin typeface="Trebuchet MS"/>
                <a:cs typeface="Trebuchet MS"/>
              </a:rPr>
              <a:t>convolutional</a:t>
            </a:r>
            <a:r>
              <a:rPr lang="en-IN" sz="1400" spc="90" dirty="0">
                <a:latin typeface="Trebuchet MS"/>
                <a:cs typeface="Trebuchet MS"/>
              </a:rPr>
              <a:t> </a:t>
            </a:r>
            <a:r>
              <a:rPr lang="en-IN" sz="1400" spc="15" dirty="0">
                <a:latin typeface="Trebuchet MS"/>
                <a:cs typeface="Trebuchet MS"/>
              </a:rPr>
              <a:t>auto-encoders</a:t>
            </a:r>
            <a:r>
              <a:rPr lang="en-IN" sz="1400" spc="114" dirty="0">
                <a:latin typeface="Trebuchet MS"/>
                <a:cs typeface="Trebuchet MS"/>
              </a:rPr>
              <a:t> </a:t>
            </a:r>
            <a:r>
              <a:rPr lang="en-IN" sz="1400" spc="-15" dirty="0">
                <a:latin typeface="Trebuchet MS"/>
                <a:cs typeface="Trebuchet MS"/>
              </a:rPr>
              <a:t>with</a:t>
            </a:r>
            <a:r>
              <a:rPr lang="en-IN" sz="1400" spc="110" dirty="0">
                <a:latin typeface="Trebuchet MS"/>
                <a:cs typeface="Trebuchet MS"/>
              </a:rPr>
              <a:t> </a:t>
            </a:r>
            <a:r>
              <a:rPr lang="en-IN" sz="1400" spc="15" dirty="0">
                <a:latin typeface="Trebuchet MS"/>
                <a:cs typeface="Trebuchet MS"/>
              </a:rPr>
              <a:t>symmetric</a:t>
            </a:r>
            <a:r>
              <a:rPr lang="en-IN" sz="1400" spc="105" dirty="0">
                <a:latin typeface="Trebuchet MS"/>
                <a:cs typeface="Trebuchet MS"/>
              </a:rPr>
              <a:t> </a:t>
            </a:r>
            <a:r>
              <a:rPr lang="en-IN" sz="1400" spc="45" dirty="0">
                <a:latin typeface="Trebuchet MS"/>
                <a:cs typeface="Trebuchet MS"/>
              </a:rPr>
              <a:t>skip</a:t>
            </a:r>
            <a:r>
              <a:rPr lang="en-IN" sz="1400" spc="100" dirty="0">
                <a:latin typeface="Trebuchet MS"/>
                <a:cs typeface="Trebuchet MS"/>
              </a:rPr>
              <a:t> </a:t>
            </a:r>
            <a:r>
              <a:rPr lang="en-IN" sz="1400" spc="5" dirty="0">
                <a:latin typeface="Trebuchet MS"/>
                <a:cs typeface="Trebuchet MS"/>
              </a:rPr>
              <a:t>connections,”</a:t>
            </a:r>
            <a:endParaRPr lang="en-IN" sz="1400" dirty="0">
              <a:latin typeface="Trebuchet MS"/>
              <a:cs typeface="Trebuchet MS"/>
            </a:endParaRPr>
          </a:p>
          <a:p>
            <a:pPr marL="304800"/>
            <a:r>
              <a:rPr lang="en-IN" sz="1400" i="1" spc="-30" dirty="0" err="1">
                <a:latin typeface="Georgia"/>
                <a:cs typeface="Georgia"/>
              </a:rPr>
              <a:t>CoRR</a:t>
            </a:r>
            <a:r>
              <a:rPr lang="en-IN" sz="1400" i="1" spc="-30" dirty="0">
                <a:latin typeface="Georgia"/>
                <a:cs typeface="Georgia"/>
              </a:rPr>
              <a:t>, </a:t>
            </a:r>
            <a:r>
              <a:rPr lang="en-IN" sz="1400" i="1" spc="-10" dirty="0">
                <a:latin typeface="Georgia"/>
                <a:cs typeface="Georgia"/>
              </a:rPr>
              <a:t>vol. </a:t>
            </a:r>
            <a:r>
              <a:rPr lang="en-IN" sz="1400" i="1" spc="-20" dirty="0">
                <a:latin typeface="Georgia"/>
                <a:cs typeface="Georgia"/>
              </a:rPr>
              <a:t>abs/1606.08921,</a:t>
            </a:r>
            <a:r>
              <a:rPr lang="en-IN" sz="1400" i="1" spc="40" dirty="0">
                <a:latin typeface="Georgia"/>
                <a:cs typeface="Georgia"/>
              </a:rPr>
              <a:t> </a:t>
            </a:r>
            <a:r>
              <a:rPr lang="en-IN" sz="1400" i="1" spc="-30" dirty="0">
                <a:latin typeface="Georgia"/>
                <a:cs typeface="Georgia"/>
              </a:rPr>
              <a:t>2016</a:t>
            </a:r>
            <a:r>
              <a:rPr lang="en-IN" sz="1400" spc="-30" dirty="0">
                <a:latin typeface="Trebuchet MS"/>
                <a:cs typeface="Trebuchet MS"/>
              </a:rPr>
              <a:t>.</a:t>
            </a:r>
            <a:endParaRPr lang="en-IN" sz="1400" dirty="0">
              <a:latin typeface="Trebuchet MS"/>
              <a:cs typeface="Trebuchet MS"/>
            </a:endParaRPr>
          </a:p>
          <a:p>
            <a:pPr marL="304800" indent="-292735">
              <a:spcBef>
                <a:spcPts val="890"/>
              </a:spcBef>
              <a:buAutoNum type="arabicPeriod" startAt="16"/>
              <a:tabLst>
                <a:tab pos="305435" algn="l"/>
              </a:tabLst>
            </a:pPr>
            <a:r>
              <a:rPr lang="en-IN" sz="1400" spc="40" dirty="0">
                <a:latin typeface="Trebuchet MS"/>
                <a:cs typeface="Trebuchet MS"/>
              </a:rPr>
              <a:t>Muhammad </a:t>
            </a:r>
            <a:r>
              <a:rPr lang="en-IN" sz="1400" spc="10" dirty="0" err="1">
                <a:latin typeface="Trebuchet MS"/>
                <a:cs typeface="Trebuchet MS"/>
              </a:rPr>
              <a:t>Haris</a:t>
            </a:r>
            <a:r>
              <a:rPr lang="en-IN" sz="1400" spc="10" dirty="0">
                <a:latin typeface="Trebuchet MS"/>
                <a:cs typeface="Trebuchet MS"/>
              </a:rPr>
              <a:t>, </a:t>
            </a:r>
            <a:r>
              <a:rPr lang="en-IN" sz="1400" spc="70" dirty="0">
                <a:latin typeface="Trebuchet MS"/>
                <a:cs typeface="Trebuchet MS"/>
              </a:rPr>
              <a:t>Greg </a:t>
            </a:r>
            <a:r>
              <a:rPr lang="en-IN" sz="1400" spc="15" dirty="0" err="1">
                <a:latin typeface="Trebuchet MS"/>
                <a:cs typeface="Trebuchet MS"/>
              </a:rPr>
              <a:t>Shakhnarovich</a:t>
            </a:r>
            <a:r>
              <a:rPr lang="en-IN" sz="1400" spc="15" dirty="0">
                <a:latin typeface="Trebuchet MS"/>
                <a:cs typeface="Trebuchet MS"/>
              </a:rPr>
              <a:t>, </a:t>
            </a:r>
            <a:r>
              <a:rPr lang="en-IN" sz="1400" spc="30" dirty="0">
                <a:latin typeface="Trebuchet MS"/>
                <a:cs typeface="Trebuchet MS"/>
              </a:rPr>
              <a:t>and </a:t>
            </a:r>
            <a:r>
              <a:rPr lang="en-IN" sz="1400" spc="25" dirty="0" err="1">
                <a:latin typeface="Trebuchet MS"/>
                <a:cs typeface="Trebuchet MS"/>
              </a:rPr>
              <a:t>Norimichi</a:t>
            </a:r>
            <a:r>
              <a:rPr lang="en-IN" sz="1400" spc="25" dirty="0">
                <a:latin typeface="Trebuchet MS"/>
                <a:cs typeface="Trebuchet MS"/>
              </a:rPr>
              <a:t> </a:t>
            </a:r>
            <a:r>
              <a:rPr lang="en-IN" sz="1400" spc="-15" dirty="0" err="1">
                <a:latin typeface="Trebuchet MS"/>
                <a:cs typeface="Trebuchet MS"/>
              </a:rPr>
              <a:t>Ukita</a:t>
            </a:r>
            <a:r>
              <a:rPr lang="en-IN" sz="1400" spc="-15" dirty="0">
                <a:latin typeface="Trebuchet MS"/>
                <a:cs typeface="Trebuchet MS"/>
              </a:rPr>
              <a:t>, </a:t>
            </a:r>
            <a:r>
              <a:rPr lang="en-IN" sz="1400" spc="40" dirty="0">
                <a:latin typeface="Trebuchet MS"/>
                <a:cs typeface="Trebuchet MS"/>
              </a:rPr>
              <a:t>“Deep </a:t>
            </a:r>
            <a:r>
              <a:rPr lang="en-IN" sz="1400" spc="15" dirty="0">
                <a:latin typeface="Trebuchet MS"/>
                <a:cs typeface="Trebuchet MS"/>
              </a:rPr>
              <a:t>back-projection networks </a:t>
            </a:r>
            <a:r>
              <a:rPr lang="en-IN" sz="1400" spc="-10" dirty="0">
                <a:latin typeface="Trebuchet MS"/>
                <a:cs typeface="Trebuchet MS"/>
              </a:rPr>
              <a:t>for </a:t>
            </a:r>
            <a:r>
              <a:rPr lang="en-IN" sz="1400" spc="10" dirty="0">
                <a:latin typeface="Trebuchet MS"/>
                <a:cs typeface="Trebuchet MS"/>
              </a:rPr>
              <a:t>super-resolution,” </a:t>
            </a:r>
            <a:r>
              <a:rPr lang="en-IN" sz="1400" i="1" spc="-30" dirty="0" err="1">
                <a:latin typeface="Georgia"/>
                <a:cs typeface="Georgia"/>
              </a:rPr>
              <a:t>CoRR</a:t>
            </a:r>
            <a:r>
              <a:rPr lang="en-IN" sz="1400" i="1" spc="-30" dirty="0">
                <a:latin typeface="Georgia"/>
                <a:cs typeface="Georgia"/>
              </a:rPr>
              <a:t>,</a:t>
            </a:r>
            <a:r>
              <a:rPr lang="en-IN" sz="1400" i="1" spc="5" dirty="0">
                <a:latin typeface="Georgia"/>
                <a:cs typeface="Georgia"/>
              </a:rPr>
              <a:t> </a:t>
            </a:r>
            <a:r>
              <a:rPr lang="en-IN" sz="1400" i="1" spc="-10" dirty="0">
                <a:latin typeface="Georgia"/>
                <a:cs typeface="Georgia"/>
              </a:rPr>
              <a:t>vol.</a:t>
            </a:r>
            <a:endParaRPr lang="en-IN" sz="1400" dirty="0">
              <a:latin typeface="Georgia"/>
              <a:cs typeface="Georgia"/>
            </a:endParaRPr>
          </a:p>
          <a:p>
            <a:pPr marL="304800"/>
            <a:r>
              <a:rPr lang="en-IN" sz="1400" i="1" spc="-20" dirty="0">
                <a:latin typeface="Georgia"/>
                <a:cs typeface="Georgia"/>
              </a:rPr>
              <a:t>abs/1803.02735, 2018</a:t>
            </a:r>
            <a:r>
              <a:rPr lang="en-IN" sz="1400" i="1" spc="-20" dirty="0" smtClean="0">
                <a:latin typeface="Georgia"/>
                <a:cs typeface="Georgia"/>
              </a:rPr>
              <a:t>.</a:t>
            </a:r>
            <a:endParaRPr lang="en-IN" sz="1400" dirty="0">
              <a:latin typeface="Georgia"/>
              <a:cs typeface="Georgia"/>
            </a:endParaRPr>
          </a:p>
          <a:p>
            <a:pPr marL="304800" marR="5080" indent="-292735">
              <a:buAutoNum type="arabicPeriod" startAt="17"/>
              <a:tabLst>
                <a:tab pos="305435" algn="l"/>
              </a:tabLst>
            </a:pPr>
            <a:r>
              <a:rPr lang="en-IN" sz="1400" spc="20" dirty="0" err="1">
                <a:latin typeface="Trebuchet MS"/>
                <a:cs typeface="Trebuchet MS"/>
              </a:rPr>
              <a:t>Urs</a:t>
            </a:r>
            <a:r>
              <a:rPr lang="en-IN" sz="1400" spc="20" dirty="0">
                <a:latin typeface="Trebuchet MS"/>
                <a:cs typeface="Trebuchet MS"/>
              </a:rPr>
              <a:t>-Viktor Marti </a:t>
            </a:r>
            <a:r>
              <a:rPr lang="en-IN" sz="1400" spc="30" dirty="0">
                <a:latin typeface="Trebuchet MS"/>
                <a:cs typeface="Trebuchet MS"/>
              </a:rPr>
              <a:t>and </a:t>
            </a:r>
            <a:r>
              <a:rPr lang="en-IN" sz="1400" spc="50" dirty="0">
                <a:latin typeface="Trebuchet MS"/>
                <a:cs typeface="Trebuchet MS"/>
              </a:rPr>
              <a:t>H </a:t>
            </a:r>
            <a:r>
              <a:rPr lang="en-IN" sz="1400" spc="10" dirty="0" err="1">
                <a:latin typeface="Trebuchet MS"/>
                <a:cs typeface="Trebuchet MS"/>
              </a:rPr>
              <a:t>Bunke</a:t>
            </a:r>
            <a:r>
              <a:rPr lang="en-IN" sz="1400" spc="10" dirty="0">
                <a:latin typeface="Trebuchet MS"/>
                <a:cs typeface="Trebuchet MS"/>
              </a:rPr>
              <a:t>, “The </a:t>
            </a:r>
            <a:r>
              <a:rPr lang="en-IN" sz="1400" spc="5" dirty="0" err="1">
                <a:latin typeface="Trebuchet MS"/>
                <a:cs typeface="Trebuchet MS"/>
              </a:rPr>
              <a:t>iam</a:t>
            </a:r>
            <a:r>
              <a:rPr lang="en-IN" sz="1400" spc="5" dirty="0">
                <a:latin typeface="Trebuchet MS"/>
                <a:cs typeface="Trebuchet MS"/>
              </a:rPr>
              <a:t>-database: </a:t>
            </a:r>
            <a:r>
              <a:rPr lang="en-IN" sz="1400" spc="65" dirty="0">
                <a:latin typeface="Trebuchet MS"/>
                <a:cs typeface="Trebuchet MS"/>
              </a:rPr>
              <a:t>An </a:t>
            </a:r>
            <a:r>
              <a:rPr lang="en-IN" sz="1400" spc="30" dirty="0" err="1">
                <a:latin typeface="Trebuchet MS"/>
                <a:cs typeface="Trebuchet MS"/>
              </a:rPr>
              <a:t>english</a:t>
            </a:r>
            <a:r>
              <a:rPr lang="en-IN" sz="1400" spc="30" dirty="0">
                <a:latin typeface="Trebuchet MS"/>
                <a:cs typeface="Trebuchet MS"/>
              </a:rPr>
              <a:t> </a:t>
            </a:r>
            <a:r>
              <a:rPr lang="en-IN" sz="1400" spc="15" dirty="0">
                <a:latin typeface="Trebuchet MS"/>
                <a:cs typeface="Trebuchet MS"/>
              </a:rPr>
              <a:t>sentence database </a:t>
            </a:r>
            <a:r>
              <a:rPr lang="en-IN" sz="1400" spc="-10" dirty="0">
                <a:latin typeface="Trebuchet MS"/>
                <a:cs typeface="Trebuchet MS"/>
              </a:rPr>
              <a:t>for </a:t>
            </a:r>
            <a:r>
              <a:rPr lang="en-IN" sz="1400" spc="-15" dirty="0">
                <a:latin typeface="Trebuchet MS"/>
                <a:cs typeface="Trebuchet MS"/>
              </a:rPr>
              <a:t>offline </a:t>
            </a:r>
            <a:r>
              <a:rPr lang="en-IN" sz="1400" spc="15" dirty="0">
                <a:latin typeface="Trebuchet MS"/>
                <a:cs typeface="Trebuchet MS"/>
              </a:rPr>
              <a:t>handwriting </a:t>
            </a:r>
            <a:r>
              <a:rPr lang="en-IN" sz="1400" spc="10" dirty="0">
                <a:latin typeface="Trebuchet MS"/>
                <a:cs typeface="Trebuchet MS"/>
              </a:rPr>
              <a:t>recognition,” </a:t>
            </a:r>
            <a:r>
              <a:rPr lang="en-IN" sz="1400" i="1" spc="-35" dirty="0">
                <a:latin typeface="Georgia"/>
                <a:cs typeface="Georgia"/>
              </a:rPr>
              <a:t>International </a:t>
            </a:r>
            <a:r>
              <a:rPr lang="en-IN" sz="1400" i="1" spc="-60" dirty="0">
                <a:latin typeface="Georgia"/>
                <a:cs typeface="Georgia"/>
              </a:rPr>
              <a:t>Journal </a:t>
            </a:r>
            <a:r>
              <a:rPr lang="en-IN" sz="1400" i="1" spc="-10" dirty="0">
                <a:latin typeface="Georgia"/>
                <a:cs typeface="Georgia"/>
              </a:rPr>
              <a:t>on  Document </a:t>
            </a:r>
            <a:r>
              <a:rPr lang="en-IN" sz="1400" i="1" spc="-30" dirty="0">
                <a:latin typeface="Georgia"/>
                <a:cs typeface="Georgia"/>
              </a:rPr>
              <a:t>Analysis </a:t>
            </a:r>
            <a:r>
              <a:rPr lang="en-IN" sz="1400" i="1" spc="-20" dirty="0">
                <a:latin typeface="Georgia"/>
                <a:cs typeface="Georgia"/>
              </a:rPr>
              <a:t>and </a:t>
            </a:r>
            <a:r>
              <a:rPr lang="en-IN" sz="1400" i="1" spc="-10" dirty="0">
                <a:latin typeface="Georgia"/>
                <a:cs typeface="Georgia"/>
              </a:rPr>
              <a:t>Recognition, vol. </a:t>
            </a:r>
            <a:r>
              <a:rPr lang="en-IN" sz="1400" i="1" dirty="0">
                <a:latin typeface="Georgia"/>
                <a:cs typeface="Georgia"/>
              </a:rPr>
              <a:t>5, </a:t>
            </a:r>
            <a:r>
              <a:rPr lang="en-IN" sz="1400" i="1" spc="15" dirty="0">
                <a:latin typeface="Georgia"/>
                <a:cs typeface="Georgia"/>
              </a:rPr>
              <a:t>pp. </a:t>
            </a:r>
            <a:r>
              <a:rPr lang="en-IN" sz="1400" i="1" spc="-5" dirty="0">
                <a:latin typeface="Georgia"/>
                <a:cs typeface="Georgia"/>
              </a:rPr>
              <a:t>39</a:t>
            </a:r>
            <a:r>
              <a:rPr lang="en-IN" sz="1400" i="1" spc="-5" dirty="0">
                <a:latin typeface="Trebuchet MS"/>
                <a:cs typeface="Trebuchet MS"/>
              </a:rPr>
              <a:t>–</a:t>
            </a:r>
            <a:r>
              <a:rPr lang="en-IN" sz="1400" i="1" spc="-5" dirty="0">
                <a:latin typeface="Georgia"/>
                <a:cs typeface="Georgia"/>
              </a:rPr>
              <a:t>46, </a:t>
            </a:r>
            <a:r>
              <a:rPr lang="en-IN" sz="1400" i="1" spc="95" dirty="0">
                <a:latin typeface="Georgia"/>
                <a:cs typeface="Georgia"/>
              </a:rPr>
              <a:t>11</a:t>
            </a:r>
            <a:r>
              <a:rPr lang="en-IN" sz="1400" i="1" spc="90" dirty="0">
                <a:latin typeface="Georgia"/>
                <a:cs typeface="Georgia"/>
              </a:rPr>
              <a:t> </a:t>
            </a:r>
            <a:r>
              <a:rPr lang="en-IN" sz="1400" i="1" spc="-50" dirty="0">
                <a:latin typeface="Georgia"/>
                <a:cs typeface="Georgia"/>
              </a:rPr>
              <a:t>2002.</a:t>
            </a:r>
            <a:endParaRPr lang="en-IN" sz="1400" dirty="0">
              <a:latin typeface="Georgia"/>
              <a:cs typeface="Georgia"/>
            </a:endParaRPr>
          </a:p>
          <a:p>
            <a:pPr marL="304800" indent="-292735">
              <a:spcBef>
                <a:spcPts val="860"/>
              </a:spcBef>
              <a:buAutoNum type="arabicPeriod" startAt="17"/>
              <a:tabLst>
                <a:tab pos="305435" algn="l"/>
              </a:tabLst>
            </a:pPr>
            <a:r>
              <a:rPr lang="en-IN" sz="1400" spc="-35" dirty="0">
                <a:latin typeface="Trebuchet MS"/>
                <a:cs typeface="Trebuchet MS"/>
              </a:rPr>
              <a:t>R.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-15" dirty="0">
                <a:latin typeface="Trebuchet MS"/>
                <a:cs typeface="Trebuchet MS"/>
              </a:rPr>
              <a:t>Smith,</a:t>
            </a:r>
            <a:r>
              <a:rPr lang="en-IN" sz="1400" spc="-60" dirty="0">
                <a:latin typeface="Trebuchet MS"/>
                <a:cs typeface="Trebuchet MS"/>
              </a:rPr>
              <a:t> </a:t>
            </a:r>
            <a:r>
              <a:rPr lang="en-IN" sz="1400" spc="40" dirty="0">
                <a:latin typeface="Trebuchet MS"/>
                <a:cs typeface="Trebuchet MS"/>
              </a:rPr>
              <a:t>“An</a:t>
            </a:r>
            <a:r>
              <a:rPr lang="en-IN" sz="1400" spc="-30" dirty="0">
                <a:latin typeface="Trebuchet MS"/>
                <a:cs typeface="Trebuchet MS"/>
              </a:rPr>
              <a:t> </a:t>
            </a:r>
            <a:r>
              <a:rPr lang="en-IN" sz="1400" spc="30" dirty="0">
                <a:latin typeface="Trebuchet MS"/>
                <a:cs typeface="Trebuchet MS"/>
              </a:rPr>
              <a:t>overview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-20" dirty="0">
                <a:latin typeface="Trebuchet MS"/>
                <a:cs typeface="Trebuchet MS"/>
              </a:rPr>
              <a:t>of</a:t>
            </a:r>
            <a:r>
              <a:rPr lang="en-IN" sz="1400" spc="-50" dirty="0">
                <a:latin typeface="Trebuchet MS"/>
                <a:cs typeface="Trebuchet MS"/>
              </a:rPr>
              <a:t> </a:t>
            </a:r>
            <a:r>
              <a:rPr lang="en-IN" sz="1400" spc="-20" dirty="0">
                <a:latin typeface="Trebuchet MS"/>
                <a:cs typeface="Trebuchet MS"/>
              </a:rPr>
              <a:t>the</a:t>
            </a:r>
            <a:r>
              <a:rPr lang="en-IN" sz="1400" spc="-55" dirty="0">
                <a:latin typeface="Trebuchet MS"/>
                <a:cs typeface="Trebuchet MS"/>
              </a:rPr>
              <a:t> </a:t>
            </a:r>
            <a:r>
              <a:rPr lang="en-IN" sz="1400" dirty="0" err="1">
                <a:latin typeface="Trebuchet MS"/>
                <a:cs typeface="Trebuchet MS"/>
              </a:rPr>
              <a:t>tesseract</a:t>
            </a:r>
            <a:r>
              <a:rPr lang="en-IN" sz="1400" spc="-35" dirty="0">
                <a:latin typeface="Trebuchet MS"/>
                <a:cs typeface="Trebuchet MS"/>
              </a:rPr>
              <a:t> </a:t>
            </a:r>
            <a:r>
              <a:rPr lang="en-IN" sz="1400" spc="25" dirty="0" err="1">
                <a:latin typeface="Trebuchet MS"/>
                <a:cs typeface="Trebuchet MS"/>
              </a:rPr>
              <a:t>ocr</a:t>
            </a:r>
            <a:r>
              <a:rPr lang="en-IN" sz="1400" spc="-45" dirty="0">
                <a:latin typeface="Trebuchet MS"/>
                <a:cs typeface="Trebuchet MS"/>
              </a:rPr>
              <a:t> </a:t>
            </a:r>
            <a:r>
              <a:rPr lang="en-IN" sz="1400" spc="15" dirty="0">
                <a:latin typeface="Trebuchet MS"/>
                <a:cs typeface="Trebuchet MS"/>
              </a:rPr>
              <a:t>engine,”</a:t>
            </a:r>
            <a:r>
              <a:rPr lang="en-IN" sz="1400" spc="-45" dirty="0">
                <a:latin typeface="Trebuchet MS"/>
                <a:cs typeface="Trebuchet MS"/>
              </a:rPr>
              <a:t> </a:t>
            </a:r>
            <a:r>
              <a:rPr lang="en-IN" sz="1400" spc="10" dirty="0">
                <a:latin typeface="Trebuchet MS"/>
                <a:cs typeface="Trebuchet MS"/>
              </a:rPr>
              <a:t>in</a:t>
            </a:r>
            <a:r>
              <a:rPr lang="en-IN" sz="1400" spc="-40" dirty="0">
                <a:latin typeface="Trebuchet MS"/>
                <a:cs typeface="Trebuchet MS"/>
              </a:rPr>
              <a:t> </a:t>
            </a:r>
            <a:r>
              <a:rPr lang="en-IN" sz="1400" i="1" spc="-35" dirty="0">
                <a:latin typeface="Georgia"/>
                <a:cs typeface="Georgia"/>
              </a:rPr>
              <a:t>International</a:t>
            </a:r>
            <a:r>
              <a:rPr lang="en-IN" sz="1400" i="1" spc="-10" dirty="0">
                <a:latin typeface="Georgia"/>
                <a:cs typeface="Georgia"/>
              </a:rPr>
              <a:t> </a:t>
            </a:r>
            <a:r>
              <a:rPr lang="en-IN" sz="1400" i="1" spc="15" dirty="0">
                <a:latin typeface="Georgia"/>
                <a:cs typeface="Georgia"/>
              </a:rPr>
              <a:t>Conference</a:t>
            </a:r>
            <a:r>
              <a:rPr lang="en-IN" sz="1400" i="1" spc="20" dirty="0">
                <a:latin typeface="Georgia"/>
                <a:cs typeface="Georgia"/>
              </a:rPr>
              <a:t> </a:t>
            </a:r>
            <a:r>
              <a:rPr lang="en-IN" sz="1400" i="1" spc="-10" dirty="0">
                <a:latin typeface="Georgia"/>
                <a:cs typeface="Georgia"/>
              </a:rPr>
              <a:t>on</a:t>
            </a:r>
            <a:r>
              <a:rPr lang="en-IN" sz="1400" i="1" spc="5" dirty="0">
                <a:latin typeface="Georgia"/>
                <a:cs typeface="Georgia"/>
              </a:rPr>
              <a:t> </a:t>
            </a:r>
            <a:r>
              <a:rPr lang="en-IN" sz="1400" i="1" spc="-10" dirty="0">
                <a:latin typeface="Georgia"/>
                <a:cs typeface="Georgia"/>
              </a:rPr>
              <a:t>Document</a:t>
            </a:r>
            <a:r>
              <a:rPr lang="en-IN" sz="1400" i="1" spc="15" dirty="0">
                <a:latin typeface="Georgia"/>
                <a:cs typeface="Georgia"/>
              </a:rPr>
              <a:t> </a:t>
            </a:r>
            <a:r>
              <a:rPr lang="en-IN" sz="1400" i="1" spc="-30" dirty="0">
                <a:latin typeface="Georgia"/>
                <a:cs typeface="Georgia"/>
              </a:rPr>
              <a:t>Analysis</a:t>
            </a:r>
            <a:r>
              <a:rPr lang="en-IN" sz="1400" i="1" spc="25" dirty="0">
                <a:latin typeface="Georgia"/>
                <a:cs typeface="Georgia"/>
              </a:rPr>
              <a:t> </a:t>
            </a:r>
            <a:r>
              <a:rPr lang="en-IN" sz="1400" i="1" spc="-20" dirty="0">
                <a:latin typeface="Georgia"/>
                <a:cs typeface="Georgia"/>
              </a:rPr>
              <a:t>and</a:t>
            </a:r>
            <a:r>
              <a:rPr lang="en-IN" sz="1400" i="1" spc="15" dirty="0">
                <a:latin typeface="Georgia"/>
                <a:cs typeface="Georgia"/>
              </a:rPr>
              <a:t> </a:t>
            </a:r>
            <a:r>
              <a:rPr lang="en-IN" sz="1400" i="1" spc="-10" dirty="0">
                <a:latin typeface="Georgia"/>
                <a:cs typeface="Georgia"/>
              </a:rPr>
              <a:t>Recognition,</a:t>
            </a:r>
            <a:r>
              <a:rPr lang="en-IN" sz="1400" i="1" spc="5" dirty="0">
                <a:latin typeface="Georgia"/>
                <a:cs typeface="Georgia"/>
              </a:rPr>
              <a:t> </a:t>
            </a:r>
            <a:r>
              <a:rPr lang="en-IN" sz="1400" i="1" spc="-40" dirty="0">
                <a:latin typeface="Georgia"/>
                <a:cs typeface="Georgia"/>
              </a:rPr>
              <a:t>2007,</a:t>
            </a:r>
            <a:r>
              <a:rPr lang="en-IN" sz="1400" i="1" dirty="0">
                <a:latin typeface="Georgia"/>
                <a:cs typeface="Georgia"/>
              </a:rPr>
              <a:t> </a:t>
            </a:r>
            <a:r>
              <a:rPr lang="en-IN" sz="1400" i="1" spc="-40" dirty="0">
                <a:latin typeface="Georgia"/>
                <a:cs typeface="Georgia"/>
              </a:rPr>
              <a:t>ICDAR.</a:t>
            </a:r>
            <a:endParaRPr lang="en-IN" sz="1400" dirty="0">
              <a:latin typeface="Georgia"/>
              <a:cs typeface="Georgia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422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6096000" cy="3657599"/>
          </a:xfrm>
        </p:spPr>
        <p:txBody>
          <a:bodyPr>
            <a:noAutofit/>
          </a:bodyPr>
          <a:lstStyle/>
          <a:p>
            <a:pPr marL="469900" indent="-457200">
              <a:lnSpc>
                <a:spcPts val="2735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endParaRPr lang="en-US" spc="10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ts val="2735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10" dirty="0" smtClean="0">
                <a:latin typeface="Trebuchet MS"/>
                <a:cs typeface="Trebuchet MS"/>
              </a:rPr>
              <a:t>Introduction</a:t>
            </a:r>
            <a:endParaRPr lang="en-US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ts val="2590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15" dirty="0" smtClean="0">
                <a:latin typeface="Trebuchet MS"/>
                <a:cs typeface="Trebuchet MS"/>
              </a:rPr>
              <a:t>Related</a:t>
            </a:r>
            <a:r>
              <a:rPr lang="en-US" spc="-320" dirty="0" smtClean="0">
                <a:latin typeface="Trebuchet MS"/>
                <a:cs typeface="Trebuchet MS"/>
              </a:rPr>
              <a:t> </a:t>
            </a:r>
            <a:r>
              <a:rPr lang="en-US" spc="100" dirty="0" smtClean="0">
                <a:latin typeface="Trebuchet MS"/>
                <a:cs typeface="Trebuchet MS"/>
              </a:rPr>
              <a:t>Work</a:t>
            </a:r>
            <a:endParaRPr lang="en-US" dirty="0">
              <a:latin typeface="Trebuchet MS"/>
              <a:cs typeface="Trebuchet MS"/>
            </a:endParaRPr>
          </a:p>
          <a:p>
            <a:pPr marL="469900" indent="-457200">
              <a:lnSpc>
                <a:spcPts val="2590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45" dirty="0" smtClean="0">
                <a:latin typeface="Trebuchet MS"/>
                <a:cs typeface="Trebuchet MS"/>
              </a:rPr>
              <a:t>Contribution</a:t>
            </a:r>
            <a:endParaRPr lang="en-US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ts val="2595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85" dirty="0" smtClean="0">
                <a:latin typeface="Trebuchet MS"/>
                <a:cs typeface="Trebuchet MS"/>
              </a:rPr>
              <a:t>Proposed</a:t>
            </a:r>
            <a:r>
              <a:rPr lang="en-US" spc="-345" dirty="0" smtClean="0">
                <a:latin typeface="Trebuchet MS"/>
                <a:cs typeface="Trebuchet MS"/>
              </a:rPr>
              <a:t> </a:t>
            </a:r>
            <a:r>
              <a:rPr lang="en-US" spc="100" dirty="0" smtClean="0">
                <a:latin typeface="Trebuchet MS"/>
                <a:cs typeface="Trebuchet MS"/>
              </a:rPr>
              <a:t>Work</a:t>
            </a:r>
          </a:p>
          <a:p>
            <a:pPr marL="469900" indent="-457200">
              <a:lnSpc>
                <a:spcPts val="2595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100" dirty="0" smtClean="0">
                <a:latin typeface="Trebuchet MS"/>
                <a:cs typeface="Trebuchet MS"/>
              </a:rPr>
              <a:t>Datasets</a:t>
            </a:r>
            <a:endParaRPr lang="en-US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ts val="2590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100" dirty="0" smtClean="0">
                <a:latin typeface="Trebuchet MS"/>
                <a:cs typeface="Trebuchet MS"/>
              </a:rPr>
              <a:t>Methodology</a:t>
            </a:r>
            <a:endParaRPr lang="en-US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ts val="2595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55" dirty="0" smtClean="0">
                <a:latin typeface="Trebuchet MS"/>
                <a:cs typeface="Trebuchet MS"/>
              </a:rPr>
              <a:t>Experimental</a:t>
            </a:r>
            <a:r>
              <a:rPr lang="en-US" spc="-190" dirty="0" smtClean="0">
                <a:latin typeface="Trebuchet MS"/>
                <a:cs typeface="Trebuchet MS"/>
              </a:rPr>
              <a:t> </a:t>
            </a:r>
            <a:r>
              <a:rPr lang="en-US" spc="25" dirty="0" smtClean="0">
                <a:latin typeface="Trebuchet MS"/>
                <a:cs typeface="Trebuchet MS"/>
              </a:rPr>
              <a:t>Results</a:t>
            </a:r>
            <a:endParaRPr lang="en-US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ts val="2595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90" dirty="0" smtClean="0">
                <a:latin typeface="Trebuchet MS"/>
                <a:cs typeface="Trebuchet MS"/>
              </a:rPr>
              <a:t>Conclusion</a:t>
            </a:r>
            <a:endParaRPr lang="en-US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ts val="2735"/>
              </a:lnSpc>
              <a:buClr>
                <a:schemeClr val="accent1">
                  <a:lumMod val="75000"/>
                </a:schemeClr>
              </a:buClr>
              <a:buSzPct val="90000"/>
              <a:tabLst>
                <a:tab pos="354965" algn="l"/>
                <a:tab pos="355600" algn="l"/>
              </a:tabLst>
            </a:pPr>
            <a:r>
              <a:rPr lang="en-US" spc="35" dirty="0" smtClean="0">
                <a:latin typeface="Trebuchet MS"/>
                <a:cs typeface="Trebuchet MS"/>
              </a:rPr>
              <a:t>References</a:t>
            </a:r>
            <a:endParaRPr lang="en-US" dirty="0" smtClean="0">
              <a:latin typeface="Trebuchet MS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90000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54380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Lucida Calligraphy" pitchFamily="66" charset="0"/>
              </a:rPr>
              <a:t>CONTENT</a:t>
            </a:r>
            <a:endParaRPr lang="en-IN" sz="5400" b="1" dirty="0">
              <a:latin typeface="Lucida Calligraphy" pitchFamily="66" charset="0"/>
            </a:endParaRPr>
          </a:p>
        </p:txBody>
      </p:sp>
      <p:pic>
        <p:nvPicPr>
          <p:cNvPr id="1029" name="Picture 5" descr="C:\Users\ADMIN\AppData\Local\Microsoft\Windows\INetCache\IE\CLNRAIEZ\happy-penci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35" y="2492896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3944" y="2967335"/>
            <a:ext cx="427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/>
                <a:latin typeface="Maiandra GD" pitchFamily="34" charset="0"/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/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6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132855"/>
            <a:ext cx="8568951" cy="472514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endParaRPr lang="en-US" sz="1800" spc="5" dirty="0" smtClean="0">
              <a:latin typeface="Maiandra GD" pitchFamily="34" charset="0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spc="5" dirty="0" smtClean="0">
                <a:latin typeface="Maiandra GD" pitchFamily="34" charset="0"/>
                <a:cs typeface="Trebuchet MS"/>
              </a:rPr>
              <a:t>OCR (Optical character </a:t>
            </a:r>
            <a:r>
              <a:rPr lang="en-US" sz="1800" spc="15" dirty="0" smtClean="0">
                <a:latin typeface="Maiandra GD" pitchFamily="34" charset="0"/>
                <a:cs typeface="Trebuchet MS"/>
              </a:rPr>
              <a:t>recognition) </a:t>
            </a:r>
            <a:r>
              <a:rPr lang="en-US" sz="1800" spc="25" dirty="0" smtClean="0">
                <a:latin typeface="Maiandra GD" pitchFamily="34" charset="0"/>
                <a:cs typeface="Trebuchet MS"/>
              </a:rPr>
              <a:t>technologies </a:t>
            </a:r>
            <a:r>
              <a:rPr lang="en-US" sz="1800" spc="30" dirty="0" smtClean="0">
                <a:latin typeface="Maiandra GD" pitchFamily="34" charset="0"/>
                <a:cs typeface="Trebuchet MS"/>
              </a:rPr>
              <a:t>work 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well </a:t>
            </a:r>
            <a:r>
              <a:rPr lang="en-US" sz="1800" spc="-5" dirty="0" smtClean="0">
                <a:latin typeface="Maiandra GD" pitchFamily="34" charset="0"/>
                <a:cs typeface="Trebuchet MS"/>
              </a:rPr>
              <a:t>for </a:t>
            </a:r>
            <a:r>
              <a:rPr lang="en-US" sz="1800" spc="50" dirty="0" smtClean="0">
                <a:latin typeface="Maiandra GD" pitchFamily="34" charset="0"/>
                <a:cs typeface="Trebuchet MS"/>
              </a:rPr>
              <a:t>high 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quality </a:t>
            </a:r>
            <a:r>
              <a:rPr lang="en-US" sz="1800" spc="15" dirty="0" smtClean="0">
                <a:latin typeface="Maiandra GD" pitchFamily="34" charset="0"/>
                <a:cs typeface="Trebuchet MS"/>
              </a:rPr>
              <a:t>document </a:t>
            </a:r>
            <a:r>
              <a:rPr lang="en-US" sz="1800" spc="45" dirty="0" smtClean="0">
                <a:latin typeface="Maiandra GD" pitchFamily="34" charset="0"/>
                <a:cs typeface="Trebuchet MS"/>
              </a:rPr>
              <a:t>images , </a:t>
            </a:r>
            <a:r>
              <a:rPr lang="en-US" sz="1800" spc="-5" dirty="0" smtClean="0">
                <a:latin typeface="Maiandra GD" pitchFamily="34" charset="0"/>
                <a:cs typeface="Trebuchet MS"/>
              </a:rPr>
              <a:t>but</a:t>
            </a:r>
            <a:r>
              <a:rPr lang="en-US" sz="1800" spc="-2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5" dirty="0" smtClean="0">
                <a:latin typeface="Maiandra GD" pitchFamily="34" charset="0"/>
                <a:cs typeface="Trebuchet MS"/>
              </a:rPr>
              <a:t>face</a:t>
            </a:r>
            <a:r>
              <a:rPr lang="en-US" sz="1800" spc="-2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40" dirty="0" smtClean="0">
                <a:latin typeface="Maiandra GD" pitchFamily="34" charset="0"/>
                <a:cs typeface="Trebuchet MS"/>
              </a:rPr>
              <a:t>problems</a:t>
            </a:r>
            <a:r>
              <a:rPr lang="en-US" sz="1800" spc="-2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15" dirty="0" smtClean="0">
                <a:latin typeface="Maiandra GD" pitchFamily="34" charset="0"/>
                <a:cs typeface="Trebuchet MS"/>
              </a:rPr>
              <a:t>in</a:t>
            </a:r>
            <a:r>
              <a:rPr lang="en-US" sz="1800" spc="-2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35" dirty="0" smtClean="0">
                <a:latin typeface="Maiandra GD" pitchFamily="34" charset="0"/>
                <a:cs typeface="Trebuchet MS"/>
              </a:rPr>
              <a:t>recognizing</a:t>
            </a:r>
            <a:r>
              <a:rPr lang="en-US" sz="1800" spc="-1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 smtClean="0">
                <a:latin typeface="Maiandra GD" pitchFamily="34" charset="0"/>
                <a:cs typeface="Trebuchet MS"/>
              </a:rPr>
              <a:t>text</a:t>
            </a:r>
            <a:r>
              <a:rPr lang="en-US" sz="1800" spc="-2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25" dirty="0" smtClean="0">
                <a:latin typeface="Maiandra GD" pitchFamily="34" charset="0"/>
                <a:cs typeface="Trebuchet MS"/>
              </a:rPr>
              <a:t>when</a:t>
            </a:r>
            <a:r>
              <a:rPr lang="en-US" sz="1800" spc="-1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20" dirty="0" smtClean="0">
                <a:latin typeface="Maiandra GD" pitchFamily="34" charset="0"/>
                <a:cs typeface="Trebuchet MS"/>
              </a:rPr>
              <a:t>the </a:t>
            </a:r>
            <a:r>
              <a:rPr lang="en-US" sz="1800" spc="15" dirty="0" smtClean="0">
                <a:latin typeface="Maiandra GD" pitchFamily="34" charset="0"/>
                <a:cs typeface="Trebuchet MS"/>
              </a:rPr>
              <a:t>document</a:t>
            </a:r>
            <a:r>
              <a:rPr lang="en-US" sz="1800" spc="-2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45" dirty="0" smtClean="0">
                <a:latin typeface="Maiandra GD" pitchFamily="34" charset="0"/>
                <a:cs typeface="Trebuchet MS"/>
              </a:rPr>
              <a:t>images</a:t>
            </a:r>
            <a:r>
              <a:rPr lang="en-US" sz="1800" spc="-1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are</a:t>
            </a:r>
            <a:r>
              <a:rPr lang="en-US" sz="1800" spc="-2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30" dirty="0" smtClean="0">
                <a:latin typeface="Maiandra GD" pitchFamily="34" charset="0"/>
                <a:cs typeface="Trebuchet MS"/>
              </a:rPr>
              <a:t>of</a:t>
            </a:r>
            <a:r>
              <a:rPr lang="en-US" sz="1800" spc="-2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5" dirty="0" smtClean="0">
                <a:latin typeface="Maiandra GD" pitchFamily="34" charset="0"/>
                <a:cs typeface="Trebuchet MS"/>
              </a:rPr>
              <a:t>low-resolution,</a:t>
            </a:r>
            <a:r>
              <a:rPr lang="en-US" sz="1800" spc="-11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35" dirty="0" smtClean="0">
                <a:latin typeface="Maiandra GD" pitchFamily="34" charset="0"/>
                <a:cs typeface="Trebuchet MS"/>
              </a:rPr>
              <a:t>or</a:t>
            </a:r>
            <a:r>
              <a:rPr lang="en-US" sz="1800" spc="-1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45" dirty="0" smtClean="0">
                <a:latin typeface="Maiandra GD" pitchFamily="34" charset="0"/>
                <a:cs typeface="Trebuchet MS"/>
              </a:rPr>
              <a:t>very</a:t>
            </a:r>
            <a:r>
              <a:rPr lang="en-US" sz="1800" spc="-2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40" dirty="0" smtClean="0">
                <a:latin typeface="Maiandra GD" pitchFamily="34" charset="0"/>
                <a:cs typeface="Trebuchet MS"/>
              </a:rPr>
              <a:t>noisy</a:t>
            </a:r>
            <a:r>
              <a:rPr lang="en-US" sz="1800" spc="-2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 smtClean="0">
                <a:latin typeface="Maiandra GD" pitchFamily="34" charset="0"/>
                <a:cs typeface="Trebuchet MS"/>
              </a:rPr>
              <a:t>or  </a:t>
            </a:r>
            <a:r>
              <a:rPr lang="en-US" sz="1800" spc="40" dirty="0" smtClean="0">
                <a:latin typeface="Maiandra GD" pitchFamily="34" charset="0"/>
                <a:cs typeface="Trebuchet MS"/>
              </a:rPr>
              <a:t>degraded.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spc="40" dirty="0" smtClean="0">
                <a:latin typeface="Maiandra GD" pitchFamily="34" charset="0"/>
                <a:cs typeface="Trebuchet MS"/>
              </a:rPr>
              <a:t>The main reason behind this is that the training data given to OCR is noise-free or high-resolution.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spc="-10" dirty="0" smtClean="0">
                <a:latin typeface="Maiandra GD" pitchFamily="34" charset="0"/>
                <a:cs typeface="Trebuchet MS"/>
              </a:rPr>
              <a:t>Therefore</a:t>
            </a:r>
            <a:r>
              <a:rPr lang="en-US" sz="1800" spc="-10" dirty="0">
                <a:latin typeface="Maiandra GD" pitchFamily="34" charset="0"/>
                <a:cs typeface="Trebuchet MS"/>
              </a:rPr>
              <a:t>, </a:t>
            </a:r>
            <a:r>
              <a:rPr lang="en-US" sz="1800" spc="-5" dirty="0">
                <a:latin typeface="Maiandra GD" pitchFamily="34" charset="0"/>
                <a:cs typeface="Trebuchet MS"/>
              </a:rPr>
              <a:t>for </a:t>
            </a:r>
            <a:r>
              <a:rPr lang="en-US" sz="1800" spc="5" dirty="0">
                <a:latin typeface="Maiandra GD" pitchFamily="34" charset="0"/>
                <a:cs typeface="Trebuchet MS"/>
              </a:rPr>
              <a:t>a </a:t>
            </a:r>
            <a:r>
              <a:rPr lang="en-US" sz="1800" spc="45" dirty="0">
                <a:latin typeface="Maiandra GD" pitchFamily="34" charset="0"/>
                <a:cs typeface="Trebuchet MS"/>
              </a:rPr>
              <a:t>noisy </a:t>
            </a:r>
            <a:r>
              <a:rPr lang="en-US" sz="1800" spc="35" dirty="0">
                <a:latin typeface="Maiandra GD" pitchFamily="34" charset="0"/>
                <a:cs typeface="Trebuchet MS"/>
              </a:rPr>
              <a:t>or </a:t>
            </a:r>
            <a:r>
              <a:rPr lang="en-US" sz="1800" spc="55" dirty="0">
                <a:latin typeface="Maiandra GD" pitchFamily="34" charset="0"/>
                <a:cs typeface="Trebuchet MS"/>
              </a:rPr>
              <a:t>degraded </a:t>
            </a:r>
            <a:r>
              <a:rPr lang="en-US" sz="1800" spc="35" dirty="0">
                <a:latin typeface="Maiandra GD" pitchFamily="34" charset="0"/>
                <a:cs typeface="Trebuchet MS"/>
              </a:rPr>
              <a:t>or </a:t>
            </a:r>
            <a:r>
              <a:rPr lang="en-US" sz="1800" dirty="0">
                <a:latin typeface="Maiandra GD" pitchFamily="34" charset="0"/>
                <a:cs typeface="Trebuchet MS"/>
              </a:rPr>
              <a:t>low-resolution </a:t>
            </a:r>
            <a:r>
              <a:rPr lang="en-US" sz="1800" spc="40" dirty="0">
                <a:latin typeface="Maiandra GD" pitchFamily="34" charset="0"/>
                <a:cs typeface="Trebuchet MS"/>
              </a:rPr>
              <a:t>image </a:t>
            </a:r>
            <a:r>
              <a:rPr lang="en-US" sz="1800" spc="35" dirty="0">
                <a:latin typeface="Maiandra GD" pitchFamily="34" charset="0"/>
                <a:cs typeface="Trebuchet MS"/>
              </a:rPr>
              <a:t>is </a:t>
            </a:r>
            <a:r>
              <a:rPr lang="en-US" sz="1800" spc="15" dirty="0">
                <a:latin typeface="Maiandra GD" pitchFamily="34" charset="0"/>
                <a:cs typeface="Trebuchet MS"/>
              </a:rPr>
              <a:t>subjected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</a:t>
            </a:r>
            <a:r>
              <a:rPr lang="en-US" sz="1800" spc="-15" dirty="0">
                <a:latin typeface="Maiandra GD" pitchFamily="34" charset="0"/>
                <a:cs typeface="Trebuchet MS"/>
              </a:rPr>
              <a:t>different </a:t>
            </a:r>
            <a:r>
              <a:rPr lang="en-US" sz="1800" spc="40" dirty="0">
                <a:latin typeface="Maiandra GD" pitchFamily="34" charset="0"/>
                <a:cs typeface="Trebuchet MS"/>
              </a:rPr>
              <a:t>preprocessing  </a:t>
            </a:r>
            <a:r>
              <a:rPr lang="en-US" sz="1800" spc="15" dirty="0">
                <a:latin typeface="Maiandra GD" pitchFamily="34" charset="0"/>
                <a:cs typeface="Trebuchet MS"/>
              </a:rPr>
              <a:t>techniques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40" dirty="0">
                <a:latin typeface="Maiandra GD" pitchFamily="34" charset="0"/>
                <a:cs typeface="Trebuchet MS"/>
              </a:rPr>
              <a:t>prior</a:t>
            </a:r>
            <a:r>
              <a:rPr lang="en-US" sz="1800" spc="-70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55" dirty="0">
                <a:latin typeface="Maiandra GD" pitchFamily="34" charset="0"/>
                <a:cs typeface="Trebuchet MS"/>
              </a:rPr>
              <a:t>passing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-60" dirty="0">
                <a:latin typeface="Maiandra GD" pitchFamily="34" charset="0"/>
                <a:cs typeface="Trebuchet MS"/>
              </a:rPr>
              <a:t>it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</a:t>
            </a:r>
            <a:r>
              <a:rPr lang="en-US" sz="1800" spc="-70" dirty="0"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latin typeface="Maiandra GD" pitchFamily="34" charset="0"/>
                <a:cs typeface="Trebuchet MS"/>
              </a:rPr>
              <a:t>an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120" dirty="0">
                <a:latin typeface="Maiandra GD" pitchFamily="34" charset="0"/>
                <a:cs typeface="Trebuchet MS"/>
              </a:rPr>
              <a:t>OCR</a:t>
            </a:r>
            <a:r>
              <a:rPr lang="en-US" sz="1800" spc="-70" dirty="0">
                <a:latin typeface="Maiandra GD" pitchFamily="34" charset="0"/>
                <a:cs typeface="Trebuchet MS"/>
              </a:rPr>
              <a:t> </a:t>
            </a:r>
            <a:r>
              <a:rPr lang="en-US" sz="1800" spc="10" dirty="0" smtClean="0">
                <a:latin typeface="Maiandra GD" pitchFamily="34" charset="0"/>
                <a:cs typeface="Trebuchet MS"/>
              </a:rPr>
              <a:t>system.</a:t>
            </a:r>
            <a:endParaRPr lang="en-US" sz="1800" dirty="0" smtClean="0">
              <a:latin typeface="Maiandra GD" pitchFamily="34" charset="0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 smtClean="0">
                <a:latin typeface="Maiandra GD" pitchFamily="34" charset="0"/>
                <a:cs typeface="Trebuchet MS"/>
              </a:rPr>
              <a:t>Traditional </a:t>
            </a:r>
            <a:r>
              <a:rPr lang="en-US" sz="1800" spc="40" dirty="0">
                <a:latin typeface="Maiandra GD" pitchFamily="34" charset="0"/>
                <a:cs typeface="Trebuchet MS"/>
              </a:rPr>
              <a:t>image </a:t>
            </a:r>
            <a:r>
              <a:rPr lang="en-US" sz="1800" spc="10" dirty="0">
                <a:latin typeface="Maiandra GD" pitchFamily="34" charset="0"/>
                <a:cs typeface="Trebuchet MS"/>
              </a:rPr>
              <a:t>enhancement </a:t>
            </a:r>
            <a:r>
              <a:rPr lang="en-US" sz="1800" spc="15" dirty="0">
                <a:latin typeface="Maiandra GD" pitchFamily="34" charset="0"/>
                <a:cs typeface="Trebuchet MS"/>
              </a:rPr>
              <a:t>techniques </a:t>
            </a:r>
            <a:r>
              <a:rPr lang="en-US" sz="1800" spc="-20" dirty="0">
                <a:latin typeface="Maiandra GD" pitchFamily="34" charset="0"/>
                <a:cs typeface="Trebuchet MS"/>
              </a:rPr>
              <a:t>utilize </a:t>
            </a:r>
            <a:r>
              <a:rPr lang="en-US" sz="1800" spc="5" dirty="0">
                <a:latin typeface="Maiandra GD" pitchFamily="34" charset="0"/>
                <a:cs typeface="Trebuchet MS"/>
              </a:rPr>
              <a:t>a </a:t>
            </a:r>
            <a:r>
              <a:rPr lang="en-US" sz="1800" spc="20" dirty="0" smtClean="0">
                <a:latin typeface="Maiandra GD" pitchFamily="34" charset="0"/>
                <a:cs typeface="Trebuchet MS"/>
              </a:rPr>
              <a:t>de-noising </a:t>
            </a:r>
            <a:r>
              <a:rPr lang="en-US" sz="1800" spc="15" dirty="0">
                <a:latin typeface="Maiandra GD" pitchFamily="34" charset="0"/>
                <a:cs typeface="Trebuchet MS"/>
              </a:rPr>
              <a:t>technique </a:t>
            </a:r>
            <a:r>
              <a:rPr lang="en-US" sz="1800" spc="40" dirty="0">
                <a:latin typeface="Maiandra GD" pitchFamily="34" charset="0"/>
                <a:cs typeface="Trebuchet MS"/>
              </a:rPr>
              <a:t>prior</a:t>
            </a:r>
            <a:r>
              <a:rPr lang="en-US" sz="1800" spc="75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</a:t>
            </a:r>
            <a:r>
              <a:rPr lang="en-US" sz="1800" spc="30" dirty="0" smtClean="0">
                <a:latin typeface="Maiandra GD" pitchFamily="34" charset="0"/>
                <a:cs typeface="Trebuchet MS"/>
              </a:rPr>
              <a:t>super-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resolution</a:t>
            </a:r>
            <a:r>
              <a:rPr lang="en-US" sz="1800" spc="-5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20" dirty="0">
                <a:latin typeface="Maiandra GD" pitchFamily="34" charset="0"/>
                <a:cs typeface="Trebuchet MS"/>
              </a:rPr>
              <a:t>(SR)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25" dirty="0">
                <a:latin typeface="Maiandra GD" pitchFamily="34" charset="0"/>
                <a:cs typeface="Trebuchet MS"/>
              </a:rPr>
              <a:t>process,</a:t>
            </a:r>
            <a:r>
              <a:rPr lang="en-US" sz="1800" spc="-155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>
                <a:latin typeface="Maiandra GD" pitchFamily="34" charset="0"/>
                <a:cs typeface="Trebuchet MS"/>
              </a:rPr>
              <a:t>as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20" dirty="0" smtClean="0">
                <a:latin typeface="Maiandra GD" pitchFamily="34" charset="0"/>
                <a:cs typeface="Trebuchet MS"/>
              </a:rPr>
              <a:t>super-resolution</a:t>
            </a:r>
            <a:r>
              <a:rPr lang="en-US" sz="1800" spc="-5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20" dirty="0">
                <a:latin typeface="Maiandra GD" pitchFamily="34" charset="0"/>
                <a:cs typeface="Trebuchet MS"/>
              </a:rPr>
              <a:t>without</a:t>
            </a:r>
            <a:r>
              <a:rPr lang="en-US" sz="1800" spc="-35" dirty="0">
                <a:latin typeface="Maiandra GD" pitchFamily="34" charset="0"/>
                <a:cs typeface="Trebuchet MS"/>
              </a:rPr>
              <a:t> </a:t>
            </a:r>
            <a:r>
              <a:rPr lang="en-US" sz="1800" spc="45" dirty="0">
                <a:latin typeface="Maiandra GD" pitchFamily="34" charset="0"/>
                <a:cs typeface="Trebuchet MS"/>
              </a:rPr>
              <a:t>denoising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-5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35" dirty="0" smtClean="0">
                <a:latin typeface="Maiandra GD" pitchFamily="34" charset="0"/>
                <a:cs typeface="Trebuchet MS"/>
              </a:rPr>
              <a:t>makes</a:t>
            </a:r>
            <a:r>
              <a:rPr lang="en-US" sz="1800" spc="-55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20" dirty="0">
                <a:latin typeface="Maiandra GD" pitchFamily="34" charset="0"/>
                <a:cs typeface="Trebuchet MS"/>
              </a:rPr>
              <a:t>the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>
                <a:latin typeface="Maiandra GD" pitchFamily="34" charset="0"/>
                <a:cs typeface="Trebuchet MS"/>
              </a:rPr>
              <a:t>noise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20" dirty="0">
                <a:latin typeface="Maiandra GD" pitchFamily="34" charset="0"/>
                <a:cs typeface="Trebuchet MS"/>
              </a:rPr>
              <a:t>even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20" dirty="0">
                <a:latin typeface="Maiandra GD" pitchFamily="34" charset="0"/>
                <a:cs typeface="Trebuchet MS"/>
              </a:rPr>
              <a:t>more</a:t>
            </a:r>
            <a:r>
              <a:rPr lang="en-US" sz="1800" spc="-75" dirty="0">
                <a:latin typeface="Maiandra GD" pitchFamily="34" charset="0"/>
                <a:cs typeface="Trebuchet MS"/>
              </a:rPr>
              <a:t> 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significant.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spc="-30" dirty="0" smtClean="0">
                <a:latin typeface="Maiandra GD" pitchFamily="34" charset="0"/>
                <a:cs typeface="Trebuchet MS"/>
              </a:rPr>
              <a:t>But </a:t>
            </a:r>
            <a:r>
              <a:rPr lang="en-US" sz="1800" spc="15" dirty="0">
                <a:latin typeface="Maiandra GD" pitchFamily="34" charset="0"/>
                <a:cs typeface="Trebuchet MS"/>
              </a:rPr>
              <a:t>in </a:t>
            </a:r>
            <a:r>
              <a:rPr lang="en-US" sz="1800" spc="35" dirty="0">
                <a:latin typeface="Maiandra GD" pitchFamily="34" charset="0"/>
                <a:cs typeface="Trebuchet MS"/>
              </a:rPr>
              <a:t>such </a:t>
            </a:r>
            <a:r>
              <a:rPr lang="en-US" sz="1800" spc="40" dirty="0">
                <a:latin typeface="Maiandra GD" pitchFamily="34" charset="0"/>
                <a:cs typeface="Trebuchet MS"/>
              </a:rPr>
              <a:t>cascaded </a:t>
            </a:r>
            <a:r>
              <a:rPr lang="en-US" sz="1800" spc="35" dirty="0">
                <a:latin typeface="Maiandra GD" pitchFamily="34" charset="0"/>
                <a:cs typeface="Trebuchet MS"/>
              </a:rPr>
              <a:t>pre-processing </a:t>
            </a:r>
            <a:r>
              <a:rPr lang="en-US" sz="1800" spc="20" dirty="0">
                <a:latin typeface="Maiandra GD" pitchFamily="34" charset="0"/>
                <a:cs typeface="Trebuchet MS"/>
              </a:rPr>
              <a:t>pipelines, </a:t>
            </a:r>
            <a:r>
              <a:rPr lang="en-US" sz="1800" spc="40" dirty="0">
                <a:latin typeface="Maiandra GD" pitchFamily="34" charset="0"/>
                <a:cs typeface="Trebuchet MS"/>
              </a:rPr>
              <a:t>de-noising </a:t>
            </a:r>
            <a:r>
              <a:rPr lang="en-US" sz="1800" spc="20" dirty="0" smtClean="0">
                <a:latin typeface="Maiandra GD" pitchFamily="34" charset="0"/>
                <a:cs typeface="Trebuchet MS"/>
              </a:rPr>
              <a:t>smooth's </a:t>
            </a:r>
            <a:r>
              <a:rPr lang="en-US" sz="1800" spc="-20" dirty="0">
                <a:latin typeface="Maiandra GD" pitchFamily="34" charset="0"/>
                <a:cs typeface="Trebuchet MS"/>
              </a:rPr>
              <a:t>the </a:t>
            </a:r>
            <a:r>
              <a:rPr lang="en-US" sz="1800" spc="40" dirty="0">
                <a:latin typeface="Maiandra GD" pitchFamily="34" charset="0"/>
                <a:cs typeface="Trebuchet MS"/>
              </a:rPr>
              <a:t>image </a:t>
            </a:r>
            <a:r>
              <a:rPr lang="en-US" sz="1800" spc="35" dirty="0">
                <a:latin typeface="Maiandra GD" pitchFamily="34" charset="0"/>
                <a:cs typeface="Trebuchet MS"/>
              </a:rPr>
              <a:t>and </a:t>
            </a:r>
            <a:r>
              <a:rPr lang="en-US" sz="1800" spc="20" dirty="0">
                <a:latin typeface="Maiandra GD" pitchFamily="34" charset="0"/>
                <a:cs typeface="Trebuchet MS"/>
              </a:rPr>
              <a:t>in </a:t>
            </a:r>
            <a:r>
              <a:rPr lang="en-US" sz="1800" spc="40" dirty="0">
                <a:latin typeface="Maiandra GD" pitchFamily="34" charset="0"/>
                <a:cs typeface="Trebuchet MS"/>
              </a:rPr>
              <a:t>process </a:t>
            </a:r>
            <a:r>
              <a:rPr lang="en-US" sz="1800" spc="20" dirty="0">
                <a:latin typeface="Maiandra GD" pitchFamily="34" charset="0"/>
                <a:cs typeface="Trebuchet MS"/>
              </a:rPr>
              <a:t>removes  </a:t>
            </a:r>
            <a:r>
              <a:rPr lang="en-US" sz="1800" dirty="0">
                <a:latin typeface="Maiandra GD" pitchFamily="34" charset="0"/>
                <a:cs typeface="Trebuchet MS"/>
              </a:rPr>
              <a:t>important </a:t>
            </a:r>
            <a:r>
              <a:rPr lang="en-US" sz="1800" spc="-10" dirty="0">
                <a:latin typeface="Maiandra GD" pitchFamily="34" charset="0"/>
                <a:cs typeface="Trebuchet MS"/>
              </a:rPr>
              <a:t>textures </a:t>
            </a:r>
            <a:r>
              <a:rPr lang="en-US" sz="1800" spc="40" dirty="0">
                <a:latin typeface="Maiandra GD" pitchFamily="34" charset="0"/>
                <a:cs typeface="Trebuchet MS"/>
              </a:rPr>
              <a:t>and </a:t>
            </a:r>
            <a:r>
              <a:rPr lang="en-US" sz="1800" spc="25" dirty="0">
                <a:latin typeface="Maiandra GD" pitchFamily="34" charset="0"/>
                <a:cs typeface="Trebuchet MS"/>
              </a:rPr>
              <a:t>high-frequency </a:t>
            </a:r>
            <a:r>
              <a:rPr lang="en-US" sz="1800" spc="-5" dirty="0">
                <a:latin typeface="Maiandra GD" pitchFamily="34" charset="0"/>
                <a:cs typeface="Trebuchet MS"/>
              </a:rPr>
              <a:t>details. </a:t>
            </a:r>
            <a:r>
              <a:rPr lang="en-US" sz="1800" spc="25" dirty="0">
                <a:latin typeface="Maiandra GD" pitchFamily="34" charset="0"/>
                <a:cs typeface="Trebuchet MS"/>
              </a:rPr>
              <a:t>This </a:t>
            </a:r>
            <a:r>
              <a:rPr lang="en-US" sz="1800" spc="30" dirty="0">
                <a:latin typeface="Maiandra GD" pitchFamily="34" charset="0"/>
                <a:cs typeface="Trebuchet MS"/>
              </a:rPr>
              <a:t>leads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</a:t>
            </a:r>
            <a:r>
              <a:rPr lang="en-US" sz="1800" spc="20" dirty="0">
                <a:latin typeface="Maiandra GD" pitchFamily="34" charset="0"/>
                <a:cs typeface="Trebuchet MS"/>
              </a:rPr>
              <a:t>inaccuracies </a:t>
            </a:r>
            <a:r>
              <a:rPr lang="en-US" sz="1800" spc="15" dirty="0">
                <a:latin typeface="Maiandra GD" pitchFamily="34" charset="0"/>
                <a:cs typeface="Trebuchet MS"/>
              </a:rPr>
              <a:t>in </a:t>
            </a:r>
            <a:r>
              <a:rPr lang="en-US" sz="1800" spc="20" dirty="0">
                <a:latin typeface="Maiandra GD" pitchFamily="34" charset="0"/>
                <a:cs typeface="Trebuchet MS"/>
              </a:rPr>
              <a:t>document </a:t>
            </a:r>
            <a:r>
              <a:rPr lang="en-US" sz="1800" dirty="0">
                <a:latin typeface="Maiandra GD" pitchFamily="34" charset="0"/>
                <a:cs typeface="Trebuchet MS"/>
              </a:rPr>
              <a:t>binarization,  </a:t>
            </a:r>
            <a:r>
              <a:rPr lang="en-US" sz="1800" spc="40" dirty="0">
                <a:latin typeface="Maiandra GD" pitchFamily="34" charset="0"/>
                <a:cs typeface="Trebuchet MS"/>
              </a:rPr>
              <a:t>image </a:t>
            </a:r>
            <a:r>
              <a:rPr lang="en-US" sz="1800" spc="15" dirty="0">
                <a:latin typeface="Maiandra GD" pitchFamily="34" charset="0"/>
                <a:cs typeface="Trebuchet MS"/>
              </a:rPr>
              <a:t>segmentation </a:t>
            </a:r>
            <a:r>
              <a:rPr lang="en-US" sz="1800" spc="35" dirty="0">
                <a:latin typeface="Maiandra GD" pitchFamily="34" charset="0"/>
                <a:cs typeface="Trebuchet MS"/>
              </a:rPr>
              <a:t>and</a:t>
            </a:r>
            <a:r>
              <a:rPr lang="en-US" sz="1800" spc="-254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text 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recognition.</a:t>
            </a:r>
            <a:endParaRPr lang="en-US" sz="1800" dirty="0" smtClean="0">
              <a:latin typeface="Maiandra GD" pitchFamily="34" charset="0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spc="30" dirty="0" smtClean="0">
                <a:latin typeface="Maiandra GD" pitchFamily="34" charset="0"/>
                <a:cs typeface="Trebuchet MS"/>
              </a:rPr>
              <a:t>In </a:t>
            </a:r>
            <a:r>
              <a:rPr lang="en-US" sz="1800" spc="-5" dirty="0">
                <a:latin typeface="Maiandra GD" pitchFamily="34" charset="0"/>
                <a:cs typeface="Trebuchet MS"/>
              </a:rPr>
              <a:t>this </a:t>
            </a:r>
            <a:r>
              <a:rPr lang="en-US" sz="1800" spc="45" dirty="0" smtClean="0">
                <a:latin typeface="Maiandra GD" pitchFamily="34" charset="0"/>
                <a:cs typeface="Trebuchet MS"/>
              </a:rPr>
              <a:t>presentation </a:t>
            </a:r>
            <a:r>
              <a:rPr lang="en-US" sz="1800" spc="15" dirty="0" smtClean="0">
                <a:latin typeface="Maiandra GD" pitchFamily="34" charset="0"/>
                <a:cs typeface="Trebuchet MS"/>
              </a:rPr>
              <a:t>we </a:t>
            </a:r>
            <a:r>
              <a:rPr lang="en-US" sz="1800" spc="5" dirty="0">
                <a:latin typeface="Maiandra GD" pitchFamily="34" charset="0"/>
                <a:cs typeface="Trebuchet MS"/>
              </a:rPr>
              <a:t>counter </a:t>
            </a:r>
            <a:r>
              <a:rPr lang="en-US" sz="1800" spc="-5" dirty="0">
                <a:latin typeface="Maiandra GD" pitchFamily="34" charset="0"/>
                <a:cs typeface="Trebuchet MS"/>
              </a:rPr>
              <a:t>this </a:t>
            </a:r>
            <a:r>
              <a:rPr lang="en-US" sz="1800" spc="35" dirty="0">
                <a:latin typeface="Maiandra GD" pitchFamily="34" charset="0"/>
                <a:cs typeface="Trebuchet MS"/>
              </a:rPr>
              <a:t>problem </a:t>
            </a:r>
            <a:r>
              <a:rPr lang="en-US" sz="1800" spc="70" dirty="0">
                <a:latin typeface="Maiandra GD" pitchFamily="34" charset="0"/>
                <a:cs typeface="Trebuchet MS"/>
              </a:rPr>
              <a:t>by </a:t>
            </a:r>
            <a:r>
              <a:rPr lang="en-US" sz="1800" spc="10" dirty="0">
                <a:latin typeface="Maiandra GD" pitchFamily="34" charset="0"/>
                <a:cs typeface="Trebuchet MS"/>
              </a:rPr>
              <a:t>training </a:t>
            </a:r>
            <a:r>
              <a:rPr lang="en-US" sz="1800" spc="5" dirty="0">
                <a:latin typeface="Maiandra GD" pitchFamily="34" charset="0"/>
                <a:cs typeface="Trebuchet MS"/>
              </a:rPr>
              <a:t>a network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</a:t>
            </a:r>
            <a:r>
              <a:rPr lang="en-US" sz="1800" spc="-15" dirty="0">
                <a:latin typeface="Maiandra GD" pitchFamily="34" charset="0"/>
                <a:cs typeface="Trebuchet MS"/>
              </a:rPr>
              <a:t>jointly </a:t>
            </a:r>
            <a:r>
              <a:rPr lang="en-US" sz="1800" spc="15" dirty="0">
                <a:latin typeface="Maiandra GD" pitchFamily="34" charset="0"/>
                <a:cs typeface="Trebuchet MS"/>
              </a:rPr>
              <a:t>remove 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noise </a:t>
            </a:r>
            <a:r>
              <a:rPr lang="en-US" sz="1800" spc="10" dirty="0">
                <a:latin typeface="Maiandra GD" pitchFamily="34" charset="0"/>
                <a:cs typeface="Trebuchet MS"/>
              </a:rPr>
              <a:t>while  </a:t>
            </a:r>
            <a:r>
              <a:rPr lang="en-US" sz="1800" spc="35" dirty="0">
                <a:latin typeface="Maiandra GD" pitchFamily="34" charset="0"/>
                <a:cs typeface="Trebuchet MS"/>
              </a:rPr>
              <a:t>super-resolving </a:t>
            </a:r>
            <a:r>
              <a:rPr lang="en-US" sz="1800" spc="-20" dirty="0">
                <a:latin typeface="Maiandra GD" pitchFamily="34" charset="0"/>
                <a:cs typeface="Trebuchet MS"/>
              </a:rPr>
              <a:t>the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text </a:t>
            </a:r>
            <a:r>
              <a:rPr lang="en-US" sz="1800" spc="15" dirty="0">
                <a:latin typeface="Maiandra GD" pitchFamily="34" charset="0"/>
                <a:cs typeface="Trebuchet MS"/>
              </a:rPr>
              <a:t>image. </a:t>
            </a:r>
            <a:r>
              <a:rPr lang="en-US" sz="1800" spc="25" dirty="0">
                <a:latin typeface="Maiandra GD" pitchFamily="34" charset="0"/>
                <a:cs typeface="Trebuchet MS"/>
              </a:rPr>
              <a:t>This </a:t>
            </a:r>
            <a:r>
              <a:rPr lang="en-US" sz="1800" spc="30" dirty="0">
                <a:latin typeface="Maiandra GD" pitchFamily="34" charset="0"/>
                <a:cs typeface="Trebuchet MS"/>
              </a:rPr>
              <a:t>enables </a:t>
            </a:r>
            <a:r>
              <a:rPr lang="en-US" sz="1800" spc="-20" dirty="0">
                <a:latin typeface="Maiandra GD" pitchFamily="34" charset="0"/>
                <a:cs typeface="Trebuchet MS"/>
              </a:rPr>
              <a:t>the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text </a:t>
            </a:r>
            <a:r>
              <a:rPr lang="en-US" sz="1800" spc="40" dirty="0">
                <a:latin typeface="Maiandra GD" pitchFamily="34" charset="0"/>
                <a:cs typeface="Trebuchet MS"/>
              </a:rPr>
              <a:t>image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</a:t>
            </a:r>
            <a:r>
              <a:rPr lang="en-US" sz="1800" spc="35" dirty="0">
                <a:latin typeface="Maiandra GD" pitchFamily="34" charset="0"/>
                <a:cs typeface="Trebuchet MS"/>
              </a:rPr>
              <a:t>preserve </a:t>
            </a:r>
            <a:r>
              <a:rPr lang="en-US" sz="1800" spc="-20" dirty="0">
                <a:latin typeface="Maiandra GD" pitchFamily="34" charset="0"/>
                <a:cs typeface="Trebuchet MS"/>
              </a:rPr>
              <a:t>the </a:t>
            </a:r>
            <a:r>
              <a:rPr lang="en-US" sz="1800" spc="20" dirty="0">
                <a:latin typeface="Maiandra GD" pitchFamily="34" charset="0"/>
                <a:cs typeface="Trebuchet MS"/>
              </a:rPr>
              <a:t>required </a:t>
            </a:r>
            <a:r>
              <a:rPr lang="en-US" sz="1800" spc="25" dirty="0">
                <a:latin typeface="Maiandra GD" pitchFamily="34" charset="0"/>
                <a:cs typeface="Trebuchet MS"/>
              </a:rPr>
              <a:t>high-frequency  </a:t>
            </a:r>
            <a:r>
              <a:rPr lang="en-US" sz="1800" dirty="0">
                <a:latin typeface="Maiandra GD" pitchFamily="34" charset="0"/>
                <a:cs typeface="Trebuchet MS"/>
              </a:rPr>
              <a:t>information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10" dirty="0">
                <a:latin typeface="Maiandra GD" pitchFamily="34" charset="0"/>
                <a:cs typeface="Trebuchet MS"/>
              </a:rPr>
              <a:t>while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>
                <a:latin typeface="Maiandra GD" pitchFamily="34" charset="0"/>
                <a:cs typeface="Trebuchet MS"/>
              </a:rPr>
              <a:t>removing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-20" dirty="0">
                <a:latin typeface="Maiandra GD" pitchFamily="34" charset="0"/>
                <a:cs typeface="Trebuchet MS"/>
              </a:rPr>
              <a:t>the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35" dirty="0">
                <a:latin typeface="Maiandra GD" pitchFamily="34" charset="0"/>
                <a:cs typeface="Trebuchet MS"/>
              </a:rPr>
              <a:t>unnecessary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5" dirty="0">
                <a:latin typeface="Maiandra GD" pitchFamily="34" charset="0"/>
                <a:cs typeface="Trebuchet MS"/>
              </a:rPr>
              <a:t>noise.</a:t>
            </a:r>
            <a:endParaRPr lang="en-US" sz="1800" dirty="0">
              <a:latin typeface="Maiandra GD" pitchFamily="34" charset="0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800" spc="40" dirty="0" smtClean="0">
              <a:latin typeface="Maiandra GD" pitchFamily="34" charset="0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sz="1800" dirty="0">
              <a:latin typeface="Maiandra G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2067" name="Picture 19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2656"/>
            <a:ext cx="2808312" cy="15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spc="10" dirty="0">
                <a:latin typeface="Maiandra GD" pitchFamily="34" charset="0"/>
                <a:cs typeface="Trebuchet MS"/>
              </a:rPr>
              <a:t>There </a:t>
            </a:r>
            <a:r>
              <a:rPr lang="en-US" sz="1800" spc="15" dirty="0">
                <a:latin typeface="Maiandra GD" pitchFamily="34" charset="0"/>
                <a:cs typeface="Trebuchet MS"/>
              </a:rPr>
              <a:t>have </a:t>
            </a:r>
            <a:r>
              <a:rPr lang="en-US" sz="1800" spc="50" dirty="0">
                <a:latin typeface="Maiandra GD" pitchFamily="34" charset="0"/>
                <a:cs typeface="Trebuchet MS"/>
              </a:rPr>
              <a:t>been </a:t>
            </a:r>
            <a:r>
              <a:rPr lang="en-US" sz="1800" spc="35" dirty="0">
                <a:latin typeface="Maiandra GD" pitchFamily="34" charset="0"/>
                <a:cs typeface="Trebuchet MS"/>
              </a:rPr>
              <a:t>works </a:t>
            </a:r>
            <a:r>
              <a:rPr lang="en-US" sz="1800" spc="25" dirty="0">
                <a:latin typeface="Maiandra GD" pitchFamily="34" charset="0"/>
                <a:cs typeface="Trebuchet MS"/>
              </a:rPr>
              <a:t>around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text </a:t>
            </a:r>
            <a:r>
              <a:rPr lang="en-US" sz="1800" spc="40" dirty="0">
                <a:latin typeface="Maiandra GD" pitchFamily="34" charset="0"/>
                <a:cs typeface="Trebuchet MS"/>
              </a:rPr>
              <a:t>image </a:t>
            </a:r>
            <a:r>
              <a:rPr lang="en-US" sz="1800" spc="15" dirty="0">
                <a:latin typeface="Maiandra GD" pitchFamily="34" charset="0"/>
                <a:cs typeface="Trebuchet MS"/>
              </a:rPr>
              <a:t>super-resolution </a:t>
            </a:r>
            <a:r>
              <a:rPr lang="en-US" sz="1800" spc="-15" dirty="0">
                <a:latin typeface="Maiandra GD" pitchFamily="34" charset="0"/>
                <a:cs typeface="Trebuchet MS"/>
              </a:rPr>
              <a:t>[5], [6], [7], </a:t>
            </a:r>
            <a:r>
              <a:rPr lang="en-US" sz="1800" spc="10" dirty="0">
                <a:latin typeface="Maiandra GD" pitchFamily="34" charset="0"/>
                <a:cs typeface="Trebuchet MS"/>
              </a:rPr>
              <a:t>[8] </a:t>
            </a:r>
            <a:r>
              <a:rPr lang="en-US" sz="1800" spc="35" dirty="0">
                <a:latin typeface="Maiandra GD" pitchFamily="34" charset="0"/>
                <a:cs typeface="Trebuchet MS"/>
              </a:rPr>
              <a:t>and </a:t>
            </a:r>
            <a:r>
              <a:rPr lang="en-US" sz="1800" spc="45" dirty="0">
                <a:latin typeface="Maiandra GD" pitchFamily="34" charset="0"/>
                <a:cs typeface="Trebuchet MS"/>
              </a:rPr>
              <a:t>denoising </a:t>
            </a:r>
            <a:r>
              <a:rPr lang="en-US" sz="1800" spc="-15" dirty="0">
                <a:latin typeface="Maiandra GD" pitchFamily="34" charset="0"/>
                <a:cs typeface="Trebuchet MS"/>
              </a:rPr>
              <a:t>[1], [2], </a:t>
            </a:r>
            <a:r>
              <a:rPr lang="en-US" sz="1800" spc="5" dirty="0">
                <a:latin typeface="Maiandra GD" pitchFamily="34" charset="0"/>
                <a:cs typeface="Trebuchet MS"/>
              </a:rPr>
              <a:t>[3]  </a:t>
            </a:r>
            <a:r>
              <a:rPr lang="en-US" sz="1800" spc="15" dirty="0">
                <a:latin typeface="Maiandra GD" pitchFamily="34" charset="0"/>
                <a:cs typeface="Trebuchet MS"/>
              </a:rPr>
              <a:t>separately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-5" dirty="0">
                <a:latin typeface="Maiandra GD" pitchFamily="34" charset="0"/>
                <a:cs typeface="Trebuchet MS"/>
              </a:rPr>
              <a:t>but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5" dirty="0">
                <a:latin typeface="Maiandra GD" pitchFamily="34" charset="0"/>
                <a:cs typeface="Trebuchet MS"/>
              </a:rPr>
              <a:t>a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5" dirty="0">
                <a:latin typeface="Maiandra GD" pitchFamily="34" charset="0"/>
                <a:cs typeface="Trebuchet MS"/>
              </a:rPr>
              <a:t>handful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-30" dirty="0">
                <a:latin typeface="Maiandra GD" pitchFamily="34" charset="0"/>
                <a:cs typeface="Trebuchet MS"/>
              </a:rPr>
              <a:t>of</a:t>
            </a:r>
            <a:r>
              <a:rPr lang="en-US" sz="1800" spc="-60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>
                <a:latin typeface="Maiandra GD" pitchFamily="34" charset="0"/>
                <a:cs typeface="Trebuchet MS"/>
              </a:rPr>
              <a:t>work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>
                <a:latin typeface="Maiandra GD" pitchFamily="34" charset="0"/>
                <a:cs typeface="Trebuchet MS"/>
              </a:rPr>
              <a:t>has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45" dirty="0">
                <a:latin typeface="Maiandra GD" pitchFamily="34" charset="0"/>
                <a:cs typeface="Trebuchet MS"/>
              </a:rPr>
              <a:t>been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45" dirty="0">
                <a:latin typeface="Maiandra GD" pitchFamily="34" charset="0"/>
                <a:cs typeface="Trebuchet MS"/>
              </a:rPr>
              <a:t>done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latin typeface="Maiandra GD" pitchFamily="34" charset="0"/>
                <a:cs typeface="Trebuchet MS"/>
              </a:rPr>
              <a:t>achieve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latin typeface="Maiandra GD" pitchFamily="34" charset="0"/>
                <a:cs typeface="Trebuchet MS"/>
              </a:rPr>
              <a:t>both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latin typeface="Maiandra GD" pitchFamily="34" charset="0"/>
                <a:cs typeface="Trebuchet MS"/>
              </a:rPr>
              <a:t>simultaneously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-15" dirty="0">
                <a:latin typeface="Maiandra GD" pitchFamily="34" charset="0"/>
                <a:cs typeface="Trebuchet MS"/>
              </a:rPr>
              <a:t>[9</a:t>
            </a:r>
            <a:r>
              <a:rPr lang="en-US" sz="1800" spc="-15" dirty="0" smtClean="0">
                <a:latin typeface="Maiandra GD" pitchFamily="34" charset="0"/>
                <a:cs typeface="Trebuchet MS"/>
              </a:rPr>
              <a:t>].</a:t>
            </a:r>
            <a:endParaRPr lang="en-US" sz="1800" dirty="0" smtClean="0">
              <a:latin typeface="Maiandra GD" pitchFamily="34" charset="0"/>
              <a:cs typeface="Trebuchet MS"/>
            </a:endParaRPr>
          </a:p>
          <a:p>
            <a:r>
              <a:rPr lang="en-US" sz="1800" spc="5" dirty="0" smtClean="0">
                <a:latin typeface="Maiandra GD" pitchFamily="34" charset="0"/>
                <a:cs typeface="Trebuchet MS"/>
              </a:rPr>
              <a:t>Recently </a:t>
            </a:r>
            <a:r>
              <a:rPr lang="en-US" sz="1800" spc="-15" dirty="0">
                <a:latin typeface="Maiandra GD" pitchFamily="34" charset="0"/>
                <a:cs typeface="Trebuchet MS"/>
              </a:rPr>
              <a:t>Ankit.et.al </a:t>
            </a:r>
            <a:r>
              <a:rPr lang="en-US" sz="1800" spc="15" dirty="0">
                <a:latin typeface="Maiandra GD" pitchFamily="34" charset="0"/>
                <a:cs typeface="Trebuchet MS"/>
              </a:rPr>
              <a:t>[13] </a:t>
            </a:r>
            <a:r>
              <a:rPr lang="en-US" sz="1800" spc="30" dirty="0">
                <a:latin typeface="Maiandra GD" pitchFamily="34" charset="0"/>
                <a:cs typeface="Trebuchet MS"/>
              </a:rPr>
              <a:t>has </a:t>
            </a:r>
            <a:r>
              <a:rPr lang="en-US" sz="1800" spc="35" dirty="0">
                <a:latin typeface="Maiandra GD" pitchFamily="34" charset="0"/>
                <a:cs typeface="Trebuchet MS"/>
              </a:rPr>
              <a:t>use </a:t>
            </a:r>
            <a:r>
              <a:rPr lang="en-US" sz="1800" spc="120" dirty="0">
                <a:latin typeface="Maiandra GD" pitchFamily="34" charset="0"/>
                <a:cs typeface="Trebuchet MS"/>
              </a:rPr>
              <a:t>GAN </a:t>
            </a:r>
            <a:r>
              <a:rPr lang="en-US" sz="1800" spc="55" dirty="0">
                <a:latin typeface="Maiandra GD" pitchFamily="34" charset="0"/>
                <a:cs typeface="Trebuchet MS"/>
              </a:rPr>
              <a:t>based </a:t>
            </a:r>
            <a:r>
              <a:rPr lang="en-US" sz="1800" spc="-10" dirty="0">
                <a:latin typeface="Maiandra GD" pitchFamily="34" charset="0"/>
                <a:cs typeface="Trebuchet MS"/>
              </a:rPr>
              <a:t>architecture </a:t>
            </a:r>
            <a:r>
              <a:rPr lang="en-US" sz="1800" dirty="0">
                <a:latin typeface="Maiandra GD" pitchFamily="34" charset="0"/>
                <a:cs typeface="Trebuchet MS"/>
              </a:rPr>
              <a:t>for </a:t>
            </a:r>
            <a:r>
              <a:rPr lang="en-US" sz="1800" spc="15" dirty="0">
                <a:latin typeface="Maiandra GD" pitchFamily="34" charset="0"/>
                <a:cs typeface="Trebuchet MS"/>
              </a:rPr>
              <a:t>super-resolution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</a:t>
            </a:r>
            <a:r>
              <a:rPr lang="en-US" sz="1800" spc="10" dirty="0">
                <a:latin typeface="Maiandra GD" pitchFamily="34" charset="0"/>
                <a:cs typeface="Trebuchet MS"/>
              </a:rPr>
              <a:t>get</a:t>
            </a:r>
            <a:r>
              <a:rPr lang="en-US" sz="1800" spc="-85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 smtClean="0">
                <a:latin typeface="Maiandra GD" pitchFamily="34" charset="0"/>
                <a:cs typeface="Trebuchet MS"/>
              </a:rPr>
              <a:t>super-resolved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 smtClean="0">
                <a:latin typeface="Maiandra GD" pitchFamily="34" charset="0"/>
                <a:cs typeface="Trebuchet MS"/>
              </a:rPr>
              <a:t>text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</a:t>
            </a:r>
            <a:r>
              <a:rPr lang="en-US" sz="1800" spc="25" dirty="0">
                <a:latin typeface="Maiandra GD" pitchFamily="34" charset="0"/>
                <a:cs typeface="Trebuchet MS"/>
              </a:rPr>
              <a:t>boost </a:t>
            </a:r>
            <a:r>
              <a:rPr lang="en-US" sz="1800" spc="120" dirty="0">
                <a:latin typeface="Maiandra GD" pitchFamily="34" charset="0"/>
                <a:cs typeface="Trebuchet MS"/>
              </a:rPr>
              <a:t>OCR</a:t>
            </a:r>
            <a:r>
              <a:rPr lang="en-US" sz="1800" spc="-190" dirty="0">
                <a:latin typeface="Maiandra GD" pitchFamily="34" charset="0"/>
                <a:cs typeface="Trebuchet MS"/>
              </a:rPr>
              <a:t> </a:t>
            </a:r>
            <a:r>
              <a:rPr lang="en-US" sz="1800" spc="10" dirty="0" smtClean="0">
                <a:latin typeface="Maiandra GD" pitchFamily="34" charset="0"/>
                <a:cs typeface="Trebuchet MS"/>
              </a:rPr>
              <a:t>performance.</a:t>
            </a:r>
            <a:endParaRPr lang="en-US" sz="1800" dirty="0" smtClean="0">
              <a:latin typeface="Maiandra GD" pitchFamily="34" charset="0"/>
              <a:cs typeface="Trebuchet MS"/>
            </a:endParaRPr>
          </a:p>
          <a:p>
            <a:r>
              <a:rPr lang="en-US" sz="1800" spc="30" dirty="0" smtClean="0">
                <a:latin typeface="Maiandra GD" pitchFamily="34" charset="0"/>
                <a:cs typeface="Trebuchet MS"/>
              </a:rPr>
              <a:t>In </a:t>
            </a:r>
            <a:r>
              <a:rPr lang="en-US" sz="1800" spc="10" dirty="0">
                <a:latin typeface="Maiandra GD" pitchFamily="34" charset="0"/>
                <a:cs typeface="Trebuchet MS"/>
              </a:rPr>
              <a:t>[9] </a:t>
            </a:r>
            <a:r>
              <a:rPr lang="en-US" sz="1800" spc="5" dirty="0">
                <a:latin typeface="Maiandra GD" pitchFamily="34" charset="0"/>
                <a:cs typeface="Trebuchet MS"/>
              </a:rPr>
              <a:t>authors </a:t>
            </a:r>
            <a:r>
              <a:rPr lang="en-US" sz="1800" spc="15" dirty="0">
                <a:latin typeface="Maiandra GD" pitchFamily="34" charset="0"/>
                <a:cs typeface="Trebuchet MS"/>
              </a:rPr>
              <a:t>have </a:t>
            </a:r>
            <a:r>
              <a:rPr lang="en-US" sz="1800" spc="50" dirty="0">
                <a:latin typeface="Maiandra GD" pitchFamily="34" charset="0"/>
                <a:cs typeface="Trebuchet MS"/>
              </a:rPr>
              <a:t>proposed </a:t>
            </a:r>
            <a:r>
              <a:rPr lang="en-US" sz="1800" spc="-30" dirty="0">
                <a:latin typeface="Maiandra GD" pitchFamily="34" charset="0"/>
                <a:cs typeface="Trebuchet MS"/>
              </a:rPr>
              <a:t>joint </a:t>
            </a:r>
            <a:r>
              <a:rPr lang="en-US" sz="1800" spc="5" dirty="0" err="1">
                <a:latin typeface="Maiandra GD" pitchFamily="34" charset="0"/>
                <a:cs typeface="Trebuchet MS"/>
              </a:rPr>
              <a:t>optimisation</a:t>
            </a:r>
            <a:r>
              <a:rPr lang="en-US" sz="1800" spc="5" dirty="0">
                <a:latin typeface="Maiandra GD" pitchFamily="34" charset="0"/>
                <a:cs typeface="Trebuchet MS"/>
              </a:rPr>
              <a:t> </a:t>
            </a:r>
            <a:r>
              <a:rPr lang="en-US" sz="1800" spc="-30" dirty="0">
                <a:latin typeface="Maiandra GD" pitchFamily="34" charset="0"/>
                <a:cs typeface="Trebuchet MS"/>
              </a:rPr>
              <a:t>of two </a:t>
            </a:r>
            <a:r>
              <a:rPr lang="en-US" sz="1800" spc="125" dirty="0">
                <a:latin typeface="Maiandra GD" pitchFamily="34" charset="0"/>
                <a:cs typeface="Trebuchet MS"/>
              </a:rPr>
              <a:t>CNN </a:t>
            </a:r>
            <a:r>
              <a:rPr lang="en-US" sz="1800" spc="55" dirty="0">
                <a:latin typeface="Maiandra GD" pitchFamily="34" charset="0"/>
                <a:cs typeface="Trebuchet MS"/>
              </a:rPr>
              <a:t>based </a:t>
            </a:r>
            <a:r>
              <a:rPr lang="en-US" sz="1800" spc="40" dirty="0">
                <a:latin typeface="Maiandra GD" pitchFamily="34" charset="0"/>
                <a:cs typeface="Trebuchet MS"/>
              </a:rPr>
              <a:t>de-noising </a:t>
            </a:r>
            <a:r>
              <a:rPr lang="en-US" sz="1800" spc="35" dirty="0">
                <a:latin typeface="Maiandra GD" pitchFamily="34" charset="0"/>
                <a:cs typeface="Trebuchet MS"/>
              </a:rPr>
              <a:t>and </a:t>
            </a:r>
            <a:r>
              <a:rPr lang="en-US" sz="1800" spc="40" dirty="0">
                <a:latin typeface="Maiandra GD" pitchFamily="34" charset="0"/>
                <a:cs typeface="Trebuchet MS"/>
              </a:rPr>
              <a:t>SR </a:t>
            </a:r>
            <a:r>
              <a:rPr lang="en-US" sz="1800" spc="30" dirty="0">
                <a:latin typeface="Maiandra GD" pitchFamily="34" charset="0"/>
                <a:cs typeface="Trebuchet MS"/>
              </a:rPr>
              <a:t>module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  </a:t>
            </a:r>
            <a:r>
              <a:rPr lang="en-US" sz="1800" spc="25" dirty="0">
                <a:latin typeface="Maiandra GD" pitchFamily="34" charset="0"/>
                <a:cs typeface="Trebuchet MS"/>
              </a:rPr>
              <a:t>improve</a:t>
            </a:r>
            <a:r>
              <a:rPr lang="en-US" sz="1800" spc="-80" dirty="0">
                <a:latin typeface="Maiandra GD" pitchFamily="34" charset="0"/>
                <a:cs typeface="Trebuchet MS"/>
              </a:rPr>
              <a:t> </a:t>
            </a:r>
            <a:r>
              <a:rPr lang="en-US" sz="1800" spc="65" dirty="0" smtClean="0">
                <a:latin typeface="Maiandra GD" pitchFamily="34" charset="0"/>
                <a:cs typeface="Trebuchet MS"/>
              </a:rPr>
              <a:t>OCR.</a:t>
            </a:r>
            <a:endParaRPr lang="en-US" sz="1800" dirty="0" smtClean="0">
              <a:latin typeface="Maiandra GD" pitchFamily="34" charset="0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spc="-5" dirty="0" smtClean="0">
                <a:latin typeface="Maiandra GD" pitchFamily="34" charset="0"/>
                <a:cs typeface="Trebuchet MS"/>
              </a:rPr>
              <a:t>T</a:t>
            </a:r>
            <a:r>
              <a:rPr lang="en-US" sz="1800" spc="25" dirty="0" smtClean="0">
                <a:latin typeface="Maiandra GD" pitchFamily="34" charset="0"/>
                <a:cs typeface="Trebuchet MS"/>
              </a:rPr>
              <a:t>he</a:t>
            </a:r>
            <a:r>
              <a:rPr lang="en-US" sz="1800" spc="45" dirty="0" smtClean="0">
                <a:latin typeface="Maiandra GD" pitchFamily="34" charset="0"/>
                <a:cs typeface="Trebuchet MS"/>
              </a:rPr>
              <a:t>se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55" dirty="0" smtClean="0">
                <a:latin typeface="Maiandra GD" pitchFamily="34" charset="0"/>
                <a:cs typeface="Trebuchet MS"/>
              </a:rPr>
              <a:t>ab</a:t>
            </a:r>
            <a:r>
              <a:rPr lang="en-US" sz="1800" spc="-15" dirty="0" smtClean="0">
                <a:latin typeface="Maiandra GD" pitchFamily="34" charset="0"/>
                <a:cs typeface="Trebuchet MS"/>
              </a:rPr>
              <a:t>o</a:t>
            </a:r>
            <a:r>
              <a:rPr lang="en-US" sz="1800" spc="30" dirty="0" smtClean="0">
                <a:latin typeface="Maiandra GD" pitchFamily="34" charset="0"/>
                <a:cs typeface="Trebuchet MS"/>
              </a:rPr>
              <a:t>ve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30" dirty="0" smtClean="0">
                <a:latin typeface="Maiandra GD" pitchFamily="34" charset="0"/>
                <a:cs typeface="Trebuchet MS"/>
              </a:rPr>
              <a:t>f</a:t>
            </a:r>
            <a:r>
              <a:rPr lang="en-US" sz="1800" spc="-60" dirty="0" smtClean="0">
                <a:latin typeface="Maiandra GD" pitchFamily="34" charset="0"/>
                <a:cs typeface="Trebuchet MS"/>
              </a:rPr>
              <a:t>r</a:t>
            </a:r>
            <a:r>
              <a:rPr lang="en-US" sz="1800" spc="20" dirty="0" smtClean="0">
                <a:latin typeface="Maiandra GD" pitchFamily="34" charset="0"/>
                <a:cs typeface="Trebuchet MS"/>
              </a:rPr>
              <a:t>am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e</a:t>
            </a:r>
            <a:r>
              <a:rPr lang="en-US" sz="1800" spc="-10" dirty="0" smtClean="0">
                <a:latin typeface="Maiandra GD" pitchFamily="34" charset="0"/>
                <a:cs typeface="Trebuchet MS"/>
              </a:rPr>
              <a:t>w</a:t>
            </a:r>
            <a:r>
              <a:rPr lang="en-US" sz="1800" spc="35" dirty="0" smtClean="0">
                <a:latin typeface="Maiandra GD" pitchFamily="34" charset="0"/>
                <a:cs typeface="Trebuchet MS"/>
              </a:rPr>
              <a:t>o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r</a:t>
            </a:r>
            <a:r>
              <a:rPr lang="en-US" sz="1800" spc="75" dirty="0" smtClean="0">
                <a:latin typeface="Maiandra GD" pitchFamily="34" charset="0"/>
                <a:cs typeface="Trebuchet MS"/>
              </a:rPr>
              <a:t>k</a:t>
            </a:r>
            <a:r>
              <a:rPr lang="en-US" sz="1800" spc="60" dirty="0" smtClean="0">
                <a:latin typeface="Maiandra GD" pitchFamily="34" charset="0"/>
                <a:cs typeface="Trebuchet MS"/>
              </a:rPr>
              <a:t>s 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l</a:t>
            </a:r>
            <a:r>
              <a:rPr lang="en-US" sz="1800" spc="-5" dirty="0" smtClean="0">
                <a:latin typeface="Maiandra GD" pitchFamily="34" charset="0"/>
                <a:cs typeface="Trebuchet MS"/>
              </a:rPr>
              <a:t>a</a:t>
            </a:r>
            <a:r>
              <a:rPr lang="en-US" sz="1800" spc="55" dirty="0" smtClean="0">
                <a:latin typeface="Maiandra GD" pitchFamily="34" charset="0"/>
                <a:cs typeface="Trebuchet MS"/>
              </a:rPr>
              <a:t>ck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i</a:t>
            </a:r>
            <a:r>
              <a:rPr lang="en-US" sz="1800" spc="25" dirty="0" smtClean="0">
                <a:latin typeface="Maiandra GD" pitchFamily="34" charset="0"/>
                <a:cs typeface="Trebuchet MS"/>
              </a:rPr>
              <a:t>n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125" dirty="0" err="1" smtClean="0">
                <a:latin typeface="Maiandra GD" pitchFamily="34" charset="0"/>
                <a:cs typeface="Trebuchet MS"/>
              </a:rPr>
              <a:t>g</a:t>
            </a:r>
            <a:r>
              <a:rPr lang="en-US" sz="1800" spc="25" dirty="0" err="1" smtClean="0">
                <a:latin typeface="Maiandra GD" pitchFamily="34" charset="0"/>
                <a:cs typeface="Trebuchet MS"/>
              </a:rPr>
              <a:t>e</a:t>
            </a:r>
            <a:r>
              <a:rPr lang="en-US" sz="1800" spc="35" dirty="0" err="1" smtClean="0">
                <a:latin typeface="Maiandra GD" pitchFamily="34" charset="0"/>
                <a:cs typeface="Trebuchet MS"/>
              </a:rPr>
              <a:t>n</a:t>
            </a:r>
            <a:r>
              <a:rPr lang="en-US" sz="1800" spc="25" dirty="0" err="1" smtClean="0">
                <a:latin typeface="Maiandra GD" pitchFamily="34" charset="0"/>
                <a:cs typeface="Trebuchet MS"/>
              </a:rPr>
              <a:t>e</a:t>
            </a:r>
            <a:r>
              <a:rPr lang="en-US" sz="1800" spc="5" dirty="0" err="1" smtClean="0">
                <a:latin typeface="Maiandra GD" pitchFamily="34" charset="0"/>
                <a:cs typeface="Trebuchet MS"/>
              </a:rPr>
              <a:t>r</a:t>
            </a:r>
            <a:r>
              <a:rPr lang="en-US" sz="1800" dirty="0" err="1" smtClean="0">
                <a:latin typeface="Maiandra GD" pitchFamily="34" charset="0"/>
                <a:cs typeface="Trebuchet MS"/>
              </a:rPr>
              <a:t>a</a:t>
            </a:r>
            <a:r>
              <a:rPr lang="en-US" sz="1800" spc="-5" dirty="0" err="1" smtClean="0">
                <a:latin typeface="Maiandra GD" pitchFamily="34" charset="0"/>
                <a:cs typeface="Trebuchet MS"/>
              </a:rPr>
              <a:t>l</a:t>
            </a:r>
            <a:r>
              <a:rPr lang="en-US" sz="1800" spc="-10" dirty="0" err="1" smtClean="0">
                <a:latin typeface="Maiandra GD" pitchFamily="34" charset="0"/>
                <a:cs typeface="Trebuchet MS"/>
              </a:rPr>
              <a:t>isa</a:t>
            </a:r>
            <a:r>
              <a:rPr lang="en-US" sz="1800" spc="-15" dirty="0" err="1" smtClean="0">
                <a:latin typeface="Maiandra GD" pitchFamily="34" charset="0"/>
                <a:cs typeface="Trebuchet MS"/>
              </a:rPr>
              <a:t>t</a:t>
            </a:r>
            <a:r>
              <a:rPr lang="en-US" sz="1800" spc="15" dirty="0" err="1" smtClean="0">
                <a:latin typeface="Maiandra GD" pitchFamily="34" charset="0"/>
                <a:cs typeface="Trebuchet MS"/>
              </a:rPr>
              <a:t>i</a:t>
            </a:r>
            <a:r>
              <a:rPr lang="en-US" sz="1800" spc="20" dirty="0" err="1" smtClean="0">
                <a:latin typeface="Maiandra GD" pitchFamily="34" charset="0"/>
                <a:cs typeface="Trebuchet MS"/>
              </a:rPr>
              <a:t>o</a:t>
            </a:r>
            <a:r>
              <a:rPr lang="en-US" sz="1800" spc="30" dirty="0" err="1" smtClean="0">
                <a:latin typeface="Maiandra GD" pitchFamily="34" charset="0"/>
                <a:cs typeface="Trebuchet MS"/>
              </a:rPr>
              <a:t>n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45" dirty="0" smtClean="0">
                <a:latin typeface="Maiandra GD" pitchFamily="34" charset="0"/>
                <a:cs typeface="Trebuchet MS"/>
              </a:rPr>
              <a:t>capa</a:t>
            </a:r>
            <a:r>
              <a:rPr lang="en-US" sz="1800" spc="50" dirty="0" smtClean="0">
                <a:latin typeface="Maiandra GD" pitchFamily="34" charset="0"/>
                <a:cs typeface="Trebuchet MS"/>
              </a:rPr>
              <a:t>b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i</a:t>
            </a:r>
            <a:r>
              <a:rPr lang="en-US" sz="1800" spc="-5" dirty="0" smtClean="0">
                <a:latin typeface="Maiandra GD" pitchFamily="34" charset="0"/>
                <a:cs typeface="Trebuchet MS"/>
              </a:rPr>
              <a:t>l</a:t>
            </a:r>
            <a:r>
              <a:rPr lang="en-US" sz="1800" spc="-45" dirty="0" smtClean="0">
                <a:latin typeface="Maiandra GD" pitchFamily="34" charset="0"/>
                <a:cs typeface="Trebuchet MS"/>
              </a:rPr>
              <a:t>i</a:t>
            </a:r>
            <a:r>
              <a:rPr lang="en-US" sz="1800" spc="-60" dirty="0" smtClean="0">
                <a:latin typeface="Maiandra GD" pitchFamily="34" charset="0"/>
                <a:cs typeface="Trebuchet MS"/>
              </a:rPr>
              <a:t>t</a:t>
            </a:r>
            <a:r>
              <a:rPr lang="en-US" sz="1800" spc="80" dirty="0" smtClean="0">
                <a:latin typeface="Maiandra GD" pitchFamily="34" charset="0"/>
                <a:cs typeface="Trebuchet MS"/>
              </a:rPr>
              <a:t>y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5" dirty="0" smtClean="0">
                <a:latin typeface="Maiandra GD" pitchFamily="34" charset="0"/>
                <a:cs typeface="Trebuchet MS"/>
              </a:rPr>
              <a:t>i</a:t>
            </a:r>
            <a:r>
              <a:rPr lang="en-US" sz="1800" spc="25" dirty="0" smtClean="0">
                <a:latin typeface="Maiandra GD" pitchFamily="34" charset="0"/>
                <a:cs typeface="Trebuchet MS"/>
              </a:rPr>
              <a:t>n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35" dirty="0" smtClean="0">
                <a:latin typeface="Maiandra GD" pitchFamily="34" charset="0"/>
                <a:cs typeface="Trebuchet MS"/>
              </a:rPr>
              <a:t>t</a:t>
            </a:r>
            <a:r>
              <a:rPr lang="en-US" sz="1800" spc="-60" dirty="0" smtClean="0">
                <a:latin typeface="Maiandra GD" pitchFamily="34" charset="0"/>
                <a:cs typeface="Trebuchet MS"/>
              </a:rPr>
              <a:t>e</a:t>
            </a:r>
            <a:r>
              <a:rPr lang="en-US" sz="1800" spc="20" dirty="0" smtClean="0">
                <a:latin typeface="Maiandra GD" pitchFamily="34" charset="0"/>
                <a:cs typeface="Trebuchet MS"/>
              </a:rPr>
              <a:t>r</a:t>
            </a:r>
            <a:r>
              <a:rPr lang="en-US" sz="1800" spc="55" dirty="0" smtClean="0">
                <a:latin typeface="Maiandra GD" pitchFamily="34" charset="0"/>
                <a:cs typeface="Trebuchet MS"/>
              </a:rPr>
              <a:t>m</a:t>
            </a:r>
            <a:r>
              <a:rPr lang="en-US" sz="1800" spc="60" dirty="0" smtClean="0">
                <a:latin typeface="Maiandra GD" pitchFamily="34" charset="0"/>
                <a:cs typeface="Trebuchet MS"/>
              </a:rPr>
              <a:t>s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-35" dirty="0" smtClean="0">
                <a:latin typeface="Maiandra GD" pitchFamily="34" charset="0"/>
                <a:cs typeface="Trebuchet MS"/>
              </a:rPr>
              <a:t>o</a:t>
            </a:r>
            <a:r>
              <a:rPr lang="en-US" sz="1800" spc="-25" dirty="0" smtClean="0">
                <a:latin typeface="Maiandra GD" pitchFamily="34" charset="0"/>
                <a:cs typeface="Trebuchet MS"/>
              </a:rPr>
              <a:t>f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80" dirty="0" smtClean="0">
                <a:latin typeface="Maiandra GD" pitchFamily="34" charset="0"/>
                <a:cs typeface="Trebuchet MS"/>
              </a:rPr>
              <a:t>d</a:t>
            </a:r>
            <a:r>
              <a:rPr lang="en-US" sz="1800" spc="-40" dirty="0" smtClean="0">
                <a:latin typeface="Maiandra GD" pitchFamily="34" charset="0"/>
                <a:cs typeface="Trebuchet MS"/>
              </a:rPr>
              <a:t>i</a:t>
            </a:r>
            <a:r>
              <a:rPr lang="en-US" sz="1800" spc="-45" dirty="0" smtClean="0">
                <a:latin typeface="Maiandra GD" pitchFamily="34" charset="0"/>
                <a:cs typeface="Trebuchet MS"/>
              </a:rPr>
              <a:t>f</a:t>
            </a:r>
            <a:r>
              <a:rPr lang="en-US" sz="1800" spc="-75" dirty="0" smtClean="0">
                <a:latin typeface="Maiandra GD" pitchFamily="34" charset="0"/>
                <a:cs typeface="Trebuchet MS"/>
              </a:rPr>
              <a:t>f</a:t>
            </a:r>
            <a:r>
              <a:rPr lang="en-US" sz="1800" spc="25" dirty="0" smtClean="0">
                <a:latin typeface="Maiandra GD" pitchFamily="34" charset="0"/>
                <a:cs typeface="Trebuchet MS"/>
              </a:rPr>
              <a:t>e</a:t>
            </a:r>
            <a:r>
              <a:rPr lang="en-US" sz="1800" spc="-30" dirty="0" smtClean="0">
                <a:latin typeface="Maiandra GD" pitchFamily="34" charset="0"/>
                <a:cs typeface="Trebuchet MS"/>
              </a:rPr>
              <a:t>r</a:t>
            </a:r>
            <a:r>
              <a:rPr lang="en-US" sz="1800" spc="25" dirty="0" smtClean="0">
                <a:latin typeface="Maiandra GD" pitchFamily="34" charset="0"/>
                <a:cs typeface="Trebuchet MS"/>
              </a:rPr>
              <a:t>en</a:t>
            </a:r>
            <a:r>
              <a:rPr lang="en-US" sz="1800" spc="-114" dirty="0" smtClean="0">
                <a:latin typeface="Maiandra GD" pitchFamily="34" charset="0"/>
                <a:cs typeface="Trebuchet MS"/>
              </a:rPr>
              <a:t>t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 </a:t>
            </a:r>
            <a:r>
              <a:rPr lang="en-US" sz="1800" spc="45" dirty="0" err="1" smtClean="0">
                <a:latin typeface="Maiandra GD" pitchFamily="34" charset="0"/>
                <a:cs typeface="Trebuchet MS"/>
              </a:rPr>
              <a:t>sc</a:t>
            </a:r>
            <a:r>
              <a:rPr lang="en-US" sz="1800" spc="60" dirty="0" err="1" smtClean="0">
                <a:latin typeface="Maiandra GD" pitchFamily="34" charset="0"/>
                <a:cs typeface="Trebuchet MS"/>
              </a:rPr>
              <a:t>r</a:t>
            </a:r>
            <a:r>
              <a:rPr lang="en-US" sz="1800" spc="10" dirty="0" err="1" smtClean="0">
                <a:latin typeface="Maiandra GD" pitchFamily="34" charset="0"/>
                <a:cs typeface="Trebuchet MS"/>
              </a:rPr>
              <a:t>ipts</a:t>
            </a:r>
            <a:r>
              <a:rPr lang="en-US" sz="1800" spc="-95" dirty="0" err="1" smtClean="0">
                <a:latin typeface="Maiandra GD" pitchFamily="34" charset="0"/>
                <a:cs typeface="Trebuchet MS"/>
              </a:rPr>
              <a:t>,</a:t>
            </a:r>
            <a:r>
              <a:rPr lang="en-US" sz="1800" dirty="0" err="1" smtClean="0">
                <a:latin typeface="Maiandra GD" pitchFamily="34" charset="0"/>
                <a:cs typeface="Trebuchet MS"/>
              </a:rPr>
              <a:t>printed</a:t>
            </a:r>
            <a:r>
              <a:rPr lang="en-US" sz="1800" dirty="0" smtClean="0">
                <a:latin typeface="Maiandra GD" pitchFamily="34" charset="0"/>
                <a:cs typeface="Trebuchet MS"/>
              </a:rPr>
              <a:t>/handwritten</a:t>
            </a:r>
            <a:r>
              <a:rPr lang="en-US" sz="1800" dirty="0">
                <a:latin typeface="Maiandra GD" pitchFamily="34" charset="0"/>
                <a:cs typeface="Trebuchet MS"/>
              </a:rPr>
              <a:t>, </a:t>
            </a:r>
            <a:r>
              <a:rPr lang="en-US" sz="1800" spc="-5" dirty="0">
                <a:latin typeface="Maiandra GD" pitchFamily="34" charset="0"/>
                <a:cs typeface="Trebuchet MS"/>
              </a:rPr>
              <a:t>font-styles</a:t>
            </a:r>
            <a:r>
              <a:rPr lang="en-US" sz="1800" spc="-185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 smtClean="0">
                <a:latin typeface="Maiandra GD" pitchFamily="34" charset="0"/>
                <a:cs typeface="Trebuchet MS"/>
              </a:rPr>
              <a:t>etc.</a:t>
            </a:r>
            <a:endParaRPr lang="en-US" sz="1800" dirty="0" smtClean="0">
              <a:latin typeface="Maiandra GD" pitchFamily="34" charset="0"/>
              <a:cs typeface="Trebuchet MS"/>
            </a:endParaRPr>
          </a:p>
          <a:p>
            <a:r>
              <a:rPr lang="en-US" sz="1800" spc="30" dirty="0" smtClean="0">
                <a:latin typeface="Maiandra GD" pitchFamily="34" charset="0"/>
                <a:cs typeface="Trebuchet MS"/>
              </a:rPr>
              <a:t>In </a:t>
            </a:r>
            <a:r>
              <a:rPr lang="en-US" sz="1800" spc="-5" dirty="0">
                <a:latin typeface="Maiandra GD" pitchFamily="34" charset="0"/>
                <a:cs typeface="Trebuchet MS"/>
              </a:rPr>
              <a:t>all </a:t>
            </a:r>
            <a:r>
              <a:rPr lang="en-US" sz="1800" spc="5" dirty="0">
                <a:latin typeface="Maiandra GD" pitchFamily="34" charset="0"/>
                <a:cs typeface="Trebuchet MS"/>
              </a:rPr>
              <a:t>these </a:t>
            </a:r>
            <a:r>
              <a:rPr lang="en-US" sz="1800" dirty="0">
                <a:latin typeface="Maiandra GD" pitchFamily="34" charset="0"/>
                <a:cs typeface="Trebuchet MS"/>
              </a:rPr>
              <a:t>frameworks, </a:t>
            </a:r>
            <a:r>
              <a:rPr lang="en-US" sz="1800" spc="15" dirty="0">
                <a:latin typeface="Maiandra GD" pitchFamily="34" charset="0"/>
                <a:cs typeface="Trebuchet MS"/>
              </a:rPr>
              <a:t>enhancement </a:t>
            </a:r>
            <a:r>
              <a:rPr lang="en-US" sz="1800" spc="40" dirty="0">
                <a:latin typeface="Maiandra GD" pitchFamily="34" charset="0"/>
                <a:cs typeface="Trebuchet MS"/>
              </a:rPr>
              <a:t>and </a:t>
            </a:r>
            <a:r>
              <a:rPr lang="en-US" sz="1800" spc="15" dirty="0">
                <a:latin typeface="Maiandra GD" pitchFamily="34" charset="0"/>
                <a:cs typeface="Trebuchet MS"/>
              </a:rPr>
              <a:t>recognition </a:t>
            </a:r>
            <a:r>
              <a:rPr lang="en-US" sz="1800" spc="60" dirty="0">
                <a:latin typeface="Maiandra GD" pitchFamily="34" charset="0"/>
                <a:cs typeface="Trebuchet MS"/>
              </a:rPr>
              <a:t>being </a:t>
            </a:r>
            <a:r>
              <a:rPr lang="en-US" sz="1800" spc="-30" dirty="0">
                <a:latin typeface="Maiandra GD" pitchFamily="34" charset="0"/>
                <a:cs typeface="Trebuchet MS"/>
              </a:rPr>
              <a:t>two </a:t>
            </a:r>
            <a:r>
              <a:rPr lang="en-US" sz="1800" spc="-15" dirty="0">
                <a:latin typeface="Maiandra GD" pitchFamily="34" charset="0"/>
                <a:cs typeface="Trebuchet MS"/>
              </a:rPr>
              <a:t>different </a:t>
            </a:r>
            <a:r>
              <a:rPr lang="en-US" sz="1800" spc="35" dirty="0">
                <a:latin typeface="Maiandra GD" pitchFamily="34" charset="0"/>
                <a:cs typeface="Trebuchet MS"/>
              </a:rPr>
              <a:t>modules </a:t>
            </a:r>
            <a:r>
              <a:rPr lang="en-US" sz="1800" spc="15" dirty="0">
                <a:latin typeface="Maiandra GD" pitchFamily="34" charset="0"/>
                <a:cs typeface="Trebuchet MS"/>
              </a:rPr>
              <a:t>in </a:t>
            </a:r>
            <a:r>
              <a:rPr lang="en-US" sz="1800" spc="40" dirty="0">
                <a:latin typeface="Maiandra GD" pitchFamily="34" charset="0"/>
                <a:cs typeface="Trebuchet MS"/>
              </a:rPr>
              <a:t>cascaded  </a:t>
            </a:r>
            <a:r>
              <a:rPr lang="en-US" sz="1800" spc="25" dirty="0">
                <a:latin typeface="Maiandra GD" pitchFamily="34" charset="0"/>
                <a:cs typeface="Trebuchet MS"/>
              </a:rPr>
              <a:t>manner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dirty="0">
                <a:latin typeface="Maiandra GD" pitchFamily="34" charset="0"/>
                <a:cs typeface="Trebuchet MS"/>
              </a:rPr>
              <a:t>are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25" dirty="0">
                <a:latin typeface="Maiandra GD" pitchFamily="34" charset="0"/>
                <a:cs typeface="Trebuchet MS"/>
              </a:rPr>
              <a:t>unable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-5" dirty="0">
                <a:latin typeface="Maiandra GD" pitchFamily="34" charset="0"/>
                <a:cs typeface="Trebuchet MS"/>
              </a:rPr>
              <a:t>refine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15" dirty="0">
                <a:latin typeface="Maiandra GD" pitchFamily="34" charset="0"/>
                <a:cs typeface="Trebuchet MS"/>
              </a:rPr>
              <a:t>enhancement</a:t>
            </a:r>
            <a:r>
              <a:rPr lang="en-US" sz="1800" spc="-35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>
                <a:latin typeface="Maiandra GD" pitchFamily="34" charset="0"/>
                <a:cs typeface="Trebuchet MS"/>
              </a:rPr>
              <a:t>module</a:t>
            </a:r>
            <a:r>
              <a:rPr lang="en-US" sz="1800" spc="-65" dirty="0">
                <a:latin typeface="Maiandra GD" pitchFamily="34" charset="0"/>
                <a:cs typeface="Trebuchet MS"/>
              </a:rPr>
              <a:t> </a:t>
            </a:r>
            <a:r>
              <a:rPr lang="en-US" sz="1800" spc="20" dirty="0">
                <a:latin typeface="Maiandra GD" pitchFamily="34" charset="0"/>
                <a:cs typeface="Trebuchet MS"/>
              </a:rPr>
              <a:t>weights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-40" dirty="0">
                <a:latin typeface="Maiandra GD" pitchFamily="34" charset="0"/>
                <a:cs typeface="Trebuchet MS"/>
              </a:rPr>
              <a:t>to</a:t>
            </a:r>
            <a:r>
              <a:rPr lang="en-US" sz="1800" spc="-50" dirty="0">
                <a:latin typeface="Maiandra GD" pitchFamily="34" charset="0"/>
                <a:cs typeface="Trebuchet MS"/>
              </a:rPr>
              <a:t> </a:t>
            </a:r>
            <a:r>
              <a:rPr lang="en-US" sz="1800" spc="10" dirty="0">
                <a:latin typeface="Maiandra GD" pitchFamily="34" charset="0"/>
                <a:cs typeface="Trebuchet MS"/>
              </a:rPr>
              <a:t>get</a:t>
            </a:r>
            <a:r>
              <a:rPr lang="en-US" sz="1800" spc="-60" dirty="0">
                <a:latin typeface="Maiandra GD" pitchFamily="34" charset="0"/>
                <a:cs typeface="Trebuchet MS"/>
              </a:rPr>
              <a:t> </a:t>
            </a:r>
            <a:r>
              <a:rPr lang="en-US" sz="1800" spc="20" dirty="0">
                <a:latin typeface="Maiandra GD" pitchFamily="34" charset="0"/>
                <a:cs typeface="Trebuchet MS"/>
              </a:rPr>
              <a:t>more</a:t>
            </a:r>
            <a:r>
              <a:rPr lang="en-US" sz="1800" spc="-75" dirty="0">
                <a:latin typeface="Maiandra GD" pitchFamily="34" charset="0"/>
                <a:cs typeface="Trebuchet MS"/>
              </a:rPr>
              <a:t> </a:t>
            </a:r>
            <a:r>
              <a:rPr lang="en-US" sz="1800" spc="30" dirty="0">
                <a:latin typeface="Maiandra GD" pitchFamily="34" charset="0"/>
                <a:cs typeface="Trebuchet MS"/>
              </a:rPr>
              <a:t>precise</a:t>
            </a:r>
            <a:r>
              <a:rPr lang="en-US" sz="1800" spc="-55" dirty="0">
                <a:latin typeface="Maiandra GD" pitchFamily="34" charset="0"/>
                <a:cs typeface="Trebuchet MS"/>
              </a:rPr>
              <a:t> </a:t>
            </a:r>
            <a:r>
              <a:rPr lang="en-US" sz="1800" spc="15" dirty="0" smtClean="0">
                <a:latin typeface="Maiandra GD" pitchFamily="34" charset="0"/>
                <a:cs typeface="Trebuchet MS"/>
              </a:rPr>
              <a:t>recognition results.</a:t>
            </a:r>
            <a:endParaRPr lang="en-US" sz="1800" dirty="0" smtClean="0">
              <a:latin typeface="Maiandra G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IN" dirty="0"/>
          </a:p>
        </p:txBody>
      </p:sp>
      <p:pic>
        <p:nvPicPr>
          <p:cNvPr id="3074" name="Picture 2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5044"/>
            <a:ext cx="2956498" cy="16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2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Framework </a:t>
            </a:r>
            <a:r>
              <a:rPr lang="en-US" spc="-5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that </a:t>
            </a:r>
            <a:r>
              <a:rPr lang="en-US" spc="-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jointly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optimizes </a:t>
            </a:r>
            <a:r>
              <a:rPr lang="en-US" spc="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image-denoising </a:t>
            </a:r>
            <a:r>
              <a:rPr lang="en-US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and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super-resolution </a:t>
            </a:r>
            <a:r>
              <a:rPr lang="en-US" spc="-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pc="5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degraded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document </a:t>
            </a:r>
            <a:r>
              <a:rPr lang="en-US" spc="4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images</a:t>
            </a:r>
            <a:r>
              <a:rPr lang="en-US" spc="-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.</a:t>
            </a:r>
            <a:endParaRPr lang="en-US" dirty="0" smtClean="0">
              <a:solidFill>
                <a:schemeClr val="tx1"/>
              </a:solidFill>
              <a:latin typeface="Maiandra GD" pitchFamily="34" charset="0"/>
              <a:cs typeface="Trebuchet MS"/>
            </a:endParaRPr>
          </a:p>
          <a:p>
            <a:r>
              <a:rPr lang="en-US" spc="40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Use</a:t>
            </a:r>
            <a:r>
              <a:rPr lang="en-US" spc="-6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-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of</a:t>
            </a:r>
            <a:r>
              <a:rPr lang="en-US" spc="-6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cycle</a:t>
            </a:r>
            <a:r>
              <a:rPr lang="en-US" spc="-5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consistency</a:t>
            </a:r>
            <a:r>
              <a:rPr lang="en-US" spc="-4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loss</a:t>
            </a:r>
            <a:r>
              <a:rPr lang="en-US" spc="-6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[14]</a:t>
            </a:r>
            <a:r>
              <a:rPr lang="en-US" spc="-7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-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to</a:t>
            </a:r>
            <a:r>
              <a:rPr lang="en-US" spc="-5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refine</a:t>
            </a:r>
            <a:r>
              <a:rPr lang="en-US" spc="-5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4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HR</a:t>
            </a:r>
            <a:r>
              <a:rPr lang="en-US" spc="-7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target</a:t>
            </a:r>
            <a:r>
              <a:rPr lang="en-US" spc="-6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document</a:t>
            </a:r>
            <a:r>
              <a:rPr lang="en-US" spc="-6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image.</a:t>
            </a:r>
            <a:endParaRPr lang="en-US" dirty="0" smtClean="0">
              <a:solidFill>
                <a:schemeClr val="tx1"/>
              </a:solidFill>
              <a:latin typeface="Maiandra GD" pitchFamily="34" charset="0"/>
              <a:cs typeface="Trebuchet MS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pc="-60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Joint </a:t>
            </a:r>
            <a:r>
              <a:rPr lang="en-US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optimization </a:t>
            </a:r>
            <a:r>
              <a:rPr lang="en-US" spc="-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document </a:t>
            </a:r>
            <a:r>
              <a:rPr lang="en-US" spc="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image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enhancement </a:t>
            </a:r>
            <a:r>
              <a:rPr lang="en-US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and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recognition </a:t>
            </a:r>
            <a:r>
              <a:rPr lang="en-US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for </a:t>
            </a:r>
            <a:r>
              <a:rPr lang="en-US" spc="5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degraded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document</a:t>
            </a:r>
            <a:r>
              <a:rPr lang="en-US" spc="-4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4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images </a:t>
            </a:r>
            <a:r>
              <a:rPr lang="en-US" spc="1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through</a:t>
            </a:r>
            <a:r>
              <a:rPr lang="en-US" spc="-6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</a:t>
            </a:r>
            <a:r>
              <a:rPr lang="en-US" spc="-5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end-to-end</a:t>
            </a:r>
            <a:r>
              <a:rPr lang="en-US" spc="-4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robust</a:t>
            </a:r>
            <a:r>
              <a:rPr lang="en-US" spc="-6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2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OCR</a:t>
            </a:r>
            <a:r>
              <a:rPr lang="en-US" spc="-5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framework</a:t>
            </a:r>
            <a:r>
              <a:rPr lang="en-US" spc="-8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-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to</a:t>
            </a:r>
            <a:r>
              <a:rPr lang="en-US" spc="-7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boost</a:t>
            </a:r>
            <a:r>
              <a:rPr lang="en-US" spc="-6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recognition</a:t>
            </a:r>
            <a:r>
              <a:rPr lang="en-US" spc="-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accuracy.</a:t>
            </a:r>
            <a:endParaRPr lang="en-US" dirty="0" smtClean="0">
              <a:solidFill>
                <a:schemeClr val="tx1"/>
              </a:solidFill>
              <a:latin typeface="Maiandra GD" pitchFamily="34" charset="0"/>
              <a:cs typeface="Trebuchet MS"/>
            </a:endParaRPr>
          </a:p>
          <a:p>
            <a:r>
              <a:rPr lang="en-US" spc="20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Exhaustive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experimentation </a:t>
            </a:r>
            <a:r>
              <a:rPr lang="en-US" spc="-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with different </a:t>
            </a:r>
            <a:r>
              <a:rPr lang="en-US" spc="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types </a:t>
            </a:r>
            <a:r>
              <a:rPr lang="en-US" spc="-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pc="-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data </a:t>
            </a:r>
            <a:r>
              <a:rPr lang="en-US" spc="2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(printed </a:t>
            </a:r>
            <a:r>
              <a:rPr lang="en-US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and </a:t>
            </a:r>
            <a:r>
              <a:rPr lang="en-US" spc="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handwritten)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in </a:t>
            </a:r>
            <a:r>
              <a:rPr lang="en-US" spc="-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different </a:t>
            </a:r>
            <a:r>
              <a:rPr lang="en-US" spc="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scripts </a:t>
            </a:r>
            <a:r>
              <a:rPr lang="en-US" spc="-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to  </a:t>
            </a:r>
            <a:r>
              <a:rPr lang="en-US" spc="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show </a:t>
            </a:r>
            <a:r>
              <a:rPr lang="en-US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efficacy </a:t>
            </a:r>
            <a:r>
              <a:rPr lang="en-US" spc="-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pc="5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proposed </a:t>
            </a:r>
            <a:r>
              <a:rPr lang="en-US" spc="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network </a:t>
            </a:r>
            <a:r>
              <a:rPr lang="en-US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and </a:t>
            </a:r>
            <a:r>
              <a:rPr lang="en-US" spc="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comparison </a:t>
            </a:r>
            <a:r>
              <a:rPr lang="en-US" spc="-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with </a:t>
            </a:r>
            <a:r>
              <a:rPr lang="en-US" spc="-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state-of-art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frameworks </a:t>
            </a:r>
            <a:r>
              <a:rPr lang="en-US" spc="-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for </a:t>
            </a:r>
            <a:r>
              <a:rPr lang="en-US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document </a:t>
            </a:r>
            <a:r>
              <a:rPr lang="en-US" spc="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image  </a:t>
            </a:r>
            <a:r>
              <a:rPr lang="en-US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enhancement </a:t>
            </a:r>
            <a:r>
              <a:rPr lang="en-US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and</a:t>
            </a:r>
            <a:r>
              <a:rPr lang="en-US" spc="-1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recognition.</a:t>
            </a:r>
            <a:endParaRPr lang="en-US" dirty="0">
              <a:solidFill>
                <a:schemeClr val="tx1"/>
              </a:solidFill>
              <a:latin typeface="Maiandra GD" pitchFamily="34" charset="0"/>
              <a:cs typeface="Trebuchet MS"/>
            </a:endParaRPr>
          </a:p>
          <a:p>
            <a:endParaRPr lang="en-IN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IN" dirty="0"/>
          </a:p>
        </p:txBody>
      </p:sp>
      <p:pic>
        <p:nvPicPr>
          <p:cNvPr id="4098" name="Picture 2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6632"/>
            <a:ext cx="3035829" cy="1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886542"/>
            <a:ext cx="7747000" cy="26009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PROPOSED FRAMEWORK</a:t>
            </a:r>
            <a:endParaRPr lang="en-IN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733256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25" dirty="0" smtClean="0">
                <a:latin typeface="Trebuchet MS"/>
                <a:cs typeface="Trebuchet MS"/>
              </a:rPr>
              <a:t>End-to-End</a:t>
            </a:r>
            <a:r>
              <a:rPr lang="en-US" sz="1200" spc="-30" dirty="0" smtClean="0">
                <a:latin typeface="Trebuchet MS"/>
                <a:cs typeface="Trebuchet MS"/>
              </a:rPr>
              <a:t> </a:t>
            </a:r>
            <a:r>
              <a:rPr lang="en-US" sz="1200" spc="15" dirty="0" smtClean="0">
                <a:latin typeface="Trebuchet MS"/>
                <a:cs typeface="Trebuchet MS"/>
              </a:rPr>
              <a:t>network</a:t>
            </a:r>
            <a:r>
              <a:rPr lang="en-US" sz="1200" spc="-55" dirty="0" smtClean="0">
                <a:latin typeface="Trebuchet MS"/>
                <a:cs typeface="Trebuchet MS"/>
              </a:rPr>
              <a:t> </a:t>
            </a:r>
            <a:r>
              <a:rPr lang="en-US" sz="1200" dirty="0" smtClean="0">
                <a:latin typeface="Trebuchet MS"/>
                <a:cs typeface="Trebuchet MS"/>
              </a:rPr>
              <a:t>architecture</a:t>
            </a:r>
            <a:r>
              <a:rPr lang="en-US" sz="1200" spc="-55" dirty="0" smtClean="0">
                <a:latin typeface="Trebuchet MS"/>
                <a:cs typeface="Trebuchet MS"/>
              </a:rPr>
              <a:t> </a:t>
            </a:r>
            <a:r>
              <a:rPr lang="en-US" sz="1200" spc="-10" dirty="0" smtClean="0">
                <a:latin typeface="Trebuchet MS"/>
                <a:cs typeface="Trebuchet MS"/>
              </a:rPr>
              <a:t>for</a:t>
            </a:r>
            <a:r>
              <a:rPr lang="en-US" sz="1200" spc="-35" dirty="0" smtClean="0">
                <a:latin typeface="Trebuchet MS"/>
                <a:cs typeface="Trebuchet MS"/>
              </a:rPr>
              <a:t> </a:t>
            </a:r>
            <a:r>
              <a:rPr lang="en-US" sz="1200" spc="-25" dirty="0" smtClean="0">
                <a:latin typeface="Trebuchet MS"/>
                <a:cs typeface="Trebuchet MS"/>
              </a:rPr>
              <a:t>joint</a:t>
            </a:r>
            <a:r>
              <a:rPr lang="en-US" sz="1200" spc="-60" dirty="0" smtClean="0">
                <a:latin typeface="Trebuchet MS"/>
                <a:cs typeface="Trebuchet MS"/>
              </a:rPr>
              <a:t> </a:t>
            </a:r>
            <a:r>
              <a:rPr lang="en-US" sz="1200" spc="-5" dirty="0" smtClean="0">
                <a:latin typeface="Trebuchet MS"/>
                <a:cs typeface="Trebuchet MS"/>
              </a:rPr>
              <a:t>optimization</a:t>
            </a:r>
            <a:r>
              <a:rPr lang="en-US" sz="1200" spc="-40" dirty="0" smtClean="0">
                <a:latin typeface="Trebuchet MS"/>
                <a:cs typeface="Trebuchet MS"/>
              </a:rPr>
              <a:t> </a:t>
            </a:r>
            <a:r>
              <a:rPr lang="en-US" sz="1200" spc="-25" dirty="0" smtClean="0">
                <a:latin typeface="Trebuchet MS"/>
                <a:cs typeface="Trebuchet MS"/>
              </a:rPr>
              <a:t>of</a:t>
            </a:r>
            <a:r>
              <a:rPr lang="en-US" sz="1200" spc="-60" dirty="0" smtClean="0">
                <a:latin typeface="Trebuchet MS"/>
                <a:cs typeface="Trebuchet MS"/>
              </a:rPr>
              <a:t> </a:t>
            </a:r>
            <a:r>
              <a:rPr lang="en-US" sz="1200" spc="15" dirty="0" smtClean="0">
                <a:latin typeface="Trebuchet MS"/>
                <a:cs typeface="Trebuchet MS"/>
              </a:rPr>
              <a:t>document</a:t>
            </a:r>
            <a:r>
              <a:rPr lang="en-US" sz="1200" spc="-35" dirty="0" smtClean="0">
                <a:latin typeface="Trebuchet MS"/>
                <a:cs typeface="Trebuchet MS"/>
              </a:rPr>
              <a:t> </a:t>
            </a:r>
            <a:r>
              <a:rPr lang="en-US" sz="1200" spc="35" dirty="0" smtClean="0">
                <a:latin typeface="Trebuchet MS"/>
                <a:cs typeface="Trebuchet MS"/>
              </a:rPr>
              <a:t>image</a:t>
            </a:r>
            <a:r>
              <a:rPr lang="en-US" sz="1200" spc="-50" dirty="0" smtClean="0">
                <a:latin typeface="Trebuchet MS"/>
                <a:cs typeface="Trebuchet MS"/>
              </a:rPr>
              <a:t> </a:t>
            </a:r>
            <a:r>
              <a:rPr lang="en-US" sz="1200" spc="10" dirty="0" smtClean="0">
                <a:latin typeface="Trebuchet MS"/>
                <a:cs typeface="Trebuchet MS"/>
              </a:rPr>
              <a:t>enhancement</a:t>
            </a:r>
            <a:r>
              <a:rPr lang="en-US" sz="1200" spc="-50" dirty="0" smtClean="0">
                <a:latin typeface="Trebuchet MS"/>
                <a:cs typeface="Trebuchet MS"/>
              </a:rPr>
              <a:t> </a:t>
            </a:r>
            <a:r>
              <a:rPr lang="en-US" sz="1200" spc="30" dirty="0" smtClean="0">
                <a:latin typeface="Trebuchet MS"/>
                <a:cs typeface="Trebuchet MS"/>
              </a:rPr>
              <a:t>and</a:t>
            </a:r>
            <a:r>
              <a:rPr lang="en-US" sz="1200" spc="-60" dirty="0" smtClean="0">
                <a:latin typeface="Trebuchet MS"/>
                <a:cs typeface="Trebuchet MS"/>
              </a:rPr>
              <a:t> </a:t>
            </a:r>
            <a:r>
              <a:rPr lang="en-US" sz="1200" spc="10" dirty="0" smtClean="0">
                <a:latin typeface="Trebuchet MS"/>
                <a:cs typeface="Trebuchet MS"/>
              </a:rPr>
              <a:t>recognition.</a:t>
            </a:r>
            <a:endParaRPr lang="en-US" sz="1200" dirty="0" smtClean="0">
              <a:latin typeface="Trebuchet MS"/>
              <a:cs typeface="Trebuchet MS"/>
            </a:endParaRPr>
          </a:p>
        </p:txBody>
      </p:sp>
      <p:pic>
        <p:nvPicPr>
          <p:cNvPr id="5124" name="Picture 4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08" y="581375"/>
            <a:ext cx="201171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4" y="260648"/>
            <a:ext cx="7756263" cy="105425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sz="1800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The </a:t>
            </a:r>
            <a:r>
              <a:rPr lang="en-US" sz="1800" spc="5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proposed </a:t>
            </a:r>
            <a:r>
              <a:rPr lang="en-US" sz="1800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end-to-end </a:t>
            </a:r>
            <a:r>
              <a:rPr lang="en-US" sz="1800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network </a:t>
            </a:r>
            <a:r>
              <a:rPr lang="en-US" sz="1800" spc="-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architecture </a:t>
            </a:r>
            <a:r>
              <a:rPr lang="en-US" sz="1800" spc="-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for </a:t>
            </a:r>
            <a:r>
              <a:rPr lang="en-US" sz="1800" spc="-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joint </a:t>
            </a:r>
            <a:r>
              <a:rPr lang="en-US" sz="1800" spc="-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optimization </a:t>
            </a:r>
            <a:r>
              <a:rPr lang="en-US" sz="1800" spc="-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of </a:t>
            </a:r>
            <a:r>
              <a:rPr lang="en-US" sz="1800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document </a:t>
            </a:r>
            <a:r>
              <a:rPr lang="en-US" sz="1800" spc="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image </a:t>
            </a:r>
            <a:r>
              <a:rPr lang="en-US" sz="1800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enhancement </a:t>
            </a:r>
            <a:r>
              <a:rPr lang="en-US" sz="1800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and  </a:t>
            </a:r>
            <a:r>
              <a:rPr lang="en-US" sz="1800" spc="1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recognition </a:t>
            </a:r>
            <a:r>
              <a:rPr lang="en-US" sz="1800" spc="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is </a:t>
            </a:r>
            <a:r>
              <a:rPr lang="en-US" sz="1800" spc="2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shown </a:t>
            </a:r>
            <a:r>
              <a:rPr lang="en-US" sz="1800" spc="2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in </a:t>
            </a:r>
            <a:r>
              <a:rPr lang="en-US" sz="1800" spc="30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above figure</a:t>
            </a:r>
            <a:r>
              <a:rPr lang="en-US" sz="1800" spc="-40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. </a:t>
            </a:r>
            <a:r>
              <a:rPr lang="en-US" sz="1800" spc="-4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It </a:t>
            </a:r>
            <a:r>
              <a:rPr lang="en-US" sz="1800" spc="4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comprises </a:t>
            </a:r>
            <a:r>
              <a:rPr lang="en-US" sz="1800" spc="-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of two </a:t>
            </a:r>
            <a:r>
              <a:rPr lang="en-US" sz="1800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modules </a:t>
            </a:r>
            <a:r>
              <a:rPr lang="en-US" sz="1800" spc="-20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i.e., </a:t>
            </a:r>
            <a:r>
              <a:rPr lang="en-US" sz="1800" spc="15" dirty="0" smtClean="0">
                <a:solidFill>
                  <a:schemeClr val="tx1"/>
                </a:solidFill>
                <a:latin typeface="Maiandra GD" pitchFamily="34" charset="0"/>
                <a:cs typeface="Trebuchet MS"/>
              </a:rPr>
              <a:t>enhancement </a:t>
            </a:r>
            <a:r>
              <a:rPr lang="en-US" sz="1800" spc="3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module </a:t>
            </a:r>
            <a:r>
              <a:rPr lang="en-US" sz="1800" spc="3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and </a:t>
            </a:r>
            <a:r>
              <a:rPr lang="en-US" sz="1800" spc="7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BLSTM-CTC </a:t>
            </a:r>
            <a:r>
              <a:rPr lang="en-US" sz="1800" spc="5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based  </a:t>
            </a:r>
            <a:r>
              <a:rPr lang="en-US" sz="1800" spc="12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OCR</a:t>
            </a:r>
            <a:r>
              <a:rPr lang="en-US" sz="1800" spc="-65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 </a:t>
            </a:r>
            <a:r>
              <a:rPr lang="en-US" sz="1800" spc="1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>module.</a:t>
            </a:r>
            <a:r>
              <a:rPr lang="en-US" sz="180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Maiandra GD" pitchFamily="34" charset="0"/>
                <a:cs typeface="Trebuchet MS"/>
              </a:rPr>
            </a:br>
            <a:endParaRPr lang="en-IN" sz="18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870901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25" dirty="0" smtClean="0">
                <a:latin typeface="Trebuchet MS"/>
                <a:cs typeface="Trebuchet MS"/>
              </a:rPr>
              <a:t>Cascaded </a:t>
            </a:r>
            <a:r>
              <a:rPr lang="en-US" sz="1100" spc="15" dirty="0" smtClean="0">
                <a:latin typeface="Trebuchet MS"/>
                <a:cs typeface="Trebuchet MS"/>
              </a:rPr>
              <a:t>Enhancement</a:t>
            </a:r>
            <a:r>
              <a:rPr lang="en-US" sz="1100" spc="-45" dirty="0" smtClean="0">
                <a:latin typeface="Trebuchet MS"/>
                <a:cs typeface="Trebuchet MS"/>
              </a:rPr>
              <a:t> </a:t>
            </a:r>
            <a:r>
              <a:rPr lang="en-US" sz="1100" spc="25" dirty="0" smtClean="0">
                <a:latin typeface="Trebuchet MS"/>
                <a:cs typeface="Trebuchet MS"/>
              </a:rPr>
              <a:t>module</a:t>
            </a:r>
            <a:r>
              <a:rPr lang="en-US" sz="1100" spc="-50" dirty="0" smtClean="0">
                <a:latin typeface="Trebuchet MS"/>
                <a:cs typeface="Trebuchet MS"/>
              </a:rPr>
              <a:t> </a:t>
            </a:r>
            <a:r>
              <a:rPr lang="en-US" sz="1100" dirty="0" smtClean="0">
                <a:latin typeface="Trebuchet MS"/>
                <a:cs typeface="Trebuchet MS"/>
              </a:rPr>
              <a:t>architecture</a:t>
            </a:r>
            <a:r>
              <a:rPr lang="en-US" sz="1100" spc="-40" dirty="0" smtClean="0">
                <a:latin typeface="Trebuchet MS"/>
                <a:cs typeface="Trebuchet MS"/>
              </a:rPr>
              <a:t> </a:t>
            </a:r>
            <a:r>
              <a:rPr lang="en-US" sz="1100" spc="-10" dirty="0" smtClean="0">
                <a:latin typeface="Trebuchet MS"/>
                <a:cs typeface="Trebuchet MS"/>
              </a:rPr>
              <a:t>for</a:t>
            </a:r>
            <a:r>
              <a:rPr lang="en-US" sz="1100" spc="-55" dirty="0" smtClean="0">
                <a:latin typeface="Trebuchet MS"/>
                <a:cs typeface="Trebuchet MS"/>
              </a:rPr>
              <a:t> </a:t>
            </a:r>
            <a:r>
              <a:rPr lang="en-US" sz="1100" spc="-25" dirty="0" smtClean="0">
                <a:latin typeface="Trebuchet MS"/>
                <a:cs typeface="Trebuchet MS"/>
              </a:rPr>
              <a:t>joint</a:t>
            </a:r>
            <a:r>
              <a:rPr lang="en-US" sz="1100" spc="-55" dirty="0" smtClean="0">
                <a:latin typeface="Trebuchet MS"/>
                <a:cs typeface="Trebuchet MS"/>
              </a:rPr>
              <a:t> </a:t>
            </a:r>
            <a:r>
              <a:rPr lang="en-US" sz="1100" spc="-5" dirty="0" smtClean="0">
                <a:latin typeface="Trebuchet MS"/>
                <a:cs typeface="Trebuchet MS"/>
              </a:rPr>
              <a:t>optimization</a:t>
            </a:r>
            <a:r>
              <a:rPr lang="en-US" sz="1100" spc="-40" dirty="0" smtClean="0">
                <a:latin typeface="Trebuchet MS"/>
                <a:cs typeface="Trebuchet MS"/>
              </a:rPr>
              <a:t> </a:t>
            </a:r>
            <a:r>
              <a:rPr lang="en-US" sz="1100" spc="-25" dirty="0" smtClean="0">
                <a:latin typeface="Trebuchet MS"/>
                <a:cs typeface="Trebuchet MS"/>
              </a:rPr>
              <a:t>of</a:t>
            </a:r>
            <a:r>
              <a:rPr lang="en-US" sz="1100" spc="-50" dirty="0" smtClean="0">
                <a:latin typeface="Trebuchet MS"/>
                <a:cs typeface="Trebuchet MS"/>
              </a:rPr>
              <a:t> </a:t>
            </a:r>
            <a:r>
              <a:rPr lang="en-US" sz="1100" spc="15" dirty="0" smtClean="0">
                <a:latin typeface="Trebuchet MS"/>
                <a:cs typeface="Trebuchet MS"/>
              </a:rPr>
              <a:t>document</a:t>
            </a:r>
            <a:r>
              <a:rPr lang="en-US" sz="1100" spc="-45" dirty="0" smtClean="0">
                <a:latin typeface="Trebuchet MS"/>
                <a:cs typeface="Trebuchet MS"/>
              </a:rPr>
              <a:t> </a:t>
            </a:r>
            <a:r>
              <a:rPr lang="en-US" sz="1100" spc="35" dirty="0" smtClean="0">
                <a:latin typeface="Trebuchet MS"/>
                <a:cs typeface="Trebuchet MS"/>
              </a:rPr>
              <a:t>image</a:t>
            </a:r>
            <a:r>
              <a:rPr lang="en-US" sz="1100" spc="-45" dirty="0" smtClean="0">
                <a:latin typeface="Trebuchet MS"/>
                <a:cs typeface="Trebuchet MS"/>
              </a:rPr>
              <a:t> </a:t>
            </a:r>
            <a:r>
              <a:rPr lang="en-US" sz="1100" spc="35" dirty="0" smtClean="0">
                <a:latin typeface="Trebuchet MS"/>
                <a:cs typeface="Trebuchet MS"/>
              </a:rPr>
              <a:t>denoising</a:t>
            </a:r>
            <a:r>
              <a:rPr lang="en-US" sz="1100" spc="-30" dirty="0" smtClean="0">
                <a:latin typeface="Trebuchet MS"/>
                <a:cs typeface="Trebuchet MS"/>
              </a:rPr>
              <a:t> </a:t>
            </a:r>
            <a:r>
              <a:rPr lang="en-US" sz="1100" spc="30" dirty="0" smtClean="0">
                <a:latin typeface="Trebuchet MS"/>
                <a:cs typeface="Trebuchet MS"/>
              </a:rPr>
              <a:t>and  </a:t>
            </a:r>
            <a:r>
              <a:rPr lang="en-US" sz="1100" spc="10" dirty="0" smtClean="0">
                <a:latin typeface="Trebuchet MS"/>
                <a:cs typeface="Trebuchet MS"/>
              </a:rPr>
              <a:t>super-resolution.</a:t>
            </a:r>
            <a:endParaRPr lang="en-US" sz="1100" dirty="0" smtClean="0">
              <a:latin typeface="Trebuchet MS"/>
              <a:cs typeface="Trebuchet MS"/>
            </a:endParaRPr>
          </a:p>
          <a:p>
            <a:endParaRPr lang="en-IN" sz="11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5157192"/>
            <a:ext cx="7745505" cy="968970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Maiandra GD" pitchFamily="34" charset="0"/>
              </a:rPr>
              <a:t>The low resolution image is passed through the model to </a:t>
            </a:r>
            <a:r>
              <a:rPr lang="en-US" sz="2000" dirty="0" err="1" smtClean="0">
                <a:latin typeface="Maiandra GD" pitchFamily="34" charset="0"/>
              </a:rPr>
              <a:t>denoise</a:t>
            </a:r>
            <a:r>
              <a:rPr lang="en-US" sz="2000" dirty="0" smtClean="0">
                <a:latin typeface="Maiandra GD" pitchFamily="34" charset="0"/>
              </a:rPr>
              <a:t> the noisy image which is again passed through the model to increase the resolution of the image. So, that the final output is an image with increased resolution.  </a:t>
            </a:r>
            <a:endParaRPr lang="en-IN" sz="2000" dirty="0">
              <a:latin typeface="Maiandra G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3" t="30834" r="22872" b="22725"/>
          <a:stretch/>
        </p:blipFill>
        <p:spPr bwMode="auto">
          <a:xfrm>
            <a:off x="827584" y="1260611"/>
            <a:ext cx="7416824" cy="361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0000" l="10000" r="97000">
                        <a14:backgroundMark x1="33000" y1="6750" x2="67167" y2="7000"/>
                        <a14:backgroundMark x1="67167" y1="7000" x2="67167" y2="7000"/>
                        <a14:backgroundMark x1="33333" y1="15500" x2="70000" y2="14750"/>
                        <a14:backgroundMark x1="36333" y1="69000" x2="62500" y2="75000"/>
                        <a14:backgroundMark x1="37667" y1="77500" x2="63167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51" y="-285778"/>
            <a:ext cx="9144000" cy="6858000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4716016" y="157281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7984" y="12034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75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66095" y="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1979712" y="4561916"/>
            <a:ext cx="522058" cy="2106234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5588823">
            <a:off x="6898318" y="4556138"/>
            <a:ext cx="504056" cy="2025361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844696" y="58601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574283" y="58139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83" y="6307682"/>
            <a:ext cx="4176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Detailed process of denoising the dataset by </a:t>
            </a:r>
            <a:r>
              <a:rPr lang="en-US" sz="1200" dirty="0" err="1" smtClean="0"/>
              <a:t>autoencoder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759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132856"/>
            <a:ext cx="8892479" cy="4725144"/>
          </a:xfrm>
        </p:spPr>
        <p:txBody>
          <a:bodyPr>
            <a:normAutofit/>
          </a:bodyPr>
          <a:lstStyle/>
          <a:p>
            <a:pPr marL="317500" marR="19050" indent="-304800">
              <a:spcBef>
                <a:spcPts val="260"/>
              </a:spcBef>
              <a:tabLst>
                <a:tab pos="316865" algn="l"/>
                <a:tab pos="317500" algn="l"/>
              </a:tabLst>
            </a:pP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Proposed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framework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is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validated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on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several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datasets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in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different </a:t>
            </a:r>
            <a:r>
              <a:rPr lang="en-US" sz="1500" spc="45" dirty="0">
                <a:solidFill>
                  <a:srgbClr val="434343"/>
                </a:solidFill>
                <a:latin typeface="Trebuchet MS"/>
                <a:cs typeface="Trebuchet MS"/>
              </a:rPr>
              <a:t>languages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compare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them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with  different </a:t>
            </a:r>
            <a:r>
              <a:rPr lang="en-US" sz="1500" spc="-25" dirty="0">
                <a:solidFill>
                  <a:srgbClr val="434343"/>
                </a:solidFill>
                <a:latin typeface="Trebuchet MS"/>
                <a:cs typeface="Trebuchet MS"/>
              </a:rPr>
              <a:t>state-of-art</a:t>
            </a:r>
            <a:r>
              <a:rPr lang="en-US" sz="15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algorithms:</a:t>
            </a:r>
            <a:endParaRPr lang="en-US" sz="1500" dirty="0">
              <a:latin typeface="Trebuchet MS"/>
              <a:cs typeface="Trebuchet MS"/>
            </a:endParaRPr>
          </a:p>
          <a:p>
            <a:pPr marL="774700" lvl="1" indent="-305435">
              <a:buSzPct val="114285"/>
              <a:tabLst>
                <a:tab pos="774700" algn="l"/>
                <a:tab pos="775335" algn="l"/>
              </a:tabLst>
            </a:pP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Publicly</a:t>
            </a:r>
            <a:r>
              <a:rPr lang="en-US" sz="15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available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handwritten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datasets</a:t>
            </a:r>
            <a:r>
              <a:rPr lang="en-US" sz="1500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in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45" dirty="0">
                <a:solidFill>
                  <a:srgbClr val="434343"/>
                </a:solidFill>
                <a:latin typeface="Trebuchet MS"/>
                <a:cs typeface="Trebuchet MS"/>
              </a:rPr>
              <a:t>English</a:t>
            </a:r>
            <a:r>
              <a:rPr lang="en-US" sz="1500" spc="-5" dirty="0">
                <a:solidFill>
                  <a:srgbClr val="434343"/>
                </a:solidFill>
                <a:latin typeface="Trebuchet MS"/>
                <a:cs typeface="Trebuchet MS"/>
              </a:rPr>
              <a:t>.</a:t>
            </a:r>
            <a:endParaRPr lang="en-US" sz="1500" dirty="0">
              <a:latin typeface="Trebuchet MS"/>
              <a:cs typeface="Trebuchet MS"/>
            </a:endParaRPr>
          </a:p>
          <a:p>
            <a:pPr marL="774700" lvl="1" indent="-305435">
              <a:buSzPct val="114285"/>
              <a:tabLst>
                <a:tab pos="774700" algn="l"/>
                <a:tab pos="775335" algn="l"/>
              </a:tabLst>
            </a:pPr>
            <a:r>
              <a:rPr lang="en-US" sz="1500" spc="95" dirty="0">
                <a:solidFill>
                  <a:srgbClr val="434343"/>
                </a:solidFill>
                <a:latin typeface="Trebuchet MS"/>
                <a:cs typeface="Trebuchet MS"/>
              </a:rPr>
              <a:t>We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also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trained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z="1500" spc="-5" dirty="0">
                <a:solidFill>
                  <a:srgbClr val="434343"/>
                </a:solidFill>
                <a:latin typeface="Trebuchet MS"/>
                <a:cs typeface="Trebuchet MS"/>
              </a:rPr>
              <a:t>tested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our systems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on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three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Indic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script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datasets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with different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challenges: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Devanagari</a:t>
            </a:r>
            <a:r>
              <a:rPr lang="en-US" sz="1500" dirty="0">
                <a:latin typeface="Trebuchet MS"/>
                <a:cs typeface="Trebuchet MS"/>
              </a:rPr>
              <a:t>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(Hindi</a:t>
            </a:r>
            <a:r>
              <a:rPr lang="en-US" sz="1500" spc="10" dirty="0" smtClean="0">
                <a:solidFill>
                  <a:srgbClr val="434343"/>
                </a:solidFill>
                <a:latin typeface="Trebuchet MS"/>
                <a:cs typeface="Trebuchet MS"/>
              </a:rPr>
              <a:t>),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lang="en-US" sz="1500" spc="10" dirty="0" smtClean="0">
                <a:solidFill>
                  <a:srgbClr val="434343"/>
                </a:solidFill>
                <a:latin typeface="Trebuchet MS"/>
                <a:cs typeface="Trebuchet MS"/>
              </a:rPr>
              <a:t>nglish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Telugu.</a:t>
            </a:r>
            <a:endParaRPr lang="en-US" sz="1500" dirty="0">
              <a:latin typeface="Trebuchet MS"/>
              <a:cs typeface="Trebuchet MS"/>
            </a:endParaRPr>
          </a:p>
          <a:p>
            <a:pPr marL="317500" marR="5080" indent="-304800">
              <a:tabLst>
                <a:tab pos="316865" algn="l"/>
                <a:tab pos="317500" algn="l"/>
              </a:tabLst>
            </a:pP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These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datasets </a:t>
            </a:r>
            <a:r>
              <a:rPr lang="en-US" sz="1500" spc="45" dirty="0">
                <a:solidFill>
                  <a:srgbClr val="434343"/>
                </a:solidFill>
                <a:latin typeface="Trebuchet MS"/>
                <a:cs typeface="Trebuchet MS"/>
              </a:rPr>
              <a:t>comprises </a:t>
            </a:r>
            <a:r>
              <a:rPr lang="en-US" sz="1500" spc="-30" dirty="0">
                <a:solidFill>
                  <a:srgbClr val="434343"/>
                </a:solidFill>
                <a:latin typeface="Trebuchet MS"/>
                <a:cs typeface="Trebuchet MS"/>
              </a:rPr>
              <a:t>of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noisy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 old </a:t>
            </a:r>
            <a:r>
              <a:rPr lang="en-US" sz="1500" spc="50" dirty="0">
                <a:solidFill>
                  <a:srgbClr val="434343"/>
                </a:solidFill>
                <a:latin typeface="Trebuchet MS"/>
                <a:cs typeface="Trebuchet MS"/>
              </a:rPr>
              <a:t>degraded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documents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along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with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new printed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books, accordingly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offering</a:t>
            </a:r>
            <a:r>
              <a:rPr lang="en-US" sz="15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diverse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set</a:t>
            </a:r>
            <a:r>
              <a:rPr lang="en-US" sz="15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3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recognition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challenges.</a:t>
            </a:r>
            <a:endParaRPr lang="en-US" sz="1500" dirty="0">
              <a:latin typeface="Trebuchet MS"/>
              <a:cs typeface="Trebuchet MS"/>
            </a:endParaRPr>
          </a:p>
          <a:p>
            <a:pPr marL="317500" indent="-304800">
              <a:spcBef>
                <a:spcPts val="830"/>
              </a:spcBef>
              <a:tabLst>
                <a:tab pos="316865" algn="l"/>
                <a:tab pos="317500" algn="l"/>
              </a:tabLst>
            </a:pP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In order 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make </a:t>
            </a:r>
            <a:r>
              <a:rPr lang="en-US" sz="1500" spc="-2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system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robust 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low-resolution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document </a:t>
            </a: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images,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we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down sampled </a:t>
            </a:r>
            <a:r>
              <a:rPr lang="en-US" sz="1500" spc="-20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lang="en-US" sz="1500" spc="2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0" dirty="0">
                <a:solidFill>
                  <a:srgbClr val="434343"/>
                </a:solidFill>
                <a:latin typeface="Trebuchet MS"/>
                <a:cs typeface="Trebuchet MS"/>
              </a:rPr>
              <a:t>high</a:t>
            </a:r>
            <a:r>
              <a:rPr lang="en-US" sz="1500" dirty="0"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resolution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45" dirty="0">
                <a:solidFill>
                  <a:srgbClr val="434343"/>
                </a:solidFill>
                <a:latin typeface="Trebuchet MS"/>
                <a:cs typeface="Trebuchet MS"/>
              </a:rPr>
              <a:t>images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45" dirty="0">
                <a:solidFill>
                  <a:srgbClr val="434343"/>
                </a:solidFill>
                <a:latin typeface="Trebuchet MS"/>
                <a:cs typeface="Trebuchet MS"/>
              </a:rPr>
              <a:t>used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it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as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input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to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our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system.</a:t>
            </a:r>
            <a:endParaRPr lang="en-US" sz="1500" dirty="0">
              <a:latin typeface="Trebuchet MS"/>
              <a:cs typeface="Trebuchet MS"/>
            </a:endParaRPr>
          </a:p>
          <a:p>
            <a:pPr marL="317500" marR="19050" indent="-304800">
              <a:spcBef>
                <a:spcPts val="1025"/>
              </a:spcBef>
              <a:tabLst>
                <a:tab pos="316865" algn="l"/>
                <a:tab pos="317500" algn="l"/>
              </a:tabLst>
            </a:pP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All </a:t>
            </a:r>
            <a:r>
              <a:rPr lang="en-US" sz="1500" spc="-2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documents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are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bilingual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with </a:t>
            </a:r>
            <a:r>
              <a:rPr lang="en-US" sz="1500" spc="50" dirty="0">
                <a:solidFill>
                  <a:srgbClr val="434343"/>
                </a:solidFill>
                <a:latin typeface="Trebuchet MS"/>
                <a:cs typeface="Trebuchet MS"/>
              </a:rPr>
              <a:t>English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as </a:t>
            </a:r>
            <a:r>
              <a:rPr lang="en-US" sz="1500" spc="-2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z="1500" spc="45" dirty="0">
                <a:solidFill>
                  <a:srgbClr val="434343"/>
                </a:solidFill>
                <a:latin typeface="Trebuchet MS"/>
                <a:cs typeface="Trebuchet MS"/>
              </a:rPr>
              <a:t>second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script,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there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are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few </a:t>
            </a:r>
            <a:r>
              <a:rPr lang="en-US" sz="1500" spc="60" dirty="0">
                <a:solidFill>
                  <a:srgbClr val="434343"/>
                </a:solidFill>
                <a:latin typeface="Trebuchet MS"/>
                <a:cs typeface="Trebuchet MS"/>
              </a:rPr>
              <a:t>pages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which 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comprise</a:t>
            </a:r>
            <a:r>
              <a:rPr lang="en-US" sz="15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3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handwritten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paragraphs</a:t>
            </a:r>
            <a:r>
              <a:rPr lang="en-US" sz="1500" spc="-9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as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well</a:t>
            </a:r>
            <a:r>
              <a:rPr lang="en-US" sz="15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0" dirty="0">
                <a:solidFill>
                  <a:srgbClr val="434343"/>
                </a:solidFill>
                <a:latin typeface="Trebuchet MS"/>
                <a:cs typeface="Trebuchet MS"/>
              </a:rPr>
              <a:t>making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segmentation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tough</a:t>
            </a:r>
            <a:r>
              <a:rPr lang="en-US" sz="15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task.</a:t>
            </a:r>
            <a:endParaRPr lang="en-US" sz="1500" dirty="0">
              <a:latin typeface="Trebuchet MS"/>
              <a:cs typeface="Trebuchet MS"/>
            </a:endParaRPr>
          </a:p>
          <a:p>
            <a:pPr marL="317500" marR="20320" indent="-304800">
              <a:spcBef>
                <a:spcPts val="990"/>
              </a:spcBef>
              <a:tabLst>
                <a:tab pos="316865" algn="l"/>
                <a:tab pos="317500" algn="l"/>
              </a:tabLst>
            </a:pP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Before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providing image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as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input 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lang="en-US" sz="1500" spc="-2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framework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skew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correction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text </a:t>
            </a:r>
            <a:r>
              <a:rPr lang="en-US" sz="1500" spc="45" dirty="0">
                <a:solidFill>
                  <a:srgbClr val="434343"/>
                </a:solidFill>
                <a:latin typeface="Trebuchet MS"/>
                <a:cs typeface="Trebuchet MS"/>
              </a:rPr>
              <a:t>graphics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segmentation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is 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performed.</a:t>
            </a:r>
            <a:endParaRPr lang="en-US" sz="1500" dirty="0">
              <a:latin typeface="Trebuchet MS"/>
              <a:cs typeface="Trebuchet MS"/>
            </a:endParaRPr>
          </a:p>
          <a:p>
            <a:pPr marL="317500" marR="19685" indent="-304800">
              <a:tabLst>
                <a:tab pos="316865" algn="l"/>
                <a:tab pos="317500" algn="l"/>
                <a:tab pos="1442085" algn="l"/>
              </a:tabLst>
            </a:pP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These 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datasets are </a:t>
            </a:r>
            <a:r>
              <a:rPr lang="en-US" sz="1500" dirty="0" err="1">
                <a:solidFill>
                  <a:srgbClr val="434343"/>
                </a:solidFill>
                <a:latin typeface="Trebuchet MS"/>
                <a:cs typeface="Trebuchet MS"/>
              </a:rPr>
              <a:t>splitted</a:t>
            </a:r>
            <a:r>
              <a:rPr lang="en-US" sz="1500" dirty="0">
                <a:solidFill>
                  <a:srgbClr val="434343"/>
                </a:solidFill>
                <a:latin typeface="Trebuchet MS"/>
                <a:cs typeface="Trebuchet MS"/>
              </a:rPr>
              <a:t> 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as: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training </a:t>
            </a:r>
            <a:r>
              <a:rPr lang="en-US" sz="1500" spc="65" dirty="0">
                <a:solidFill>
                  <a:srgbClr val="434343"/>
                </a:solidFill>
                <a:latin typeface="Trebuchet MS"/>
                <a:cs typeface="Trebuchet MS"/>
              </a:rPr>
              <a:t>(60%),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validation </a:t>
            </a:r>
            <a:r>
              <a:rPr lang="en-US" sz="1500" spc="95" dirty="0">
                <a:solidFill>
                  <a:srgbClr val="434343"/>
                </a:solidFill>
                <a:latin typeface="Trebuchet MS"/>
                <a:cs typeface="Trebuchet MS"/>
              </a:rPr>
              <a:t>(20%)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z="1500" spc="-35" dirty="0">
                <a:solidFill>
                  <a:srgbClr val="434343"/>
                </a:solidFill>
                <a:latin typeface="Trebuchet MS"/>
                <a:cs typeface="Trebuchet MS"/>
              </a:rPr>
              <a:t>test </a:t>
            </a:r>
            <a:r>
              <a:rPr lang="en-US" sz="1500" spc="65" dirty="0">
                <a:solidFill>
                  <a:srgbClr val="434343"/>
                </a:solidFill>
                <a:latin typeface="Trebuchet MS"/>
                <a:cs typeface="Trebuchet MS"/>
              </a:rPr>
              <a:t>(20%).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training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dataset</a:t>
            </a:r>
            <a:r>
              <a:rPr lang="en-US" sz="1500" spc="-2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was  </a:t>
            </a:r>
            <a:r>
              <a:rPr lang="en-US" sz="1500" spc="-5" dirty="0">
                <a:solidFill>
                  <a:srgbClr val="434343"/>
                </a:solidFill>
                <a:latin typeface="Trebuchet MS"/>
                <a:cs typeface="Trebuchet MS"/>
              </a:rPr>
              <a:t>utilized for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learning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robust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document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image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enhancement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recognition.</a:t>
            </a:r>
            <a:endParaRPr lang="en-US" sz="1500" dirty="0">
              <a:latin typeface="Trebuchet MS"/>
              <a:cs typeface="Trebuchet MS"/>
            </a:endParaRPr>
          </a:p>
          <a:p>
            <a:pPr marL="317500" indent="-304800">
              <a:tabLst>
                <a:tab pos="316865" algn="l"/>
                <a:tab pos="317500" algn="l"/>
              </a:tabLst>
            </a:pPr>
            <a:r>
              <a:rPr lang="en-US" sz="1500" spc="55" dirty="0">
                <a:solidFill>
                  <a:srgbClr val="434343"/>
                </a:solidFill>
                <a:latin typeface="Trebuchet MS"/>
                <a:cs typeface="Trebuchet MS"/>
              </a:rPr>
              <a:t>Alongside </a:t>
            </a:r>
            <a:r>
              <a:rPr lang="en-US" sz="1500" spc="-2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z="1500" spc="30" dirty="0">
                <a:solidFill>
                  <a:srgbClr val="434343"/>
                </a:solidFill>
                <a:latin typeface="Trebuchet MS"/>
                <a:cs typeface="Trebuchet MS"/>
              </a:rPr>
              <a:t>noise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already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present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in </a:t>
            </a:r>
            <a:r>
              <a:rPr lang="en-US" sz="1500" spc="-2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image,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Gaussian </a:t>
            </a:r>
            <a:r>
              <a:rPr lang="en-US" sz="1500" spc="80" dirty="0">
                <a:solidFill>
                  <a:srgbClr val="434343"/>
                </a:solidFill>
                <a:latin typeface="Trebuchet MS"/>
                <a:cs typeface="Trebuchet MS"/>
              </a:rPr>
              <a:t>[G </a:t>
            </a:r>
            <a:r>
              <a:rPr lang="en-US" sz="1500" spc="10" dirty="0">
                <a:solidFill>
                  <a:srgbClr val="434343"/>
                </a:solidFill>
                <a:latin typeface="Trebuchet MS"/>
                <a:cs typeface="Trebuchet MS"/>
              </a:rPr>
              <a:t>(variance: </a:t>
            </a:r>
            <a:r>
              <a:rPr lang="en-US" sz="1500" spc="-15" dirty="0">
                <a:solidFill>
                  <a:srgbClr val="434343"/>
                </a:solidFill>
                <a:latin typeface="Trebuchet MS"/>
                <a:cs typeface="Trebuchet MS"/>
              </a:rPr>
              <a:t>0.01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0.1)]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salt-and</a:t>
            </a:r>
            <a:r>
              <a:rPr lang="en-US" sz="1500" dirty="0">
                <a:latin typeface="Trebuchet MS"/>
                <a:cs typeface="Trebuchet MS"/>
              </a:rPr>
              <a:t> </a:t>
            </a:r>
            <a:r>
              <a:rPr lang="en-US" sz="1500" spc="55" dirty="0">
                <a:solidFill>
                  <a:srgbClr val="434343"/>
                </a:solidFill>
                <a:latin typeface="Trebuchet MS"/>
                <a:cs typeface="Trebuchet MS"/>
              </a:rPr>
              <a:t>pepper</a:t>
            </a:r>
            <a:r>
              <a:rPr lang="en-US" sz="15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5" dirty="0">
                <a:solidFill>
                  <a:srgbClr val="434343"/>
                </a:solidFill>
                <a:latin typeface="Trebuchet MS"/>
                <a:cs typeface="Trebuchet MS"/>
              </a:rPr>
              <a:t>[(</a:t>
            </a:r>
            <a:r>
              <a:rPr lang="en-US" sz="1500" spc="25" dirty="0" err="1">
                <a:solidFill>
                  <a:srgbClr val="434343"/>
                </a:solidFill>
                <a:latin typeface="Trebuchet MS"/>
                <a:cs typeface="Trebuchet MS"/>
              </a:rPr>
              <a:t>SnP</a:t>
            </a:r>
            <a:r>
              <a:rPr lang="en-US" sz="15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density:</a:t>
            </a:r>
            <a:r>
              <a:rPr lang="en-US" sz="1500" spc="-1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0.01</a:t>
            </a:r>
            <a:r>
              <a:rPr lang="en-US" sz="15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10" dirty="0">
                <a:solidFill>
                  <a:srgbClr val="434343"/>
                </a:solidFill>
                <a:latin typeface="Trebuchet MS"/>
                <a:cs typeface="Trebuchet MS"/>
              </a:rPr>
              <a:t>0.1)]</a:t>
            </a:r>
            <a:r>
              <a:rPr lang="en-US" sz="15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35" dirty="0">
                <a:solidFill>
                  <a:srgbClr val="434343"/>
                </a:solidFill>
                <a:latin typeface="Trebuchet MS"/>
                <a:cs typeface="Trebuchet MS"/>
              </a:rPr>
              <a:t>noises</a:t>
            </a:r>
            <a:r>
              <a:rPr lang="en-US" sz="15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" dirty="0">
                <a:solidFill>
                  <a:srgbClr val="434343"/>
                </a:solidFill>
                <a:latin typeface="Trebuchet MS"/>
                <a:cs typeface="Trebuchet MS"/>
              </a:rPr>
              <a:t>are</a:t>
            </a:r>
            <a:r>
              <a:rPr lang="en-US" sz="15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55" dirty="0">
                <a:solidFill>
                  <a:srgbClr val="434343"/>
                </a:solidFill>
                <a:latin typeface="Trebuchet MS"/>
                <a:cs typeface="Trebuchet MS"/>
              </a:rPr>
              <a:t>added</a:t>
            </a:r>
            <a:r>
              <a:rPr lang="en-US" sz="15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-40" dirty="0">
                <a:solidFill>
                  <a:srgbClr val="434343"/>
                </a:solidFill>
                <a:latin typeface="Trebuchet MS"/>
                <a:cs typeface="Trebuchet MS"/>
              </a:rPr>
              <a:t>to</a:t>
            </a:r>
            <a:r>
              <a:rPr lang="en-US" sz="15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20" dirty="0">
                <a:solidFill>
                  <a:srgbClr val="434343"/>
                </a:solidFill>
                <a:latin typeface="Trebuchet MS"/>
                <a:cs typeface="Trebuchet MS"/>
              </a:rPr>
              <a:t>LR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40" dirty="0">
                <a:solidFill>
                  <a:srgbClr val="434343"/>
                </a:solidFill>
                <a:latin typeface="Trebuchet MS"/>
                <a:cs typeface="Trebuchet MS"/>
              </a:rPr>
              <a:t>noisy</a:t>
            </a:r>
            <a:r>
              <a:rPr lang="en-US" sz="15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US" sz="1500" spc="15" dirty="0">
                <a:solidFill>
                  <a:srgbClr val="434343"/>
                </a:solidFill>
                <a:latin typeface="Trebuchet MS"/>
                <a:cs typeface="Trebuchet MS"/>
              </a:rPr>
              <a:t>image.</a:t>
            </a:r>
            <a:endParaRPr lang="en-US" sz="15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IN" dirty="0"/>
          </a:p>
        </p:txBody>
      </p:sp>
      <p:pic>
        <p:nvPicPr>
          <p:cNvPr id="4" name="Picture 2" descr="C:\Users\ADMIN\AppData\Local\Microsoft\Windows\INetCache\IE\SQI5VUZV\Fountain-Pens-and-World-Leaders-montblanc-schiller-fountain-pen-cmprs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3054274" cy="17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937</TotalTime>
  <Words>1865</Words>
  <Application>Microsoft Office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AI  based Document  Image Processing for  OCR  (Robust OCR) </vt:lpstr>
      <vt:lpstr>CONTENT</vt:lpstr>
      <vt:lpstr>INTRODUCTION</vt:lpstr>
      <vt:lpstr>RELATED WORK</vt:lpstr>
      <vt:lpstr>CONTRIBUTION</vt:lpstr>
      <vt:lpstr>PROPOSED FRAMEWORK</vt:lpstr>
      <vt:lpstr>The proposed end-to-end network architecture for joint optimization of document image enhancement and  recognition is shown in above figure. It comprises of two modules i.e., enhancement module and BLSTM-CTC based  OCR module. </vt:lpstr>
      <vt:lpstr>PowerPoint Presentation</vt:lpstr>
      <vt:lpstr>DATASETS</vt:lpstr>
      <vt:lpstr>METHODOLOGY</vt:lpstr>
      <vt:lpstr>PowerPoint Presentation</vt:lpstr>
      <vt:lpstr>Image super-resolution:</vt:lpstr>
      <vt:lpstr> Joint Optimisation of Denoising and Super-resolution:</vt:lpstr>
      <vt:lpstr>EXPERIMENTAL RESULTS</vt:lpstr>
      <vt:lpstr>TABLE: COMPARISON OF PROPOSED ENHANCEMENT AND RECOGNITION FRAMEWORK ON OCR ACCURACY.</vt:lpstr>
      <vt:lpstr>figure: OCR performance comparison between Degraded and Enhanced Document image 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Document Image Processing</dc:title>
  <dc:creator>ADMIN</dc:creator>
  <cp:lastModifiedBy>ADMIN</cp:lastModifiedBy>
  <cp:revision>46</cp:revision>
  <dcterms:created xsi:type="dcterms:W3CDTF">2020-06-15T18:49:54Z</dcterms:created>
  <dcterms:modified xsi:type="dcterms:W3CDTF">2020-06-18T06:37:22Z</dcterms:modified>
</cp:coreProperties>
</file>