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559" r:id="rId6"/>
    <p:sldId id="419" r:id="rId7"/>
    <p:sldId id="853" r:id="rId8"/>
    <p:sldId id="855" r:id="rId9"/>
    <p:sldId id="856" r:id="rId10"/>
    <p:sldId id="862" r:id="rId11"/>
    <p:sldId id="857" r:id="rId12"/>
    <p:sldId id="858" r:id="rId13"/>
    <p:sldId id="859" r:id="rId14"/>
    <p:sldId id="854" r:id="rId15"/>
    <p:sldId id="86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00"/>
    <a:srgbClr val="6699FF"/>
    <a:srgbClr val="CCCC00"/>
    <a:srgbClr val="FF6600"/>
    <a:srgbClr val="990099"/>
    <a:srgbClr val="FF9900"/>
    <a:srgbClr val="FF0000"/>
    <a:srgbClr val="7028C0"/>
    <a:srgbClr val="800000"/>
    <a:srgbClr val="33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740" autoAdjust="0"/>
    <p:restoredTop sz="90681" autoAdjust="0"/>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5AEB719D-ECDF-4685-8E33-A367377E1E2F}"/>
    <pc:docChg chg="undo custSel delSld modSld sldOrd">
      <pc:chgData name="mahendra.cdac@gmail.com" userId="036982265d87b8e5" providerId="LiveId" clId="{5AEB719D-ECDF-4685-8E33-A367377E1E2F}" dt="2021-05-10T16:26:47.780" v="6"/>
      <pc:docMkLst>
        <pc:docMk/>
      </pc:docMkLst>
      <pc:sldChg chg="delSp">
        <pc:chgData name="mahendra.cdac@gmail.com" userId="036982265d87b8e5" providerId="LiveId" clId="{5AEB719D-ECDF-4685-8E33-A367377E1E2F}" dt="2021-05-10T10:21:40.425" v="0" actId="478"/>
        <pc:sldMkLst>
          <pc:docMk/>
          <pc:sldMk cId="3500813704" sldId="559"/>
        </pc:sldMkLst>
        <pc:spChg chg="del">
          <ac:chgData name="mahendra.cdac@gmail.com" userId="036982265d87b8e5" providerId="LiveId" clId="{5AEB719D-ECDF-4685-8E33-A367377E1E2F}" dt="2021-05-10T10:21:40.425" v="0" actId="478"/>
          <ac:spMkLst>
            <pc:docMk/>
            <pc:sldMk cId="3500813704" sldId="559"/>
            <ac:spMk id="4" creationId="{00000000-0000-0000-0000-000000000000}"/>
          </ac:spMkLst>
        </pc:spChg>
      </pc:sldChg>
      <pc:sldChg chg="ord">
        <pc:chgData name="mahendra.cdac@gmail.com" userId="036982265d87b8e5" providerId="LiveId" clId="{5AEB719D-ECDF-4685-8E33-A367377E1E2F}" dt="2021-05-10T10:41:16.177" v="3"/>
        <pc:sldMkLst>
          <pc:docMk/>
          <pc:sldMk cId="4247193292" sldId="853"/>
        </pc:sldMkLst>
      </pc:sldChg>
      <pc:sldChg chg="del">
        <pc:chgData name="mahendra.cdac@gmail.com" userId="036982265d87b8e5" providerId="LiveId" clId="{5AEB719D-ECDF-4685-8E33-A367377E1E2F}" dt="2021-05-10T10:22:17.259" v="1" actId="47"/>
        <pc:sldMkLst>
          <pc:docMk/>
          <pc:sldMk cId="4247193292" sldId="861"/>
        </pc:sldMkLst>
      </pc:sldChg>
      <pc:sldChg chg="modSp mod">
        <pc:chgData name="mahendra.cdac@gmail.com" userId="036982265d87b8e5" providerId="LiveId" clId="{5AEB719D-ECDF-4685-8E33-A367377E1E2F}" dt="2021-05-10T16:26:47.780" v="6"/>
        <pc:sldMkLst>
          <pc:docMk/>
          <pc:sldMk cId="4247193292" sldId="862"/>
        </pc:sldMkLst>
        <pc:spChg chg="mod">
          <ac:chgData name="mahendra.cdac@gmail.com" userId="036982265d87b8e5" providerId="LiveId" clId="{5AEB719D-ECDF-4685-8E33-A367377E1E2F}" dt="2021-05-10T16:26:47.780" v="6"/>
          <ac:spMkLst>
            <pc:docMk/>
            <pc:sldMk cId="4247193292" sldId="862"/>
            <ac:spMk id="3" creationId="{00000000-0000-0000-0000-000000000000}"/>
          </ac:spMkLst>
        </pc:spChg>
      </pc:sldChg>
      <pc:sldChg chg="del">
        <pc:chgData name="mahendra.cdac@gmail.com" userId="036982265d87b8e5" providerId="LiveId" clId="{5AEB719D-ECDF-4685-8E33-A367377E1E2F}" dt="2021-05-10T10:22:17.259" v="1" actId="47"/>
        <pc:sldMkLst>
          <pc:docMk/>
          <pc:sldMk cId="4247193292" sldId="863"/>
        </pc:sldMkLst>
      </pc:sldChg>
      <pc:sldChg chg="del">
        <pc:chgData name="mahendra.cdac@gmail.com" userId="036982265d87b8e5" providerId="LiveId" clId="{5AEB719D-ECDF-4685-8E33-A367377E1E2F}" dt="2021-05-10T10:22:17.259" v="1" actId="47"/>
        <pc:sldMkLst>
          <pc:docMk/>
          <pc:sldMk cId="4247193292" sldId="864"/>
        </pc:sldMkLst>
      </pc:sldChg>
      <pc:sldChg chg="del">
        <pc:chgData name="mahendra.cdac@gmail.com" userId="036982265d87b8e5" providerId="LiveId" clId="{5AEB719D-ECDF-4685-8E33-A367377E1E2F}" dt="2021-05-10T10:22:17.259" v="1" actId="47"/>
        <pc:sldMkLst>
          <pc:docMk/>
          <pc:sldMk cId="4247193292" sldId="865"/>
        </pc:sldMkLst>
      </pc:sldChg>
      <pc:sldChg chg="del">
        <pc:chgData name="mahendra.cdac@gmail.com" userId="036982265d87b8e5" providerId="LiveId" clId="{5AEB719D-ECDF-4685-8E33-A367377E1E2F}" dt="2021-05-10T10:22:17.259" v="1" actId="47"/>
        <pc:sldMkLst>
          <pc:docMk/>
          <pc:sldMk cId="4247193292" sldId="8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9/29/2021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xmlns=""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2"/>
            <a:ext cx="9144000" cy="3405188"/>
          </a:xfrm>
          <a:prstGeom prst="rect">
            <a:avLst/>
          </a:prstGeom>
          <a:solidFill>
            <a:schemeClr val="accent1"/>
          </a:soli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xmlns="">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0"/>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0"/>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2"/>
            <a:ext cx="7867650" cy="217487"/>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0"/>
            <a:ext cx="76200" cy="2081212"/>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4116" y="19050"/>
            <a:ext cx="499110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xmlns=""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xmlns=""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xmlns="" val="238820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0BCA31-9918-44D6-B3EC-CA271DCD41B8}" type="slidenum">
              <a:rPr lang="en-US"/>
              <a:pPr/>
              <a:t>‹#›</a:t>
            </a:fld>
            <a:endParaRPr lang="en-US"/>
          </a:p>
        </p:txBody>
      </p:sp>
    </p:spTree>
    <p:extLst>
      <p:ext uri="{BB962C8B-B14F-4D97-AF65-F5344CB8AC3E}">
        <p14:creationId xmlns:p14="http://schemas.microsoft.com/office/powerpoint/2010/main" xmlns=""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xmlns=""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xmlns=""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xmlns=""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xmlns=""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xmlns=""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xmlns=""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xmlns=""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0"/>
            <a:ext cx="9144000" cy="760662"/>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50"/>
            <a:ext cx="9125894"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71" name="Rectangle 47"/>
          <p:cNvSpPr>
            <a:spLocks noChangeArrowheads="1"/>
          </p:cNvSpPr>
          <p:nvPr/>
        </p:nvSpPr>
        <p:spPr bwMode="gray">
          <a:xfrm>
            <a:off x="0" y="760663"/>
            <a:ext cx="228600" cy="6070178"/>
          </a:xfrm>
          <a:prstGeom prst="rect">
            <a:avLst/>
          </a:prstGeom>
          <a:gradFill rotWithShape="1">
            <a:gsLst>
              <a:gs pos="0">
                <a:schemeClr val="hlink"/>
              </a:gs>
              <a:gs pos="100000">
                <a:schemeClr val="hlink">
                  <a:gamma/>
                  <a:tint val="0"/>
                  <a:invGamma/>
                </a:scheme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gray">
          <a:xfrm>
            <a:off x="8686800" y="0"/>
            <a:ext cx="76200" cy="401230"/>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p:txBody>
          <a:bodyPr/>
          <a:lstStyle/>
          <a:p>
            <a:r>
              <a:rPr lang="en-US" b="1" dirty="0">
                <a:effectLst>
                  <a:outerShdw blurRad="38100" dist="38100" dir="2700000" algn="tl">
                    <a:srgbClr val="000000">
                      <a:alpha val="43137"/>
                    </a:srgbClr>
                  </a:outerShdw>
                </a:effectLst>
                <a:latin typeface="Baskerville Old Face" pitchFamily="18" charset="0"/>
              </a:rPr>
              <a:t>Strings Basics</a:t>
            </a:r>
            <a:br>
              <a:rPr lang="en-US" b="1" dirty="0">
                <a:effectLst>
                  <a:outerShdw blurRad="38100" dist="38100" dir="2700000" algn="tl">
                    <a:srgbClr val="000000">
                      <a:alpha val="43137"/>
                    </a:srgbClr>
                  </a:outerShdw>
                </a:effectLst>
                <a:latin typeface="Baskerville Old Face" pitchFamily="18" charset="0"/>
              </a:rPr>
            </a:br>
            <a:endParaRPr lang="en-US" b="1" dirty="0">
              <a:effectLst>
                <a:outerShdw blurRad="38100" dist="38100" dir="2700000" algn="tl">
                  <a:srgbClr val="000000">
                    <a:alpha val="43137"/>
                  </a:srgbClr>
                </a:outerShdw>
              </a:effectLst>
              <a:latin typeface="Baskerville Old Face" pitchFamily="18" charset="0"/>
            </a:endParaRPr>
          </a:p>
        </p:txBody>
      </p:sp>
    </p:spTree>
    <p:extLst>
      <p:ext uri="{BB962C8B-B14F-4D97-AF65-F5344CB8AC3E}">
        <p14:creationId xmlns:p14="http://schemas.microsoft.com/office/powerpoint/2010/main" xmlns="" val="3500813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Reading from standard input</a:t>
            </a:r>
          </a:p>
        </p:txBody>
      </p:sp>
      <p:sp>
        <p:nvSpPr>
          <p:cNvPr id="3" name="Rectangle 2"/>
          <p:cNvSpPr/>
          <p:nvPr/>
        </p:nvSpPr>
        <p:spPr>
          <a:xfrm>
            <a:off x="381000" y="1066800"/>
            <a:ext cx="8153400" cy="3785652"/>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#include &lt;</a:t>
            </a:r>
            <a:r>
              <a:rPr lang="en-US" sz="2400" dirty="0" err="1"/>
              <a:t>string.h</a:t>
            </a:r>
            <a:r>
              <a:rPr lang="en-US" sz="2400" dirty="0"/>
              <a:t>&gt;</a:t>
            </a:r>
          </a:p>
          <a:p>
            <a:r>
              <a:rPr lang="en-US" sz="2400" dirty="0"/>
              <a:t>void main ()</a:t>
            </a:r>
          </a:p>
          <a:p>
            <a:r>
              <a:rPr lang="en-US" sz="2400" dirty="0"/>
              <a:t> {</a:t>
            </a:r>
          </a:p>
          <a:p>
            <a:r>
              <a:rPr lang="en-US" sz="2400" dirty="0"/>
              <a:t>char str1[12] ;</a:t>
            </a:r>
          </a:p>
          <a:p>
            <a:endParaRPr lang="en-US" sz="2400" dirty="0"/>
          </a:p>
          <a:p>
            <a:r>
              <a:rPr lang="en-US" sz="2400" dirty="0" err="1"/>
              <a:t>printf</a:t>
            </a:r>
            <a:r>
              <a:rPr lang="en-US" sz="2400" dirty="0"/>
              <a:t>("enter a string....\n" );</a:t>
            </a:r>
          </a:p>
          <a:p>
            <a:r>
              <a:rPr lang="en-US" sz="2400" dirty="0" err="1"/>
              <a:t>scanf</a:t>
            </a:r>
            <a:r>
              <a:rPr lang="en-US" sz="2400" dirty="0"/>
              <a:t>("%s",&amp;str1);</a:t>
            </a:r>
          </a:p>
          <a:p>
            <a:r>
              <a:rPr lang="en-US" sz="2400" dirty="0" err="1"/>
              <a:t>printf</a:t>
            </a:r>
            <a:r>
              <a:rPr lang="en-US" sz="2400" dirty="0"/>
              <a:t>("entered  string....is %s \n",str1);</a:t>
            </a:r>
          </a:p>
          <a:p>
            <a:r>
              <a:rPr lang="en-US" sz="2400" dirty="0"/>
              <a:t>}</a:t>
            </a:r>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Reading from standard input</a:t>
            </a:r>
          </a:p>
        </p:txBody>
      </p:sp>
      <p:sp>
        <p:nvSpPr>
          <p:cNvPr id="3" name="Rectangle 2"/>
          <p:cNvSpPr/>
          <p:nvPr/>
        </p:nvSpPr>
        <p:spPr>
          <a:xfrm>
            <a:off x="381000" y="1066800"/>
            <a:ext cx="8153400" cy="3785652"/>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#include &lt;</a:t>
            </a:r>
            <a:r>
              <a:rPr lang="en-US" sz="2400" dirty="0" err="1"/>
              <a:t>string.h</a:t>
            </a:r>
            <a:r>
              <a:rPr lang="en-US" sz="2400" dirty="0"/>
              <a:t>&gt;</a:t>
            </a:r>
          </a:p>
          <a:p>
            <a:r>
              <a:rPr lang="en-US" sz="2400" dirty="0"/>
              <a:t>void main ()</a:t>
            </a:r>
          </a:p>
          <a:p>
            <a:r>
              <a:rPr lang="en-US" sz="2400" dirty="0"/>
              <a:t> {</a:t>
            </a:r>
          </a:p>
          <a:p>
            <a:r>
              <a:rPr lang="en-US" sz="2400" dirty="0"/>
              <a:t>char str1[12] ;</a:t>
            </a:r>
          </a:p>
          <a:p>
            <a:endParaRPr lang="en-US" sz="2400" dirty="0"/>
          </a:p>
          <a:p>
            <a:r>
              <a:rPr lang="en-US" sz="2400" dirty="0" err="1"/>
              <a:t>printf</a:t>
            </a:r>
            <a:r>
              <a:rPr lang="en-US" sz="2400" dirty="0"/>
              <a:t>("enter a string....\n" );</a:t>
            </a:r>
          </a:p>
          <a:p>
            <a:r>
              <a:rPr lang="en-US" sz="2400" dirty="0" err="1"/>
              <a:t>scanf</a:t>
            </a:r>
            <a:r>
              <a:rPr lang="en-US" sz="2400" dirty="0"/>
              <a:t>("%s",str1);</a:t>
            </a:r>
          </a:p>
          <a:p>
            <a:r>
              <a:rPr lang="en-US" sz="2400" dirty="0" err="1"/>
              <a:t>printf</a:t>
            </a:r>
            <a:r>
              <a:rPr lang="en-US" sz="2400" dirty="0"/>
              <a:t>("entered  string....is %s \n",str1);</a:t>
            </a:r>
          </a:p>
          <a:p>
            <a:r>
              <a:rPr lang="en-US" sz="2400" dirty="0"/>
              <a:t>}</a:t>
            </a:r>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8"/>
          <p:cNvSpPr>
            <a:spLocks noChangeArrowheads="1"/>
          </p:cNvSpPr>
          <p:nvPr/>
        </p:nvSpPr>
        <p:spPr bwMode="gray">
          <a:xfrm>
            <a:off x="1981200" y="2209800"/>
            <a:ext cx="5410200" cy="685800"/>
          </a:xfrm>
          <a:prstGeom prst="roundRect">
            <a:avLst>
              <a:gd name="adj" fmla="val 19046"/>
            </a:avLst>
          </a:prstGeom>
          <a:solidFill>
            <a:schemeClr val="accent2">
              <a:lumMod val="60000"/>
              <a:lumOff val="40000"/>
            </a:schemeClr>
          </a:solidFill>
          <a:ln w="28575">
            <a:solidFill>
              <a:schemeClr val="bg1"/>
            </a:solidFill>
            <a:round/>
            <a:headEnd/>
            <a:tailEnd/>
          </a:ln>
          <a:effectLst>
            <a:outerShdw dist="107763" dir="2700000" algn="ctr" rotWithShape="0">
              <a:schemeClr val="bg2">
                <a:alpha val="50000"/>
              </a:schemeClr>
            </a:outerShdw>
          </a:effectLst>
        </p:spPr>
        <p:txBody>
          <a:bodyPr wrap="none" anchor="ctr"/>
          <a:lstStyle/>
          <a:p>
            <a:pPr marL="457200" indent="-457200" algn="ctr">
              <a:spcBef>
                <a:spcPts val="600"/>
              </a:spcBef>
              <a:spcAft>
                <a:spcPts val="600"/>
              </a:spcAft>
            </a:pPr>
            <a:r>
              <a:rPr lang="en-US" sz="2400" b="1" dirty="0">
                <a:solidFill>
                  <a:schemeClr val="accent1">
                    <a:lumMod val="50000"/>
                  </a:schemeClr>
                </a:solidFill>
                <a:latin typeface="Bookman Old Style" pitchFamily="18" charset="0"/>
              </a:rPr>
              <a:t>Strings</a:t>
            </a:r>
            <a:endParaRPr lang="en-US" sz="2400" dirty="0">
              <a:solidFill>
                <a:schemeClr val="accent1">
                  <a:lumMod val="50000"/>
                </a:schemeClr>
              </a:solidFill>
              <a:latin typeface="Bookman Old Style" pitchFamily="18" charset="0"/>
            </a:endParaRPr>
          </a:p>
        </p:txBody>
      </p:sp>
    </p:spTree>
    <p:extLst>
      <p:ext uri="{BB962C8B-B14F-4D97-AF65-F5344CB8AC3E}">
        <p14:creationId xmlns:p14="http://schemas.microsoft.com/office/powerpoint/2010/main" xmlns="" val="1270621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1447800"/>
            <a:ext cx="8153400" cy="4893647"/>
          </a:xfrm>
          <a:prstGeom prst="rect">
            <a:avLst/>
          </a:prstGeom>
        </p:spPr>
        <p:txBody>
          <a:bodyPr wrap="square">
            <a:spAutoFit/>
          </a:bodyPr>
          <a:lstStyle/>
          <a:p>
            <a:r>
              <a:rPr lang="en-US" sz="2400" dirty="0"/>
              <a:t>a one-dimensional array of characters which is terminated by a </a:t>
            </a:r>
            <a:r>
              <a:rPr lang="en-US" sz="2400" b="1" dirty="0"/>
              <a:t>null</a:t>
            </a:r>
            <a:r>
              <a:rPr lang="en-US" sz="2400" dirty="0"/>
              <a:t> character '\0'. </a:t>
            </a:r>
          </a:p>
          <a:p>
            <a:endParaRPr lang="en-US" sz="2400" dirty="0"/>
          </a:p>
          <a:p>
            <a:r>
              <a:rPr lang="en-US" sz="2400" dirty="0"/>
              <a:t>Thus a null-terminated string contains the characters that comprise the string followed by a </a:t>
            </a:r>
            <a:r>
              <a:rPr lang="en-US" sz="2400" b="1" dirty="0"/>
              <a:t>null</a:t>
            </a:r>
            <a:r>
              <a:rPr lang="en-US" sz="2400" dirty="0"/>
              <a:t>.</a:t>
            </a:r>
          </a:p>
          <a:p>
            <a:endParaRPr lang="en-US" sz="2400" b="1" dirty="0">
              <a:latin typeface="Verdana" panose="020B0604030504040204" pitchFamily="34" charset="0"/>
              <a:ea typeface="Verdana" panose="020B0604030504040204" pitchFamily="34" charset="0"/>
              <a:cs typeface="Verdana" panose="020B0604030504040204" pitchFamily="34" charset="0"/>
            </a:endParaRPr>
          </a:p>
          <a:p>
            <a:r>
              <a:rPr lang="en-US" sz="2400" dirty="0"/>
              <a:t>To hold the null character at the end of the array, the size of the character array containing the string is one more than the number of characters in the word "Hello.“</a:t>
            </a:r>
          </a:p>
          <a:p>
            <a:endParaRPr lang="en-US" sz="2400" b="1" dirty="0">
              <a:latin typeface="Verdana" panose="020B0604030504040204" pitchFamily="34" charset="0"/>
              <a:ea typeface="Verdana" panose="020B0604030504040204" pitchFamily="34" charset="0"/>
              <a:cs typeface="Verdana" panose="020B0604030504040204" pitchFamily="34" charset="0"/>
            </a:endParaRPr>
          </a:p>
          <a:p>
            <a:endParaRPr lang="en-US" sz="2400" b="1" dirty="0">
              <a:latin typeface="Verdana" panose="020B0604030504040204" pitchFamily="34" charset="0"/>
              <a:ea typeface="Verdana" panose="020B0604030504040204" pitchFamily="34" charset="0"/>
              <a:cs typeface="Verdana" panose="020B0604030504040204" pitchFamily="34" charset="0"/>
            </a:endParaRPr>
          </a:p>
          <a:p>
            <a:r>
              <a:rPr lang="en-US" sz="2400" dirty="0"/>
              <a:t>char greeting[6] = {'H', 'e', 'l', 'l', 'o', '\0'};</a:t>
            </a:r>
          </a:p>
          <a:p>
            <a:r>
              <a:rPr lang="en-US" sz="2400" dirty="0"/>
              <a:t>char greeting[] = "Hello";</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1447800"/>
            <a:ext cx="8153400" cy="1200329"/>
          </a:xfrm>
          <a:prstGeom prst="rect">
            <a:avLst/>
          </a:prstGeom>
        </p:spPr>
        <p:txBody>
          <a:bodyPr wrap="square">
            <a:spAutoFit/>
          </a:bodyPr>
          <a:lstStyle/>
          <a:p>
            <a:endParaRPr lang="en-US" sz="2400" b="1" dirty="0">
              <a:latin typeface="Verdana" panose="020B0604030504040204" pitchFamily="34" charset="0"/>
              <a:ea typeface="Verdana" panose="020B0604030504040204" pitchFamily="34" charset="0"/>
              <a:cs typeface="Verdana" panose="020B0604030504040204" pitchFamily="34" charset="0"/>
            </a:endParaRPr>
          </a:p>
          <a:p>
            <a:r>
              <a:rPr lang="en-US" sz="2400" dirty="0"/>
              <a:t>char greeting[6] = {'H', 'e', 'l', 'l', 'o', '\0'};</a:t>
            </a:r>
          </a:p>
          <a:p>
            <a:r>
              <a:rPr lang="en-US" sz="2400" dirty="0"/>
              <a:t>char greeting[] = "Hello";</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685800" y="3048000"/>
            <a:ext cx="8077200" cy="3114675"/>
          </a:xfrm>
          <a:prstGeom prst="rect">
            <a:avLst/>
          </a:prstGeom>
          <a:noFill/>
          <a:ln w="9525">
            <a:noFill/>
            <a:miter lim="800000"/>
            <a:headEnd/>
            <a:tailEnd/>
          </a:ln>
        </p:spPr>
      </p:pic>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533400"/>
          </a:xfrm>
        </p:spPr>
        <p:txBody>
          <a:bodyPr/>
          <a:lstStyle/>
          <a:p>
            <a:pPr algn="l"/>
            <a:r>
              <a:rPr lang="en-US" sz="3200" b="1" dirty="0"/>
              <a:t>Strings: what is output of the program</a:t>
            </a:r>
          </a:p>
        </p:txBody>
      </p:sp>
      <p:sp>
        <p:nvSpPr>
          <p:cNvPr id="3" name="Rectangle 2"/>
          <p:cNvSpPr/>
          <p:nvPr/>
        </p:nvSpPr>
        <p:spPr>
          <a:xfrm>
            <a:off x="381000" y="1447800"/>
            <a:ext cx="8153400" cy="2677656"/>
          </a:xfrm>
          <a:prstGeom prst="rect">
            <a:avLst/>
          </a:prstGeom>
        </p:spPr>
        <p:txBody>
          <a:bodyPr wrap="square">
            <a:spAutoFit/>
          </a:bodyPr>
          <a:lstStyle/>
          <a:p>
            <a:r>
              <a:rPr lang="en-US" sz="2400" dirty="0"/>
              <a:t>#include &lt;</a:t>
            </a:r>
            <a:r>
              <a:rPr lang="en-US" sz="2400" dirty="0" err="1"/>
              <a:t>stdio.h</a:t>
            </a:r>
            <a:r>
              <a:rPr lang="en-US" sz="2400" dirty="0"/>
              <a:t>&gt; </a:t>
            </a:r>
          </a:p>
          <a:p>
            <a:r>
              <a:rPr lang="en-US" sz="2400" dirty="0" err="1"/>
              <a:t>int</a:t>
            </a:r>
            <a:r>
              <a:rPr lang="en-US" sz="2400" dirty="0"/>
              <a:t> main ()</a:t>
            </a:r>
          </a:p>
          <a:p>
            <a:r>
              <a:rPr lang="en-US" sz="2400" dirty="0"/>
              <a:t>{ </a:t>
            </a:r>
          </a:p>
          <a:p>
            <a:r>
              <a:rPr lang="en-US" sz="2400" dirty="0"/>
              <a:t>char greeting[6] = {'H', 'e', 'l', 'l', 'o', '\0'}; </a:t>
            </a:r>
          </a:p>
          <a:p>
            <a:r>
              <a:rPr lang="en-US" sz="2400" dirty="0" err="1"/>
              <a:t>printf</a:t>
            </a:r>
            <a:r>
              <a:rPr lang="en-US" sz="2400" dirty="0"/>
              <a:t>("Greeting message: %s\n", greeting ); </a:t>
            </a:r>
          </a:p>
          <a:p>
            <a:r>
              <a:rPr lang="en-US" sz="2400" dirty="0"/>
              <a:t>return 0; </a:t>
            </a:r>
          </a:p>
          <a:p>
            <a:r>
              <a:rPr lang="en-US" sz="2400" dirty="0"/>
              <a:t>}</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533400"/>
          </a:xfrm>
        </p:spPr>
        <p:txBody>
          <a:bodyPr/>
          <a:lstStyle/>
          <a:p>
            <a:pPr algn="l"/>
            <a:r>
              <a:rPr lang="en-US" sz="3200" b="1" dirty="0"/>
              <a:t>Strings: what is output of the program</a:t>
            </a:r>
          </a:p>
        </p:txBody>
      </p:sp>
      <p:sp>
        <p:nvSpPr>
          <p:cNvPr id="3" name="Rectangle 2"/>
          <p:cNvSpPr/>
          <p:nvPr/>
        </p:nvSpPr>
        <p:spPr>
          <a:xfrm>
            <a:off x="381000" y="1447800"/>
            <a:ext cx="8153400" cy="3046988"/>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int main ()</a:t>
            </a:r>
          </a:p>
          <a:p>
            <a:r>
              <a:rPr lang="en-US" sz="2400" dirty="0"/>
              <a:t>{</a:t>
            </a:r>
          </a:p>
          <a:p>
            <a:r>
              <a:rPr lang="en-US" sz="2400" dirty="0"/>
              <a:t>char name[6] = {'A', 'C', '\0', 'T', 'S', '\0'}; </a:t>
            </a:r>
          </a:p>
          <a:p>
            <a:r>
              <a:rPr lang="en-US" sz="2400" dirty="0" err="1"/>
              <a:t>printf</a:t>
            </a:r>
            <a:r>
              <a:rPr lang="en-US" sz="2400" dirty="0"/>
              <a:t>("message: %s\n", name );  </a:t>
            </a:r>
          </a:p>
          <a:p>
            <a:r>
              <a:rPr lang="en-US" sz="2400" dirty="0"/>
              <a:t>return 0;</a:t>
            </a:r>
          </a:p>
          <a:p>
            <a:r>
              <a:rPr lang="en-US" sz="2400" dirty="0"/>
              <a:t>}</a:t>
            </a:r>
          </a:p>
          <a:p>
            <a:endParaRPr lang="en-US" sz="2400" dirty="0"/>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914400"/>
            <a:ext cx="8153400" cy="4893647"/>
          </a:xfrm>
          <a:prstGeom prst="rect">
            <a:avLst/>
          </a:prstGeom>
        </p:spPr>
        <p:txBody>
          <a:bodyPr wrap="square">
            <a:spAutoFit/>
          </a:bodyPr>
          <a:lstStyle/>
          <a:p>
            <a:r>
              <a:rPr lang="en-US" sz="2400" b="1" dirty="0" err="1"/>
              <a:t>strcpy</a:t>
            </a:r>
            <a:r>
              <a:rPr lang="en-US" sz="2400" b="1" dirty="0"/>
              <a:t>(s1, s2)</a:t>
            </a:r>
            <a:r>
              <a:rPr lang="en-US" sz="2400" dirty="0"/>
              <a:t/>
            </a:r>
            <a:br>
              <a:rPr lang="en-US" sz="2400" dirty="0"/>
            </a:br>
            <a:r>
              <a:rPr lang="en-US" sz="2400" dirty="0"/>
              <a:t>Copies string s2 into string s1. </a:t>
            </a:r>
          </a:p>
          <a:p>
            <a:endParaRPr lang="en-US" sz="2400" dirty="0"/>
          </a:p>
          <a:p>
            <a:r>
              <a:rPr lang="en-US" sz="2400" b="1" dirty="0" err="1"/>
              <a:t>strcat</a:t>
            </a:r>
            <a:r>
              <a:rPr lang="en-US" sz="2400" b="1" dirty="0"/>
              <a:t>(s1, s2);</a:t>
            </a:r>
            <a:r>
              <a:rPr lang="en-US" sz="2400" dirty="0"/>
              <a:t/>
            </a:r>
            <a:br>
              <a:rPr lang="en-US" sz="2400" dirty="0"/>
            </a:br>
            <a:r>
              <a:rPr lang="en-US" sz="2400" dirty="0"/>
              <a:t>Concatenates string s2 onto the end of string s1. </a:t>
            </a:r>
          </a:p>
          <a:p>
            <a:endParaRPr lang="en-US" sz="2400" b="1" dirty="0"/>
          </a:p>
          <a:p>
            <a:r>
              <a:rPr lang="en-US" sz="2400" b="1" dirty="0" err="1"/>
              <a:t>strlen</a:t>
            </a:r>
            <a:r>
              <a:rPr lang="en-US" sz="2400" b="1" dirty="0"/>
              <a:t>(s1);</a:t>
            </a:r>
            <a:r>
              <a:rPr lang="en-US" sz="2400" dirty="0"/>
              <a:t/>
            </a:r>
            <a:br>
              <a:rPr lang="en-US" sz="2400" dirty="0"/>
            </a:br>
            <a:r>
              <a:rPr lang="en-US" sz="2400" dirty="0"/>
              <a:t>Returns the length of string s1. </a:t>
            </a:r>
          </a:p>
          <a:p>
            <a:endParaRPr lang="en-US" sz="2400" dirty="0"/>
          </a:p>
          <a:p>
            <a:r>
              <a:rPr lang="en-US" sz="2400" b="1" dirty="0" err="1"/>
              <a:t>strcmp</a:t>
            </a:r>
            <a:r>
              <a:rPr lang="en-US" sz="2400" b="1" dirty="0"/>
              <a:t>(s1, s2)</a:t>
            </a:r>
            <a:r>
              <a:rPr lang="en-US" sz="2400" dirty="0"/>
              <a:t/>
            </a:r>
            <a:br>
              <a:rPr lang="en-US" sz="2400" dirty="0"/>
            </a:br>
            <a:r>
              <a:rPr lang="en-US" sz="2400" dirty="0"/>
              <a:t>Returns 0 if s1 and s2 are the same; less than 0 if s1&lt;s2; greater than 0 if s1&gt;s2. </a:t>
            </a:r>
          </a:p>
          <a:p>
            <a:endParaRPr lang="en-US" sz="2400" dirty="0"/>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a:t>
            </a:r>
          </a:p>
        </p:txBody>
      </p:sp>
      <p:sp>
        <p:nvSpPr>
          <p:cNvPr id="3" name="Rectangle 2"/>
          <p:cNvSpPr/>
          <p:nvPr/>
        </p:nvSpPr>
        <p:spPr>
          <a:xfrm>
            <a:off x="381000" y="914400"/>
            <a:ext cx="8153400" cy="3046988"/>
          </a:xfrm>
          <a:prstGeom prst="rect">
            <a:avLst/>
          </a:prstGeom>
        </p:spPr>
        <p:txBody>
          <a:bodyPr wrap="square">
            <a:spAutoFit/>
          </a:bodyPr>
          <a:lstStyle/>
          <a:p>
            <a:r>
              <a:rPr lang="en-US" sz="2400" b="1" dirty="0" err="1"/>
              <a:t>strchr</a:t>
            </a:r>
            <a:r>
              <a:rPr lang="en-US" sz="2400" b="1" dirty="0"/>
              <a:t>(s1, </a:t>
            </a:r>
            <a:r>
              <a:rPr lang="en-US" sz="2400" b="1" dirty="0" err="1"/>
              <a:t>ch</a:t>
            </a:r>
            <a:r>
              <a:rPr lang="en-US" sz="2400" b="1" dirty="0"/>
              <a:t>)</a:t>
            </a:r>
            <a:r>
              <a:rPr lang="en-US" sz="2400" dirty="0"/>
              <a:t/>
            </a:r>
            <a:br>
              <a:rPr lang="en-US" sz="2400" dirty="0"/>
            </a:br>
            <a:r>
              <a:rPr lang="en-US" sz="2400" dirty="0"/>
              <a:t>Returns a pointer to the first occurrence of character </a:t>
            </a:r>
            <a:r>
              <a:rPr lang="en-US" sz="2400" dirty="0" err="1"/>
              <a:t>ch</a:t>
            </a:r>
            <a:r>
              <a:rPr lang="en-US" sz="2400" dirty="0"/>
              <a:t> in string s1. </a:t>
            </a:r>
          </a:p>
          <a:p>
            <a:endParaRPr lang="en-US" sz="2400" dirty="0"/>
          </a:p>
          <a:p>
            <a:endParaRPr lang="en-US" sz="2400" dirty="0"/>
          </a:p>
          <a:p>
            <a:r>
              <a:rPr lang="en-US" sz="2400" b="1" dirty="0" err="1"/>
              <a:t>strstr</a:t>
            </a:r>
            <a:r>
              <a:rPr lang="en-US" sz="2400" b="1" dirty="0"/>
              <a:t>(s1, s2);</a:t>
            </a:r>
            <a:r>
              <a:rPr lang="en-US" sz="2400" dirty="0"/>
              <a:t/>
            </a:r>
            <a:br>
              <a:rPr lang="en-US" sz="2400" dirty="0"/>
            </a:br>
            <a:r>
              <a:rPr lang="en-US" sz="2400" dirty="0"/>
              <a:t>Returns a pointer to the first occurrence of string s2 in string s1.</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US" sz="3200" b="1" dirty="0"/>
              <a:t>Strings operations</a:t>
            </a:r>
          </a:p>
        </p:txBody>
      </p:sp>
      <p:sp>
        <p:nvSpPr>
          <p:cNvPr id="3" name="Rectangle 2"/>
          <p:cNvSpPr/>
          <p:nvPr/>
        </p:nvSpPr>
        <p:spPr>
          <a:xfrm>
            <a:off x="381000" y="762000"/>
            <a:ext cx="8382000" cy="6001643"/>
          </a:xfrm>
          <a:prstGeom prst="rect">
            <a:avLst/>
          </a:prstGeom>
        </p:spPr>
        <p:txBody>
          <a:bodyPr wrap="square">
            <a:spAutoFit/>
          </a:bodyPr>
          <a:lstStyle/>
          <a:p>
            <a:r>
              <a:rPr lang="en-US" sz="2400" dirty="0"/>
              <a:t>#include &lt;</a:t>
            </a:r>
            <a:r>
              <a:rPr lang="en-US" sz="2400" dirty="0" err="1"/>
              <a:t>stdio.h</a:t>
            </a:r>
            <a:r>
              <a:rPr lang="en-US" sz="2400" dirty="0"/>
              <a:t>&gt; </a:t>
            </a:r>
          </a:p>
          <a:p>
            <a:r>
              <a:rPr lang="en-US" sz="2400" dirty="0"/>
              <a:t>#include &lt;</a:t>
            </a:r>
            <a:r>
              <a:rPr lang="en-US" sz="2400" dirty="0" err="1"/>
              <a:t>string.h</a:t>
            </a:r>
            <a:r>
              <a:rPr lang="en-US" sz="2400" dirty="0"/>
              <a:t>&gt;</a:t>
            </a:r>
          </a:p>
          <a:p>
            <a:r>
              <a:rPr lang="en-US" sz="2400" dirty="0"/>
              <a:t>void main ()</a:t>
            </a:r>
          </a:p>
          <a:p>
            <a:r>
              <a:rPr lang="en-US" sz="2400" dirty="0"/>
              <a:t> { </a:t>
            </a:r>
          </a:p>
          <a:p>
            <a:r>
              <a:rPr lang="en-US" sz="2400" dirty="0"/>
              <a:t>char str1[12] = "Hello"; </a:t>
            </a:r>
          </a:p>
          <a:p>
            <a:r>
              <a:rPr lang="en-US" sz="2400" dirty="0"/>
              <a:t>char str2[12] = "World"; </a:t>
            </a:r>
          </a:p>
          <a:p>
            <a:r>
              <a:rPr lang="en-US" sz="2400" dirty="0"/>
              <a:t>char str3[12]; </a:t>
            </a:r>
          </a:p>
          <a:p>
            <a:r>
              <a:rPr lang="en-US" sz="2400" dirty="0" err="1"/>
              <a:t>int</a:t>
            </a:r>
            <a:r>
              <a:rPr lang="en-US" sz="2400" dirty="0"/>
              <a:t> </a:t>
            </a:r>
            <a:r>
              <a:rPr lang="en-US" sz="2400" dirty="0" err="1"/>
              <a:t>len</a:t>
            </a:r>
            <a:r>
              <a:rPr lang="en-US" sz="2400" dirty="0"/>
              <a:t> ;</a:t>
            </a:r>
          </a:p>
          <a:p>
            <a:r>
              <a:rPr lang="en-US" sz="2400" dirty="0"/>
              <a:t> </a:t>
            </a:r>
            <a:r>
              <a:rPr lang="en-US" sz="2400" dirty="0" err="1"/>
              <a:t>strcpy</a:t>
            </a:r>
            <a:r>
              <a:rPr lang="en-US" sz="2400" dirty="0"/>
              <a:t>(str3, str1); </a:t>
            </a:r>
          </a:p>
          <a:p>
            <a:endParaRPr lang="en-US" sz="2400" dirty="0"/>
          </a:p>
          <a:p>
            <a:r>
              <a:rPr lang="en-US" sz="2400" dirty="0" err="1"/>
              <a:t>printf</a:t>
            </a:r>
            <a:r>
              <a:rPr lang="en-US" sz="2400" dirty="0"/>
              <a:t>("</a:t>
            </a:r>
            <a:r>
              <a:rPr lang="en-US" sz="2400" dirty="0" err="1"/>
              <a:t>strcpy</a:t>
            </a:r>
            <a:r>
              <a:rPr lang="en-US" sz="2400" dirty="0"/>
              <a:t>( str3, str1) : %s\n", str3 ); </a:t>
            </a:r>
          </a:p>
          <a:p>
            <a:r>
              <a:rPr lang="en-US" sz="2400" dirty="0" err="1"/>
              <a:t>strcat</a:t>
            </a:r>
            <a:r>
              <a:rPr lang="en-US" sz="2400" dirty="0"/>
              <a:t>( str1, str2); </a:t>
            </a:r>
          </a:p>
          <a:p>
            <a:r>
              <a:rPr lang="en-US" sz="2400" dirty="0" err="1"/>
              <a:t>printf</a:t>
            </a:r>
            <a:r>
              <a:rPr lang="en-US" sz="2400" dirty="0"/>
              <a:t>("</a:t>
            </a:r>
            <a:r>
              <a:rPr lang="en-US" sz="2400" dirty="0" err="1"/>
              <a:t>strcat</a:t>
            </a:r>
            <a:r>
              <a:rPr lang="en-US" sz="2400" dirty="0"/>
              <a:t>( str1, str2): %s\n", str1 ); </a:t>
            </a:r>
          </a:p>
          <a:p>
            <a:r>
              <a:rPr lang="en-US" sz="2400" dirty="0" err="1"/>
              <a:t>len</a:t>
            </a:r>
            <a:r>
              <a:rPr lang="en-US" sz="2400" dirty="0"/>
              <a:t> = </a:t>
            </a:r>
            <a:r>
              <a:rPr lang="en-US" sz="2400" dirty="0" err="1"/>
              <a:t>strlen</a:t>
            </a:r>
            <a:r>
              <a:rPr lang="en-US" sz="2400" dirty="0"/>
              <a:t>(str1);</a:t>
            </a:r>
          </a:p>
          <a:p>
            <a:r>
              <a:rPr lang="en-US" sz="2400" dirty="0"/>
              <a:t> </a:t>
            </a:r>
            <a:r>
              <a:rPr lang="en-US" sz="2400" dirty="0" err="1"/>
              <a:t>printf</a:t>
            </a:r>
            <a:r>
              <a:rPr lang="en-US" sz="2400" dirty="0"/>
              <a:t>("</a:t>
            </a:r>
            <a:r>
              <a:rPr lang="en-US" sz="2400" dirty="0" err="1"/>
              <a:t>strlen</a:t>
            </a:r>
            <a:r>
              <a:rPr lang="en-US" sz="2400" dirty="0"/>
              <a:t>(str1) : %d\n", </a:t>
            </a:r>
            <a:r>
              <a:rPr lang="en-US" sz="2400" dirty="0" err="1"/>
              <a:t>len</a:t>
            </a:r>
            <a:r>
              <a:rPr lang="en-US" sz="2400" dirty="0"/>
              <a:t> );</a:t>
            </a:r>
          </a:p>
          <a:p>
            <a:r>
              <a:rPr lang="en-US" sz="2400" dirty="0"/>
              <a:t>}</a:t>
            </a:r>
            <a:endParaRPr lang="en-I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verygood">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Props1.xml><?xml version="1.0" encoding="utf-8"?>
<ds:datastoreItem xmlns:ds="http://schemas.openxmlformats.org/officeDocument/2006/customXml" ds:itemID="{8B8B300C-072C-44B9-9187-A98E9B7B3914}">
  <ds:schemaRefs>
    <ds:schemaRef ds:uri="http://schemas.microsoft.com/sharepoint/v3/contenttype/forms"/>
  </ds:schemaRefs>
</ds:datastoreItem>
</file>

<file path=customXml/itemProps2.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4.xml><?xml version="1.0" encoding="utf-8"?>
<ds:datastoreItem xmlns:ds="http://schemas.openxmlformats.org/officeDocument/2006/customXml" ds:itemID="{E7145063-8963-4F41-8ED0-702CABF182ED}">
  <ds:schemaRefs>
    <ds:schemaRef ds:uri="http://schemas.microsoft.com/office/infopath/2007/PartnerControls"/>
    <ds:schemaRef ds:uri="http://schemas.microsoft.com/office/2006/metadata/properties"/>
    <ds:schemaRef ds:uri="145c5697-5eb5-440b-b2f1-a8273fb59250"/>
    <ds:schemaRef ds:uri="http://purl.org/dc/term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verygood</Template>
  <TotalTime>9986</TotalTime>
  <Words>433</Words>
  <Application>Microsoft Office PowerPoint</Application>
  <PresentationFormat>On-screen Show (4:3)</PresentationFormat>
  <Paragraphs>93</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verygood</vt:lpstr>
      <vt:lpstr>Strings Basics </vt:lpstr>
      <vt:lpstr>Slide 2</vt:lpstr>
      <vt:lpstr>Strings</vt:lpstr>
      <vt:lpstr>Strings</vt:lpstr>
      <vt:lpstr>Strings: what is output of the program</vt:lpstr>
      <vt:lpstr>Strings: what is output of the program</vt:lpstr>
      <vt:lpstr>Strings</vt:lpstr>
      <vt:lpstr>Strings</vt:lpstr>
      <vt:lpstr>Strings operations</vt:lpstr>
      <vt:lpstr>Reading from standard input</vt:lpstr>
      <vt:lpstr>Reading from standard input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mahendral</dc:creator>
  <cp:lastModifiedBy>mahendra</cp:lastModifiedBy>
  <cp:revision>3605</cp:revision>
  <dcterms:created xsi:type="dcterms:W3CDTF">2012-06-25T07:19:09Z</dcterms:created>
  <dcterms:modified xsi:type="dcterms:W3CDTF">2021-09-29T12:40:03Z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