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66"/>
  </p:notesMasterIdLst>
  <p:handoutMasterIdLst>
    <p:handoutMasterId r:id="rId67"/>
  </p:handoutMasterIdLst>
  <p:sldIdLst>
    <p:sldId id="1153" r:id="rId7"/>
    <p:sldId id="646" r:id="rId8"/>
    <p:sldId id="1079" r:id="rId9"/>
    <p:sldId id="647" r:id="rId10"/>
    <p:sldId id="1098" r:id="rId11"/>
    <p:sldId id="1097" r:id="rId12"/>
    <p:sldId id="1103" r:id="rId13"/>
    <p:sldId id="1104" r:id="rId14"/>
    <p:sldId id="1105" r:id="rId15"/>
    <p:sldId id="1106" r:id="rId16"/>
    <p:sldId id="1107" r:id="rId17"/>
    <p:sldId id="1108" r:id="rId18"/>
    <p:sldId id="1109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648" r:id="rId27"/>
    <p:sldId id="797" r:id="rId28"/>
    <p:sldId id="649" r:id="rId29"/>
    <p:sldId id="650" r:id="rId30"/>
    <p:sldId id="653" r:id="rId31"/>
    <p:sldId id="655" r:id="rId32"/>
    <p:sldId id="1121" r:id="rId33"/>
    <p:sldId id="1122" r:id="rId34"/>
    <p:sldId id="1123" r:id="rId35"/>
    <p:sldId id="1124" r:id="rId36"/>
    <p:sldId id="1125" r:id="rId37"/>
    <p:sldId id="1126" r:id="rId38"/>
    <p:sldId id="1127" r:id="rId39"/>
    <p:sldId id="1128" r:id="rId40"/>
    <p:sldId id="1129" r:id="rId41"/>
    <p:sldId id="799" r:id="rId42"/>
    <p:sldId id="668" r:id="rId43"/>
    <p:sldId id="798" r:id="rId44"/>
    <p:sldId id="669" r:id="rId45"/>
    <p:sldId id="1099" r:id="rId46"/>
    <p:sldId id="1100" r:id="rId47"/>
    <p:sldId id="664" r:id="rId48"/>
    <p:sldId id="1080" r:id="rId49"/>
    <p:sldId id="667" r:id="rId50"/>
    <p:sldId id="662" r:id="rId51"/>
    <p:sldId id="674" r:id="rId52"/>
    <p:sldId id="1088" r:id="rId53"/>
    <p:sldId id="800" r:id="rId54"/>
    <p:sldId id="801" r:id="rId55"/>
    <p:sldId id="802" r:id="rId56"/>
    <p:sldId id="803" r:id="rId57"/>
    <p:sldId id="804" r:id="rId58"/>
    <p:sldId id="805" r:id="rId59"/>
    <p:sldId id="1085" r:id="rId60"/>
    <p:sldId id="1087" r:id="rId61"/>
    <p:sldId id="1090" r:id="rId62"/>
    <p:sldId id="1156" r:id="rId63"/>
    <p:sldId id="1091" r:id="rId64"/>
    <p:sldId id="1154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L" userId="036982265d87b8e5" providerId="LiveId" clId="{7D62009F-A93B-4592-9101-D7E30F9296B8}"/>
    <pc:docChg chg="undo redo custSel addSld delSld modSld">
      <pc:chgData name="Mahendra L" userId="036982265d87b8e5" providerId="LiveId" clId="{7D62009F-A93B-4592-9101-D7E30F9296B8}" dt="2021-09-22T02:01:21.160" v="201" actId="20577"/>
      <pc:docMkLst>
        <pc:docMk/>
      </pc:docMkLst>
      <pc:sldChg chg="modSp del mod">
        <pc:chgData name="Mahendra L" userId="036982265d87b8e5" providerId="LiveId" clId="{7D62009F-A93B-4592-9101-D7E30F9296B8}" dt="2021-09-22T01:35:45.387" v="73" actId="2696"/>
        <pc:sldMkLst>
          <pc:docMk/>
          <pc:sldMk cId="232877452" sldId="1088"/>
        </pc:sldMkLst>
        <pc:spChg chg="mod">
          <ac:chgData name="Mahendra L" userId="036982265d87b8e5" providerId="LiveId" clId="{7D62009F-A93B-4592-9101-D7E30F9296B8}" dt="2021-09-22T01:35:22.096" v="72" actId="20577"/>
          <ac:spMkLst>
            <pc:docMk/>
            <pc:sldMk cId="232877452" sldId="1088"/>
            <ac:spMk id="3" creationId="{00000000-0000-0000-0000-000000000000}"/>
          </ac:spMkLst>
        </pc:spChg>
      </pc:sldChg>
      <pc:sldChg chg="add">
        <pc:chgData name="Mahendra L" userId="036982265d87b8e5" providerId="LiveId" clId="{7D62009F-A93B-4592-9101-D7E30F9296B8}" dt="2021-09-22T01:35:51.557" v="74"/>
        <pc:sldMkLst>
          <pc:docMk/>
          <pc:sldMk cId="1329615394" sldId="1088"/>
        </pc:sldMkLst>
      </pc:sldChg>
      <pc:sldChg chg="modSp mod">
        <pc:chgData name="Mahendra L" userId="036982265d87b8e5" providerId="LiveId" clId="{7D62009F-A93B-4592-9101-D7E30F9296B8}" dt="2021-09-22T02:01:21.160" v="201" actId="20577"/>
        <pc:sldMkLst>
          <pc:docMk/>
          <pc:sldMk cId="786210785" sldId="1091"/>
        </pc:sldMkLst>
        <pc:spChg chg="mod">
          <ac:chgData name="Mahendra L" userId="036982265d87b8e5" providerId="LiveId" clId="{7D62009F-A93B-4592-9101-D7E30F9296B8}" dt="2021-09-22T01:36:54.833" v="94" actId="20577"/>
          <ac:spMkLst>
            <pc:docMk/>
            <pc:sldMk cId="786210785" sldId="1091"/>
            <ac:spMk id="2" creationId="{00000000-0000-0000-0000-000000000000}"/>
          </ac:spMkLst>
        </pc:spChg>
        <pc:spChg chg="mod">
          <ac:chgData name="Mahendra L" userId="036982265d87b8e5" providerId="LiveId" clId="{7D62009F-A93B-4592-9101-D7E30F9296B8}" dt="2021-09-22T02:01:21.160" v="201" actId="20577"/>
          <ac:spMkLst>
            <pc:docMk/>
            <pc:sldMk cId="786210785" sldId="1091"/>
            <ac:spMk id="3" creationId="{00000000-0000-0000-0000-000000000000}"/>
          </ac:spMkLst>
        </pc:spChg>
      </pc:sldChg>
      <pc:sldChg chg="del">
        <pc:chgData name="Mahendra L" userId="036982265d87b8e5" providerId="LiveId" clId="{7D62009F-A93B-4592-9101-D7E30F9296B8}" dt="2021-09-22T01:42:29.770" v="95" actId="47"/>
        <pc:sldMkLst>
          <pc:docMk/>
          <pc:sldMk cId="3982368919" sldId="11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DB46-74A7-45B1-AD80-92D08DD55F1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3325EC7-0905-4FA8-A1A9-921598F9A4FA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See </a:t>
            </a:r>
            <a:r>
              <a:rPr lang="en-US" altLang="en-US" dirty="0">
                <a:cs typeface="Times New Roman" pitchFamily="18" charset="0"/>
              </a:rPr>
              <a:t>§2.9 and §6.9 in Kernighan &amp; Ritchie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49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50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96638-11C6-4539-9748-64757F92EE6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626D48F-00C7-485C-84C6-787AD4AC695F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 dirty="0"/>
              <a:t>Assignment Through a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+mj-lt"/>
              </a:rPr>
              <a:t>y = f(x);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j-lt"/>
              </a:rPr>
              <a:t>    Q = sin(30);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The assignment operator is still the = sign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8242" y="2468880"/>
            <a:ext cx="874713" cy="609600"/>
            <a:chOff x="2304" y="1968"/>
            <a:chExt cx="624" cy="240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74445" name="AutoShape 13"/>
          <p:cNvSpPr>
            <a:spLocks/>
          </p:cNvSpPr>
          <p:nvPr/>
        </p:nvSpPr>
        <p:spPr bwMode="auto">
          <a:xfrm rot="5400000">
            <a:off x="1882140" y="212598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2192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Assignment Through </a:t>
            </a:r>
            <a:r>
              <a:rPr lang="en-US" altLang="en-US" sz="3200" b="1" dirty="0" err="1"/>
              <a:t>scanf</a:t>
            </a:r>
            <a:r>
              <a:rPr lang="en-US" altLang="en-US" sz="3200" b="1" dirty="0"/>
              <a:t>()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int</a:t>
            </a:r>
            <a:r>
              <a:rPr lang="en-US" altLang="en-US" dirty="0"/>
              <a:t> variable;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scanf</a:t>
            </a:r>
            <a:r>
              <a:rPr lang="en-US" altLang="en-US" dirty="0"/>
              <a:t>(“%d”, &amp;variable);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keyboardinput</a:t>
            </a:r>
            <a:r>
              <a:rPr lang="en-US" altLang="en-US" sz="2400" dirty="0"/>
              <a:t>&gt; 30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4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There is not assignment operator in this case</a:t>
            </a:r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 rot="5400000">
            <a:off x="3543300" y="3390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dirty="0"/>
              <a:t>                                   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88080" y="3581401"/>
            <a:ext cx="1714500" cy="807721"/>
            <a:chOff x="2400" y="1920"/>
            <a:chExt cx="2160" cy="1440"/>
          </a:xfrm>
        </p:grpSpPr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>
              <a:off x="2400" y="3024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2400" y="3360"/>
              <a:ext cx="216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 flipV="1">
              <a:off x="4560" y="1920"/>
              <a:ext cx="0" cy="144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94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ig0104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3" y="1219200"/>
            <a:ext cx="2730499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76202"/>
            <a:ext cx="414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latin typeface="+mj-lt"/>
              </a:rPr>
              <a:t>Variables in Memory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5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Numbers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Once information is digitized, it is represented and stored in memory using the </a:t>
            </a:r>
            <a:r>
              <a:rPr lang="en-US" altLang="en-US" sz="2200" i="1" dirty="0"/>
              <a:t>binary number system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binary digit (0 or 1) is called a </a:t>
            </a:r>
            <a:r>
              <a:rPr lang="en-US" altLang="en-US" sz="2200" i="1" dirty="0"/>
              <a:t>bit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Devices that store and move information are cheaper and more reliable if they have to represent only two states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bit can represent two possible states, like a light bulb that is either on (1) or off (0)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Permutations of bits are used to store values</a:t>
            </a:r>
          </a:p>
        </p:txBody>
      </p:sp>
    </p:spTree>
    <p:extLst>
      <p:ext uri="{BB962C8B-B14F-4D97-AF65-F5344CB8AC3E}">
        <p14:creationId xmlns:p14="http://schemas.microsoft.com/office/powerpoint/2010/main" val="67734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31924" y="1371600"/>
            <a:ext cx="768350" cy="1273176"/>
            <a:chOff x="809" y="864"/>
            <a:chExt cx="484" cy="802"/>
          </a:xfrm>
        </p:grpSpPr>
        <p:sp>
          <p:nvSpPr>
            <p:cNvPr id="24592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1 bit</a:t>
              </a:r>
            </a:p>
          </p:txBody>
        </p:sp>
        <p:sp>
          <p:nvSpPr>
            <p:cNvPr id="24593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01951" y="1371601"/>
            <a:ext cx="922338" cy="2012951"/>
            <a:chOff x="1735" y="864"/>
            <a:chExt cx="581" cy="1268"/>
          </a:xfrm>
        </p:grpSpPr>
        <p:sp>
          <p:nvSpPr>
            <p:cNvPr id="24590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2 bits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3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491040" y="1371600"/>
            <a:ext cx="922338" cy="3489325"/>
            <a:chOff x="2736" y="864"/>
            <a:chExt cx="581" cy="2198"/>
          </a:xfrm>
        </p:grpSpPr>
        <p:sp>
          <p:nvSpPr>
            <p:cNvPr id="24588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3 bits</a:t>
              </a:r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44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70602" y="1371600"/>
            <a:ext cx="1938338" cy="3489325"/>
            <a:chOff x="3731" y="864"/>
            <a:chExt cx="1221" cy="2198"/>
          </a:xfrm>
        </p:grpSpPr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4 bits</a:t>
              </a:r>
            </a:p>
          </p:txBody>
        </p:sp>
        <p:grpSp>
          <p:nvGrpSpPr>
            <p:cNvPr id="24585" name="Group 14"/>
            <p:cNvGrpSpPr>
              <a:grpSpLocks/>
            </p:cNvGrpSpPr>
            <p:nvPr/>
          </p:nvGrpSpPr>
          <p:grpSpPr bwMode="auto">
            <a:xfrm>
              <a:off x="3731" y="1143"/>
              <a:ext cx="1221" cy="1919"/>
              <a:chOff x="3936" y="1442"/>
              <a:chExt cx="1221" cy="1919"/>
            </a:xfrm>
          </p:grpSpPr>
          <p:sp>
            <p:nvSpPr>
              <p:cNvPr id="24586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0000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0111</a:t>
                </a:r>
              </a:p>
            </p:txBody>
          </p:sp>
          <p:sp>
            <p:nvSpPr>
              <p:cNvPr id="24587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1000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1111</a:t>
                </a:r>
              </a:p>
            </p:txBody>
          </p:sp>
        </p:grpSp>
      </p:grp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193801" y="5183189"/>
            <a:ext cx="7487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Arial Unicode MS" pitchFamily="34" charset="-128"/>
              </a:rPr>
              <a:t>Each additional bit doubles the number of possible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6705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Bit Permutations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2078039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Each permutation can represent a particular item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 are 2N permutations of N bits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Therefore, N bits are needed to represent 2N unique items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5797552" y="3311526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2 items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5781677" y="3854451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4 items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781676" y="4398964"/>
            <a:ext cx="1854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8 items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781677" y="4941889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16 items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781677" y="5486401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32 items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81114" y="3124201"/>
            <a:ext cx="4035426" cy="2862263"/>
            <a:chOff x="759" y="1874"/>
            <a:chExt cx="2542" cy="180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9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1 bit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2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3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4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5 bits ?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759" y="2321"/>
              <a:ext cx="13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How many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items can be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represented by</a:t>
              </a:r>
            </a:p>
          </p:txBody>
        </p:sp>
        <p:sp>
          <p:nvSpPr>
            <p:cNvPr id="25612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5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19" grpId="0" autoUpdateAnimBg="0"/>
      <p:bldP spid="2437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Relationship Between a Byte and a Bit</a:t>
            </a:r>
          </a:p>
        </p:txBody>
      </p:sp>
      <p:pic>
        <p:nvPicPr>
          <p:cNvPr id="26627" name="Picture 4" descr="fig0105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0313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3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is the value of this binary number?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8229600" cy="5026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6600"/>
                </a:solidFill>
              </a:rPr>
              <a:t>0 0 1 0 1 1 0 0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0           0         1          0         1         1        0         0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0*2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0*2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+ 0*2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0*128 + 0*64 + 1*32 + 0*16 + 1*8  + 1*4  + 0*2  + 0*1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0*128 + 0*64 +</a:t>
            </a:r>
            <a:r>
              <a:rPr lang="en-US" altLang="en-US" sz="2400" dirty="0"/>
              <a:t> 1*32 </a:t>
            </a:r>
            <a:r>
              <a:rPr lang="en-US" altLang="en-US" sz="2400" dirty="0">
                <a:solidFill>
                  <a:schemeClr val="bg2"/>
                </a:solidFill>
              </a:rPr>
              <a:t>+ 0*16</a:t>
            </a:r>
            <a:r>
              <a:rPr lang="en-US" altLang="en-US" sz="2400" dirty="0"/>
              <a:t> + 1*8  + 1*4  </a:t>
            </a:r>
            <a:r>
              <a:rPr lang="en-US" altLang="en-US" sz="2400" dirty="0">
                <a:solidFill>
                  <a:schemeClr val="bg2"/>
                </a:solidFill>
              </a:rPr>
              <a:t>+ 0*2  + 0*1</a:t>
            </a:r>
            <a:endParaRPr lang="en-US" altLang="en-US" sz="2400" baseline="300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32+ 8 + 4 = 44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5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6" name="Picture 4" descr="fig0105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What is the maximum number that can be stored in one byte (8 bits)?</a:t>
            </a:r>
          </a:p>
        </p:txBody>
      </p:sp>
    </p:spTree>
    <p:extLst>
      <p:ext uri="{BB962C8B-B14F-4D97-AF65-F5344CB8AC3E}">
        <p14:creationId xmlns:p14="http://schemas.microsoft.com/office/powerpoint/2010/main" val="166304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450" y="152400"/>
            <a:ext cx="9112250" cy="68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the </a:t>
            </a:r>
            <a:r>
              <a:rPr lang="en-US" altLang="en-US" sz="2400" dirty="0" err="1"/>
              <a:t>max.num</a:t>
            </a:r>
            <a:r>
              <a:rPr lang="en-US" altLang="en-US" sz="2400" dirty="0"/>
              <a:t>. that can be stored in one byte (8 bits)?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 1 1 1 1 1 1 1 1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1           1         1          1         1         1        1         1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1*2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1*2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+ 1*2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1*128 + 1*64 + 1*32 + 1*16 + 1*8  + 1*4  + 1*2  + 1*1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128 + 64 + 32 + 16 + 8 + 4 + 2 + 1 = 255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Another way is:   1*2</a:t>
            </a:r>
            <a:r>
              <a:rPr lang="en-US" altLang="en-US" sz="2400" baseline="30000" dirty="0"/>
              <a:t>8</a:t>
            </a:r>
            <a:r>
              <a:rPr lang="en-US" altLang="en-US" sz="2400" dirty="0"/>
              <a:t> – 1 = 256 – 1 = 255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35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23622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Day 1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983867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Introduction to Linux,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vi editor  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7028C0"/>
                </a:solidFill>
                <a:latin typeface="Bookman Old Style" pitchFamily="18" charset="0"/>
              </a:rPr>
              <a:t>Data Types in C &amp; Operators in C</a:t>
            </a:r>
          </a:p>
        </p:txBody>
      </p:sp>
    </p:spTree>
    <p:extLst>
      <p:ext uri="{BB962C8B-B14F-4D97-AF65-F5344CB8AC3E}">
        <p14:creationId xmlns:p14="http://schemas.microsoft.com/office/powerpoint/2010/main" val="127062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914401"/>
            <a:ext cx="8915400" cy="80327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C00000"/>
                </a:solidFill>
              </a:rPr>
              <a:t>What would happen if we try to add 1 to the largest number that can be stored in one byte (8 bits)?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5" y="1524000"/>
            <a:ext cx="5791200" cy="49530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1   1   1   1   1   1   1   1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+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-------------------------------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1   0   0   0   0   0   0   0   0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Variable Naming Rules: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can contain </a:t>
            </a:r>
            <a:r>
              <a:rPr lang="en-US" sz="2000" dirty="0">
                <a:solidFill>
                  <a:srgbClr val="7028C0"/>
                </a:solidFill>
              </a:rPr>
              <a:t>letters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28C0"/>
                </a:solidFill>
              </a:rPr>
              <a:t>digits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28C0"/>
                </a:solidFill>
              </a:rPr>
              <a:t>and _</a:t>
            </a:r>
            <a:r>
              <a:rPr lang="en-US" sz="2000" dirty="0"/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First character must be a letter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should start with letters.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Keywords (e.g., for, while, do, if, switch etc.) cannot be used as variable names  and are reserved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are case sensitive.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x, X; </a:t>
            </a:r>
            <a:r>
              <a:rPr lang="en-US" sz="2000" dirty="0">
                <a:sym typeface="Wingdings" panose="05000000000000000000" pitchFamily="2" charset="2"/>
              </a:rPr>
              <a:t> x and X are </a:t>
            </a:r>
            <a:r>
              <a:rPr lang="en-US" sz="2000" dirty="0"/>
              <a:t>two different variables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 Definition &amp;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Definition:</a:t>
            </a:r>
            <a:r>
              <a:rPr lang="en-US" sz="1800" dirty="0"/>
              <a:t> A variable definition means to tell the compiler where and how much to </a:t>
            </a:r>
            <a:r>
              <a:rPr lang="en-US" sz="1800" b="1" dirty="0">
                <a:solidFill>
                  <a:srgbClr val="006600"/>
                </a:solidFill>
              </a:rPr>
              <a:t>create the storage </a:t>
            </a:r>
            <a:r>
              <a:rPr lang="en-US" sz="1800" dirty="0"/>
              <a:t>for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Examples: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, j, k;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char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ch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Declaration:</a:t>
            </a:r>
            <a:r>
              <a:rPr lang="en-US" sz="1800" dirty="0"/>
              <a:t> A variable declaration provides assurance to the compiler that </a:t>
            </a:r>
            <a:r>
              <a:rPr lang="en-US" sz="1800" b="1" dirty="0">
                <a:solidFill>
                  <a:srgbClr val="006600"/>
                </a:solidFill>
              </a:rPr>
              <a:t>there is one variable existing with the given type and name </a:t>
            </a:r>
            <a:r>
              <a:rPr lang="en-US" sz="1800" dirty="0"/>
              <a:t>so that compiler proceed for further compilation without needing complete detail about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extern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	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Declaration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main()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{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Definition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endParaRPr lang="en-US" sz="1800" kern="12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}	</a:t>
            </a:r>
          </a:p>
        </p:txBody>
      </p:sp>
    </p:spTree>
    <p:extLst>
      <p:ext uri="{BB962C8B-B14F-4D97-AF65-F5344CB8AC3E}">
        <p14:creationId xmlns:p14="http://schemas.microsoft.com/office/powerpoint/2010/main" val="156214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Keywords in C</a:t>
            </a:r>
          </a:p>
        </p:txBody>
      </p:sp>
      <p:sp>
        <p:nvSpPr>
          <p:cNvPr id="1026" name="AutoShape 2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0772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886201"/>
            <a:ext cx="8229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Total keywords - 32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Additional 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C99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key words (Total -5): 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inline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For writing inline functions (Discuss in functions)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_imaginary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– To declare imaginary values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_complex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complex variables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a+ib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</a:t>
            </a:r>
            <a:r>
              <a:rPr lang="en-US" b="1" dirty="0" err="1">
                <a:solidFill>
                  <a:srgbClr val="7028C0"/>
                </a:solidFill>
                <a:latin typeface="Bookman Old Style" pitchFamily="18" charset="0"/>
              </a:rPr>
              <a:t>Bool</a:t>
            </a: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a Boolean type variable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stdbool.h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restrict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 declare restricted pointers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2"/>
            <a:ext cx="2362200" cy="3657599"/>
          </a:xfrm>
        </p:spPr>
        <p:txBody>
          <a:bodyPr>
            <a:noAutofit/>
          </a:bodyPr>
          <a:lstStyle/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money$owed</a:t>
            </a:r>
            <a:r>
              <a:rPr lang="en-US" sz="1800" dirty="0"/>
              <a:t>;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total_count</a:t>
            </a:r>
            <a:r>
              <a:rPr lang="en-US" sz="1800" dirty="0"/>
              <a:t>;  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score2 ;	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2ndscore;    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long;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/>
              <a:t>_</a:t>
            </a:r>
            <a:r>
              <a:rPr lang="en-US" sz="1800" dirty="0" err="1"/>
              <a:t>Bool</a:t>
            </a:r>
            <a:r>
              <a:rPr lang="en-US" sz="1800" dirty="0"/>
              <a:t> x;              			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002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67000" y="2209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2819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429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4038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1403732"/>
            <a:ext cx="151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2" y="2025135"/>
            <a:ext cx="114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2" y="2634735"/>
            <a:ext cx="105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6429" y="32443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2" y="38539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67000" y="4724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4495800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  (B must be capital letter or “</a:t>
            </a:r>
            <a:r>
              <a:rPr lang="en-US" dirty="0" err="1">
                <a:solidFill>
                  <a:srgbClr val="006600"/>
                </a:solidFill>
              </a:rPr>
              <a:t>bool</a:t>
            </a:r>
            <a:r>
              <a:rPr lang="en-US" dirty="0">
                <a:solidFill>
                  <a:srgbClr val="006600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914401"/>
            <a:ext cx="8686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of an object determines: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values it can have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operations that can be performed on it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200" dirty="0">
              <a:solidFill>
                <a:srgbClr val="C00000"/>
              </a:solidFill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Data Types: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Basic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Bookman Old Style" panose="02050604050505020204" pitchFamily="18" charset="0"/>
              </a:rPr>
              <a:t> 	</a:t>
            </a:r>
            <a:r>
              <a:rPr lang="en-US" sz="2200" dirty="0" err="1">
                <a:latin typeface="Bookman Old Style" panose="02050604050505020204" pitchFamily="18" charset="0"/>
              </a:rPr>
              <a:t>int</a:t>
            </a:r>
            <a:r>
              <a:rPr lang="en-US" sz="2200" dirty="0">
                <a:latin typeface="Bookman Old Style" panose="02050604050505020204" pitchFamily="18" charset="0"/>
              </a:rPr>
              <a:t>, char, float, double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Enumerated data types 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200" dirty="0" err="1">
                <a:latin typeface="Bookman Old Style" panose="02050604050505020204" pitchFamily="18" charset="0"/>
                <a:sym typeface="Wingdings" panose="05000000000000000000" pitchFamily="2" charset="2"/>
              </a:rPr>
              <a:t>enum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Void data type 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void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Derived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Arrays, Pointers, 						Structures and Unions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531128"/>
              </p:ext>
            </p:extLst>
          </p:nvPr>
        </p:nvGraphicFramePr>
        <p:xfrm>
          <a:off x="381000" y="855916"/>
          <a:ext cx="8534400" cy="60579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 (or)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  to 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 (or)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>
            <a:normAutofit/>
          </a:bodyPr>
          <a:lstStyle/>
          <a:p>
            <a:r>
              <a:rPr lang="en-US" sz="3200" b="1" dirty="0"/>
              <a:t>Sizes of Basic data types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Computer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1"/>
            <a:ext cx="4724400" cy="4841875"/>
            <a:chOff x="1728" y="838"/>
            <a:chExt cx="2976" cy="3050"/>
          </a:xfrm>
        </p:grpSpPr>
        <p:grpSp>
          <p:nvGrpSpPr>
            <p:cNvPr id="37895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37897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37912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3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4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8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37909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0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1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9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3790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1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7896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Main memory is divided into many memory locations (or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cells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1"/>
            <a:ext cx="5943600" cy="3490913"/>
            <a:chOff x="1296" y="1200"/>
            <a:chExt cx="3744" cy="2199"/>
          </a:xfrm>
        </p:grpSpPr>
        <p:sp>
          <p:nvSpPr>
            <p:cNvPr id="37893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549" cy="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9278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9280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9281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9282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9283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9284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9285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9286</a:t>
              </a:r>
            </a:p>
          </p:txBody>
        </p:sp>
        <p:sp>
          <p:nvSpPr>
            <p:cNvPr id="37894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Each memory cell has a numeric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address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, which uniquely identifies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/>
              <a:t>Storing Information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892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894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893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893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3352800"/>
            <a:ext cx="2921000" cy="1015999"/>
            <a:chOff x="2784" y="2182"/>
            <a:chExt cx="1840" cy="640"/>
          </a:xfrm>
        </p:grpSpPr>
        <p:sp>
          <p:nvSpPr>
            <p:cNvPr id="3892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3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Large values are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stored in consecutive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memory locations</a:t>
              </a:r>
            </a:p>
          </p:txBody>
        </p:sp>
        <p:sp>
          <p:nvSpPr>
            <p:cNvPr id="3892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3892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3095625" y="2300289"/>
            <a:ext cx="141577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10011010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38677" y="1981203"/>
            <a:ext cx="3743325" cy="1016000"/>
            <a:chOff x="2730" y="1318"/>
            <a:chExt cx="2358" cy="640"/>
          </a:xfrm>
        </p:grpSpPr>
        <p:sp>
          <p:nvSpPr>
            <p:cNvPr id="38921" name="Text Box 31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Each memory cell stores a set number of bits (usually 8 bits, or one </a:t>
              </a:r>
              <a:r>
                <a:rPr lang="en-US" altLang="en-US" sz="2000" b="1" i="1">
                  <a:solidFill>
                    <a:schemeClr val="hlink"/>
                  </a:solidFill>
                  <a:latin typeface="Arial Unicode MS" pitchFamily="34" charset="-128"/>
                </a:rPr>
                <a:t>byte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  <p:sp>
          <p:nvSpPr>
            <p:cNvPr id="38922" name="Line 32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991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Storing a char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996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995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995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994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2" y="2133600"/>
            <a:ext cx="2957513" cy="609600"/>
            <a:chOff x="2784" y="2182"/>
            <a:chExt cx="1863" cy="528"/>
          </a:xfrm>
        </p:grpSpPr>
        <p:sp>
          <p:nvSpPr>
            <p:cNvPr id="3994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6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char (8 bits = 1 byte)</a:t>
              </a:r>
            </a:p>
          </p:txBody>
        </p:sp>
        <p:sp>
          <p:nvSpPr>
            <p:cNvPr id="3994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381000"/>
            <a:chOff x="4128" y="1920"/>
            <a:chExt cx="912" cy="480"/>
          </a:xfrm>
        </p:grpSpPr>
        <p:sp>
          <p:nvSpPr>
            <p:cNvPr id="3994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2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(a) Data types</a:t>
            </a:r>
          </a:p>
        </p:txBody>
      </p:sp>
    </p:spTree>
    <p:extLst>
      <p:ext uri="{BB962C8B-B14F-4D97-AF65-F5344CB8AC3E}">
        <p14:creationId xmlns:p14="http://schemas.microsoft.com/office/powerpoint/2010/main" val="305277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short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0971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0986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7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8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2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0983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4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5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3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6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8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9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0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1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2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0964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2057400"/>
            <a:ext cx="3201988" cy="990600"/>
            <a:chOff x="2784" y="2182"/>
            <a:chExt cx="2017" cy="528"/>
          </a:xfrm>
        </p:grpSpPr>
        <p:sp>
          <p:nvSpPr>
            <p:cNvPr id="40969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1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short (16 bits = 2 bytes)</a:t>
              </a:r>
            </a:p>
          </p:txBody>
        </p:sp>
        <p:sp>
          <p:nvSpPr>
            <p:cNvPr id="40970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0967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68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an </a:t>
            </a:r>
            <a:r>
              <a:rPr lang="en-US" altLang="en-US" dirty="0" err="1"/>
              <a:t>int</a:t>
            </a:r>
            <a:endParaRPr lang="en-US" altLang="en-US" dirty="0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199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99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201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0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200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1988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1905000"/>
            <a:ext cx="2974975" cy="1981200"/>
            <a:chOff x="2784" y="2182"/>
            <a:chExt cx="1874" cy="528"/>
          </a:xfrm>
        </p:grpSpPr>
        <p:sp>
          <p:nvSpPr>
            <p:cNvPr id="4199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int  (32 bits = 4 bytes)</a:t>
              </a:r>
            </a:p>
          </p:txBody>
        </p:sp>
        <p:sp>
          <p:nvSpPr>
            <p:cNvPr id="4199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199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199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Storing a long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302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304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2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304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3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303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5" y="1447800"/>
            <a:ext cx="3117166" cy="4027488"/>
            <a:chOff x="2784" y="2182"/>
            <a:chExt cx="1954" cy="528"/>
          </a:xfrm>
        </p:grpSpPr>
        <p:sp>
          <p:nvSpPr>
            <p:cNvPr id="4302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7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long (64 bits = 8 bytes)</a:t>
              </a:r>
            </a:p>
          </p:txBody>
        </p:sp>
        <p:sp>
          <p:nvSpPr>
            <p:cNvPr id="4302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302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302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9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7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float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404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406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405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404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403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1905000"/>
            <a:ext cx="3189288" cy="1981200"/>
            <a:chOff x="2784" y="2182"/>
            <a:chExt cx="2009" cy="528"/>
          </a:xfrm>
        </p:grpSpPr>
        <p:sp>
          <p:nvSpPr>
            <p:cNvPr id="4404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0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float  (32 bits = 4 bytes)</a:t>
              </a:r>
            </a:p>
          </p:txBody>
        </p:sp>
        <p:sp>
          <p:nvSpPr>
            <p:cNvPr id="4404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404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double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507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509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508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507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506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7" y="1447800"/>
            <a:ext cx="3404249" cy="4027488"/>
            <a:chOff x="2784" y="2182"/>
            <a:chExt cx="2131" cy="528"/>
          </a:xfrm>
        </p:grpSpPr>
        <p:sp>
          <p:nvSpPr>
            <p:cNvPr id="4507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9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double (64 bits = 8 bytes)</a:t>
              </a:r>
            </a:p>
          </p:txBody>
        </p:sp>
        <p:sp>
          <p:nvSpPr>
            <p:cNvPr id="4507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507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507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5068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9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506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7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2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sizeof()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162051"/>
            <a:ext cx="87630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stdio.h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stdlib.h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char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(char));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short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(short));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</a:t>
            </a:r>
            <a:r>
              <a:rPr lang="en-US" altLang="en-US" sz="1800" dirty="0" err="1">
                <a:latin typeface="Courier New" pitchFamily="49" charset="0"/>
              </a:rPr>
              <a:t>long</a:t>
            </a:r>
            <a:r>
              <a:rPr lang="en-US" altLang="en-US" sz="1800" dirty="0">
                <a:latin typeface="Courier New" pitchFamily="49" charset="0"/>
              </a:rPr>
              <a:t>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float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(float));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double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double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50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609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The type </a:t>
            </a:r>
            <a:r>
              <a:rPr lang="en-US" sz="1800" kern="1200" dirty="0" err="1"/>
              <a:t>specifier</a:t>
            </a:r>
            <a:r>
              <a:rPr lang="en-US" sz="1800" kern="1200" dirty="0"/>
              <a:t> void indicates that </a:t>
            </a:r>
            <a:r>
              <a:rPr lang="en-US" sz="1800" b="1" kern="1200" dirty="0">
                <a:solidFill>
                  <a:srgbClr val="FF0000"/>
                </a:solidFill>
              </a:rPr>
              <a:t>no value </a:t>
            </a:r>
            <a:r>
              <a:rPr lang="en-US" sz="1800" kern="1200" dirty="0"/>
              <a:t>is available.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is an </a:t>
            </a:r>
            <a:r>
              <a:rPr lang="en-US" sz="1800" b="1" kern="1200" dirty="0">
                <a:solidFill>
                  <a:srgbClr val="C00000"/>
                </a:solidFill>
              </a:rPr>
              <a:t>empty data type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can be used in the following situations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returns as void</a:t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return value has the return type as void.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exit (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status);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arguments as void</a:t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parameter can accept as a void.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b="1" dirty="0"/>
              <a:t>Example:</a:t>
            </a:r>
            <a:r>
              <a:rPr lang="en-US" sz="1600" dirty="0"/>
              <a:t> 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006600"/>
                </a:solidFill>
              </a:rPr>
              <a:t> rand(void);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Pointers to void</a:t>
            </a:r>
            <a:r>
              <a:rPr lang="en-US" sz="1600" b="1" dirty="0"/>
              <a:t> </a:t>
            </a:r>
            <a:br>
              <a:rPr lang="en-US" sz="1600" dirty="0"/>
            </a:br>
            <a:r>
              <a:rPr lang="en-US" sz="1600" dirty="0"/>
              <a:t>A pointer of type “void *” represents the address of an object, but not its type. For example a memory allocation function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*</a:t>
            </a:r>
            <a:r>
              <a:rPr lang="en-US" sz="1600" b="1" dirty="0" err="1">
                <a:solidFill>
                  <a:srgbClr val="006600"/>
                </a:solidFill>
              </a:rPr>
              <a:t>malloc</a:t>
            </a:r>
            <a:r>
              <a:rPr lang="en-US" sz="1600" b="1" dirty="0">
                <a:solidFill>
                  <a:srgbClr val="006600"/>
                </a:solidFill>
              </a:rPr>
              <a:t>( </a:t>
            </a:r>
            <a:r>
              <a:rPr lang="en-US" sz="1600" b="1" dirty="0" err="1">
                <a:solidFill>
                  <a:srgbClr val="006600"/>
                </a:solidFill>
              </a:rPr>
              <a:t>size_t</a:t>
            </a:r>
            <a:r>
              <a:rPr lang="en-US" sz="1600" b="1" dirty="0">
                <a:solidFill>
                  <a:srgbClr val="006600"/>
                </a:solidFill>
              </a:rPr>
              <a:t> size );</a:t>
            </a:r>
            <a:r>
              <a:rPr lang="en-US" sz="1600" dirty="0"/>
              <a:t>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It returns a pointer to void </a:t>
            </a:r>
            <a:r>
              <a:rPr lang="en-US" sz="1600" b="1" dirty="0">
                <a:solidFill>
                  <a:srgbClr val="C00000"/>
                </a:solidFill>
              </a:rPr>
              <a:t>which can be casted to any data type.</a:t>
            </a:r>
            <a:endParaRPr lang="en-US" sz="1600" b="1" kern="1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kern="1200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Void Data Type</a:t>
            </a:r>
          </a:p>
        </p:txBody>
      </p:sp>
    </p:spTree>
    <p:extLst>
      <p:ext uri="{BB962C8B-B14F-4D97-AF65-F5344CB8AC3E}">
        <p14:creationId xmlns:p14="http://schemas.microsoft.com/office/powerpoint/2010/main" val="65700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762000"/>
            <a:ext cx="8686800" cy="2743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Type conversion: </a:t>
            </a:r>
            <a:r>
              <a:rPr lang="en-US" noProof="0" dirty="0">
                <a:latin typeface="Bookman Old Style" panose="02050604050505020204" pitchFamily="18" charset="0"/>
              </a:rPr>
              <a:t>It is a way to convert a variable/constant from one data type to another data type. There are two types: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Implicit type conversion </a:t>
            </a: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Explicit Type conversion</a:t>
            </a:r>
            <a:endParaRPr lang="en-US" dirty="0">
              <a:solidFill>
                <a:srgbClr val="006600"/>
              </a:solidFill>
              <a:latin typeface="+mn-lt"/>
            </a:endParaRP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a) Implicit type conversion: </a:t>
            </a:r>
            <a:r>
              <a:rPr lang="en-US" dirty="0">
                <a:latin typeface="Bookman Old Style" panose="02050604050505020204" pitchFamily="18" charset="0"/>
              </a:rPr>
              <a:t>Implicit type conversion, also known as </a:t>
            </a:r>
            <a:r>
              <a:rPr lang="en-US" b="1" dirty="0">
                <a:latin typeface="Bookman Old Style" panose="02050604050505020204" pitchFamily="18" charset="0"/>
              </a:rPr>
              <a:t>coercion</a:t>
            </a:r>
            <a:r>
              <a:rPr lang="en-US" dirty="0">
                <a:latin typeface="Bookman Old Style" panose="02050604050505020204" pitchFamily="18" charset="0"/>
              </a:rPr>
              <a:t>, is an automatic type conversion by the compiler.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550147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 </a:t>
            </a:r>
            <a:r>
              <a:rPr lang="en-US" sz="1700" i="1" dirty="0" err="1">
                <a:latin typeface="Bookman Old Style" panose="02050604050505020204" pitchFamily="18" charset="0"/>
              </a:rPr>
              <a:t>i</a:t>
            </a:r>
            <a:r>
              <a:rPr lang="en-US" sz="1700" i="1" dirty="0">
                <a:latin typeface="Bookman Old Style" panose="02050604050505020204" pitchFamily="18" charset="0"/>
              </a:rPr>
              <a:t> = 10;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char c = ‘a'; /* </a:t>
            </a:r>
            <a:r>
              <a:rPr lang="en-US" sz="1700" i="1" dirty="0" err="1">
                <a:latin typeface="Bookman Old Style" panose="02050604050505020204" pitchFamily="18" charset="0"/>
              </a:rPr>
              <a:t>ascii</a:t>
            </a:r>
            <a:r>
              <a:rPr lang="en-US" sz="1700" i="1" dirty="0">
                <a:latin typeface="Bookman Old Style" panose="02050604050505020204" pitchFamily="18" charset="0"/>
              </a:rPr>
              <a:t> value is 97 */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float sum;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= </a:t>
            </a:r>
            <a:r>
              <a:rPr lang="en-US" sz="1700" b="1" i="1" dirty="0" err="1">
                <a:solidFill>
                  <a:srgbClr val="7028C0"/>
                </a:solidFill>
                <a:latin typeface="Bookman Old Style" panose="02050604050505020204" pitchFamily="18" charset="0"/>
              </a:rPr>
              <a:t>i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 + c;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sum : %f\n", sum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3" y="42788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107.0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838200"/>
            <a:ext cx="8686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b) Explicit type conversion: </a:t>
            </a:r>
            <a:r>
              <a:rPr lang="en-US" dirty="0">
                <a:latin typeface="Bookman Old Style" panose="02050604050505020204" pitchFamily="18" charset="0"/>
              </a:rPr>
              <a:t>Converting the data type of a variable/operand/expression from one data type to another data type explicitly by the programmer using type cast operator. </a:t>
            </a: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7028C0"/>
                </a:solidFill>
                <a:latin typeface="Bookman Old Style" panose="02050604050505020204" pitchFamily="18" charset="0"/>
              </a:rPr>
              <a:t>Syntax: </a:t>
            </a:r>
          </a:p>
          <a:p>
            <a:pPr marL="109728" lvl="0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b="1" i="1" dirty="0">
                <a:latin typeface="Bookman Old Style" panose="02050604050505020204" pitchFamily="18" charset="0"/>
              </a:rPr>
              <a:t>(</a:t>
            </a:r>
            <a:r>
              <a:rPr lang="en-US" b="1" i="1" dirty="0" err="1">
                <a:latin typeface="Bookman Old Style" panose="02050604050505020204" pitchFamily="18" charset="0"/>
              </a:rPr>
              <a:t>type_name</a:t>
            </a:r>
            <a:r>
              <a:rPr lang="en-US" b="1" i="1" dirty="0">
                <a:latin typeface="Bookman Old Style" panose="02050604050505020204" pitchFamily="18" charset="0"/>
              </a:rPr>
              <a:t>)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52800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sum = 14, count = 4;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double mean;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mean = </a:t>
            </a:r>
            <a:r>
              <a:rPr lang="en-US" sz="17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(double)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/ count;</a:t>
            </a:r>
          </a:p>
          <a:p>
            <a:endParaRPr lang="en-US" sz="1700" b="1" i="1" dirty="0">
              <a:solidFill>
                <a:srgbClr val="7028C0"/>
              </a:solidFill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mean : %f\n", mean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2" y="42788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3.5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3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&lt;</a:t>
            </a:r>
            <a:r>
              <a:rPr lang="en-US" sz="3200" b="1" dirty="0" err="1"/>
              <a:t>ctype.h</a:t>
            </a:r>
            <a:r>
              <a:rPr lang="en-US" sz="3200" b="1" dirty="0"/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443037"/>
            <a:ext cx="817245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 Language Character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1565" r="26263" b="27533"/>
          <a:stretch/>
        </p:blipFill>
        <p:spPr bwMode="auto">
          <a:xfrm>
            <a:off x="838200" y="3886200"/>
            <a:ext cx="7745083" cy="2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is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a language</a:t>
            </a:r>
            <a:r>
              <a:rPr lang="en-US" sz="2400" dirty="0">
                <a:latin typeface="Calibri" panose="020F0502020204030204" pitchFamily="34" charset="0"/>
              </a:rPr>
              <a:t>, hence it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requires characters </a:t>
            </a:r>
            <a:r>
              <a:rPr lang="en-US" sz="2400" dirty="0">
                <a:latin typeface="Calibri" panose="020F0502020204030204" pitchFamily="34" charset="0"/>
              </a:rPr>
              <a:t>to build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its building blocks.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Every character has its own ASCII Value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character Set contains: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uppercase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lowercase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digits 0 to 9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Certain special characters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The modifiers define the amount of storage allocated to the variable.</a:t>
            </a:r>
            <a:r>
              <a:rPr lang="en-US" sz="1900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short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long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signed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unsigned</a:t>
            </a:r>
          </a:p>
          <a:p>
            <a:pPr marL="342900" lvl="3" indent="-34290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Rule</a:t>
            </a:r>
            <a:r>
              <a:rPr lang="en-US" sz="1900" dirty="0"/>
              <a:t>:</a:t>
            </a:r>
          </a:p>
          <a:p>
            <a:pPr marL="800100" lvl="4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1800" dirty="0"/>
              <a:t>short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long int float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double </a:t>
            </a:r>
            <a:r>
              <a:rPr lang="en-IN" sz="1800" b="1" dirty="0"/>
              <a:t>&lt;=</a:t>
            </a:r>
            <a:r>
              <a:rPr lang="en-IN" sz="1800" dirty="0"/>
              <a:t> long double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Syntax</a:t>
            </a:r>
            <a:r>
              <a:rPr lang="en-US" sz="1900" dirty="0">
                <a:solidFill>
                  <a:srgbClr val="C00000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short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  <a:r>
              <a:rPr lang="en-US" sz="1600" b="1" dirty="0">
                <a:solidFill>
                  <a:srgbClr val="7028C0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endParaRPr lang="en-US" sz="1400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</a:t>
            </a:r>
          </a:p>
        </p:txBody>
      </p:sp>
    </p:spTree>
    <p:extLst>
      <p:ext uri="{BB962C8B-B14F-4D97-AF65-F5344CB8AC3E}">
        <p14:creationId xmlns:p14="http://schemas.microsoft.com/office/powerpoint/2010/main" val="2670865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990600"/>
            <a:ext cx="7543801" cy="48328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}</a:t>
            </a:r>
            <a:endParaRPr lang="en-US" sz="1700" i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1" y="6008132"/>
            <a:ext cx="615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Machine dependent (1, 2, 4, 8, 4, 8, 16, 8)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3352800" cy="50260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Combination of characters comprising of backslash followed by a character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backslash causes an "escape" from the normal way characters are interpreted by the compiler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31983"/>
            <a:ext cx="487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(b) Operators</a:t>
            </a:r>
          </a:p>
        </p:txBody>
      </p:sp>
    </p:spTree>
    <p:extLst>
      <p:ext uri="{BB962C8B-B14F-4D97-AF65-F5344CB8AC3E}">
        <p14:creationId xmlns:p14="http://schemas.microsoft.com/office/powerpoint/2010/main" val="715509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33400"/>
          </a:xfrm>
        </p:spPr>
        <p:txBody>
          <a:bodyPr/>
          <a:lstStyle/>
          <a:p>
            <a:r>
              <a:rPr lang="en-US" sz="3200" b="1" dirty="0"/>
              <a:t>Operators, operands and expressions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04800" y="838201"/>
            <a:ext cx="8686800" cy="5026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symbols which take one or more operands or expressions and perform arithmetic or logical computations.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Examples: +, -, *, /, =, ==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"operand" </a:t>
            </a:r>
            <a:r>
              <a:rPr lang="en-US" sz="2000" dirty="0"/>
              <a:t>is an entity on which an operator acts.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 a+b-5		</a:t>
            </a:r>
            <a:r>
              <a:rPr lang="en-US" sz="2000" dirty="0">
                <a:solidFill>
                  <a:srgbClr val="7028C0"/>
                </a:solidFill>
                <a:sym typeface="Wingdings" panose="05000000000000000000" pitchFamily="2" charset="2"/>
              </a:rPr>
              <a:t> a, b and 5 are operands</a:t>
            </a:r>
            <a:endParaRPr lang="en-US" sz="2000" dirty="0">
              <a:solidFill>
                <a:srgbClr val="7028C0"/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"expression"</a:t>
            </a:r>
            <a:r>
              <a:rPr lang="en-US" sz="2000" dirty="0"/>
              <a:t> is a sequence of operators and operands that performs any combination of these actions: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Computes a value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Designates an object or function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Generates side effects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7028C0"/>
                </a:solidFill>
              </a:rPr>
              <a:t>Example:  a + (b / 6.0)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Types of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9" y="2209800"/>
            <a:ext cx="4801292" cy="41148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38202"/>
            <a:ext cx="8686800" cy="533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classified in </a:t>
            </a:r>
            <a:r>
              <a:rPr lang="en-US" sz="2000" dirty="0">
                <a:solidFill>
                  <a:srgbClr val="C00000"/>
                </a:solidFill>
              </a:rPr>
              <a:t>two</a:t>
            </a:r>
            <a:r>
              <a:rPr lang="en-US" sz="2000" dirty="0"/>
              <a:t> ways</a:t>
            </a:r>
            <a:endParaRPr lang="en-US" sz="2000" dirty="0">
              <a:solidFill>
                <a:srgbClr val="7028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2" y="1701970"/>
            <a:ext cx="35814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1. Based on Type of Operation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2209800"/>
            <a:ext cx="4476947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8947" y="1701970"/>
            <a:ext cx="3886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2. Based on number of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2667000" cy="762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Precedence and Order of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45" y="76200"/>
            <a:ext cx="5959207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do you mean by Binary Operators?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is an unary operator?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If x=10 and y=2, z=5 what is the value of  </a:t>
            </a:r>
            <a:r>
              <a:rPr lang="en-US" dirty="0">
                <a:solidFill>
                  <a:srgbClr val="C00000"/>
                </a:solidFill>
              </a:rPr>
              <a:t>x + y*z  ?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Memory?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 of Bits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real life applications, some times it is necessary to deal with memory bit by bit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For example,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Gaming and Puzzles (Ex: Sudoku)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Controlling attached devices (Ex: Printers)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Obtaining status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Checking buffer overflows…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combination of bit level operators and the pointers can replace the assembly code. For example, only 10% of UNIX is written using assembly code and the rest is in C.</a:t>
            </a:r>
          </a:p>
        </p:txBody>
      </p:sp>
    </p:spTree>
    <p:extLst>
      <p:ext uri="{BB962C8B-B14F-4D97-AF65-F5344CB8AC3E}">
        <p14:creationId xmlns:p14="http://schemas.microsoft.com/office/powerpoint/2010/main" val="449301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828800"/>
            <a:ext cx="38100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– AND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both operand bits are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–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either operand bit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 – Exclusive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operand bits are different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752600"/>
            <a:ext cx="4191000" cy="40386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– Complement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bit is reversed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– Shift left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by 2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– Shift right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by 2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914400" y="931413"/>
            <a:ext cx="73152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800000"/>
                </a:solidFill>
                <a:latin typeface="Times New Roman" pitchFamily="18" charset="0"/>
              </a:rPr>
              <a:t>There are six operators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381000" y="5640021"/>
            <a:ext cx="861060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0" rIns="2540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Restrictions: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these operators only on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char data typed variables - Signed and unsigned char, short,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long, long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Character Set – ASCII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3200400"/>
            <a:ext cx="8054009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593" y="1258669"/>
            <a:ext cx="8358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ASCII</a:t>
            </a:r>
            <a:r>
              <a:rPr lang="en-US" sz="2200" b="1" dirty="0"/>
              <a:t> - American Standard Code for Information Interchange</a:t>
            </a:r>
          </a:p>
          <a:p>
            <a:endParaRPr lang="en-US" sz="2200" b="1" dirty="0"/>
          </a:p>
          <a:p>
            <a:r>
              <a:rPr lang="en-US" sz="2200" b="1" dirty="0"/>
              <a:t>Total – 128 Characters</a:t>
            </a:r>
          </a:p>
          <a:p>
            <a:r>
              <a:rPr lang="en-US" sz="2200" b="1" dirty="0"/>
              <a:t>Printable Characters – 95</a:t>
            </a:r>
          </a:p>
          <a:p>
            <a:r>
              <a:rPr lang="en-US" sz="2200" b="1" dirty="0"/>
              <a:t>Non-printable Control characters - 33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8489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Integers…</a:t>
            </a:r>
          </a:p>
        </p:txBody>
      </p:sp>
      <p:pic>
        <p:nvPicPr>
          <p:cNvPr id="10" name="Picture 4" descr="bitw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705600" cy="3962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86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Examples - &amp;, |, ^ and ~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2"/>
            <a:ext cx="4419600" cy="7619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a,b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c;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60562"/>
              </p:ext>
            </p:extLst>
          </p:nvPr>
        </p:nvGraphicFramePr>
        <p:xfrm>
          <a:off x="2743200" y="21336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9150" y="2133600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= 0xb786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2861846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= 0xb420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9087"/>
              </p:ext>
            </p:extLst>
          </p:nvPr>
        </p:nvGraphicFramePr>
        <p:xfrm>
          <a:off x="2743200" y="28194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483"/>
              </p:ext>
            </p:extLst>
          </p:nvPr>
        </p:nvGraphicFramePr>
        <p:xfrm>
          <a:off x="2743200" y="37338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01662"/>
              </p:ext>
            </p:extLst>
          </p:nvPr>
        </p:nvGraphicFramePr>
        <p:xfrm>
          <a:off x="2743200" y="45110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90409"/>
              </p:ext>
            </p:extLst>
          </p:nvPr>
        </p:nvGraphicFramePr>
        <p:xfrm>
          <a:off x="2743200" y="5349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11706"/>
              </p:ext>
            </p:extLst>
          </p:nvPr>
        </p:nvGraphicFramePr>
        <p:xfrm>
          <a:off x="2743200" y="6111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04800" y="3776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a&amp;b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0xb400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4538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a|b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0xb765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5376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a^b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0x0365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6138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~a = 0x4879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 - Left Shift (&lt;&lt;)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2505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37153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0x9a30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895600" y="2957512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001000" y="2943224"/>
            <a:ext cx="885824" cy="123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Up Arrow 68"/>
          <p:cNvSpPr/>
          <p:nvPr/>
        </p:nvSpPr>
        <p:spPr>
          <a:xfrm>
            <a:off x="8229600" y="47244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80478" y="5754470"/>
            <a:ext cx="2563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 animBg="1"/>
      <p:bldP spid="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1742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30290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0x16f0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/>
              <a:t>Example - Right Shift (&lt;&lt;)</a:t>
            </a:r>
            <a:endParaRPr lang="en-US" altLang="en-US" sz="3200" b="1" kern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9400" y="2857502"/>
            <a:ext cx="1295400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2872" y="2857502"/>
            <a:ext cx="1228728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3249322" y="46482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78559" y="5678270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1" grpId="0" animBg="1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1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4572000" cy="31624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int</a:t>
            </a:r>
            <a:r>
              <a:rPr lang="en-US" sz="1900" dirty="0"/>
              <a:t> x = 1, y = 0, z = 5;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 a = x &amp;&amp; y || z++;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printf</a:t>
            </a:r>
            <a:r>
              <a:rPr lang="en-US" sz="1900" dirty="0"/>
              <a:t>("%d \n", a); 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298" y="4724401"/>
            <a:ext cx="6911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1</a:t>
            </a:r>
          </a:p>
          <a:p>
            <a:pPr marL="342900" indent="-342900">
              <a:buAutoNum type="alphaLcParenBoth"/>
            </a:pPr>
            <a:r>
              <a:rPr lang="en-US" b="1" dirty="0"/>
              <a:t> 5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(z++=5, 0 || 5 = 1)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2.   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fontAlgn="t"/>
            <a:r>
              <a:rPr lang="en-US" sz="2000" dirty="0"/>
              <a:t>void main()</a:t>
            </a:r>
          </a:p>
          <a:p>
            <a:pPr fontAlgn="t"/>
            <a:r>
              <a:rPr lang="en-US" sz="2000" dirty="0"/>
              <a:t>{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 = 0, y = 2, z = 3;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 = x &amp; y | z;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("%d \n", a);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69254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3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( 0 &amp; 2 | 3 = 00 &amp; 10 | 11 =  10 | 11 = 11 = 3  (L</a:t>
            </a:r>
            <a:r>
              <a:rPr lang="en-US" b="1" dirty="0">
                <a:solidFill>
                  <a:srgbClr val="7028C0"/>
                </a:solidFill>
                <a:sym typeface="Wingdings" panose="05000000000000000000" pitchFamily="2" charset="2"/>
              </a:rPr>
              <a:t>R)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3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3a and 3b.   What is the output of this code?:</a:t>
            </a:r>
            <a:r>
              <a:rPr lang="en-US" b="1" dirty="0" err="1">
                <a:solidFill>
                  <a:srgbClr val="7028C0"/>
                </a:solidFill>
              </a:rPr>
              <a:t>wq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105" y="1524001"/>
            <a:ext cx="4579495" cy="312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void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int x = 5 * 9 / 3 + 9;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sz="1900" dirty="0" err="1">
                <a:solidFill>
                  <a:srgbClr val="C00000"/>
                </a:solidFill>
              </a:rPr>
              <a:t>printf</a:t>
            </a:r>
            <a:r>
              <a:rPr lang="en-US" sz="1900" dirty="0">
                <a:solidFill>
                  <a:srgbClr val="C00000"/>
                </a:solidFill>
              </a:rPr>
              <a:t>(“%d \</a:t>
            </a:r>
            <a:r>
              <a:rPr lang="en-US" sz="1900" dirty="0" err="1">
                <a:solidFill>
                  <a:srgbClr val="C00000"/>
                </a:solidFill>
              </a:rPr>
              <a:t>n”x</a:t>
            </a:r>
            <a:r>
              <a:rPr lang="en-US" sz="19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}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400802" y="1752600"/>
            <a:ext cx="16209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3</a:t>
            </a:r>
          </a:p>
          <a:p>
            <a:pPr marL="342900" indent="-342900">
              <a:buAutoNum type="alphaLcParenBoth"/>
            </a:pPr>
            <a:r>
              <a:rPr lang="en-US" b="1" dirty="0"/>
              <a:t> 24</a:t>
            </a:r>
          </a:p>
          <a:p>
            <a:pPr marL="342900" indent="-342900">
              <a:buAutoNum type="alphaLcParenBoth"/>
            </a:pPr>
            <a:r>
              <a:rPr lang="en-US" b="1" dirty="0"/>
              <a:t> 60</a:t>
            </a:r>
          </a:p>
          <a:p>
            <a:pPr marL="342900" indent="-342900">
              <a:buAutoNum type="alphaLcParenBoth"/>
            </a:pPr>
            <a:r>
              <a:rPr lang="en-US" b="1" dirty="0"/>
              <a:t> None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b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976CB-9553-4B12-8613-A7CAFD584A34}"/>
              </a:ext>
            </a:extLst>
          </p:cNvPr>
          <p:cNvSpPr/>
          <p:nvPr/>
        </p:nvSpPr>
        <p:spPr>
          <a:xfrm>
            <a:off x="1516505" y="4344650"/>
            <a:ext cx="4579495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int x = 10, y = 20, z = 5;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</a:t>
            </a:r>
            <a:r>
              <a:rPr lang="en-US" sz="1900" dirty="0" err="1"/>
              <a:t>printf</a:t>
            </a:r>
            <a:r>
              <a:rPr lang="en-US" sz="1900" dirty="0"/>
              <a:t>("%d\n", </a:t>
            </a:r>
            <a:r>
              <a:rPr lang="en-US" sz="1900" dirty="0" err="1"/>
              <a:t>x+y</a:t>
            </a:r>
            <a:r>
              <a:rPr lang="en-US" sz="1900" dirty="0"/>
              <a:t>*z);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4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4…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#include&lt;stdio.h&gt;</a:t>
            </a:r>
          </a:p>
          <a:p>
            <a:pPr fontAlgn="t"/>
            <a:r>
              <a:rPr lang="en-US" sz="2000" dirty="0"/>
              <a:t>int main()</a:t>
            </a:r>
          </a:p>
          <a:p>
            <a:pPr fontAlgn="t"/>
            <a:r>
              <a:rPr lang="en-US" sz="2000" dirty="0"/>
              <a:t>{     </a:t>
            </a:r>
          </a:p>
          <a:p>
            <a:pPr fontAlgn="t"/>
            <a:r>
              <a:rPr lang="en-US" sz="2000" dirty="0"/>
              <a:t>   int n=6;        (n%2)?</a:t>
            </a:r>
            <a:r>
              <a:rPr lang="en-US" sz="2000" dirty="0" err="1"/>
              <a:t>printf</a:t>
            </a:r>
            <a:r>
              <a:rPr lang="en-US" sz="2000" dirty="0"/>
              <a:t>("Odd\n"):</a:t>
            </a:r>
            <a:r>
              <a:rPr lang="en-US" sz="2000" dirty="0" err="1"/>
              <a:t>printf</a:t>
            </a:r>
            <a:r>
              <a:rPr lang="en-US" sz="2000" dirty="0"/>
              <a:t>("Even\n");        return 0;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19159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Odd</a:t>
            </a:r>
          </a:p>
          <a:p>
            <a:pPr marL="342900" indent="-342900">
              <a:buAutoNum type="alphaLcParenBoth"/>
            </a:pPr>
            <a:r>
              <a:rPr lang="en-US" b="1" dirty="0"/>
              <a:t> Even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Assignment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2"/>
            <a:ext cx="83820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1.	Develop a C program to perform operations (+,*,-, / and %) on two whole numbers. Identify suitable data types to represent the numbers and resultant values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program to demonstrate bitwise operators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Develop a C program to add two operands and store the result in one of the operand using addition assignment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7028C0"/>
                </a:solidFill>
              </a:rPr>
              <a:t>Write </a:t>
            </a:r>
            <a:r>
              <a:rPr lang="en-US" dirty="0">
                <a:solidFill>
                  <a:srgbClr val="7028C0"/>
                </a:solidFill>
              </a:rPr>
              <a:t>a C program to find the maximum of 2 numbers using Conditional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10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559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Tokens: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Individual unit of C program is called as Tokens</a:t>
            </a:r>
            <a:endParaRPr lang="en-US" sz="1800" kern="1200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Variable declarations: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ﬂoat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Initialization: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char c=’A’;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x=y=10;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Operators: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+,−,∗,/,%  and many more….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Expressions: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x,y,z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x=y∗2+z∗3;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Functions: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factorial (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n);  /∗function takes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, returns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∗/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6774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914401"/>
            <a:ext cx="8686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is a name for a location in memory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must be declared by specifying the variable's name and the type of information that it will hold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Variable should be declared before we use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7840" y="3125789"/>
            <a:ext cx="6248415" cy="2516247"/>
            <a:chOff x="1747838" y="3125788"/>
            <a:chExt cx="6248415" cy="251624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06951" y="408146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Courier New" pitchFamily="49" charset="0"/>
                </a:rPr>
                <a:t>int total;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96533" y="4556125"/>
              <a:ext cx="38779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count, temp, result;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52611" y="5241925"/>
              <a:ext cx="6043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Multiple variables can be created in one declaration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747838" y="3168650"/>
              <a:ext cx="1395413" cy="836613"/>
              <a:chOff x="849" y="1777"/>
              <a:chExt cx="879" cy="527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849" y="1777"/>
                <a:ext cx="7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data type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44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114801" y="3125788"/>
              <a:ext cx="1838326" cy="836612"/>
              <a:chOff x="2352" y="1777"/>
              <a:chExt cx="1158" cy="527"/>
            </a:xfrm>
          </p:grpSpPr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378" y="1777"/>
                <a:ext cx="11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variable name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9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Initialization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798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70000"/>
              </a:spcBef>
            </a:pPr>
            <a:r>
              <a:rPr lang="en-US" altLang="en-US" sz="1800" kern="1200"/>
              <a:t>A variable can be given an initial value in the declaration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09600" y="32766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dirty="0">
                <a:latin typeface="+mn-lt"/>
              </a:rPr>
              <a:t>When a variable is referenced in a program, its current value is used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90600" y="4343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charset="0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362201" y="2209801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latin typeface="Courier New" pitchFamily="49" charset="0"/>
              </a:rPr>
              <a:t>int sum = 0;</a:t>
            </a:r>
          </a:p>
          <a:p>
            <a:r>
              <a:rPr lang="en-US" altLang="en-US" sz="2000" b="1">
                <a:latin typeface="Courier New" pitchFamily="49" charset="0"/>
              </a:rPr>
              <a:t>int base = 32, max = 149;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autoUpdateAnimBg="0"/>
      <p:bldP spid="2549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Variable Assignment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dirty="0">
                <a:latin typeface="+mj-lt"/>
              </a:rPr>
              <a:t>An </a:t>
            </a:r>
            <a:r>
              <a:rPr lang="en-US" altLang="en-US" sz="2200" i="1" dirty="0">
                <a:latin typeface="+mj-lt"/>
              </a:rPr>
              <a:t>assignment statement</a:t>
            </a:r>
            <a:r>
              <a:rPr lang="en-US" altLang="en-US" sz="2200" dirty="0">
                <a:latin typeface="+mj-lt"/>
              </a:rPr>
              <a:t> changes the value of a variable</a:t>
            </a:r>
          </a:p>
          <a:p>
            <a:pPr eaLnBrk="1" hangingPunct="1"/>
            <a:r>
              <a:rPr lang="en-US" altLang="en-US" sz="2200" dirty="0">
                <a:latin typeface="+mj-lt"/>
              </a:rPr>
              <a:t>The assignment operator is the = sign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846008" y="2590800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sz="2000" b="1">
                <a:latin typeface="Courier New" pitchFamily="49" charset="0"/>
              </a:rPr>
              <a:t>total = 55;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1650" y="3048000"/>
            <a:ext cx="990600" cy="304800"/>
            <a:chOff x="2304" y="1968"/>
            <a:chExt cx="624" cy="240"/>
          </a:xfrm>
        </p:grpSpPr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990600" y="4419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The value that was in total is overwritten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You can only assign a value to a variable that is consistent with the variable's declared type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655320" y="3505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en-US" sz="2200" dirty="0">
                <a:latin typeface="+mj-lt"/>
              </a:rPr>
              <a:t>The expression on the right is evaluated and the result is stored in the variable on the left</a:t>
            </a:r>
          </a:p>
        </p:txBody>
      </p:sp>
    </p:spTree>
    <p:extLst>
      <p:ext uri="{BB962C8B-B14F-4D97-AF65-F5344CB8AC3E}">
        <p14:creationId xmlns:p14="http://schemas.microsoft.com/office/powerpoint/2010/main" val="37271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9" grpId="0" build="p" autoUpdateAnimBg="0"/>
      <p:bldP spid="256010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36964</TotalTime>
  <Words>3446</Words>
  <Application>Microsoft Office PowerPoint</Application>
  <PresentationFormat>On-screen Show (4:3)</PresentationFormat>
  <Paragraphs>792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Algerian</vt:lpstr>
      <vt:lpstr>Arial</vt:lpstr>
      <vt:lpstr>Arial Unicode MS</vt:lpstr>
      <vt:lpstr>Bookman Old Style</vt:lpstr>
      <vt:lpstr>Calibri</vt:lpstr>
      <vt:lpstr>Courier New</vt:lpstr>
      <vt:lpstr>GillSans</vt:lpstr>
      <vt:lpstr>Imprint MT Shadow</vt:lpstr>
      <vt:lpstr>Times</vt:lpstr>
      <vt:lpstr>Times New Roman</vt:lpstr>
      <vt:lpstr>Verdana</vt:lpstr>
      <vt:lpstr>Wingdings</vt:lpstr>
      <vt:lpstr>Wingdings 2</vt:lpstr>
      <vt:lpstr>Wingdings 3</vt:lpstr>
      <vt:lpstr>verygood</vt:lpstr>
      <vt:lpstr>Title &amp; Subtitle copy</vt:lpstr>
      <vt:lpstr>PowerPoint Presentation</vt:lpstr>
      <vt:lpstr>PowerPoint Presentation</vt:lpstr>
      <vt:lpstr>PowerPoint Presentation</vt:lpstr>
      <vt:lpstr>C Language Character Set</vt:lpstr>
      <vt:lpstr>Character Set – ASCII Values</vt:lpstr>
      <vt:lpstr>Basics</vt:lpstr>
      <vt:lpstr>Variables</vt:lpstr>
      <vt:lpstr>Variable Initialization</vt:lpstr>
      <vt:lpstr>Variable Assignment</vt:lpstr>
      <vt:lpstr>Assignment Through a Function</vt:lpstr>
      <vt:lpstr>Assignment Through scanf()</vt:lpstr>
      <vt:lpstr>PowerPoint Presentation</vt:lpstr>
      <vt:lpstr>Binary Numbers</vt:lpstr>
      <vt:lpstr>Bit Permutations</vt:lpstr>
      <vt:lpstr>Bit Permutations</vt:lpstr>
      <vt:lpstr>Relationship Between a Byte and a Bit</vt:lpstr>
      <vt:lpstr>What is the value of this binary number?</vt:lpstr>
      <vt:lpstr>What is the maximum number that can be stored in one byte (8 bits)?</vt:lpstr>
      <vt:lpstr>What is the max.num. that can be stored in one byte (8 bits)?</vt:lpstr>
      <vt:lpstr>What would happen if we try to add 1 to the largest number that can be stored in one byte (8 bits)?</vt:lpstr>
      <vt:lpstr>Variables…</vt:lpstr>
      <vt:lpstr>Variable Definition &amp; Declaration</vt:lpstr>
      <vt:lpstr>Keywords in C</vt:lpstr>
      <vt:lpstr>Quiz </vt:lpstr>
      <vt:lpstr>Data Types</vt:lpstr>
      <vt:lpstr>Sizes of Basic data types</vt:lpstr>
      <vt:lpstr>Computer Memory</vt:lpstr>
      <vt:lpstr>Storing Information</vt:lpstr>
      <vt:lpstr>Storing a char</vt:lpstr>
      <vt:lpstr>Storing a short</vt:lpstr>
      <vt:lpstr>Storing an int</vt:lpstr>
      <vt:lpstr>Storing a long</vt:lpstr>
      <vt:lpstr>Storing a float</vt:lpstr>
      <vt:lpstr>Storing a double</vt:lpstr>
      <vt:lpstr>The sizeof() operator</vt:lpstr>
      <vt:lpstr>Void Data Type</vt:lpstr>
      <vt:lpstr>Type Conversions</vt:lpstr>
      <vt:lpstr>Type Conversions</vt:lpstr>
      <vt:lpstr>&lt;ctype.h&gt;</vt:lpstr>
      <vt:lpstr>Type Modifiers</vt:lpstr>
      <vt:lpstr>Type Modifiers…</vt:lpstr>
      <vt:lpstr>Escape Sequences</vt:lpstr>
      <vt:lpstr>PowerPoint Presentation</vt:lpstr>
      <vt:lpstr>Operators, operands and expressions</vt:lpstr>
      <vt:lpstr>Types of Operators</vt:lpstr>
      <vt:lpstr>Precedence and Order of Evaluation</vt:lpstr>
      <vt:lpstr>Quiz </vt:lpstr>
      <vt:lpstr>Bitwise Operations</vt:lpstr>
      <vt:lpstr>Bitwise Operations in Integers</vt:lpstr>
      <vt:lpstr>Bitwise Operations in Integers…</vt:lpstr>
      <vt:lpstr>Examples - &amp;, |, ^ and ~</vt:lpstr>
      <vt:lpstr>Example - Left Shift (&lt;&lt;)</vt:lpstr>
      <vt:lpstr>PowerPoint Presentation</vt:lpstr>
      <vt:lpstr>Quiz 1 </vt:lpstr>
      <vt:lpstr>Quiz …</vt:lpstr>
      <vt:lpstr>Quiz 3 </vt:lpstr>
      <vt:lpstr>Quiz 4…</vt:lpstr>
      <vt:lpstr>Assignment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 L</cp:lastModifiedBy>
  <cp:revision>4126</cp:revision>
  <dcterms:created xsi:type="dcterms:W3CDTF">2012-06-25T07:19:09Z</dcterms:created>
  <dcterms:modified xsi:type="dcterms:W3CDTF">2021-09-22T02:01:22Z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