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2" r:id="rId6"/>
  </p:sldMasterIdLst>
  <p:notesMasterIdLst>
    <p:notesMasterId r:id="rId38"/>
  </p:notesMasterIdLst>
  <p:handoutMasterIdLst>
    <p:handoutMasterId r:id="rId39"/>
  </p:handoutMasterIdLst>
  <p:sldIdLst>
    <p:sldId id="1153" r:id="rId7"/>
    <p:sldId id="1081" r:id="rId8"/>
    <p:sldId id="685" r:id="rId9"/>
    <p:sldId id="822" r:id="rId10"/>
    <p:sldId id="823" r:id="rId11"/>
    <p:sldId id="687" r:id="rId12"/>
    <p:sldId id="690" r:id="rId13"/>
    <p:sldId id="1144" r:id="rId14"/>
    <p:sldId id="691" r:id="rId15"/>
    <p:sldId id="1142" r:id="rId16"/>
    <p:sldId id="1143" r:id="rId17"/>
    <p:sldId id="1140" r:id="rId18"/>
    <p:sldId id="824" r:id="rId19"/>
    <p:sldId id="1124" r:id="rId20"/>
    <p:sldId id="1125" r:id="rId21"/>
    <p:sldId id="825" r:id="rId22"/>
    <p:sldId id="1126" r:id="rId23"/>
    <p:sldId id="1127" r:id="rId24"/>
    <p:sldId id="703" r:id="rId25"/>
    <p:sldId id="826" r:id="rId26"/>
    <p:sldId id="723" r:id="rId27"/>
    <p:sldId id="827" r:id="rId28"/>
    <p:sldId id="1110" r:id="rId29"/>
    <p:sldId id="828" r:id="rId30"/>
    <p:sldId id="829" r:id="rId31"/>
    <p:sldId id="830" r:id="rId32"/>
    <p:sldId id="1147" r:id="rId33"/>
    <p:sldId id="831" r:id="rId34"/>
    <p:sldId id="1145" r:id="rId35"/>
    <p:sldId id="1146" r:id="rId36"/>
    <p:sldId id="117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800000"/>
    <a:srgbClr val="993300"/>
    <a:srgbClr val="000099"/>
    <a:srgbClr val="FF0000"/>
    <a:srgbClr val="33CC33"/>
    <a:srgbClr val="FF9900"/>
    <a:srgbClr val="080808"/>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7" autoAdjust="0"/>
    <p:restoredTop sz="87900" autoAdjust="0"/>
  </p:normalViewPr>
  <p:slideViewPr>
    <p:cSldViewPr>
      <p:cViewPr varScale="1">
        <p:scale>
          <a:sx n="64" d="100"/>
          <a:sy n="64" d="100"/>
        </p:scale>
        <p:origin x="1524" y="60"/>
      </p:cViewPr>
      <p:guideLst>
        <p:guide orient="horz" pos="2160"/>
        <p:guide pos="2880"/>
      </p:guideLst>
    </p:cSldViewPr>
  </p:slideViewPr>
  <p:outlineViewPr>
    <p:cViewPr>
      <p:scale>
        <a:sx n="33" d="100"/>
        <a:sy n="33" d="100"/>
      </p:scale>
      <p:origin x="0" y="3277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cdac@gmail.com" userId="036982265d87b8e5" providerId="LiveId" clId="{F8B72C67-AD67-4FF7-8276-CAE11D65687F}"/>
    <pc:docChg chg="custSel modSld">
      <pc:chgData name="mahendra.cdac@gmail.com" userId="036982265d87b8e5" providerId="LiveId" clId="{F8B72C67-AD67-4FF7-8276-CAE11D65687F}" dt="2021-05-07T15:41:37.550" v="153" actId="1076"/>
      <pc:docMkLst>
        <pc:docMk/>
      </pc:docMkLst>
      <pc:sldChg chg="addSp delSp modSp mod">
        <pc:chgData name="mahendra.cdac@gmail.com" userId="036982265d87b8e5" providerId="LiveId" clId="{F8B72C67-AD67-4FF7-8276-CAE11D65687F}" dt="2021-05-07T15:41:37.550" v="153" actId="1076"/>
        <pc:sldMkLst>
          <pc:docMk/>
          <pc:sldMk cId="3884092854" sldId="1110"/>
        </pc:sldMkLst>
        <pc:spChg chg="mod">
          <ac:chgData name="mahendra.cdac@gmail.com" userId="036982265d87b8e5" providerId="LiveId" clId="{F8B72C67-AD67-4FF7-8276-CAE11D65687F}" dt="2021-05-07T15:38:59.769" v="12" actId="1036"/>
          <ac:spMkLst>
            <pc:docMk/>
            <pc:sldMk cId="3884092854" sldId="1110"/>
            <ac:spMk id="6" creationId="{00000000-0000-0000-0000-000000000000}"/>
          </ac:spMkLst>
        </pc:spChg>
        <pc:spChg chg="mod">
          <ac:chgData name="mahendra.cdac@gmail.com" userId="036982265d87b8e5" providerId="LiveId" clId="{F8B72C67-AD67-4FF7-8276-CAE11D65687F}" dt="2021-05-07T15:41:37.550" v="153" actId="1076"/>
          <ac:spMkLst>
            <pc:docMk/>
            <pc:sldMk cId="3884092854" sldId="1110"/>
            <ac:spMk id="7" creationId="{00000000-0000-0000-0000-000000000000}"/>
          </ac:spMkLst>
        </pc:spChg>
        <pc:spChg chg="mod">
          <ac:chgData name="mahendra.cdac@gmail.com" userId="036982265d87b8e5" providerId="LiveId" clId="{F8B72C67-AD67-4FF7-8276-CAE11D65687F}" dt="2021-05-07T15:40:08.935" v="63" actId="1036"/>
          <ac:spMkLst>
            <pc:docMk/>
            <pc:sldMk cId="3884092854" sldId="1110"/>
            <ac:spMk id="9" creationId="{00000000-0000-0000-0000-000000000000}"/>
          </ac:spMkLst>
        </pc:spChg>
        <pc:spChg chg="del mod">
          <ac:chgData name="mahendra.cdac@gmail.com" userId="036982265d87b8e5" providerId="LiveId" clId="{F8B72C67-AD67-4FF7-8276-CAE11D65687F}" dt="2021-05-07T15:40:56.656" v="77" actId="478"/>
          <ac:spMkLst>
            <pc:docMk/>
            <pc:sldMk cId="3884092854" sldId="1110"/>
            <ac:spMk id="10" creationId="{00000000-0000-0000-0000-000000000000}"/>
          </ac:spMkLst>
        </pc:spChg>
        <pc:spChg chg="mod">
          <ac:chgData name="mahendra.cdac@gmail.com" userId="036982265d87b8e5" providerId="LiveId" clId="{F8B72C67-AD67-4FF7-8276-CAE11D65687F}" dt="2021-05-07T15:38:37.817" v="1" actId="14100"/>
          <ac:spMkLst>
            <pc:docMk/>
            <pc:sldMk cId="3884092854" sldId="1110"/>
            <ac:spMk id="13" creationId="{00000000-0000-0000-0000-000000000000}"/>
          </ac:spMkLst>
        </pc:spChg>
        <pc:spChg chg="mod">
          <ac:chgData name="mahendra.cdac@gmail.com" userId="036982265d87b8e5" providerId="LiveId" clId="{F8B72C67-AD67-4FF7-8276-CAE11D65687F}" dt="2021-05-07T15:39:18.179" v="13" actId="1076"/>
          <ac:spMkLst>
            <pc:docMk/>
            <pc:sldMk cId="3884092854" sldId="1110"/>
            <ac:spMk id="14" creationId="{00000000-0000-0000-0000-000000000000}"/>
          </ac:spMkLst>
        </pc:spChg>
        <pc:spChg chg="mod">
          <ac:chgData name="mahendra.cdac@gmail.com" userId="036982265d87b8e5" providerId="LiveId" clId="{F8B72C67-AD67-4FF7-8276-CAE11D65687F}" dt="2021-05-07T15:39:38.677" v="33" actId="1036"/>
          <ac:spMkLst>
            <pc:docMk/>
            <pc:sldMk cId="3884092854" sldId="1110"/>
            <ac:spMk id="15" creationId="{00000000-0000-0000-0000-000000000000}"/>
          </ac:spMkLst>
        </pc:spChg>
        <pc:spChg chg="mod">
          <ac:chgData name="mahendra.cdac@gmail.com" userId="036982265d87b8e5" providerId="LiveId" clId="{F8B72C67-AD67-4FF7-8276-CAE11D65687F}" dt="2021-05-07T15:39:23.090" v="19" actId="1036"/>
          <ac:spMkLst>
            <pc:docMk/>
            <pc:sldMk cId="3884092854" sldId="1110"/>
            <ac:spMk id="16" creationId="{00000000-0000-0000-0000-000000000000}"/>
          </ac:spMkLst>
        </pc:spChg>
        <pc:spChg chg="mod">
          <ac:chgData name="mahendra.cdac@gmail.com" userId="036982265d87b8e5" providerId="LiveId" clId="{F8B72C67-AD67-4FF7-8276-CAE11D65687F}" dt="2021-05-07T15:38:59.769" v="12" actId="1036"/>
          <ac:spMkLst>
            <pc:docMk/>
            <pc:sldMk cId="3884092854" sldId="1110"/>
            <ac:spMk id="17" creationId="{00000000-0000-0000-0000-000000000000}"/>
          </ac:spMkLst>
        </pc:spChg>
        <pc:spChg chg="mod">
          <ac:chgData name="mahendra.cdac@gmail.com" userId="036982265d87b8e5" providerId="LiveId" clId="{F8B72C67-AD67-4FF7-8276-CAE11D65687F}" dt="2021-05-07T15:40:27.631" v="70" actId="14100"/>
          <ac:spMkLst>
            <pc:docMk/>
            <pc:sldMk cId="3884092854" sldId="1110"/>
            <ac:spMk id="18" creationId="{00000000-0000-0000-0000-000000000000}"/>
          </ac:spMkLst>
        </pc:spChg>
        <pc:spChg chg="mod">
          <ac:chgData name="mahendra.cdac@gmail.com" userId="036982265d87b8e5" providerId="LiveId" clId="{F8B72C67-AD67-4FF7-8276-CAE11D65687F}" dt="2021-05-07T15:38:59.769" v="12" actId="1036"/>
          <ac:spMkLst>
            <pc:docMk/>
            <pc:sldMk cId="3884092854" sldId="1110"/>
            <ac:spMk id="19" creationId="{00000000-0000-0000-0000-000000000000}"/>
          </ac:spMkLst>
        </pc:spChg>
        <pc:spChg chg="add mod">
          <ac:chgData name="mahendra.cdac@gmail.com" userId="036982265d87b8e5" providerId="LiveId" clId="{F8B72C67-AD67-4FF7-8276-CAE11D65687F}" dt="2021-05-07T15:40:45.006" v="76" actId="20577"/>
          <ac:spMkLst>
            <pc:docMk/>
            <pc:sldMk cId="3884092854" sldId="1110"/>
            <ac:spMk id="20" creationId="{E4F1D262-B71E-49F2-B0AA-32D52E138624}"/>
          </ac:spMkLst>
        </pc:spChg>
        <pc:spChg chg="add mod">
          <ac:chgData name="mahendra.cdac@gmail.com" userId="036982265d87b8e5" providerId="LiveId" clId="{F8B72C67-AD67-4FF7-8276-CAE11D65687F}" dt="2021-05-07T15:41:07.509" v="105" actId="1035"/>
          <ac:spMkLst>
            <pc:docMk/>
            <pc:sldMk cId="3884092854" sldId="1110"/>
            <ac:spMk id="21" creationId="{6E700FCE-ACAB-4374-8E86-F4F00D703739}"/>
          </ac:spMkLst>
        </pc:spChg>
        <pc:spChg chg="add mod">
          <ac:chgData name="mahendra.cdac@gmail.com" userId="036982265d87b8e5" providerId="LiveId" clId="{F8B72C67-AD67-4FF7-8276-CAE11D65687F}" dt="2021-05-07T15:41:15.621" v="152" actId="1038"/>
          <ac:spMkLst>
            <pc:docMk/>
            <pc:sldMk cId="3884092854" sldId="1110"/>
            <ac:spMk id="22" creationId="{D18C8BDA-5792-47FA-9E6B-FFD9E6318411}"/>
          </ac:spMkLst>
        </pc:spChg>
      </pc:sldChg>
    </pc:docChg>
  </pc:docChgLst>
  <pc:docChgLst>
    <pc:chgData name="Mahendra L" userId="036982265d87b8e5" providerId="LiveId" clId="{817A44A0-09E6-486C-BE54-0AA0E45FFF41}"/>
    <pc:docChg chg="delSld modSld">
      <pc:chgData name="Mahendra L" userId="036982265d87b8e5" providerId="LiveId" clId="{817A44A0-09E6-486C-BE54-0AA0E45FFF41}" dt="2021-09-27T16:22:50.142" v="21" actId="20577"/>
      <pc:docMkLst>
        <pc:docMk/>
      </pc:docMkLst>
      <pc:sldChg chg="modSp mod">
        <pc:chgData name="Mahendra L" userId="036982265d87b8e5" providerId="LiveId" clId="{817A44A0-09E6-486C-BE54-0AA0E45FFF41}" dt="2021-09-27T16:22:50.142" v="21" actId="20577"/>
        <pc:sldMkLst>
          <pc:docMk/>
          <pc:sldMk cId="1734303271" sldId="827"/>
        </pc:sldMkLst>
        <pc:spChg chg="mod">
          <ac:chgData name="Mahendra L" userId="036982265d87b8e5" providerId="LiveId" clId="{817A44A0-09E6-486C-BE54-0AA0E45FFF41}" dt="2021-09-27T16:21:51.611" v="15" actId="20577"/>
          <ac:spMkLst>
            <pc:docMk/>
            <pc:sldMk cId="1734303271" sldId="827"/>
            <ac:spMk id="8" creationId="{00000000-0000-0000-0000-000000000000}"/>
          </ac:spMkLst>
        </pc:spChg>
        <pc:spChg chg="mod">
          <ac:chgData name="Mahendra L" userId="036982265d87b8e5" providerId="LiveId" clId="{817A44A0-09E6-486C-BE54-0AA0E45FFF41}" dt="2021-09-27T16:22:50.142" v="21" actId="20577"/>
          <ac:spMkLst>
            <pc:docMk/>
            <pc:sldMk cId="1734303271" sldId="827"/>
            <ac:spMk id="9" creationId="{00000000-0000-0000-0000-000000000000}"/>
          </ac:spMkLst>
        </pc:spChg>
      </pc:sldChg>
      <pc:sldChg chg="del">
        <pc:chgData name="Mahendra L" userId="036982265d87b8e5" providerId="LiveId" clId="{817A44A0-09E6-486C-BE54-0AA0E45FFF41}" dt="2021-09-27T15:51:11.727" v="0" actId="47"/>
        <pc:sldMkLst>
          <pc:docMk/>
          <pc:sldMk cId="1586268192" sldId="114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B17B68-CB97-422F-831D-2195A8BCFFAA}" type="datetimeFigureOut">
              <a:rPr lang="en-IN" smtClean="0"/>
              <a:pPr/>
              <a:t>27-09-2021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70670A-B031-4341-B3FE-38431035D653}" type="slidenum">
              <a:rPr lang="en-IN" smtClean="0"/>
              <a:pPr/>
              <a:t>‹#›</a:t>
            </a:fld>
            <a:endParaRPr lang="en-IN"/>
          </a:p>
        </p:txBody>
      </p:sp>
    </p:spTree>
    <p:extLst>
      <p:ext uri="{BB962C8B-B14F-4D97-AF65-F5344CB8AC3E}">
        <p14:creationId xmlns:p14="http://schemas.microsoft.com/office/powerpoint/2010/main" val="2903610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5AAFB-75B1-43FD-9832-72A1E3143152}" type="datetimeFigureOut">
              <a:rPr lang="en-US" smtClean="0"/>
              <a:pPr/>
              <a:t>9/27/2021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EB2E8-AC2F-4F75-B2AF-4BCD048A8986}" type="slidenum">
              <a:rPr lang="en-US" smtClean="0"/>
              <a:pPr/>
              <a:t>‹#›</a:t>
            </a:fld>
            <a:endParaRPr lang="en-US"/>
          </a:p>
        </p:txBody>
      </p:sp>
    </p:spTree>
    <p:extLst>
      <p:ext uri="{BB962C8B-B14F-4D97-AF65-F5344CB8AC3E}">
        <p14:creationId xmlns:p14="http://schemas.microsoft.com/office/powerpoint/2010/main" val="3951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2466FB8-6C8C-4F86-98E5-42DDD0F498BF}" type="slidenum">
              <a:rPr lang="en-US" altLang="en-US">
                <a:solidFill>
                  <a:srgbClr val="000000"/>
                </a:solidFill>
                <a:latin typeface="GillSans" pitchFamily="1" charset="0"/>
                <a:ea typeface="ヒラギノ角ゴ ProN W3" charset="-128"/>
              </a:rPr>
              <a:pPr eaLnBrk="1" hangingPunct="1">
                <a:spcBef>
                  <a:spcPct val="0"/>
                </a:spcBef>
              </a:pPr>
              <a:t>1</a:t>
            </a:fld>
            <a:endParaRPr lang="en-US" altLang="en-US">
              <a:solidFill>
                <a:srgbClr val="000000"/>
              </a:solidFill>
              <a:latin typeface="GillSans" pitchFamily="1" charset="0"/>
              <a:ea typeface="ヒラギノ角ゴ ProN W3" charset="-128"/>
            </a:endParaRPr>
          </a:p>
        </p:txBody>
      </p:sp>
      <p:sp>
        <p:nvSpPr>
          <p:cNvPr id="106501" name="Footer Placeholder 1"/>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r>
              <a:rPr lang="en-US" altLang="en-US">
                <a:solidFill>
                  <a:srgbClr val="000000"/>
                </a:solidFill>
                <a:latin typeface="GillSans" pitchFamily="1" charset="0"/>
                <a:ea typeface="ヒラギノ角ゴ ProN W3" charset="-128"/>
              </a:rPr>
              <a:t>DSBDA-2015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31</a:t>
            </a:fld>
            <a:endParaRPr lang="en-US"/>
          </a:p>
        </p:txBody>
      </p:sp>
    </p:spTree>
    <p:extLst>
      <p:ext uri="{BB962C8B-B14F-4D97-AF65-F5344CB8AC3E}">
        <p14:creationId xmlns:p14="http://schemas.microsoft.com/office/powerpoint/2010/main" val="18513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EB2E8-AC2F-4F75-B2AF-4BCD048A8986}" type="slidenum">
              <a:rPr lang="en-US" smtClean="0"/>
              <a:pPr/>
              <a:t>3</a:t>
            </a:fld>
            <a:endParaRPr lang="en-US"/>
          </a:p>
        </p:txBody>
      </p:sp>
    </p:spTree>
    <p:extLst>
      <p:ext uri="{BB962C8B-B14F-4D97-AF65-F5344CB8AC3E}">
        <p14:creationId xmlns:p14="http://schemas.microsoft.com/office/powerpoint/2010/main" val="106585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3"/>
            <a:ext cx="9144000" cy="3405188"/>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1"/>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1"/>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1"/>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1"/>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4"/>
            <a:ext cx="7867650" cy="217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1"/>
            <a:ext cx="76200" cy="208121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6" y="19050"/>
            <a:ext cx="4991100" cy="5905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p14="http://schemas.microsoft.com/office/powerpoint/2010/main" val="30219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p14="http://schemas.microsoft.com/office/powerpoint/2010/main" val="661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1"/>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1"/>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1"/>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1"/>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p14="http://schemas.microsoft.com/office/powerpoint/2010/main" val="238820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503901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114" cy="1162051"/>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73053"/>
            <a:ext cx="5111948" cy="5853113"/>
          </a:xfrm>
        </p:spPr>
        <p:txBody>
          <a:bodyPr/>
          <a:lstStyle>
            <a:lvl1pPr>
              <a:defRPr sz="13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114" cy="46910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val="327675816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4800600"/>
            <a:ext cx="5486400" cy="566739"/>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612775"/>
            <a:ext cx="5486400" cy="4114800"/>
          </a:xfrm>
        </p:spPr>
        <p:txBody>
          <a:bodyPr/>
          <a:lstStyle>
            <a:lvl1pPr marL="0" indent="0">
              <a:buNone/>
              <a:defRPr sz="1300"/>
            </a:lvl1pPr>
            <a:lvl2pPr marL="192020" indent="0">
              <a:buNone/>
              <a:defRPr sz="1200"/>
            </a:lvl2pPr>
            <a:lvl3pPr marL="384040" indent="0">
              <a:buNone/>
              <a:defRPr sz="1000"/>
            </a:lvl3pPr>
            <a:lvl4pPr marL="576059" indent="0">
              <a:buNone/>
              <a:defRPr sz="800"/>
            </a:lvl4pPr>
            <a:lvl5pPr marL="768079" indent="0">
              <a:buNone/>
              <a:defRPr sz="800"/>
            </a:lvl5pPr>
            <a:lvl6pPr marL="960099" indent="0">
              <a:buNone/>
              <a:defRPr sz="800"/>
            </a:lvl6pPr>
            <a:lvl7pPr marL="1152119" indent="0">
              <a:buNone/>
              <a:defRPr sz="800"/>
            </a:lvl7pPr>
            <a:lvl8pPr marL="1344139" indent="0">
              <a:buNone/>
              <a:defRPr sz="800"/>
            </a:lvl8pPr>
            <a:lvl9pPr marL="1536158" indent="0">
              <a:buNone/>
              <a:defRPr sz="800"/>
            </a:lvl9pPr>
          </a:lstStyle>
          <a:p>
            <a:pPr lvl="0"/>
            <a:endParaRPr lang="en-US" noProof="0" dirty="0">
              <a:sym typeface="Arial" charset="0"/>
            </a:endParaRPr>
          </a:p>
        </p:txBody>
      </p:sp>
      <p:sp>
        <p:nvSpPr>
          <p:cNvPr id="4" name="Text Placeholder 3"/>
          <p:cNvSpPr>
            <a:spLocks noGrp="1"/>
          </p:cNvSpPr>
          <p:nvPr>
            <p:ph type="body" sz="half" idx="2"/>
          </p:nvPr>
        </p:nvSpPr>
        <p:spPr>
          <a:xfrm>
            <a:off x="1792486" y="5367341"/>
            <a:ext cx="5486400" cy="8048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val="668570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81263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3522" y="292100"/>
            <a:ext cx="1268016"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9478" y="292100"/>
            <a:ext cx="3746897"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7183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a:prstGeom prst="rect">
            <a:avLst/>
          </a:prstGeom>
        </p:spPr>
        <p:txBody>
          <a:bodyPr/>
          <a:lstStyle>
            <a:lvl1pPr>
              <a:defRPr sz="32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10221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p14="http://schemas.microsoft.com/office/powerpoint/2010/main" val="7636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p14="http://schemas.microsoft.com/office/powerpoint/2010/main" val="8958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p14="http://schemas.microsoft.com/office/powerpoint/2010/main" val="21689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p14="http://schemas.microsoft.com/office/powerpoint/2010/main" val="162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p14="http://schemas.microsoft.com/office/powerpoint/2010/main" val="18334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p14="http://schemas.microsoft.com/office/powerpoint/2010/main" val="28324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p14="http://schemas.microsoft.com/office/powerpoint/2010/main" val="11844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1"/>
            <a:ext cx="9144000" cy="76066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49"/>
            <a:ext cx="9125894" cy="603251"/>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1"/>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1"/>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dirty="0"/>
          </a:p>
        </p:txBody>
      </p:sp>
      <p:sp>
        <p:nvSpPr>
          <p:cNvPr id="1029" name="Rectangle 5"/>
          <p:cNvSpPr>
            <a:spLocks noGrp="1" noChangeArrowheads="1"/>
          </p:cNvSpPr>
          <p:nvPr>
            <p:ph type="ftr" sz="quarter" idx="3"/>
          </p:nvPr>
        </p:nvSpPr>
        <p:spPr bwMode="gray">
          <a:xfrm>
            <a:off x="3124200" y="6521451"/>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dirty="0"/>
          </a:p>
        </p:txBody>
      </p:sp>
      <p:sp>
        <p:nvSpPr>
          <p:cNvPr id="1030" name="Rectangle 6"/>
          <p:cNvSpPr>
            <a:spLocks noGrp="1" noChangeArrowheads="1"/>
          </p:cNvSpPr>
          <p:nvPr>
            <p:ph type="sldNum" sz="quarter" idx="4"/>
          </p:nvPr>
        </p:nvSpPr>
        <p:spPr bwMode="gray">
          <a:xfrm>
            <a:off x="6553200" y="6521451"/>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
        <p:nvSpPr>
          <p:cNvPr id="19" name="Rectangle 47"/>
          <p:cNvSpPr>
            <a:spLocks noChangeArrowheads="1"/>
          </p:cNvSpPr>
          <p:nvPr userDrawn="1"/>
        </p:nvSpPr>
        <p:spPr bwMode="gray">
          <a:xfrm>
            <a:off x="-2808" y="751116"/>
            <a:ext cx="228600" cy="6070179"/>
          </a:xfrm>
          <a:prstGeom prst="rect">
            <a:avLst/>
          </a:prstGeom>
          <a:gradFill rotWithShape="1">
            <a:gsLst>
              <a:gs pos="0">
                <a:srgbClr val="B6A272"/>
              </a:gs>
              <a:gs pos="100000">
                <a:srgbClr val="B6A272">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Rectangle 47"/>
          <p:cNvSpPr>
            <a:spLocks noChangeArrowheads="1"/>
          </p:cNvSpPr>
          <p:nvPr userDrawn="1"/>
        </p:nvSpPr>
        <p:spPr bwMode="gray">
          <a:xfrm>
            <a:off x="8572500" y="1"/>
            <a:ext cx="114300" cy="760663"/>
          </a:xfrm>
          <a:prstGeom prst="rect">
            <a:avLst/>
          </a:prstGeom>
          <a:gradFill rotWithShape="1">
            <a:gsLst>
              <a:gs pos="0">
                <a:srgbClr val="B6A272"/>
              </a:gs>
              <a:gs pos="100000">
                <a:schemeClr val="accent3">
                  <a:lumMod val="20000"/>
                  <a:lumOff val="80000"/>
                </a:schemeClr>
              </a:gs>
            </a:gsLst>
            <a:lin ang="5400000" scaled="1"/>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19476" y="292101"/>
            <a:ext cx="5072063"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21336" tIns="21336" rIns="21336" bIns="21336" numCol="1" anchor="b" anchorCtr="0" compatLnSpc="1">
            <a:prstTxWarp prst="textNoShape">
              <a:avLst/>
            </a:prstTxWarp>
          </a:bodyPr>
          <a:lstStyle/>
          <a:p>
            <a:pPr lvl="0"/>
            <a:r>
              <a:rPr lang="en-US" altLang="en-US">
                <a:sym typeface="Arial" charset="0"/>
              </a:rPr>
              <a:t>Click to edit Master title style</a:t>
            </a:r>
          </a:p>
        </p:txBody>
      </p:sp>
      <p:sp>
        <p:nvSpPr>
          <p:cNvPr id="1027" name="Rectangle 2"/>
          <p:cNvSpPr>
            <a:spLocks noGrp="1" noChangeArrowheads="1"/>
          </p:cNvSpPr>
          <p:nvPr>
            <p:ph type="body" idx="1"/>
          </p:nvPr>
        </p:nvSpPr>
        <p:spPr bwMode="auto">
          <a:xfrm>
            <a:off x="3419476" y="4184649"/>
            <a:ext cx="5072063" cy="250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21336" tIns="21336" rIns="21336" bIns="21336"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4" name="Rectangle 44"/>
          <p:cNvSpPr>
            <a:spLocks noChangeArrowheads="1"/>
          </p:cNvSpPr>
          <p:nvPr userDrawn="1"/>
        </p:nvSpPr>
        <p:spPr bwMode="ltGray">
          <a:xfrm>
            <a:off x="285750" y="654050"/>
            <a:ext cx="2546747" cy="2204244"/>
          </a:xfrm>
          <a:prstGeom prst="rect">
            <a:avLst/>
          </a:prstGeom>
          <a:gradFill rotWithShape="1">
            <a:gsLst>
              <a:gs pos="0">
                <a:schemeClr val="tx1"/>
              </a:gs>
              <a:gs pos="100000">
                <a:schemeClr val="tx1">
                  <a:gamma/>
                  <a:shade val="0"/>
                  <a:invGamma/>
                </a:schemeClr>
              </a:gs>
            </a:gsLst>
            <a:lin ang="0" scaled="1"/>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8404" tIns="19202" rIns="38404" bIns="19202"/>
          <a:lstStyle/>
          <a:p>
            <a:pPr algn="ctr">
              <a:spcBef>
                <a:spcPct val="20000"/>
              </a:spcBef>
              <a:buFont typeface="Wingdings" pitchFamily="2" charset="2"/>
              <a:buNone/>
              <a:defRPr/>
            </a:pPr>
            <a:endParaRPr lang="en-US" altLang="ko-KR" sz="1200" dirty="0">
              <a:solidFill>
                <a:srgbClr val="FFFFFF"/>
              </a:solidFill>
              <a:latin typeface="GillSans" pitchFamily="1" charset="0"/>
              <a:sym typeface="GillSans" pitchFamily="1" charset="0"/>
            </a:endParaRPr>
          </a:p>
        </p:txBody>
      </p:sp>
      <p:sp>
        <p:nvSpPr>
          <p:cNvPr id="1030" name="Rectangle 44"/>
          <p:cNvSpPr>
            <a:spLocks noChangeArrowheads="1"/>
          </p:cNvSpPr>
          <p:nvPr userDrawn="1"/>
        </p:nvSpPr>
        <p:spPr bwMode="ltGray">
          <a:xfrm>
            <a:off x="-5953" y="6115844"/>
            <a:ext cx="3092053" cy="760413"/>
          </a:xfrm>
          <a:prstGeom prst="rect">
            <a:avLst/>
          </a:prstGeom>
          <a:solidFill>
            <a:schemeClr val="tx1"/>
          </a:solidFill>
          <a:ln>
            <a:noFill/>
          </a:ln>
        </p:spPr>
        <p:txBody>
          <a:bodyPr lIns="38404" tIns="19202" rIns="38404" bIns="19202"/>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algn="ctr" eaLnBrk="1" hangingPunct="1">
              <a:spcBef>
                <a:spcPct val="20000"/>
              </a:spcBef>
              <a:buFont typeface="Wingdings" charset="2"/>
              <a:buNone/>
              <a:defRPr/>
            </a:pPr>
            <a:endParaRPr lang="en-US" altLang="ko-KR" dirty="0">
              <a:solidFill>
                <a:srgbClr val="FFFFFF"/>
              </a:solidFill>
            </a:endParaRPr>
          </a:p>
        </p:txBody>
      </p:sp>
      <p:pic>
        <p:nvPicPr>
          <p:cNvPr id="2" name="Picture 10" descr="http://www.v3.co.uk/IMG/632/223632/big-data-image-representation-540x334.jpg?143522270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0" y="3390902"/>
            <a:ext cx="30861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0027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ransition/>
  <p:hf hdr="0" dt="0"/>
  <p:txStyles>
    <p:titleStyle>
      <a:lvl1pPr algn="l" rtl="0" eaLnBrk="0" fontAlgn="base" hangingPunct="0">
        <a:spcBef>
          <a:spcPct val="0"/>
        </a:spcBef>
        <a:spcAft>
          <a:spcPct val="0"/>
        </a:spcAft>
        <a:defRPr sz="4200" b="1">
          <a:solidFill>
            <a:schemeClr val="tx1"/>
          </a:solidFill>
          <a:latin typeface="+mj-lt"/>
          <a:ea typeface="+mj-ea"/>
          <a:cs typeface="+mj-cs"/>
          <a:sym typeface="Arial" charset="0"/>
        </a:defRPr>
      </a:lvl1pPr>
      <a:lvl2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5pPr>
      <a:lvl6pPr marL="19202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6pPr>
      <a:lvl7pPr marL="38404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7pPr>
      <a:lvl8pPr marL="57605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8pPr>
      <a:lvl9pPr marL="76807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9pPr>
    </p:titleStyle>
    <p:bodyStyle>
      <a:lvl1pPr marL="143351" indent="-143351" algn="l" rtl="0" eaLnBrk="0" fontAlgn="base" hangingPunct="0">
        <a:spcBef>
          <a:spcPct val="0"/>
        </a:spcBef>
        <a:spcAft>
          <a:spcPct val="0"/>
        </a:spcAft>
        <a:defRPr sz="2000">
          <a:solidFill>
            <a:schemeClr val="tx1"/>
          </a:solidFill>
          <a:latin typeface="+mn-lt"/>
          <a:ea typeface="+mn-ea"/>
          <a:cs typeface="+mn-cs"/>
          <a:sym typeface="Arial" charset="0"/>
        </a:defRPr>
      </a:lvl1pPr>
      <a:lvl2pPr marL="311372" indent="-119348" algn="l" rtl="0" eaLnBrk="0" fontAlgn="base" hangingPunct="0">
        <a:spcBef>
          <a:spcPct val="0"/>
        </a:spcBef>
        <a:spcAft>
          <a:spcPct val="0"/>
        </a:spcAft>
        <a:defRPr sz="2000">
          <a:solidFill>
            <a:schemeClr val="tx1"/>
          </a:solidFill>
          <a:latin typeface="+mn-lt"/>
          <a:ea typeface="+mn-ea"/>
          <a:cs typeface="+mn-cs"/>
          <a:sym typeface="Arial" charset="0"/>
        </a:defRPr>
      </a:lvl2pPr>
      <a:lvl3pPr marL="479393" indent="-95345" algn="l" rtl="0" eaLnBrk="0" fontAlgn="base" hangingPunct="0">
        <a:spcBef>
          <a:spcPct val="0"/>
        </a:spcBef>
        <a:spcAft>
          <a:spcPct val="0"/>
        </a:spcAft>
        <a:defRPr sz="2000">
          <a:solidFill>
            <a:schemeClr val="tx1"/>
          </a:solidFill>
          <a:latin typeface="+mn-lt"/>
          <a:ea typeface="+mn-ea"/>
          <a:cs typeface="+mn-cs"/>
          <a:sym typeface="Arial" charset="0"/>
        </a:defRPr>
      </a:lvl3pPr>
      <a:lvl4pPr marL="671417" indent="-95345" algn="l" rtl="0" eaLnBrk="0" fontAlgn="base" hangingPunct="0">
        <a:spcBef>
          <a:spcPct val="0"/>
        </a:spcBef>
        <a:spcAft>
          <a:spcPct val="0"/>
        </a:spcAft>
        <a:defRPr sz="2000">
          <a:solidFill>
            <a:schemeClr val="tx1"/>
          </a:solidFill>
          <a:latin typeface="+mn-lt"/>
          <a:ea typeface="+mn-ea"/>
          <a:cs typeface="+mn-cs"/>
          <a:sym typeface="Arial" charset="0"/>
        </a:defRPr>
      </a:lvl4pPr>
      <a:lvl5pPr marL="863441" indent="-95345" algn="l" rtl="0" eaLnBrk="0" fontAlgn="base" hangingPunct="0">
        <a:spcBef>
          <a:spcPct val="0"/>
        </a:spcBef>
        <a:spcAft>
          <a:spcPct val="0"/>
        </a:spcAft>
        <a:defRPr sz="2000">
          <a:solidFill>
            <a:schemeClr val="tx1"/>
          </a:solidFill>
          <a:latin typeface="+mn-lt"/>
          <a:ea typeface="+mn-ea"/>
          <a:cs typeface="+mn-cs"/>
          <a:sym typeface="Arial" charset="0"/>
        </a:defRPr>
      </a:lvl5pPr>
      <a:lvl6pPr marL="192020" algn="l" rtl="0" fontAlgn="base">
        <a:spcBef>
          <a:spcPct val="0"/>
        </a:spcBef>
        <a:spcAft>
          <a:spcPct val="0"/>
        </a:spcAft>
        <a:defRPr sz="2000">
          <a:solidFill>
            <a:schemeClr val="tx1"/>
          </a:solidFill>
          <a:latin typeface="+mn-lt"/>
          <a:ea typeface="+mn-ea"/>
          <a:cs typeface="+mn-cs"/>
          <a:sym typeface="Arial" charset="0"/>
        </a:defRPr>
      </a:lvl6pPr>
      <a:lvl7pPr marL="384040" algn="l" rtl="0" fontAlgn="base">
        <a:spcBef>
          <a:spcPct val="0"/>
        </a:spcBef>
        <a:spcAft>
          <a:spcPct val="0"/>
        </a:spcAft>
        <a:defRPr sz="2000">
          <a:solidFill>
            <a:schemeClr val="tx1"/>
          </a:solidFill>
          <a:latin typeface="+mn-lt"/>
          <a:ea typeface="+mn-ea"/>
          <a:cs typeface="+mn-cs"/>
          <a:sym typeface="Arial" charset="0"/>
        </a:defRPr>
      </a:lvl7pPr>
      <a:lvl8pPr marL="576059" algn="l" rtl="0" fontAlgn="base">
        <a:spcBef>
          <a:spcPct val="0"/>
        </a:spcBef>
        <a:spcAft>
          <a:spcPct val="0"/>
        </a:spcAft>
        <a:defRPr sz="2000">
          <a:solidFill>
            <a:schemeClr val="tx1"/>
          </a:solidFill>
          <a:latin typeface="+mn-lt"/>
          <a:ea typeface="+mn-ea"/>
          <a:cs typeface="+mn-cs"/>
          <a:sym typeface="Arial" charset="0"/>
        </a:defRPr>
      </a:lvl8pPr>
      <a:lvl9pPr marL="768079" algn="l" rtl="0" fontAlgn="base">
        <a:spcBef>
          <a:spcPct val="0"/>
        </a:spcBef>
        <a:spcAft>
          <a:spcPct val="0"/>
        </a:spcAft>
        <a:defRPr sz="2000">
          <a:solidFill>
            <a:schemeClr val="tx1"/>
          </a:solidFill>
          <a:latin typeface="+mn-lt"/>
          <a:ea typeface="+mn-ea"/>
          <a:cs typeface="+mn-cs"/>
          <a:sym typeface="Arial" charset="0"/>
        </a:defRPr>
      </a:lvl9pPr>
    </p:bodyStyle>
    <p:otherStyle>
      <a:defPPr>
        <a:defRPr lang="en-US"/>
      </a:defPPr>
      <a:lvl1pPr marL="0" algn="l" defTabSz="192020" rtl="0" eaLnBrk="1" latinLnBrk="0" hangingPunct="1">
        <a:defRPr sz="800" kern="1200">
          <a:solidFill>
            <a:schemeClr val="tx1"/>
          </a:solidFill>
          <a:latin typeface="+mn-lt"/>
          <a:ea typeface="+mn-ea"/>
          <a:cs typeface="+mn-cs"/>
        </a:defRPr>
      </a:lvl1pPr>
      <a:lvl2pPr marL="192020" algn="l" defTabSz="192020" rtl="0" eaLnBrk="1" latinLnBrk="0" hangingPunct="1">
        <a:defRPr sz="800" kern="1200">
          <a:solidFill>
            <a:schemeClr val="tx1"/>
          </a:solidFill>
          <a:latin typeface="+mn-lt"/>
          <a:ea typeface="+mn-ea"/>
          <a:cs typeface="+mn-cs"/>
        </a:defRPr>
      </a:lvl2pPr>
      <a:lvl3pPr marL="384040" algn="l" defTabSz="192020" rtl="0" eaLnBrk="1" latinLnBrk="0" hangingPunct="1">
        <a:defRPr sz="800" kern="1200">
          <a:solidFill>
            <a:schemeClr val="tx1"/>
          </a:solidFill>
          <a:latin typeface="+mn-lt"/>
          <a:ea typeface="+mn-ea"/>
          <a:cs typeface="+mn-cs"/>
        </a:defRPr>
      </a:lvl3pPr>
      <a:lvl4pPr marL="576059" algn="l" defTabSz="192020" rtl="0" eaLnBrk="1" latinLnBrk="0" hangingPunct="1">
        <a:defRPr sz="800" kern="1200">
          <a:solidFill>
            <a:schemeClr val="tx1"/>
          </a:solidFill>
          <a:latin typeface="+mn-lt"/>
          <a:ea typeface="+mn-ea"/>
          <a:cs typeface="+mn-cs"/>
        </a:defRPr>
      </a:lvl4pPr>
      <a:lvl5pPr marL="768079" algn="l" defTabSz="192020" rtl="0" eaLnBrk="1" latinLnBrk="0" hangingPunct="1">
        <a:defRPr sz="800" kern="1200">
          <a:solidFill>
            <a:schemeClr val="tx1"/>
          </a:solidFill>
          <a:latin typeface="+mn-lt"/>
          <a:ea typeface="+mn-ea"/>
          <a:cs typeface="+mn-cs"/>
        </a:defRPr>
      </a:lvl5pPr>
      <a:lvl6pPr marL="960099" algn="l" defTabSz="192020" rtl="0" eaLnBrk="1" latinLnBrk="0" hangingPunct="1">
        <a:defRPr sz="800" kern="1200">
          <a:solidFill>
            <a:schemeClr val="tx1"/>
          </a:solidFill>
          <a:latin typeface="+mn-lt"/>
          <a:ea typeface="+mn-ea"/>
          <a:cs typeface="+mn-cs"/>
        </a:defRPr>
      </a:lvl6pPr>
      <a:lvl7pPr marL="1152119" algn="l" defTabSz="192020" rtl="0" eaLnBrk="1" latinLnBrk="0" hangingPunct="1">
        <a:defRPr sz="800" kern="1200">
          <a:solidFill>
            <a:schemeClr val="tx1"/>
          </a:solidFill>
          <a:latin typeface="+mn-lt"/>
          <a:ea typeface="+mn-ea"/>
          <a:cs typeface="+mn-cs"/>
        </a:defRPr>
      </a:lvl7pPr>
      <a:lvl8pPr marL="1344139" algn="l" defTabSz="192020" rtl="0" eaLnBrk="1" latinLnBrk="0" hangingPunct="1">
        <a:defRPr sz="800" kern="1200">
          <a:solidFill>
            <a:schemeClr val="tx1"/>
          </a:solidFill>
          <a:latin typeface="+mn-lt"/>
          <a:ea typeface="+mn-ea"/>
          <a:cs typeface="+mn-cs"/>
        </a:defRPr>
      </a:lvl8pPr>
      <a:lvl9pPr marL="1536158" algn="l" defTabSz="192020" rtl="0" eaLnBrk="1" latinLnBrk="0" hangingPunct="1">
        <a:defRPr sz="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6"/>
          <p:cNvSpPr txBox="1">
            <a:spLocks noChangeArrowheads="1"/>
          </p:cNvSpPr>
          <p:nvPr/>
        </p:nvSpPr>
        <p:spPr bwMode="auto">
          <a:xfrm>
            <a:off x="7744424" y="3909222"/>
            <a:ext cx="77617" cy="11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1" tIns="19202" rIns="38401" bIns="19202">
            <a:spAutoFit/>
          </a:bodyPr>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eaLnBrk="1" hangingPunct="1"/>
            <a:endParaRPr lang="en-US" altLang="en-US" sz="500">
              <a:solidFill>
                <a:srgbClr val="000000"/>
              </a:solidFill>
              <a:latin typeface="GillSans" pitchFamily="1" charset="0"/>
              <a:sym typeface="GillSans" pitchFamily="1" charset="0"/>
            </a:endParaRPr>
          </a:p>
        </p:txBody>
      </p:sp>
      <p:sp>
        <p:nvSpPr>
          <p:cNvPr id="3076" name="Rectangle 1"/>
          <p:cNvSpPr txBox="1">
            <a:spLocks noChangeArrowheads="1"/>
          </p:cNvSpPr>
          <p:nvPr/>
        </p:nvSpPr>
        <p:spPr bwMode="auto">
          <a:xfrm>
            <a:off x="3086100" y="838201"/>
            <a:ext cx="60579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1336" tIns="21336" rIns="21336" bIns="21336" anchor="b"/>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spcBef>
                <a:spcPts val="252"/>
              </a:spcBef>
              <a:spcAft>
                <a:spcPts val="252"/>
              </a:spcAft>
            </a:pPr>
            <a:r>
              <a:rPr lang="en-US" altLang="en-US" sz="2900" b="1" dirty="0">
                <a:solidFill>
                  <a:srgbClr val="002060"/>
                </a:solidFill>
                <a:latin typeface="Imprint MT Shadow" pitchFamily="82" charset="0"/>
                <a:ea typeface="ヒラギノ角ゴ ProN W6" charset="-128"/>
              </a:rPr>
              <a:t>“Advanced  C Programming”</a:t>
            </a:r>
          </a:p>
          <a:p>
            <a:pPr algn="ctr" eaLnBrk="1" hangingPunct="1">
              <a:spcBef>
                <a:spcPts val="252"/>
              </a:spcBef>
              <a:spcAft>
                <a:spcPts val="252"/>
              </a:spcAft>
            </a:pPr>
            <a:endParaRPr lang="en-US" altLang="en-US" sz="2100" dirty="0">
              <a:solidFill>
                <a:srgbClr val="002060"/>
              </a:solidFill>
              <a:latin typeface="Bookman Old Style" pitchFamily="18" charset="0"/>
              <a:ea typeface="ヒラギノ角ゴ ProN W6" charset="-128"/>
            </a:endParaRPr>
          </a:p>
        </p:txBody>
      </p:sp>
      <p:sp>
        <p:nvSpPr>
          <p:cNvPr id="3077" name="Rectangle 2"/>
          <p:cNvSpPr txBox="1">
            <a:spLocks noChangeArrowheads="1"/>
          </p:cNvSpPr>
          <p:nvPr/>
        </p:nvSpPr>
        <p:spPr bwMode="auto">
          <a:xfrm>
            <a:off x="3086100" y="6400800"/>
            <a:ext cx="6057900" cy="435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1336" tIns="21336" rIns="21336" bIns="21336"/>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lnSpc>
                <a:spcPct val="150000"/>
              </a:lnSpc>
            </a:pPr>
            <a:r>
              <a:rPr lang="en-US" altLang="en-US" sz="1500" b="1" dirty="0">
                <a:solidFill>
                  <a:srgbClr val="002060"/>
                </a:solidFill>
                <a:latin typeface="Imprint MT Shadow" pitchFamily="82" charset="0"/>
                <a:ea typeface="ヒラギノ角ゴ ProN W6" charset="-128"/>
              </a:rPr>
              <a:t>eDiploma-2021</a:t>
            </a:r>
          </a:p>
        </p:txBody>
      </p:sp>
      <p:pic>
        <p:nvPicPr>
          <p:cNvPr id="3079"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3925" y="38100"/>
            <a:ext cx="56435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descr="http://www.differencebetween.info/sites/default/files/images/1/embedded-c.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505" t="18543" r="9962"/>
          <a:stretch/>
        </p:blipFill>
        <p:spPr bwMode="auto">
          <a:xfrm>
            <a:off x="4724400" y="1981201"/>
            <a:ext cx="2590800" cy="199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724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strVal val="#ppt_w*0.70"/>
                                          </p:val>
                                        </p:tav>
                                        <p:tav tm="100000">
                                          <p:val>
                                            <p:strVal val="#ppt_w"/>
                                          </p:val>
                                        </p:tav>
                                      </p:tavLst>
                                    </p:anim>
                                    <p:anim calcmode="lin" valueType="num">
                                      <p:cBhvr>
                                        <p:cTn id="8" dur="1000" fill="hold"/>
                                        <p:tgtEl>
                                          <p:spTgt spid="3076"/>
                                        </p:tgtEl>
                                        <p:attrNameLst>
                                          <p:attrName>ppt_h</p:attrName>
                                        </p:attrNameLst>
                                      </p:cBhvr>
                                      <p:tavLst>
                                        <p:tav tm="0">
                                          <p:val>
                                            <p:strVal val="#ppt_h"/>
                                          </p:val>
                                        </p:tav>
                                        <p:tav tm="100000">
                                          <p:val>
                                            <p:strVal val="#ppt_h"/>
                                          </p:val>
                                        </p:tav>
                                      </p:tavLst>
                                    </p:anim>
                                    <p:animEffect transition="in" filter="fade">
                                      <p:cBhvr>
                                        <p:cTn id="9" dur="1000"/>
                                        <p:tgtEl>
                                          <p:spTgt spid="3076"/>
                                        </p:tgtEl>
                                      </p:cBhvr>
                                    </p:animEffect>
                                  </p:childTnLst>
                                </p:cTn>
                              </p:par>
                              <p:par>
                                <p:cTn id="10" presetID="55" presetClass="entr" presetSubtype="0" fill="hold"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0.70"/>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childTnLst>
                          </p:cTn>
                        </p:par>
                        <p:par>
                          <p:cTn id="15" fill="hold">
                            <p:stCondLst>
                              <p:cond delay="1000"/>
                            </p:stCondLst>
                            <p:childTnLst>
                              <p:par>
                                <p:cTn id="16" presetID="55" presetClass="entr" presetSubtype="0" fill="hold" grpId="0" nodeType="afterEffect">
                                  <p:stCondLst>
                                    <p:cond delay="750"/>
                                  </p:stCondLst>
                                  <p:childTnLst>
                                    <p:set>
                                      <p:cBhvr>
                                        <p:cTn id="17" dur="1" fill="hold">
                                          <p:stCondLst>
                                            <p:cond delay="0"/>
                                          </p:stCondLst>
                                        </p:cTn>
                                        <p:tgtEl>
                                          <p:spTgt spid="3077"/>
                                        </p:tgtEl>
                                        <p:attrNameLst>
                                          <p:attrName>style.visibility</p:attrName>
                                        </p:attrNameLst>
                                      </p:cBhvr>
                                      <p:to>
                                        <p:strVal val="visible"/>
                                      </p:to>
                                    </p:set>
                                    <p:anim calcmode="lin" valueType="num">
                                      <p:cBhvr>
                                        <p:cTn id="18" dur="1000" fill="hold"/>
                                        <p:tgtEl>
                                          <p:spTgt spid="3077"/>
                                        </p:tgtEl>
                                        <p:attrNameLst>
                                          <p:attrName>ppt_w</p:attrName>
                                        </p:attrNameLst>
                                      </p:cBhvr>
                                      <p:tavLst>
                                        <p:tav tm="0">
                                          <p:val>
                                            <p:strVal val="#ppt_w*0.70"/>
                                          </p:val>
                                        </p:tav>
                                        <p:tav tm="100000">
                                          <p:val>
                                            <p:strVal val="#ppt_w"/>
                                          </p:val>
                                        </p:tav>
                                      </p:tavLst>
                                    </p:anim>
                                    <p:anim calcmode="lin" valueType="num">
                                      <p:cBhvr>
                                        <p:cTn id="19" dur="1000" fill="hold"/>
                                        <p:tgtEl>
                                          <p:spTgt spid="3077"/>
                                        </p:tgtEl>
                                        <p:attrNameLst>
                                          <p:attrName>ppt_h</p:attrName>
                                        </p:attrNameLst>
                                      </p:cBhvr>
                                      <p:tavLst>
                                        <p:tav tm="0">
                                          <p:val>
                                            <p:strVal val="#ppt_h"/>
                                          </p:val>
                                        </p:tav>
                                        <p:tav tm="100000">
                                          <p:val>
                                            <p:strVal val="#ppt_h"/>
                                          </p:val>
                                        </p:tav>
                                      </p:tavLst>
                                    </p:anim>
                                    <p:animEffect transition="in" filter="fade">
                                      <p:cBhvr>
                                        <p:cTn id="20" dur="1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30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 Parameters… </a:t>
            </a:r>
          </a:p>
        </p:txBody>
      </p:sp>
      <p:pic>
        <p:nvPicPr>
          <p:cNvPr id="368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637" t="8482" r="27602" b="60764"/>
          <a:stretch/>
        </p:blipFill>
        <p:spPr bwMode="auto">
          <a:xfrm>
            <a:off x="457200" y="1524000"/>
            <a:ext cx="8686800" cy="2942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60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 Parameters - Rules</a:t>
            </a:r>
          </a:p>
        </p:txBody>
      </p:sp>
      <p:sp>
        <p:nvSpPr>
          <p:cNvPr id="10" name="Rectangle 9"/>
          <p:cNvSpPr/>
          <p:nvPr/>
        </p:nvSpPr>
        <p:spPr>
          <a:xfrm>
            <a:off x="457200" y="838202"/>
            <a:ext cx="8534400" cy="4662815"/>
          </a:xfrm>
          <a:prstGeom prst="rect">
            <a:avLst/>
          </a:prstGeom>
          <a:noFill/>
          <a:ln w="19050">
            <a:solidFill>
              <a:schemeClr val="accent1"/>
            </a:solidFill>
          </a:ln>
        </p:spPr>
        <p:txBody>
          <a:bodyPr wrap="square">
            <a:spAutoFit/>
          </a:bodyPr>
          <a:lstStyle/>
          <a:p>
            <a:pPr marL="285750" indent="-285750" algn="just">
              <a:lnSpc>
                <a:spcPct val="150000"/>
              </a:lnSpc>
              <a:spcBef>
                <a:spcPts val="0"/>
              </a:spcBef>
              <a:buFont typeface="Arial" panose="020B0604020202020204" pitchFamily="34" charset="0"/>
              <a:buChar char="•"/>
              <a:defRPr/>
            </a:pPr>
            <a:r>
              <a:rPr lang="en-IN" dirty="0"/>
              <a:t>The number of arguments in a function call must be the same as the number of parameters in the function definition. This number can be zero.</a:t>
            </a:r>
          </a:p>
          <a:p>
            <a:pPr marL="342900" indent="-342900" algn="just">
              <a:lnSpc>
                <a:spcPct val="150000"/>
              </a:lnSpc>
              <a:spcBef>
                <a:spcPts val="0"/>
              </a:spcBef>
              <a:buFont typeface="Arial" pitchFamily="34" charset="0"/>
              <a:buChar char="•"/>
              <a:defRPr/>
            </a:pPr>
            <a:r>
              <a:rPr lang="en-IN" dirty="0"/>
              <a:t>The max no. of arguments is 253 for a single function. (Machine dependent) </a:t>
            </a:r>
          </a:p>
          <a:p>
            <a:pPr marL="342900" indent="-342900" algn="just">
              <a:lnSpc>
                <a:spcPct val="150000"/>
              </a:lnSpc>
              <a:spcBef>
                <a:spcPts val="0"/>
              </a:spcBef>
              <a:buFont typeface="Arial" pitchFamily="34" charset="0"/>
              <a:buChar char="•"/>
              <a:defRPr/>
            </a:pPr>
            <a:r>
              <a:rPr lang="en-IN" dirty="0"/>
              <a:t>If a function is called with arguments of the wrong type, </a:t>
            </a:r>
            <a:r>
              <a:rPr lang="en-IN" b="1" dirty="0"/>
              <a:t>the presence of a prototype</a:t>
            </a:r>
            <a:r>
              <a:rPr lang="en-IN" dirty="0"/>
              <a:t> means that the actual argument is converted to the type of the formal argument ‘as if by assignment’. If prototype is not present then it may give garbage values or undefined behaviour.</a:t>
            </a:r>
          </a:p>
          <a:p>
            <a:pPr marL="342900" indent="-342900" algn="just">
              <a:lnSpc>
                <a:spcPct val="150000"/>
              </a:lnSpc>
              <a:spcBef>
                <a:spcPts val="0"/>
              </a:spcBef>
              <a:buFont typeface="Arial" pitchFamily="34" charset="0"/>
              <a:buChar char="•"/>
              <a:defRPr/>
            </a:pPr>
            <a:r>
              <a:rPr lang="en-IN" dirty="0"/>
              <a:t>In the old style, parameters that are not explicitly declared are assigned a default type of int.</a:t>
            </a:r>
          </a:p>
          <a:p>
            <a:pPr marL="342900" indent="-342900" algn="just">
              <a:lnSpc>
                <a:spcPct val="150000"/>
              </a:lnSpc>
              <a:spcBef>
                <a:spcPts val="0"/>
              </a:spcBef>
              <a:buFont typeface="Arial" pitchFamily="34" charset="0"/>
              <a:buChar char="•"/>
              <a:defRPr/>
            </a:pPr>
            <a:r>
              <a:rPr lang="en-IN" dirty="0"/>
              <a:t>The scope of function parameters is the function itself. Therefore, parameters of the same name in different functions are unrelated.</a:t>
            </a:r>
            <a:endParaRPr lang="en-US" dirty="0"/>
          </a:p>
        </p:txBody>
      </p:sp>
    </p:spTree>
    <p:extLst>
      <p:ext uri="{BB962C8B-B14F-4D97-AF65-F5344CB8AC3E}">
        <p14:creationId xmlns:p14="http://schemas.microsoft.com/office/powerpoint/2010/main" val="408979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Functions - Rules</a:t>
            </a:r>
          </a:p>
        </p:txBody>
      </p:sp>
      <p:sp>
        <p:nvSpPr>
          <p:cNvPr id="10" name="Rectangle 9"/>
          <p:cNvSpPr/>
          <p:nvPr/>
        </p:nvSpPr>
        <p:spPr>
          <a:xfrm>
            <a:off x="457200" y="838201"/>
            <a:ext cx="8534400" cy="5078313"/>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defRPr/>
            </a:pPr>
            <a:r>
              <a:rPr lang="en-US" b="1" dirty="0">
                <a:solidFill>
                  <a:srgbClr val="C00000"/>
                </a:solidFill>
              </a:rPr>
              <a:t>Function Declaration:</a:t>
            </a:r>
            <a:r>
              <a:rPr lang="en-US" dirty="0"/>
              <a:t> A function </a:t>
            </a:r>
            <a:r>
              <a:rPr lang="en-US" b="1" dirty="0"/>
              <a:t>declaration</a:t>
            </a:r>
            <a:r>
              <a:rPr lang="en-US" dirty="0"/>
              <a:t> tells the compiler about a function name and how to call the function. </a:t>
            </a:r>
          </a:p>
          <a:p>
            <a:pPr marL="342900" indent="-342900" algn="just">
              <a:lnSpc>
                <a:spcPct val="150000"/>
              </a:lnSpc>
              <a:spcBef>
                <a:spcPts val="0"/>
              </a:spcBef>
              <a:buFont typeface="Arial" pitchFamily="34" charset="0"/>
              <a:buChar char="•"/>
              <a:defRPr/>
            </a:pPr>
            <a:r>
              <a:rPr lang="en-US" dirty="0"/>
              <a:t>C program can have one or more functions.</a:t>
            </a:r>
          </a:p>
          <a:p>
            <a:pPr marL="342900" indent="-342900" algn="just">
              <a:lnSpc>
                <a:spcPct val="150000"/>
              </a:lnSpc>
              <a:spcBef>
                <a:spcPts val="0"/>
              </a:spcBef>
              <a:buFont typeface="Arial" pitchFamily="34" charset="0"/>
              <a:buChar char="•"/>
              <a:defRPr/>
            </a:pPr>
            <a:r>
              <a:rPr lang="en-US" dirty="0"/>
              <a:t>Any function can be called from any function</a:t>
            </a:r>
          </a:p>
          <a:p>
            <a:pPr marL="342900" indent="-342900" algn="just">
              <a:lnSpc>
                <a:spcPct val="150000"/>
              </a:lnSpc>
              <a:spcBef>
                <a:spcPts val="0"/>
              </a:spcBef>
              <a:buFont typeface="Arial" pitchFamily="34" charset="0"/>
              <a:buChar char="•"/>
              <a:defRPr/>
            </a:pPr>
            <a:r>
              <a:rPr lang="en-US" dirty="0"/>
              <a:t>A function can be called any number of times.</a:t>
            </a:r>
          </a:p>
          <a:p>
            <a:pPr marL="342900" indent="-342900" algn="just">
              <a:lnSpc>
                <a:spcPct val="150000"/>
              </a:lnSpc>
              <a:spcBef>
                <a:spcPts val="0"/>
              </a:spcBef>
              <a:buFont typeface="Arial" pitchFamily="34" charset="0"/>
              <a:buChar char="•"/>
              <a:defRPr/>
            </a:pPr>
            <a:r>
              <a:rPr lang="en-US" dirty="0"/>
              <a:t>A function can call itself.</a:t>
            </a:r>
          </a:p>
          <a:p>
            <a:pPr marL="342900" indent="-342900" algn="just">
              <a:lnSpc>
                <a:spcPct val="150000"/>
              </a:lnSpc>
              <a:spcBef>
                <a:spcPts val="0"/>
              </a:spcBef>
              <a:buFont typeface="Arial" pitchFamily="34" charset="0"/>
              <a:buChar char="•"/>
              <a:defRPr/>
            </a:pPr>
            <a:r>
              <a:rPr lang="en-US" dirty="0"/>
              <a:t>A function cannot be defined in another function.</a:t>
            </a:r>
          </a:p>
          <a:p>
            <a:pPr marL="342900" indent="-342900" algn="just">
              <a:lnSpc>
                <a:spcPct val="150000"/>
              </a:lnSpc>
              <a:spcBef>
                <a:spcPts val="0"/>
              </a:spcBef>
              <a:buFont typeface="Arial" pitchFamily="34" charset="0"/>
              <a:buChar char="•"/>
              <a:defRPr/>
            </a:pPr>
            <a:endParaRPr lang="en-US" dirty="0"/>
          </a:p>
          <a:p>
            <a:pPr marL="342900" indent="-342900" algn="just">
              <a:lnSpc>
                <a:spcPct val="150000"/>
              </a:lnSpc>
              <a:spcBef>
                <a:spcPts val="0"/>
              </a:spcBef>
              <a:buFont typeface="Arial" pitchFamily="34" charset="0"/>
              <a:buChar char="•"/>
              <a:defRPr/>
            </a:pPr>
            <a:endParaRPr lang="en-US" dirty="0"/>
          </a:p>
          <a:p>
            <a:pPr marL="342900" indent="-342900" algn="just">
              <a:lnSpc>
                <a:spcPct val="150000"/>
              </a:lnSpc>
              <a:spcBef>
                <a:spcPts val="0"/>
              </a:spcBef>
              <a:buFont typeface="Arial" pitchFamily="34" charset="0"/>
              <a:buChar char="•"/>
              <a:defRPr/>
            </a:pPr>
            <a:endParaRPr lang="en-US" dirty="0"/>
          </a:p>
          <a:p>
            <a:pPr marL="342900" indent="-342900" algn="just">
              <a:lnSpc>
                <a:spcPct val="150000"/>
              </a:lnSpc>
              <a:spcBef>
                <a:spcPts val="0"/>
              </a:spcBef>
              <a:buFont typeface="Arial" pitchFamily="34" charset="0"/>
              <a:buChar char="•"/>
              <a:defRPr/>
            </a:pPr>
            <a:endParaRPr lang="en-US" dirty="0"/>
          </a:p>
          <a:p>
            <a:pPr marL="342900" indent="-342900" algn="just">
              <a:lnSpc>
                <a:spcPct val="150000"/>
              </a:lnSpc>
              <a:spcBef>
                <a:spcPts val="0"/>
              </a:spcBef>
              <a:buFont typeface="Arial" pitchFamily="34" charset="0"/>
              <a:buChar char="•"/>
              <a:defRPr/>
            </a:pPr>
            <a:endParaRPr lang="en-US" dirty="0"/>
          </a:p>
        </p:txBody>
      </p:sp>
    </p:spTree>
    <p:extLst>
      <p:ext uri="{BB962C8B-B14F-4D97-AF65-F5344CB8AC3E}">
        <p14:creationId xmlns:p14="http://schemas.microsoft.com/office/powerpoint/2010/main" val="202605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r>
              <a:rPr lang="en-US" sz="3200" b="1" dirty="0"/>
              <a:t>Functions with no arguments No return value</a:t>
            </a:r>
          </a:p>
        </p:txBody>
      </p:sp>
      <p:sp>
        <p:nvSpPr>
          <p:cNvPr id="9" name="Text Box 9"/>
          <p:cNvSpPr txBox="1">
            <a:spLocks noChangeArrowheads="1"/>
          </p:cNvSpPr>
          <p:nvPr/>
        </p:nvSpPr>
        <p:spPr bwMode="auto">
          <a:xfrm>
            <a:off x="457200" y="762000"/>
            <a:ext cx="8305800" cy="5427127"/>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dirty="0"/>
              <a:t>#include&lt;</a:t>
            </a:r>
            <a:r>
              <a:rPr lang="en-US" sz="2000" dirty="0" err="1"/>
              <a:t>stdio.h</a:t>
            </a:r>
            <a:r>
              <a:rPr lang="en-US" sz="2000" dirty="0"/>
              <a:t>&gt;</a:t>
            </a:r>
          </a:p>
          <a:p>
            <a:pPr marL="365760" indent="-256032" algn="just" fontAlgn="auto">
              <a:spcBef>
                <a:spcPts val="400"/>
              </a:spcBef>
              <a:spcAft>
                <a:spcPts val="0"/>
              </a:spcAft>
              <a:buClr>
                <a:schemeClr val="accent1"/>
              </a:buClr>
              <a:buSzPct val="68000"/>
              <a:defRPr/>
            </a:pPr>
            <a:r>
              <a:rPr lang="en-US" sz="2000" dirty="0"/>
              <a:t> </a:t>
            </a:r>
            <a:r>
              <a:rPr lang="en-US" sz="2000" b="1" dirty="0"/>
              <a:t>void</a:t>
            </a:r>
            <a:r>
              <a:rPr lang="en-US" sz="2000" dirty="0"/>
              <a:t> area(); // Prototype Declaration </a:t>
            </a:r>
          </a:p>
          <a:p>
            <a:pPr marL="365760" indent="-256032" algn="just" fontAlgn="auto">
              <a:spcBef>
                <a:spcPts val="400"/>
              </a:spcBef>
              <a:spcAft>
                <a:spcPts val="0"/>
              </a:spcAft>
              <a:buClr>
                <a:schemeClr val="accent1"/>
              </a:buClr>
              <a:buSzPct val="68000"/>
              <a:defRPr/>
            </a:pPr>
            <a:r>
              <a:rPr lang="en-US" sz="2000" b="1" dirty="0"/>
              <a:t>void</a:t>
            </a:r>
            <a:r>
              <a:rPr lang="en-US" sz="2000" dirty="0"/>
              <a:t> main()</a:t>
            </a:r>
          </a:p>
          <a:p>
            <a:pPr marL="365760" indent="-256032" algn="just" fontAlgn="auto">
              <a:spcBef>
                <a:spcPts val="400"/>
              </a:spcBef>
              <a:spcAft>
                <a:spcPts val="0"/>
              </a:spcAft>
              <a:buClr>
                <a:schemeClr val="accent1"/>
              </a:buClr>
              <a:buSzPct val="68000"/>
              <a:defRPr/>
            </a:pPr>
            <a:r>
              <a:rPr lang="en-US" sz="2000" dirty="0"/>
              <a:t> { </a:t>
            </a:r>
          </a:p>
          <a:p>
            <a:pPr marL="365760" indent="-256032" algn="just" fontAlgn="auto">
              <a:spcBef>
                <a:spcPts val="400"/>
              </a:spcBef>
              <a:spcAft>
                <a:spcPts val="0"/>
              </a:spcAft>
              <a:buClr>
                <a:schemeClr val="accent1"/>
              </a:buClr>
              <a:buSzPct val="68000"/>
              <a:defRPr/>
            </a:pPr>
            <a:r>
              <a:rPr lang="en-US" sz="2000" dirty="0"/>
              <a:t>		area(); </a:t>
            </a:r>
          </a:p>
          <a:p>
            <a:pPr marL="365760" indent="-256032" algn="just" fontAlgn="auto">
              <a:spcBef>
                <a:spcPts val="400"/>
              </a:spcBef>
              <a:spcAft>
                <a:spcPts val="0"/>
              </a:spcAft>
              <a:buClr>
                <a:schemeClr val="accent1"/>
              </a:buClr>
              <a:buSzPct val="68000"/>
              <a:defRPr/>
            </a:pPr>
            <a:r>
              <a:rPr lang="en-US" sz="2000" dirty="0"/>
              <a:t>} </a:t>
            </a:r>
          </a:p>
          <a:p>
            <a:pPr marL="365760" indent="-256032" algn="just" fontAlgn="auto">
              <a:spcBef>
                <a:spcPts val="400"/>
              </a:spcBef>
              <a:spcAft>
                <a:spcPts val="0"/>
              </a:spcAft>
              <a:buClr>
                <a:schemeClr val="accent1"/>
              </a:buClr>
              <a:buSzPct val="68000"/>
              <a:defRPr/>
            </a:pPr>
            <a:r>
              <a:rPr lang="en-US" sz="2000" b="1" dirty="0"/>
              <a:t>void</a:t>
            </a:r>
            <a:r>
              <a:rPr lang="en-US" sz="2000" dirty="0"/>
              <a:t> area()</a:t>
            </a:r>
          </a:p>
          <a:p>
            <a:pPr marL="365760" indent="-256032" algn="just" fontAlgn="auto">
              <a:spcBef>
                <a:spcPts val="400"/>
              </a:spcBef>
              <a:spcAft>
                <a:spcPts val="0"/>
              </a:spcAft>
              <a:buClr>
                <a:schemeClr val="accent1"/>
              </a:buClr>
              <a:buSzPct val="68000"/>
              <a:defRPr/>
            </a:pPr>
            <a:r>
              <a:rPr lang="en-US" sz="2000" dirty="0"/>
              <a:t> { </a:t>
            </a:r>
          </a:p>
          <a:p>
            <a:pPr marL="365760" indent="-256032" algn="just" fontAlgn="auto">
              <a:spcBef>
                <a:spcPts val="400"/>
              </a:spcBef>
              <a:spcAft>
                <a:spcPts val="0"/>
              </a:spcAft>
              <a:buClr>
                <a:schemeClr val="accent1"/>
              </a:buClr>
              <a:buSzPct val="68000"/>
              <a:defRPr/>
            </a:pPr>
            <a:r>
              <a:rPr lang="en-US" sz="2000" b="1" dirty="0"/>
              <a:t>		float</a:t>
            </a:r>
            <a:r>
              <a:rPr lang="en-US" sz="2000" dirty="0"/>
              <a:t> </a:t>
            </a:r>
            <a:r>
              <a:rPr lang="en-US" sz="2000" dirty="0" err="1"/>
              <a:t>area_circle</a:t>
            </a:r>
            <a:r>
              <a:rPr lang="en-US" sz="2000" dirty="0"/>
              <a:t>; </a:t>
            </a:r>
          </a:p>
          <a:p>
            <a:pPr marL="365760" indent="-256032" algn="just" fontAlgn="auto">
              <a:spcBef>
                <a:spcPts val="400"/>
              </a:spcBef>
              <a:spcAft>
                <a:spcPts val="0"/>
              </a:spcAft>
              <a:buClr>
                <a:schemeClr val="accent1"/>
              </a:buClr>
              <a:buSzPct val="68000"/>
              <a:defRPr/>
            </a:pPr>
            <a:r>
              <a:rPr lang="en-US" sz="2000" b="1" dirty="0"/>
              <a:t>		float</a:t>
            </a:r>
            <a:r>
              <a:rPr lang="en-US" sz="2000" dirty="0"/>
              <a:t> </a:t>
            </a:r>
            <a:r>
              <a:rPr lang="en-US" sz="2000" dirty="0" err="1"/>
              <a:t>rad</a:t>
            </a:r>
            <a:r>
              <a:rPr lang="en-US" sz="2000" dirty="0"/>
              <a:t>; </a:t>
            </a:r>
          </a:p>
          <a:p>
            <a:pPr marL="365760" indent="-256032" algn="just" fontAlgn="auto">
              <a:spcBef>
                <a:spcPts val="400"/>
              </a:spcBef>
              <a:spcAft>
                <a:spcPts val="0"/>
              </a:spcAft>
              <a:buClr>
                <a:schemeClr val="accent1"/>
              </a:buClr>
              <a:buSzPct val="68000"/>
              <a:defRPr/>
            </a:pPr>
            <a:r>
              <a:rPr lang="en-US" sz="2000" dirty="0"/>
              <a:t>		</a:t>
            </a:r>
            <a:r>
              <a:rPr lang="en-US" sz="2000" dirty="0" err="1"/>
              <a:t>printf</a:t>
            </a:r>
            <a:r>
              <a:rPr lang="en-US" sz="2000" dirty="0"/>
              <a:t>("\</a:t>
            </a:r>
            <a:r>
              <a:rPr lang="en-US" sz="2000" dirty="0" err="1"/>
              <a:t>nEnter</a:t>
            </a:r>
            <a:r>
              <a:rPr lang="en-US" sz="2000" dirty="0"/>
              <a:t> the radius of circle : ");</a:t>
            </a:r>
          </a:p>
          <a:p>
            <a:pPr marL="365760" indent="-256032" algn="just" fontAlgn="auto">
              <a:spcBef>
                <a:spcPts val="400"/>
              </a:spcBef>
              <a:spcAft>
                <a:spcPts val="0"/>
              </a:spcAft>
              <a:buClr>
                <a:schemeClr val="accent1"/>
              </a:buClr>
              <a:buSzPct val="68000"/>
              <a:defRPr/>
            </a:pPr>
            <a:r>
              <a:rPr lang="en-US" sz="2000" dirty="0"/>
              <a:t>		</a:t>
            </a:r>
            <a:r>
              <a:rPr lang="en-US" sz="2000" dirty="0" err="1"/>
              <a:t>scanf</a:t>
            </a:r>
            <a:r>
              <a:rPr lang="en-US" sz="2000" dirty="0"/>
              <a:t>("%</a:t>
            </a:r>
            <a:r>
              <a:rPr lang="en-US" sz="2000" dirty="0" err="1"/>
              <a:t>f",&amp;rad</a:t>
            </a:r>
            <a:r>
              <a:rPr lang="en-US" sz="2000" dirty="0"/>
              <a:t>);</a:t>
            </a:r>
          </a:p>
          <a:p>
            <a:pPr marL="365760" indent="-256032" algn="just" fontAlgn="auto">
              <a:spcBef>
                <a:spcPts val="400"/>
              </a:spcBef>
              <a:spcAft>
                <a:spcPts val="0"/>
              </a:spcAft>
              <a:buClr>
                <a:schemeClr val="accent1"/>
              </a:buClr>
              <a:buSzPct val="68000"/>
              <a:defRPr/>
            </a:pPr>
            <a:r>
              <a:rPr lang="en-US" sz="2000" dirty="0"/>
              <a:t>		</a:t>
            </a:r>
            <a:r>
              <a:rPr lang="en-US" sz="2000" dirty="0" err="1"/>
              <a:t>area_circle</a:t>
            </a:r>
            <a:r>
              <a:rPr lang="en-US" sz="2000" dirty="0"/>
              <a:t> = 3.14 * </a:t>
            </a:r>
            <a:r>
              <a:rPr lang="en-US" sz="2000" dirty="0" err="1"/>
              <a:t>rad</a:t>
            </a:r>
            <a:r>
              <a:rPr lang="en-US" sz="2000" dirty="0"/>
              <a:t> * </a:t>
            </a:r>
            <a:r>
              <a:rPr lang="en-US" sz="2000" dirty="0" err="1"/>
              <a:t>rad</a:t>
            </a:r>
            <a:r>
              <a:rPr lang="en-US" sz="2000" dirty="0"/>
              <a:t> ;</a:t>
            </a:r>
          </a:p>
          <a:p>
            <a:pPr marL="365760" indent="-256032" algn="just" fontAlgn="auto">
              <a:spcBef>
                <a:spcPts val="400"/>
              </a:spcBef>
              <a:spcAft>
                <a:spcPts val="0"/>
              </a:spcAft>
              <a:buClr>
                <a:schemeClr val="accent1"/>
              </a:buClr>
              <a:buSzPct val="68000"/>
              <a:defRPr/>
            </a:pPr>
            <a:r>
              <a:rPr lang="en-US" sz="2000" dirty="0"/>
              <a:t>		</a:t>
            </a:r>
            <a:r>
              <a:rPr lang="en-US" sz="2000" dirty="0" err="1"/>
              <a:t>printf</a:t>
            </a:r>
            <a:r>
              <a:rPr lang="en-US" sz="2000" dirty="0"/>
              <a:t>("Area of Circle = %</a:t>
            </a:r>
            <a:r>
              <a:rPr lang="en-US" sz="2000" dirty="0" err="1"/>
              <a:t>f",area_circle</a:t>
            </a:r>
            <a:r>
              <a:rPr lang="en-US" sz="2000" dirty="0"/>
              <a:t>);</a:t>
            </a:r>
          </a:p>
          <a:p>
            <a:pPr marL="365760" indent="-256032" algn="just" fontAlgn="auto">
              <a:spcBef>
                <a:spcPts val="400"/>
              </a:spcBef>
              <a:spcAft>
                <a:spcPts val="0"/>
              </a:spcAft>
              <a:buClr>
                <a:schemeClr val="accent1"/>
              </a:buClr>
              <a:buSzPct val="68000"/>
              <a:defRPr/>
            </a:pPr>
            <a:r>
              <a:rPr lang="en-US" sz="2000" dirty="0"/>
              <a:t> }</a:t>
            </a:r>
            <a:endParaRPr lang="en-US" sz="2000" i="1" dirty="0">
              <a:solidFill>
                <a:srgbClr val="006600"/>
              </a:solidFill>
              <a:latin typeface="Bookman Old Style" panose="02050604050505020204" pitchFamily="18" charset="0"/>
              <a:cs typeface="+mn-cs"/>
            </a:endParaRPr>
          </a:p>
        </p:txBody>
      </p:sp>
    </p:spTree>
    <p:extLst>
      <p:ext uri="{BB962C8B-B14F-4D97-AF65-F5344CB8AC3E}">
        <p14:creationId xmlns:p14="http://schemas.microsoft.com/office/powerpoint/2010/main" val="29512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r>
              <a:rPr lang="en-US" sz="3200" b="1" dirty="0"/>
              <a:t>Functions with arguments No return value</a:t>
            </a:r>
          </a:p>
        </p:txBody>
      </p:sp>
      <p:sp>
        <p:nvSpPr>
          <p:cNvPr id="9" name="Text Box 9"/>
          <p:cNvSpPr txBox="1">
            <a:spLocks noChangeArrowheads="1"/>
          </p:cNvSpPr>
          <p:nvPr/>
        </p:nvSpPr>
        <p:spPr bwMode="auto">
          <a:xfrm>
            <a:off x="457200" y="762000"/>
            <a:ext cx="8305800" cy="5786199"/>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dirty="0"/>
              <a:t>#include&lt;</a:t>
            </a:r>
            <a:r>
              <a:rPr lang="en-US" sz="2000" dirty="0" err="1"/>
              <a:t>stdio.h</a:t>
            </a:r>
            <a:r>
              <a:rPr lang="en-US" sz="2000" dirty="0"/>
              <a:t>&gt; </a:t>
            </a:r>
          </a:p>
          <a:p>
            <a:pPr marL="365760" indent="-256032" algn="just" fontAlgn="auto">
              <a:spcBef>
                <a:spcPts val="400"/>
              </a:spcBef>
              <a:spcAft>
                <a:spcPts val="0"/>
              </a:spcAft>
              <a:buClr>
                <a:schemeClr val="accent1"/>
              </a:buClr>
              <a:buSzPct val="68000"/>
              <a:defRPr/>
            </a:pPr>
            <a:r>
              <a:rPr lang="en-US" sz="2000" dirty="0"/>
              <a:t> void area(float </a:t>
            </a:r>
            <a:r>
              <a:rPr lang="en-US" sz="2000" dirty="0" err="1"/>
              <a:t>rad</a:t>
            </a:r>
            <a:r>
              <a:rPr lang="en-US" sz="2000" dirty="0"/>
              <a:t>); </a:t>
            </a:r>
          </a:p>
          <a:p>
            <a:pPr marL="365760" indent="-256032" algn="just" fontAlgn="auto">
              <a:spcBef>
                <a:spcPts val="400"/>
              </a:spcBef>
              <a:spcAft>
                <a:spcPts val="0"/>
              </a:spcAft>
              <a:buClr>
                <a:schemeClr val="accent1"/>
              </a:buClr>
              <a:buSzPct val="68000"/>
              <a:defRPr/>
            </a:pPr>
            <a:endParaRPr lang="en-US" sz="2000" dirty="0"/>
          </a:p>
          <a:p>
            <a:pPr marL="365760" indent="-256032" algn="just" fontAlgn="auto">
              <a:spcBef>
                <a:spcPts val="400"/>
              </a:spcBef>
              <a:spcAft>
                <a:spcPts val="0"/>
              </a:spcAft>
              <a:buClr>
                <a:schemeClr val="accent1"/>
              </a:buClr>
              <a:buSzPct val="68000"/>
              <a:defRPr/>
            </a:pPr>
            <a:r>
              <a:rPr lang="en-US" sz="2000" dirty="0"/>
              <a:t>void main()</a:t>
            </a:r>
          </a:p>
          <a:p>
            <a:pPr marL="365760" indent="-256032" algn="just" fontAlgn="auto">
              <a:spcBef>
                <a:spcPts val="400"/>
              </a:spcBef>
              <a:spcAft>
                <a:spcPts val="0"/>
              </a:spcAft>
              <a:buClr>
                <a:schemeClr val="accent1"/>
              </a:buClr>
              <a:buSzPct val="68000"/>
              <a:defRPr/>
            </a:pPr>
            <a:r>
              <a:rPr lang="en-US" sz="2000" dirty="0"/>
              <a:t> {</a:t>
            </a:r>
          </a:p>
          <a:p>
            <a:pPr marL="365760" indent="-256032" algn="just" fontAlgn="auto">
              <a:spcBef>
                <a:spcPts val="400"/>
              </a:spcBef>
              <a:spcAft>
                <a:spcPts val="0"/>
              </a:spcAft>
              <a:buClr>
                <a:schemeClr val="accent1"/>
              </a:buClr>
              <a:buSzPct val="68000"/>
              <a:defRPr/>
            </a:pPr>
            <a:r>
              <a:rPr lang="en-US" sz="2000" dirty="0"/>
              <a:t>	 float </a:t>
            </a:r>
            <a:r>
              <a:rPr lang="en-US" sz="2000" dirty="0" err="1"/>
              <a:t>rad</a:t>
            </a:r>
            <a:r>
              <a:rPr lang="en-US" sz="2000" dirty="0"/>
              <a:t>; </a:t>
            </a:r>
          </a:p>
          <a:p>
            <a:pPr marL="365760" indent="-256032" algn="just" fontAlgn="auto">
              <a:spcBef>
                <a:spcPts val="400"/>
              </a:spcBef>
              <a:spcAft>
                <a:spcPts val="0"/>
              </a:spcAft>
              <a:buClr>
                <a:schemeClr val="accent1"/>
              </a:buClr>
              <a:buSzPct val="68000"/>
              <a:defRPr/>
            </a:pPr>
            <a:r>
              <a:rPr lang="en-US" sz="2000" dirty="0"/>
              <a:t>	</a:t>
            </a:r>
            <a:r>
              <a:rPr lang="en-US" sz="2000" dirty="0" err="1"/>
              <a:t>printf</a:t>
            </a:r>
            <a:r>
              <a:rPr lang="en-US" sz="2000" dirty="0"/>
              <a:t>("</a:t>
            </a:r>
            <a:r>
              <a:rPr lang="en-US" sz="2000" dirty="0" err="1"/>
              <a:t>nEnter</a:t>
            </a:r>
            <a:r>
              <a:rPr lang="en-US" sz="2000" dirty="0"/>
              <a:t> the radius : ");</a:t>
            </a:r>
          </a:p>
          <a:p>
            <a:pPr marL="365760" indent="-256032" algn="just" fontAlgn="auto">
              <a:spcBef>
                <a:spcPts val="400"/>
              </a:spcBef>
              <a:spcAft>
                <a:spcPts val="0"/>
              </a:spcAft>
              <a:buClr>
                <a:schemeClr val="accent1"/>
              </a:buClr>
              <a:buSzPct val="68000"/>
              <a:defRPr/>
            </a:pPr>
            <a:r>
              <a:rPr lang="en-US" sz="2000" dirty="0"/>
              <a:t>	</a:t>
            </a:r>
            <a:r>
              <a:rPr lang="en-US" sz="2000" dirty="0" err="1"/>
              <a:t>scanf</a:t>
            </a:r>
            <a:r>
              <a:rPr lang="en-US" sz="2000" dirty="0"/>
              <a:t>("%</a:t>
            </a:r>
            <a:r>
              <a:rPr lang="en-US" sz="2000" dirty="0" err="1"/>
              <a:t>f",&amp;rad</a:t>
            </a:r>
            <a:r>
              <a:rPr lang="en-US" sz="2000" dirty="0"/>
              <a:t>); </a:t>
            </a:r>
          </a:p>
          <a:p>
            <a:pPr marL="365760" indent="-256032" algn="just" fontAlgn="auto">
              <a:spcBef>
                <a:spcPts val="400"/>
              </a:spcBef>
              <a:spcAft>
                <a:spcPts val="0"/>
              </a:spcAft>
              <a:buClr>
                <a:schemeClr val="accent1"/>
              </a:buClr>
              <a:buSzPct val="68000"/>
              <a:defRPr/>
            </a:pPr>
            <a:r>
              <a:rPr lang="en-US" sz="2000" dirty="0"/>
              <a:t>	area(</a:t>
            </a:r>
            <a:r>
              <a:rPr lang="en-US" sz="2000" dirty="0" err="1"/>
              <a:t>rad</a:t>
            </a:r>
            <a:r>
              <a:rPr lang="en-US" sz="2000" dirty="0"/>
              <a:t>); </a:t>
            </a:r>
          </a:p>
          <a:p>
            <a:pPr marL="365760" indent="-256032" algn="just" fontAlgn="auto">
              <a:spcBef>
                <a:spcPts val="400"/>
              </a:spcBef>
              <a:spcAft>
                <a:spcPts val="0"/>
              </a:spcAft>
              <a:buClr>
                <a:schemeClr val="accent1"/>
              </a:buClr>
              <a:buSzPct val="68000"/>
              <a:defRPr/>
            </a:pPr>
            <a:r>
              <a:rPr lang="en-US" sz="2000" dirty="0"/>
              <a:t>} </a:t>
            </a:r>
          </a:p>
          <a:p>
            <a:pPr marL="365760" indent="-256032" algn="just" fontAlgn="auto">
              <a:spcBef>
                <a:spcPts val="400"/>
              </a:spcBef>
              <a:spcAft>
                <a:spcPts val="0"/>
              </a:spcAft>
              <a:buClr>
                <a:schemeClr val="accent1"/>
              </a:buClr>
              <a:buSzPct val="68000"/>
              <a:defRPr/>
            </a:pPr>
            <a:r>
              <a:rPr lang="en-US" sz="2000" dirty="0"/>
              <a:t> void area(float </a:t>
            </a:r>
            <a:r>
              <a:rPr lang="en-US" sz="2000" dirty="0" err="1"/>
              <a:t>rad</a:t>
            </a:r>
            <a:r>
              <a:rPr lang="en-US" sz="2000" dirty="0"/>
              <a:t>)</a:t>
            </a:r>
          </a:p>
          <a:p>
            <a:pPr marL="365760" indent="-256032" algn="just" fontAlgn="auto">
              <a:spcBef>
                <a:spcPts val="400"/>
              </a:spcBef>
              <a:spcAft>
                <a:spcPts val="0"/>
              </a:spcAft>
              <a:buClr>
                <a:schemeClr val="accent1"/>
              </a:buClr>
              <a:buSzPct val="68000"/>
              <a:defRPr/>
            </a:pPr>
            <a:r>
              <a:rPr lang="en-US" sz="2000" dirty="0"/>
              <a:t> { </a:t>
            </a:r>
          </a:p>
          <a:p>
            <a:pPr marL="365760" indent="-256032" algn="just" fontAlgn="auto">
              <a:spcBef>
                <a:spcPts val="400"/>
              </a:spcBef>
              <a:spcAft>
                <a:spcPts val="0"/>
              </a:spcAft>
              <a:buClr>
                <a:schemeClr val="accent1"/>
              </a:buClr>
              <a:buSzPct val="68000"/>
              <a:defRPr/>
            </a:pPr>
            <a:r>
              <a:rPr lang="en-US" sz="2000" dirty="0"/>
              <a:t>	float </a:t>
            </a:r>
            <a:r>
              <a:rPr lang="en-US" sz="2000" dirty="0" err="1"/>
              <a:t>ar</a:t>
            </a:r>
            <a:r>
              <a:rPr lang="en-US" sz="2000" dirty="0"/>
              <a:t>; </a:t>
            </a:r>
          </a:p>
          <a:p>
            <a:pPr marL="365760" indent="-256032" algn="just" fontAlgn="auto">
              <a:spcBef>
                <a:spcPts val="400"/>
              </a:spcBef>
              <a:spcAft>
                <a:spcPts val="0"/>
              </a:spcAft>
              <a:buClr>
                <a:schemeClr val="accent1"/>
              </a:buClr>
              <a:buSzPct val="68000"/>
              <a:defRPr/>
            </a:pPr>
            <a:r>
              <a:rPr lang="en-US" sz="2000" dirty="0"/>
              <a:t>	</a:t>
            </a:r>
            <a:r>
              <a:rPr lang="en-US" sz="2000" dirty="0" err="1"/>
              <a:t>ar</a:t>
            </a:r>
            <a:r>
              <a:rPr lang="en-US" sz="2000" dirty="0"/>
              <a:t> = 3.14 * </a:t>
            </a:r>
            <a:r>
              <a:rPr lang="en-US" sz="2000" dirty="0" err="1"/>
              <a:t>rad</a:t>
            </a:r>
            <a:r>
              <a:rPr lang="en-US" sz="2000" dirty="0"/>
              <a:t> * </a:t>
            </a:r>
            <a:r>
              <a:rPr lang="en-US" sz="2000" dirty="0" err="1"/>
              <a:t>rad</a:t>
            </a:r>
            <a:r>
              <a:rPr lang="en-US" sz="2000" dirty="0"/>
              <a:t> ; </a:t>
            </a:r>
          </a:p>
          <a:p>
            <a:pPr marL="365760" indent="-256032" algn="just" fontAlgn="auto">
              <a:spcBef>
                <a:spcPts val="400"/>
              </a:spcBef>
              <a:spcAft>
                <a:spcPts val="0"/>
              </a:spcAft>
              <a:buClr>
                <a:schemeClr val="accent1"/>
              </a:buClr>
              <a:buSzPct val="68000"/>
              <a:defRPr/>
            </a:pPr>
            <a:r>
              <a:rPr lang="en-US" sz="2000" dirty="0"/>
              <a:t>	</a:t>
            </a:r>
            <a:r>
              <a:rPr lang="en-US" sz="2000" dirty="0" err="1"/>
              <a:t>printf</a:t>
            </a:r>
            <a:r>
              <a:rPr lang="en-US" sz="2000" dirty="0"/>
              <a:t>("Area of Circle = %</a:t>
            </a:r>
            <a:r>
              <a:rPr lang="en-US" sz="2000" dirty="0" err="1"/>
              <a:t>f",ar</a:t>
            </a:r>
            <a:r>
              <a:rPr lang="en-US" sz="2000" dirty="0"/>
              <a:t>); </a:t>
            </a:r>
          </a:p>
          <a:p>
            <a:pPr marL="365760" indent="-256032" algn="just" fontAlgn="auto">
              <a:spcBef>
                <a:spcPts val="400"/>
              </a:spcBef>
              <a:spcAft>
                <a:spcPts val="0"/>
              </a:spcAft>
              <a:buClr>
                <a:schemeClr val="accent1"/>
              </a:buClr>
              <a:buSzPct val="68000"/>
              <a:defRPr/>
            </a:pPr>
            <a:r>
              <a:rPr lang="en-US" sz="2000" dirty="0"/>
              <a:t>}</a:t>
            </a:r>
            <a:endParaRPr lang="en-US" sz="2000" i="1" dirty="0">
              <a:solidFill>
                <a:srgbClr val="006600"/>
              </a:solidFill>
              <a:latin typeface="Bookman Old Style" panose="02050604050505020204" pitchFamily="18" charset="0"/>
              <a:cs typeface="+mn-cs"/>
            </a:endParaRPr>
          </a:p>
        </p:txBody>
      </p:sp>
    </p:spTree>
    <p:extLst>
      <p:ext uri="{BB962C8B-B14F-4D97-AF65-F5344CB8AC3E}">
        <p14:creationId xmlns:p14="http://schemas.microsoft.com/office/powerpoint/2010/main" val="1271117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r>
              <a:rPr lang="en-US" sz="3200" b="1" dirty="0"/>
              <a:t>Functions with arguments with return value</a:t>
            </a:r>
          </a:p>
        </p:txBody>
      </p:sp>
      <p:sp>
        <p:nvSpPr>
          <p:cNvPr id="9" name="Text Box 9"/>
          <p:cNvSpPr txBox="1">
            <a:spLocks noChangeArrowheads="1"/>
          </p:cNvSpPr>
          <p:nvPr/>
        </p:nvSpPr>
        <p:spPr bwMode="auto">
          <a:xfrm>
            <a:off x="457200" y="762000"/>
            <a:ext cx="8305800" cy="6145272"/>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fontAlgn="auto">
              <a:spcBef>
                <a:spcPts val="400"/>
              </a:spcBef>
              <a:spcAft>
                <a:spcPts val="0"/>
              </a:spcAft>
              <a:buClr>
                <a:schemeClr val="accent1"/>
              </a:buClr>
              <a:buSzPct val="68000"/>
              <a:defRPr/>
            </a:pPr>
            <a:r>
              <a:rPr lang="en-US" sz="2000" dirty="0"/>
              <a:t>#include&lt;</a:t>
            </a:r>
            <a:r>
              <a:rPr lang="en-US" sz="2000" dirty="0" err="1"/>
              <a:t>stdio.h</a:t>
            </a:r>
            <a:r>
              <a:rPr lang="en-US" sz="2000" dirty="0"/>
              <a:t>&gt; </a:t>
            </a:r>
          </a:p>
          <a:p>
            <a:pPr marL="365760" indent="-256032" fontAlgn="auto">
              <a:spcBef>
                <a:spcPts val="400"/>
              </a:spcBef>
              <a:spcAft>
                <a:spcPts val="0"/>
              </a:spcAft>
              <a:buClr>
                <a:schemeClr val="accent1"/>
              </a:buClr>
              <a:buSzPct val="68000"/>
              <a:defRPr/>
            </a:pPr>
            <a:r>
              <a:rPr lang="en-US" sz="2000" b="1" dirty="0"/>
              <a:t>float</a:t>
            </a:r>
            <a:r>
              <a:rPr lang="en-US" sz="2000" dirty="0"/>
              <a:t> </a:t>
            </a:r>
            <a:r>
              <a:rPr lang="en-US" sz="2000" dirty="0" err="1"/>
              <a:t>calculate_area</a:t>
            </a:r>
            <a:r>
              <a:rPr lang="en-US" sz="2000" dirty="0"/>
              <a:t>(</a:t>
            </a:r>
            <a:r>
              <a:rPr lang="en-US" sz="2000" b="1" dirty="0" err="1"/>
              <a:t>int</a:t>
            </a:r>
            <a:r>
              <a:rPr lang="en-US" sz="2000" dirty="0"/>
              <a:t>); </a:t>
            </a:r>
          </a:p>
          <a:p>
            <a:pPr marL="365760" indent="-256032" fontAlgn="auto">
              <a:spcBef>
                <a:spcPts val="400"/>
              </a:spcBef>
              <a:spcAft>
                <a:spcPts val="0"/>
              </a:spcAft>
              <a:buClr>
                <a:schemeClr val="accent1"/>
              </a:buClr>
              <a:buSzPct val="68000"/>
              <a:defRPr/>
            </a:pPr>
            <a:r>
              <a:rPr lang="en-US" sz="2000" b="1" dirty="0" err="1"/>
              <a:t>int</a:t>
            </a:r>
            <a:r>
              <a:rPr lang="en-US" sz="2000" dirty="0"/>
              <a:t> main()</a:t>
            </a:r>
          </a:p>
          <a:p>
            <a:pPr marL="365760" indent="-256032" fontAlgn="auto">
              <a:spcBef>
                <a:spcPts val="400"/>
              </a:spcBef>
              <a:spcAft>
                <a:spcPts val="0"/>
              </a:spcAft>
              <a:buClr>
                <a:schemeClr val="accent1"/>
              </a:buClr>
              <a:buSzPct val="68000"/>
              <a:defRPr/>
            </a:pPr>
            <a:r>
              <a:rPr lang="en-US" sz="2000" dirty="0"/>
              <a:t> { </a:t>
            </a:r>
          </a:p>
          <a:p>
            <a:pPr marL="365760" indent="-256032" fontAlgn="auto">
              <a:spcBef>
                <a:spcPts val="400"/>
              </a:spcBef>
              <a:spcAft>
                <a:spcPts val="0"/>
              </a:spcAft>
              <a:buClr>
                <a:schemeClr val="accent1"/>
              </a:buClr>
              <a:buSzPct val="68000"/>
              <a:defRPr/>
            </a:pPr>
            <a:r>
              <a:rPr lang="en-US" sz="2000" b="1" dirty="0"/>
              <a:t>		</a:t>
            </a:r>
            <a:r>
              <a:rPr lang="en-US" sz="2000" b="1" dirty="0" err="1"/>
              <a:t>int</a:t>
            </a:r>
            <a:r>
              <a:rPr lang="en-US" sz="2000" dirty="0"/>
              <a:t> radius; </a:t>
            </a:r>
          </a:p>
          <a:p>
            <a:pPr marL="365760" indent="-256032" fontAlgn="auto">
              <a:spcBef>
                <a:spcPts val="400"/>
              </a:spcBef>
              <a:spcAft>
                <a:spcPts val="0"/>
              </a:spcAft>
              <a:buClr>
                <a:schemeClr val="accent1"/>
              </a:buClr>
              <a:buSzPct val="68000"/>
              <a:defRPr/>
            </a:pPr>
            <a:r>
              <a:rPr lang="en-US" sz="2000" b="1" dirty="0"/>
              <a:t>		float</a:t>
            </a:r>
            <a:r>
              <a:rPr lang="en-US" sz="2000" dirty="0"/>
              <a:t> area; </a:t>
            </a:r>
          </a:p>
          <a:p>
            <a:pPr marL="365760" indent="-256032" fontAlgn="auto">
              <a:spcBef>
                <a:spcPts val="400"/>
              </a:spcBef>
              <a:spcAft>
                <a:spcPts val="0"/>
              </a:spcAft>
              <a:buClr>
                <a:schemeClr val="accent1"/>
              </a:buClr>
              <a:buSzPct val="68000"/>
              <a:defRPr/>
            </a:pPr>
            <a:r>
              <a:rPr lang="en-US" sz="2000" dirty="0"/>
              <a:t>		</a:t>
            </a:r>
            <a:r>
              <a:rPr lang="en-US" sz="2000" dirty="0" err="1"/>
              <a:t>printf</a:t>
            </a:r>
            <a:r>
              <a:rPr lang="en-US" sz="2000" dirty="0"/>
              <a:t>("\</a:t>
            </a:r>
            <a:r>
              <a:rPr lang="en-US" sz="2000" dirty="0" err="1"/>
              <a:t>nEnter</a:t>
            </a:r>
            <a:r>
              <a:rPr lang="en-US" sz="2000" dirty="0"/>
              <a:t> the radius of the circle : ");</a:t>
            </a:r>
          </a:p>
          <a:p>
            <a:pPr marL="365760" indent="-256032" fontAlgn="auto">
              <a:spcBef>
                <a:spcPts val="400"/>
              </a:spcBef>
              <a:spcAft>
                <a:spcPts val="0"/>
              </a:spcAft>
              <a:buClr>
                <a:schemeClr val="accent1"/>
              </a:buClr>
              <a:buSzPct val="68000"/>
              <a:defRPr/>
            </a:pPr>
            <a:r>
              <a:rPr lang="en-US" sz="2000" dirty="0"/>
              <a:t>		 </a:t>
            </a:r>
            <a:r>
              <a:rPr lang="en-US" sz="2000" dirty="0" err="1"/>
              <a:t>scanf</a:t>
            </a:r>
            <a:r>
              <a:rPr lang="en-US" sz="2000" dirty="0"/>
              <a:t>("%</a:t>
            </a:r>
            <a:r>
              <a:rPr lang="en-US" sz="2000" dirty="0" err="1"/>
              <a:t>d",&amp;radius</a:t>
            </a:r>
            <a:r>
              <a:rPr lang="en-US" sz="2000" dirty="0"/>
              <a:t>); </a:t>
            </a:r>
          </a:p>
          <a:p>
            <a:pPr marL="365760" indent="-256032" fontAlgn="auto">
              <a:spcBef>
                <a:spcPts val="400"/>
              </a:spcBef>
              <a:spcAft>
                <a:spcPts val="0"/>
              </a:spcAft>
              <a:buClr>
                <a:schemeClr val="accent1"/>
              </a:buClr>
              <a:buSzPct val="68000"/>
              <a:defRPr/>
            </a:pPr>
            <a:r>
              <a:rPr lang="en-US" sz="2000" dirty="0"/>
              <a:t>		area = </a:t>
            </a:r>
            <a:r>
              <a:rPr lang="en-US" sz="2000" dirty="0" err="1"/>
              <a:t>calculate_area</a:t>
            </a:r>
            <a:r>
              <a:rPr lang="en-US" sz="2000" dirty="0"/>
              <a:t>(radius); </a:t>
            </a:r>
          </a:p>
          <a:p>
            <a:pPr marL="365760" indent="-256032" fontAlgn="auto">
              <a:spcBef>
                <a:spcPts val="400"/>
              </a:spcBef>
              <a:spcAft>
                <a:spcPts val="0"/>
              </a:spcAft>
              <a:buClr>
                <a:schemeClr val="accent1"/>
              </a:buClr>
              <a:buSzPct val="68000"/>
              <a:defRPr/>
            </a:pPr>
            <a:r>
              <a:rPr lang="en-US" sz="2000" dirty="0"/>
              <a:t>		</a:t>
            </a:r>
            <a:r>
              <a:rPr lang="en-US" sz="2000" dirty="0" err="1"/>
              <a:t>printf</a:t>
            </a:r>
            <a:r>
              <a:rPr lang="en-US" sz="2000" dirty="0"/>
              <a:t>("\</a:t>
            </a:r>
            <a:r>
              <a:rPr lang="en-US" sz="2000" dirty="0" err="1"/>
              <a:t>nArea</a:t>
            </a:r>
            <a:r>
              <a:rPr lang="en-US" sz="2000" dirty="0"/>
              <a:t> of Circle : %f ",area);</a:t>
            </a:r>
          </a:p>
          <a:p>
            <a:pPr marL="365760" indent="-256032" fontAlgn="auto">
              <a:spcBef>
                <a:spcPts val="400"/>
              </a:spcBef>
              <a:spcAft>
                <a:spcPts val="0"/>
              </a:spcAft>
              <a:buClr>
                <a:schemeClr val="accent1"/>
              </a:buClr>
              <a:buSzPct val="68000"/>
              <a:defRPr/>
            </a:pPr>
            <a:r>
              <a:rPr lang="en-US" sz="2000" dirty="0"/>
              <a:t>		 </a:t>
            </a:r>
            <a:r>
              <a:rPr lang="en-US" sz="2000" b="1" dirty="0"/>
              <a:t>return</a:t>
            </a:r>
            <a:r>
              <a:rPr lang="en-US" sz="2000" dirty="0"/>
              <a:t>(0);</a:t>
            </a:r>
          </a:p>
          <a:p>
            <a:pPr marL="365760" indent="-256032" fontAlgn="auto">
              <a:spcBef>
                <a:spcPts val="400"/>
              </a:spcBef>
              <a:spcAft>
                <a:spcPts val="0"/>
              </a:spcAft>
              <a:buClr>
                <a:schemeClr val="accent1"/>
              </a:buClr>
              <a:buSzPct val="68000"/>
              <a:defRPr/>
            </a:pPr>
            <a:r>
              <a:rPr lang="en-US" sz="2000" dirty="0"/>
              <a:t> }</a:t>
            </a:r>
          </a:p>
          <a:p>
            <a:pPr marL="365760" indent="-256032" fontAlgn="auto">
              <a:spcBef>
                <a:spcPts val="400"/>
              </a:spcBef>
              <a:spcAft>
                <a:spcPts val="0"/>
              </a:spcAft>
              <a:buClr>
                <a:schemeClr val="accent1"/>
              </a:buClr>
              <a:buSzPct val="68000"/>
              <a:defRPr/>
            </a:pPr>
            <a:r>
              <a:rPr lang="en-US" sz="2000" dirty="0">
                <a:solidFill>
                  <a:srgbClr val="0070C0"/>
                </a:solidFill>
              </a:rPr>
              <a:t> </a:t>
            </a:r>
            <a:r>
              <a:rPr lang="en-US" sz="2000" b="1" dirty="0">
                <a:solidFill>
                  <a:srgbClr val="0070C0"/>
                </a:solidFill>
              </a:rPr>
              <a:t>float</a:t>
            </a:r>
            <a:r>
              <a:rPr lang="en-US" sz="2000" dirty="0">
                <a:solidFill>
                  <a:srgbClr val="0070C0"/>
                </a:solidFill>
              </a:rPr>
              <a:t> </a:t>
            </a:r>
            <a:r>
              <a:rPr lang="en-US" sz="2000" dirty="0" err="1">
                <a:solidFill>
                  <a:srgbClr val="0070C0"/>
                </a:solidFill>
              </a:rPr>
              <a:t>calculate_area</a:t>
            </a:r>
            <a:r>
              <a:rPr lang="en-US" sz="2000" dirty="0">
                <a:solidFill>
                  <a:srgbClr val="0070C0"/>
                </a:solidFill>
              </a:rPr>
              <a:t>(</a:t>
            </a:r>
            <a:r>
              <a:rPr lang="en-US" sz="2000" b="1" dirty="0" err="1">
                <a:solidFill>
                  <a:srgbClr val="0070C0"/>
                </a:solidFill>
              </a:rPr>
              <a:t>int</a:t>
            </a:r>
            <a:r>
              <a:rPr lang="en-US" sz="2000" dirty="0">
                <a:solidFill>
                  <a:srgbClr val="0070C0"/>
                </a:solidFill>
              </a:rPr>
              <a:t> radius) { </a:t>
            </a:r>
          </a:p>
          <a:p>
            <a:pPr marL="365760" indent="-256032" fontAlgn="auto">
              <a:spcBef>
                <a:spcPts val="400"/>
              </a:spcBef>
              <a:spcAft>
                <a:spcPts val="0"/>
              </a:spcAft>
              <a:buClr>
                <a:schemeClr val="accent1"/>
              </a:buClr>
              <a:buSzPct val="68000"/>
              <a:defRPr/>
            </a:pPr>
            <a:r>
              <a:rPr lang="en-US" sz="2000" b="1" dirty="0">
                <a:solidFill>
                  <a:srgbClr val="0070C0"/>
                </a:solidFill>
              </a:rPr>
              <a:t>		float</a:t>
            </a:r>
            <a:r>
              <a:rPr lang="en-US" sz="2000" dirty="0">
                <a:solidFill>
                  <a:srgbClr val="0070C0"/>
                </a:solidFill>
              </a:rPr>
              <a:t> </a:t>
            </a:r>
            <a:r>
              <a:rPr lang="en-US" sz="2000" dirty="0" err="1">
                <a:solidFill>
                  <a:srgbClr val="0070C0"/>
                </a:solidFill>
              </a:rPr>
              <a:t>areaOfCircle</a:t>
            </a:r>
            <a:r>
              <a:rPr lang="en-US" sz="2000" dirty="0">
                <a:solidFill>
                  <a:srgbClr val="0070C0"/>
                </a:solidFill>
              </a:rPr>
              <a:t>; </a:t>
            </a:r>
          </a:p>
          <a:p>
            <a:pPr marL="365760" indent="-256032" fontAlgn="auto">
              <a:spcBef>
                <a:spcPts val="400"/>
              </a:spcBef>
              <a:spcAft>
                <a:spcPts val="0"/>
              </a:spcAft>
              <a:buClr>
                <a:schemeClr val="accent1"/>
              </a:buClr>
              <a:buSzPct val="68000"/>
              <a:defRPr/>
            </a:pPr>
            <a:r>
              <a:rPr lang="en-US" sz="2000" dirty="0">
                <a:solidFill>
                  <a:srgbClr val="0070C0"/>
                </a:solidFill>
              </a:rPr>
              <a:t>		</a:t>
            </a:r>
            <a:r>
              <a:rPr lang="en-US" sz="2000" dirty="0" err="1">
                <a:solidFill>
                  <a:srgbClr val="0070C0"/>
                </a:solidFill>
              </a:rPr>
              <a:t>areaOfCircle</a:t>
            </a:r>
            <a:r>
              <a:rPr lang="en-US" sz="2000" dirty="0">
                <a:solidFill>
                  <a:srgbClr val="0070C0"/>
                </a:solidFill>
              </a:rPr>
              <a:t> = 3.14 * radius * radius; </a:t>
            </a:r>
          </a:p>
          <a:p>
            <a:pPr marL="365760" indent="-256032" fontAlgn="auto">
              <a:spcBef>
                <a:spcPts val="400"/>
              </a:spcBef>
              <a:spcAft>
                <a:spcPts val="0"/>
              </a:spcAft>
              <a:buClr>
                <a:schemeClr val="accent1"/>
              </a:buClr>
              <a:buSzPct val="68000"/>
              <a:defRPr/>
            </a:pPr>
            <a:r>
              <a:rPr lang="en-US" sz="2000" b="1" dirty="0">
                <a:solidFill>
                  <a:srgbClr val="0070C0"/>
                </a:solidFill>
              </a:rPr>
              <a:t>		return</a:t>
            </a:r>
            <a:r>
              <a:rPr lang="en-US" sz="2000" dirty="0">
                <a:solidFill>
                  <a:srgbClr val="0070C0"/>
                </a:solidFill>
              </a:rPr>
              <a:t>(</a:t>
            </a:r>
            <a:r>
              <a:rPr lang="en-US" sz="2000" dirty="0" err="1">
                <a:solidFill>
                  <a:srgbClr val="0070C0"/>
                </a:solidFill>
              </a:rPr>
              <a:t>areaOfCircle</a:t>
            </a:r>
            <a:r>
              <a:rPr lang="en-US" sz="2000" dirty="0">
                <a:solidFill>
                  <a:srgbClr val="0070C0"/>
                </a:solidFill>
              </a:rPr>
              <a:t>);</a:t>
            </a:r>
          </a:p>
          <a:p>
            <a:pPr marL="365760" indent="-256032" fontAlgn="auto">
              <a:spcBef>
                <a:spcPts val="400"/>
              </a:spcBef>
              <a:spcAft>
                <a:spcPts val="0"/>
              </a:spcAft>
              <a:buClr>
                <a:schemeClr val="accent1"/>
              </a:buClr>
              <a:buSzPct val="68000"/>
              <a:defRPr/>
            </a:pPr>
            <a:r>
              <a:rPr lang="en-US" sz="2000" dirty="0">
                <a:solidFill>
                  <a:srgbClr val="0070C0"/>
                </a:solidFill>
              </a:rPr>
              <a:t> }</a:t>
            </a:r>
            <a:endParaRPr lang="en-US" sz="2000" i="1" dirty="0">
              <a:solidFill>
                <a:srgbClr val="0070C0"/>
              </a:solidFill>
              <a:latin typeface="Bookman Old Style" panose="02050604050505020204" pitchFamily="18" charset="0"/>
              <a:cs typeface="+mn-cs"/>
            </a:endParaRPr>
          </a:p>
        </p:txBody>
      </p:sp>
    </p:spTree>
    <p:extLst>
      <p:ext uri="{BB962C8B-B14F-4D97-AF65-F5344CB8AC3E}">
        <p14:creationId xmlns:p14="http://schemas.microsoft.com/office/powerpoint/2010/main" val="3672592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Functions - Advantages</a:t>
            </a:r>
          </a:p>
        </p:txBody>
      </p:sp>
      <p:sp>
        <p:nvSpPr>
          <p:cNvPr id="8" name="Rectangle 7"/>
          <p:cNvSpPr/>
          <p:nvPr/>
        </p:nvSpPr>
        <p:spPr>
          <a:xfrm>
            <a:off x="457200" y="838200"/>
            <a:ext cx="8534400" cy="3416320"/>
          </a:xfrm>
          <a:prstGeom prst="rect">
            <a:avLst/>
          </a:prstGeom>
          <a:noFill/>
          <a:ln w="19050">
            <a:solidFill>
              <a:schemeClr val="accent1"/>
            </a:solidFill>
          </a:ln>
        </p:spPr>
        <p:txBody>
          <a:bodyPr wrap="square">
            <a:spAutoFit/>
          </a:bodyPr>
          <a:lstStyle/>
          <a:p>
            <a:pPr algn="just">
              <a:lnSpc>
                <a:spcPct val="150000"/>
              </a:lnSpc>
              <a:spcBef>
                <a:spcPts val="0"/>
              </a:spcBef>
              <a:defRPr/>
            </a:pPr>
            <a:r>
              <a:rPr lang="en-US" b="1" dirty="0">
                <a:solidFill>
                  <a:srgbClr val="C00000"/>
                </a:solidFill>
              </a:rPr>
              <a:t>Advantages:</a:t>
            </a:r>
            <a:r>
              <a:rPr lang="en-US" dirty="0"/>
              <a:t> </a:t>
            </a:r>
          </a:p>
          <a:p>
            <a:pPr marL="342900" indent="-342900" algn="just">
              <a:lnSpc>
                <a:spcPct val="150000"/>
              </a:lnSpc>
              <a:spcBef>
                <a:spcPts val="0"/>
              </a:spcBef>
              <a:buFont typeface="Arial" pitchFamily="34" charset="0"/>
              <a:buChar char="•"/>
              <a:defRPr/>
            </a:pPr>
            <a:r>
              <a:rPr lang="en-US" dirty="0"/>
              <a:t>Modularity</a:t>
            </a:r>
          </a:p>
          <a:p>
            <a:pPr marL="342900" indent="-342900" algn="just">
              <a:lnSpc>
                <a:spcPct val="150000"/>
              </a:lnSpc>
              <a:spcBef>
                <a:spcPts val="0"/>
              </a:spcBef>
              <a:buFont typeface="Arial" pitchFamily="34" charset="0"/>
              <a:buChar char="•"/>
              <a:defRPr/>
            </a:pPr>
            <a:r>
              <a:rPr lang="en-US" dirty="0"/>
              <a:t>Readability</a:t>
            </a:r>
          </a:p>
          <a:p>
            <a:pPr marL="342900" indent="-342900" algn="just">
              <a:lnSpc>
                <a:spcPct val="150000"/>
              </a:lnSpc>
              <a:spcBef>
                <a:spcPts val="0"/>
              </a:spcBef>
              <a:buFont typeface="Arial" pitchFamily="34" charset="0"/>
              <a:buChar char="•"/>
              <a:defRPr/>
            </a:pPr>
            <a:r>
              <a:rPr lang="en-US" dirty="0"/>
              <a:t>Reusability</a:t>
            </a:r>
          </a:p>
          <a:p>
            <a:pPr marL="342900" indent="-342900" algn="just">
              <a:lnSpc>
                <a:spcPct val="150000"/>
              </a:lnSpc>
              <a:spcBef>
                <a:spcPts val="0"/>
              </a:spcBef>
              <a:buFont typeface="Arial" pitchFamily="34" charset="0"/>
              <a:buChar char="•"/>
              <a:defRPr/>
            </a:pPr>
            <a:r>
              <a:rPr lang="en-US" dirty="0"/>
              <a:t>Easy to develop, debug and test</a:t>
            </a:r>
          </a:p>
          <a:p>
            <a:pPr marL="342900" indent="-342900" algn="just">
              <a:lnSpc>
                <a:spcPct val="150000"/>
              </a:lnSpc>
              <a:spcBef>
                <a:spcPts val="0"/>
              </a:spcBef>
              <a:buFont typeface="Arial" pitchFamily="34" charset="0"/>
              <a:buChar char="•"/>
              <a:defRPr/>
            </a:pPr>
            <a:r>
              <a:rPr lang="en-US" dirty="0"/>
              <a:t>Allows test-driven development</a:t>
            </a:r>
          </a:p>
          <a:p>
            <a:pPr marL="342900" indent="-342900" algn="just">
              <a:lnSpc>
                <a:spcPct val="150000"/>
              </a:lnSpc>
              <a:spcBef>
                <a:spcPts val="0"/>
              </a:spcBef>
              <a:buFont typeface="Arial" pitchFamily="34" charset="0"/>
              <a:buChar char="•"/>
              <a:defRPr/>
            </a:pPr>
            <a:r>
              <a:rPr lang="en-US" dirty="0"/>
              <a:t>Allows unit testing</a:t>
            </a:r>
          </a:p>
          <a:p>
            <a:pPr marL="342900" indent="-342900" algn="just">
              <a:lnSpc>
                <a:spcPct val="150000"/>
              </a:lnSpc>
              <a:spcBef>
                <a:spcPts val="0"/>
              </a:spcBef>
              <a:buFont typeface="Arial" pitchFamily="34" charset="0"/>
              <a:buChar char="•"/>
              <a:defRPr/>
            </a:pPr>
            <a:r>
              <a:rPr lang="en-US" dirty="0"/>
              <a:t>Allows top-down modular approach</a:t>
            </a:r>
          </a:p>
        </p:txBody>
      </p:sp>
    </p:spTree>
    <p:extLst>
      <p:ext uri="{BB962C8B-B14F-4D97-AF65-F5344CB8AC3E}">
        <p14:creationId xmlns:p14="http://schemas.microsoft.com/office/powerpoint/2010/main" val="205576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IN" sz="3200" b="1" dirty="0"/>
              <a:t>What is the Value of the a and b ?</a:t>
            </a:r>
          </a:p>
        </p:txBody>
      </p:sp>
      <p:sp>
        <p:nvSpPr>
          <p:cNvPr id="3" name="Rectangle 2"/>
          <p:cNvSpPr/>
          <p:nvPr/>
        </p:nvSpPr>
        <p:spPr>
          <a:xfrm>
            <a:off x="381000" y="533400"/>
            <a:ext cx="8153400" cy="6272615"/>
          </a:xfrm>
          <a:prstGeom prst="rect">
            <a:avLst/>
          </a:prstGeom>
        </p:spPr>
        <p:txBody>
          <a:bodyPr wrap="square">
            <a:spAutoFit/>
          </a:bodyPr>
          <a:lstStyle/>
          <a:p>
            <a:pPr>
              <a:lnSpc>
                <a:spcPct val="150000"/>
              </a:lnSpc>
            </a:pPr>
            <a:r>
              <a:rPr lang="en-US" b="1" dirty="0"/>
              <a:t>void swapping(</a:t>
            </a:r>
            <a:r>
              <a:rPr lang="en-US" b="1" dirty="0" err="1"/>
              <a:t>int</a:t>
            </a:r>
            <a:r>
              <a:rPr lang="en-US" b="1" dirty="0"/>
              <a:t> c, </a:t>
            </a:r>
            <a:r>
              <a:rPr lang="en-US" b="1" dirty="0" err="1"/>
              <a:t>int</a:t>
            </a:r>
            <a:r>
              <a:rPr lang="en-US" b="1" dirty="0"/>
              <a:t> d)</a:t>
            </a:r>
          </a:p>
          <a:p>
            <a:pPr>
              <a:lnSpc>
                <a:spcPct val="150000"/>
              </a:lnSpc>
            </a:pPr>
            <a:r>
              <a:rPr lang="en-US" b="1" dirty="0"/>
              <a:t> { </a:t>
            </a:r>
          </a:p>
          <a:p>
            <a:pPr>
              <a:lnSpc>
                <a:spcPct val="150000"/>
              </a:lnSpc>
            </a:pPr>
            <a:r>
              <a:rPr lang="en-US" b="1" dirty="0"/>
              <a:t>	</a:t>
            </a:r>
            <a:r>
              <a:rPr lang="en-US" b="1" dirty="0" err="1"/>
              <a:t>Int</a:t>
            </a:r>
            <a:r>
              <a:rPr lang="en-US" b="1" dirty="0"/>
              <a:t> </a:t>
            </a:r>
            <a:r>
              <a:rPr lang="en-US" b="1" dirty="0" err="1"/>
              <a:t>tmp</a:t>
            </a:r>
            <a:r>
              <a:rPr lang="en-US" b="1" dirty="0"/>
              <a:t>; </a:t>
            </a:r>
          </a:p>
          <a:p>
            <a:pPr>
              <a:lnSpc>
                <a:spcPct val="150000"/>
              </a:lnSpc>
            </a:pPr>
            <a:r>
              <a:rPr lang="en-US" b="1" dirty="0"/>
              <a:t>	</a:t>
            </a:r>
            <a:r>
              <a:rPr lang="en-US" b="1" dirty="0" err="1"/>
              <a:t>tmp</a:t>
            </a:r>
            <a:r>
              <a:rPr lang="en-US" b="1" dirty="0"/>
              <a:t> = c;  </a:t>
            </a:r>
          </a:p>
          <a:p>
            <a:pPr>
              <a:lnSpc>
                <a:spcPct val="150000"/>
              </a:lnSpc>
            </a:pPr>
            <a:r>
              <a:rPr lang="en-US" b="1" dirty="0"/>
              <a:t>	c = d; </a:t>
            </a:r>
          </a:p>
          <a:p>
            <a:pPr>
              <a:lnSpc>
                <a:spcPct val="150000"/>
              </a:lnSpc>
            </a:pPr>
            <a:r>
              <a:rPr lang="en-US" b="1" dirty="0"/>
              <a:t>	d = </a:t>
            </a:r>
            <a:r>
              <a:rPr lang="en-US" b="1" dirty="0" err="1"/>
              <a:t>tmp</a:t>
            </a:r>
            <a:r>
              <a:rPr lang="en-US" b="1" dirty="0"/>
              <a:t>; </a:t>
            </a:r>
          </a:p>
          <a:p>
            <a:pPr>
              <a:lnSpc>
                <a:spcPct val="150000"/>
              </a:lnSpc>
            </a:pPr>
            <a:r>
              <a:rPr lang="en-US" b="1" dirty="0"/>
              <a:t>	</a:t>
            </a:r>
            <a:r>
              <a:rPr lang="en-US" b="1" dirty="0" err="1"/>
              <a:t>printf</a:t>
            </a:r>
            <a:r>
              <a:rPr lang="en-US" b="1" dirty="0"/>
              <a:t>("In function: %d %d\n", c , d); </a:t>
            </a:r>
          </a:p>
          <a:p>
            <a:pPr>
              <a:lnSpc>
                <a:spcPct val="150000"/>
              </a:lnSpc>
            </a:pPr>
            <a:r>
              <a:rPr lang="en-US" b="1" dirty="0"/>
              <a:t>}</a:t>
            </a:r>
          </a:p>
          <a:p>
            <a:pPr>
              <a:lnSpc>
                <a:spcPct val="150000"/>
              </a:lnSpc>
            </a:pPr>
            <a:r>
              <a:rPr lang="en-US" b="1" dirty="0"/>
              <a:t>Void main( ) </a:t>
            </a:r>
          </a:p>
          <a:p>
            <a:pPr>
              <a:lnSpc>
                <a:spcPct val="150000"/>
              </a:lnSpc>
            </a:pPr>
            <a:r>
              <a:rPr lang="en-US" b="1" dirty="0"/>
              <a:t>{	 </a:t>
            </a:r>
            <a:r>
              <a:rPr lang="en-US" b="1" dirty="0" err="1"/>
              <a:t>int</a:t>
            </a:r>
            <a:r>
              <a:rPr lang="en-US" b="1" dirty="0"/>
              <a:t> </a:t>
            </a:r>
            <a:r>
              <a:rPr lang="en-US" b="1" dirty="0" err="1"/>
              <a:t>a,b</a:t>
            </a:r>
            <a:r>
              <a:rPr lang="en-US" b="1" dirty="0"/>
              <a:t>;</a:t>
            </a:r>
          </a:p>
          <a:p>
            <a:pPr>
              <a:lnSpc>
                <a:spcPct val="150000"/>
              </a:lnSpc>
            </a:pPr>
            <a:r>
              <a:rPr lang="en-US" b="1" dirty="0"/>
              <a:t>	 a=5; b=10;</a:t>
            </a:r>
          </a:p>
          <a:p>
            <a:pPr>
              <a:lnSpc>
                <a:spcPct val="150000"/>
              </a:lnSpc>
            </a:pPr>
            <a:r>
              <a:rPr lang="en-US" b="1" dirty="0"/>
              <a:t>	 </a:t>
            </a:r>
            <a:r>
              <a:rPr lang="en-US" b="1" dirty="0" err="1"/>
              <a:t>printf</a:t>
            </a:r>
            <a:r>
              <a:rPr lang="en-US" b="1" dirty="0"/>
              <a:t>("input: %d %d\n", a, b); </a:t>
            </a:r>
          </a:p>
          <a:p>
            <a:pPr>
              <a:lnSpc>
                <a:spcPct val="150000"/>
              </a:lnSpc>
            </a:pPr>
            <a:r>
              <a:rPr lang="en-US" b="1" dirty="0"/>
              <a:t>	swapping(</a:t>
            </a:r>
            <a:r>
              <a:rPr lang="en-US" b="1" dirty="0" err="1"/>
              <a:t>a,b</a:t>
            </a:r>
            <a:r>
              <a:rPr lang="en-US" b="1" dirty="0"/>
              <a:t>); </a:t>
            </a:r>
          </a:p>
          <a:p>
            <a:pPr>
              <a:lnSpc>
                <a:spcPct val="150000"/>
              </a:lnSpc>
            </a:pPr>
            <a:r>
              <a:rPr lang="en-US" b="1" dirty="0"/>
              <a:t>	</a:t>
            </a:r>
            <a:r>
              <a:rPr lang="en-US" b="1" dirty="0" err="1"/>
              <a:t>printf</a:t>
            </a:r>
            <a:r>
              <a:rPr lang="en-US" b="1" dirty="0"/>
              <a:t>("output: %d %d\n", a, b); </a:t>
            </a:r>
          </a:p>
          <a:p>
            <a:pPr>
              <a:lnSpc>
                <a:spcPct val="150000"/>
              </a:lnSpc>
            </a:pPr>
            <a:r>
              <a:rPr lang="en-US" b="1" dirty="0"/>
              <a:t>}</a:t>
            </a:r>
            <a:endParaRPr lang="en-IN"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7193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IN" sz="3200" b="1" dirty="0"/>
              <a:t>What is the Value of the a and b ?</a:t>
            </a:r>
          </a:p>
        </p:txBody>
      </p:sp>
      <p:sp>
        <p:nvSpPr>
          <p:cNvPr id="3" name="Rectangle 2"/>
          <p:cNvSpPr/>
          <p:nvPr/>
        </p:nvSpPr>
        <p:spPr>
          <a:xfrm>
            <a:off x="381000" y="533400"/>
            <a:ext cx="8153400" cy="6324808"/>
          </a:xfrm>
          <a:prstGeom prst="rect">
            <a:avLst/>
          </a:prstGeom>
        </p:spPr>
        <p:txBody>
          <a:bodyPr wrap="square">
            <a:spAutoFit/>
          </a:bodyPr>
          <a:lstStyle/>
          <a:p>
            <a:pPr>
              <a:lnSpc>
                <a:spcPct val="150000"/>
              </a:lnSpc>
            </a:pPr>
            <a:r>
              <a:rPr lang="en-US" b="1" dirty="0"/>
              <a:t>void swapping(</a:t>
            </a:r>
            <a:r>
              <a:rPr lang="en-US" b="1" dirty="0" err="1"/>
              <a:t>int</a:t>
            </a:r>
            <a:r>
              <a:rPr lang="en-US" b="1" dirty="0"/>
              <a:t> *</a:t>
            </a:r>
            <a:r>
              <a:rPr lang="en-US" b="1" dirty="0" err="1"/>
              <a:t>ptr_c</a:t>
            </a:r>
            <a:r>
              <a:rPr lang="en-US" b="1" dirty="0"/>
              <a:t>, </a:t>
            </a:r>
            <a:r>
              <a:rPr lang="en-US" b="1" dirty="0" err="1"/>
              <a:t>int</a:t>
            </a:r>
            <a:r>
              <a:rPr lang="en-US" b="1" dirty="0"/>
              <a:t> *</a:t>
            </a:r>
            <a:r>
              <a:rPr lang="en-US" b="1" dirty="0" err="1"/>
              <a:t>ptr_d</a:t>
            </a:r>
            <a:r>
              <a:rPr lang="en-US" b="1" dirty="0"/>
              <a:t>) </a:t>
            </a:r>
          </a:p>
          <a:p>
            <a:pPr>
              <a:lnSpc>
                <a:spcPct val="150000"/>
              </a:lnSpc>
            </a:pPr>
            <a:r>
              <a:rPr lang="en-US" b="1" dirty="0"/>
              <a:t>{ 	 </a:t>
            </a:r>
            <a:r>
              <a:rPr lang="en-US" b="1" dirty="0" err="1"/>
              <a:t>int</a:t>
            </a:r>
            <a:r>
              <a:rPr lang="en-US" b="1" dirty="0"/>
              <a:t> </a:t>
            </a:r>
            <a:r>
              <a:rPr lang="en-US" b="1" dirty="0" err="1"/>
              <a:t>tmp</a:t>
            </a:r>
            <a:r>
              <a:rPr lang="en-US" b="1" dirty="0"/>
              <a:t>; </a:t>
            </a:r>
          </a:p>
          <a:p>
            <a:pPr>
              <a:lnSpc>
                <a:spcPct val="150000"/>
              </a:lnSpc>
            </a:pPr>
            <a:r>
              <a:rPr lang="en-US" b="1" dirty="0"/>
              <a:t>	</a:t>
            </a:r>
            <a:r>
              <a:rPr lang="en-US" b="1" dirty="0" err="1"/>
              <a:t>tmp</a:t>
            </a:r>
            <a:r>
              <a:rPr lang="en-US" b="1" dirty="0"/>
              <a:t> = *</a:t>
            </a:r>
            <a:r>
              <a:rPr lang="en-US" b="1" dirty="0" err="1"/>
              <a:t>ptr_c</a:t>
            </a:r>
            <a:r>
              <a:rPr lang="en-US" b="1" dirty="0"/>
              <a:t>; </a:t>
            </a:r>
          </a:p>
          <a:p>
            <a:pPr>
              <a:lnSpc>
                <a:spcPct val="150000"/>
              </a:lnSpc>
            </a:pPr>
            <a:r>
              <a:rPr lang="en-US" b="1" dirty="0"/>
              <a:t>	*</a:t>
            </a:r>
            <a:r>
              <a:rPr lang="en-US" b="1" dirty="0" err="1"/>
              <a:t>ptr_c</a:t>
            </a:r>
            <a:r>
              <a:rPr lang="en-US" b="1" dirty="0"/>
              <a:t> = *</a:t>
            </a:r>
            <a:r>
              <a:rPr lang="en-US" b="1" dirty="0" err="1"/>
              <a:t>ptr_d</a:t>
            </a:r>
            <a:r>
              <a:rPr lang="en-US" b="1" dirty="0"/>
              <a:t>;</a:t>
            </a:r>
          </a:p>
          <a:p>
            <a:pPr>
              <a:lnSpc>
                <a:spcPct val="150000"/>
              </a:lnSpc>
            </a:pPr>
            <a:r>
              <a:rPr lang="en-US" b="1" dirty="0"/>
              <a:t>	 *</a:t>
            </a:r>
            <a:r>
              <a:rPr lang="en-US" b="1" dirty="0" err="1"/>
              <a:t>ptr_d</a:t>
            </a:r>
            <a:r>
              <a:rPr lang="en-US" b="1" dirty="0"/>
              <a:t> = </a:t>
            </a:r>
            <a:r>
              <a:rPr lang="en-US" b="1" dirty="0" err="1"/>
              <a:t>tmp</a:t>
            </a:r>
            <a:r>
              <a:rPr lang="en-US" b="1" dirty="0"/>
              <a:t>; </a:t>
            </a:r>
          </a:p>
          <a:p>
            <a:pPr>
              <a:lnSpc>
                <a:spcPct val="150000"/>
              </a:lnSpc>
            </a:pPr>
            <a:r>
              <a:rPr lang="en-US" b="1" dirty="0"/>
              <a:t>	</a:t>
            </a:r>
            <a:r>
              <a:rPr lang="en-US" b="1" dirty="0" err="1"/>
              <a:t>printf</a:t>
            </a:r>
            <a:r>
              <a:rPr lang="en-US" b="1" dirty="0"/>
              <a:t>("In function: %d %d\n", *</a:t>
            </a:r>
            <a:r>
              <a:rPr lang="en-US" b="1" dirty="0" err="1"/>
              <a:t>ptr_c</a:t>
            </a:r>
            <a:r>
              <a:rPr lang="en-US" b="1" dirty="0"/>
              <a:t> , *</a:t>
            </a:r>
            <a:r>
              <a:rPr lang="en-US" b="1" dirty="0" err="1"/>
              <a:t>ptr_d</a:t>
            </a:r>
            <a:r>
              <a:rPr lang="en-US" b="1" dirty="0"/>
              <a:t>);  } </a:t>
            </a:r>
          </a:p>
          <a:p>
            <a:pPr>
              <a:lnSpc>
                <a:spcPct val="150000"/>
              </a:lnSpc>
            </a:pPr>
            <a:r>
              <a:rPr lang="en-US" b="1" dirty="0"/>
              <a:t>Void  main( ) </a:t>
            </a:r>
          </a:p>
          <a:p>
            <a:pPr>
              <a:lnSpc>
                <a:spcPct val="150000"/>
              </a:lnSpc>
            </a:pPr>
            <a:r>
              <a:rPr lang="en-US" b="1" dirty="0"/>
              <a:t>{ </a:t>
            </a:r>
          </a:p>
          <a:p>
            <a:pPr>
              <a:lnSpc>
                <a:spcPct val="150000"/>
              </a:lnSpc>
            </a:pPr>
            <a:r>
              <a:rPr lang="en-US" b="1" dirty="0"/>
              <a:t>	</a:t>
            </a:r>
            <a:r>
              <a:rPr lang="en-US" b="1" dirty="0" err="1"/>
              <a:t>int</a:t>
            </a:r>
            <a:r>
              <a:rPr lang="en-US" b="1" dirty="0"/>
              <a:t> </a:t>
            </a:r>
            <a:r>
              <a:rPr lang="en-US" b="1" dirty="0" err="1"/>
              <a:t>a,b</a:t>
            </a:r>
            <a:r>
              <a:rPr lang="en-US" b="1" dirty="0"/>
              <a:t>; </a:t>
            </a:r>
          </a:p>
          <a:p>
            <a:pPr>
              <a:lnSpc>
                <a:spcPct val="150000"/>
              </a:lnSpc>
            </a:pPr>
            <a:r>
              <a:rPr lang="en-US" b="1" dirty="0"/>
              <a:t>	a=5; </a:t>
            </a:r>
          </a:p>
          <a:p>
            <a:pPr>
              <a:lnSpc>
                <a:spcPct val="150000"/>
              </a:lnSpc>
            </a:pPr>
            <a:r>
              <a:rPr lang="en-US" b="1" dirty="0"/>
              <a:t>	b=10; </a:t>
            </a:r>
          </a:p>
          <a:p>
            <a:pPr>
              <a:lnSpc>
                <a:spcPct val="150000"/>
              </a:lnSpc>
            </a:pPr>
            <a:r>
              <a:rPr lang="en-US" b="1" dirty="0"/>
              <a:t>	</a:t>
            </a:r>
            <a:r>
              <a:rPr lang="en-US" b="1" dirty="0" err="1"/>
              <a:t>printf</a:t>
            </a:r>
            <a:r>
              <a:rPr lang="en-US" b="1" dirty="0"/>
              <a:t>("input: %d %d\n", a, b); </a:t>
            </a:r>
          </a:p>
          <a:p>
            <a:pPr>
              <a:lnSpc>
                <a:spcPct val="150000"/>
              </a:lnSpc>
            </a:pPr>
            <a:r>
              <a:rPr lang="en-US" b="1" dirty="0"/>
              <a:t>	swapping(&amp;</a:t>
            </a:r>
            <a:r>
              <a:rPr lang="en-US" b="1" dirty="0" err="1"/>
              <a:t>a,&amp;b</a:t>
            </a:r>
            <a:r>
              <a:rPr lang="en-US" b="1" dirty="0"/>
              <a:t>); </a:t>
            </a:r>
          </a:p>
          <a:p>
            <a:pPr>
              <a:lnSpc>
                <a:spcPct val="150000"/>
              </a:lnSpc>
            </a:pPr>
            <a:r>
              <a:rPr lang="en-US" b="1" dirty="0"/>
              <a:t>	</a:t>
            </a:r>
            <a:r>
              <a:rPr lang="en-US" b="1" dirty="0" err="1"/>
              <a:t>printf</a:t>
            </a:r>
            <a:r>
              <a:rPr lang="en-US" b="1" dirty="0"/>
              <a:t>("output: %d %d\n", a, b);</a:t>
            </a:r>
          </a:p>
          <a:p>
            <a:pPr>
              <a:lnSpc>
                <a:spcPct val="150000"/>
              </a:lnSpc>
            </a:pPr>
            <a:r>
              <a:rPr lang="en-US" b="1" dirty="0"/>
              <a:t>}</a:t>
            </a:r>
            <a:endParaRPr lang="en-IN"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2087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Recursion</a:t>
            </a:r>
          </a:p>
        </p:txBody>
      </p:sp>
      <p:sp>
        <p:nvSpPr>
          <p:cNvPr id="4" name="Rectangle 3"/>
          <p:cNvSpPr/>
          <p:nvPr/>
        </p:nvSpPr>
        <p:spPr>
          <a:xfrm>
            <a:off x="304802" y="920890"/>
            <a:ext cx="8610599" cy="5632311"/>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pPr>
            <a:r>
              <a:rPr lang="en-US" sz="2000" b="1" dirty="0">
                <a:solidFill>
                  <a:srgbClr val="C00000"/>
                </a:solidFill>
                <a:latin typeface="Arial" pitchFamily="34" charset="0"/>
                <a:cs typeface="Arial" pitchFamily="34" charset="0"/>
              </a:rPr>
              <a:t>Definition: </a:t>
            </a:r>
            <a:r>
              <a:rPr lang="en-US" sz="2000" dirty="0">
                <a:latin typeface="Arial" pitchFamily="34" charset="0"/>
                <a:cs typeface="Arial" pitchFamily="34" charset="0"/>
              </a:rPr>
              <a:t>Recursion is a process by which </a:t>
            </a:r>
            <a:r>
              <a:rPr lang="en-US" sz="2000" b="1" dirty="0">
                <a:latin typeface="Arial" pitchFamily="34" charset="0"/>
                <a:cs typeface="Arial" pitchFamily="34" charset="0"/>
              </a:rPr>
              <a:t>a function calls itself </a:t>
            </a:r>
            <a:r>
              <a:rPr lang="en-US" sz="2000" dirty="0">
                <a:latin typeface="Arial" pitchFamily="34" charset="0"/>
                <a:cs typeface="Arial" pitchFamily="34" charset="0"/>
              </a:rPr>
              <a:t>repeatedly, until some specified condition has been satisfied.</a:t>
            </a:r>
            <a:endParaRPr lang="en-US" sz="2000" dirty="0">
              <a:solidFill>
                <a:schemeClr val="tx1"/>
              </a:solidFill>
              <a:latin typeface="Arial" pitchFamily="34" charset="0"/>
              <a:cs typeface="Arial" pitchFamily="34" charset="0"/>
            </a:endParaRPr>
          </a:p>
          <a:p>
            <a:pPr marL="342900" indent="-342900" algn="just">
              <a:lnSpc>
                <a:spcPct val="150000"/>
              </a:lnSpc>
              <a:spcBef>
                <a:spcPts val="0"/>
              </a:spcBef>
              <a:buFont typeface="Arial" pitchFamily="34" charset="0"/>
              <a:buChar char="•"/>
            </a:pPr>
            <a:r>
              <a:rPr lang="en-US" sz="2000" dirty="0">
                <a:latin typeface="Arial" pitchFamily="34" charset="0"/>
                <a:cs typeface="Arial" pitchFamily="34" charset="0"/>
              </a:rPr>
              <a:t>To solve a problem recursively</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The problem must be written in a recursive form.</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The problem statement must include a stopping condition.</a:t>
            </a:r>
          </a:p>
          <a:p>
            <a:pPr marL="342900" indent="-342900" algn="just">
              <a:lnSpc>
                <a:spcPct val="150000"/>
              </a:lnSpc>
              <a:spcBef>
                <a:spcPts val="0"/>
              </a:spcBef>
              <a:buFont typeface="Arial" pitchFamily="34" charset="0"/>
              <a:buChar char="•"/>
            </a:pPr>
            <a:r>
              <a:rPr lang="en-US" sz="2000" dirty="0">
                <a:solidFill>
                  <a:schemeClr val="tx1"/>
                </a:solidFill>
                <a:latin typeface="Arial" pitchFamily="34" charset="0"/>
                <a:cs typeface="Arial" pitchFamily="34" charset="0"/>
              </a:rPr>
              <a:t>A recursive function must have the following type of statements :</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A statement to test and determine whether the function is calling itself again.</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A statement that calls the function itself and must be argument.</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A conditional statement (if-else).</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A return statement.</a:t>
            </a:r>
          </a:p>
          <a:p>
            <a:pPr marL="342900" indent="-342900" algn="just">
              <a:lnSpc>
                <a:spcPct val="150000"/>
              </a:lnSpc>
              <a:spcBef>
                <a:spcPts val="0"/>
              </a:spcBef>
              <a:buFont typeface="Arial" pitchFamily="34" charset="0"/>
              <a:buChar char="•"/>
            </a:pPr>
            <a:endParaRPr lang="en-US" sz="2000" dirty="0">
              <a:solidFill>
                <a:schemeClr val="tx1"/>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p:cNvSpPr>
            <a:spLocks noChangeArrowheads="1"/>
          </p:cNvSpPr>
          <p:nvPr/>
        </p:nvSpPr>
        <p:spPr bwMode="gray">
          <a:xfrm>
            <a:off x="1981200" y="3276600"/>
            <a:ext cx="5410200" cy="381000"/>
          </a:xfrm>
          <a:prstGeom prst="roundRect">
            <a:avLst>
              <a:gd name="adj" fmla="val 19046"/>
            </a:avLst>
          </a:prstGeom>
          <a:solidFill>
            <a:srgbClr val="87A3E9">
              <a:lumMod val="60000"/>
              <a:lumOff val="40000"/>
            </a:srgbClr>
          </a:solidFill>
          <a:ln w="28575">
            <a:solidFill>
              <a:srgbClr val="FFFFFF"/>
            </a:solidFill>
            <a:round/>
            <a:headEnd/>
            <a:tailEnd/>
          </a:ln>
          <a:effectLst>
            <a:outerShdw dist="107763" dir="2700000" algn="ctr" rotWithShape="0">
              <a:srgbClr val="C0C0C0">
                <a:alpha val="50000"/>
              </a:srgbClr>
            </a:outerShdw>
          </a:effectLst>
        </p:spPr>
        <p:txBody>
          <a:bodyPr wrap="none" anchor="ctr"/>
          <a:lstStyle/>
          <a:p>
            <a:pPr algn="ctr" fontAlgn="auto">
              <a:spcBef>
                <a:spcPts val="0"/>
              </a:spcBef>
              <a:spcAft>
                <a:spcPts val="0"/>
              </a:spcAft>
            </a:pPr>
            <a:r>
              <a:rPr lang="en-US" sz="2000" b="1" kern="0" dirty="0">
                <a:solidFill>
                  <a:srgbClr val="800000"/>
                </a:solidFill>
                <a:latin typeface="Verdana" pitchFamily="34" charset="0"/>
              </a:rPr>
              <a:t> Functions</a:t>
            </a:r>
          </a:p>
        </p:txBody>
      </p:sp>
    </p:spTree>
    <p:extLst>
      <p:ext uri="{BB962C8B-B14F-4D97-AF65-F5344CB8AC3E}">
        <p14:creationId xmlns:p14="http://schemas.microsoft.com/office/powerpoint/2010/main" val="3329003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Recursion</a:t>
            </a:r>
          </a:p>
        </p:txBody>
      </p:sp>
      <p:sp>
        <p:nvSpPr>
          <p:cNvPr id="8" name="Text Box 3"/>
          <p:cNvSpPr txBox="1">
            <a:spLocks noChangeArrowheads="1"/>
          </p:cNvSpPr>
          <p:nvPr/>
        </p:nvSpPr>
        <p:spPr bwMode="auto">
          <a:xfrm>
            <a:off x="1066802" y="2667001"/>
            <a:ext cx="3124199" cy="1877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void main()</a:t>
            </a:r>
          </a:p>
          <a:p>
            <a:pPr>
              <a:spcBef>
                <a:spcPct val="20000"/>
              </a:spcBef>
            </a:pPr>
            <a:r>
              <a:rPr lang="en-US" altLang="en-US" sz="2000" b="1" dirty="0">
                <a:latin typeface="Courier New" pitchFamily="49" charset="0"/>
              </a:rPr>
              <a:t>{</a:t>
            </a:r>
          </a:p>
          <a:p>
            <a:pPr>
              <a:spcBef>
                <a:spcPct val="20000"/>
              </a:spcBef>
            </a:pPr>
            <a:r>
              <a:rPr lang="en-US" altLang="en-US" sz="2000" b="1" dirty="0">
                <a:latin typeface="Courier New" pitchFamily="49" charset="0"/>
              </a:rPr>
              <a:t>   A();</a:t>
            </a:r>
          </a:p>
          <a:p>
            <a:pPr>
              <a:spcBef>
                <a:spcPct val="20000"/>
              </a:spcBef>
            </a:pPr>
            <a:r>
              <a:rPr lang="en-US" altLang="en-US" sz="2000" b="1" dirty="0">
                <a:latin typeface="Courier New" pitchFamily="49" charset="0"/>
              </a:rPr>
              <a:t>   return;</a:t>
            </a:r>
          </a:p>
          <a:p>
            <a:pPr>
              <a:spcBef>
                <a:spcPct val="20000"/>
              </a:spcBef>
            </a:pPr>
            <a:r>
              <a:rPr lang="en-US" altLang="en-US" sz="2000" b="1" dirty="0">
                <a:latin typeface="Courier New" pitchFamily="49" charset="0"/>
              </a:rPr>
              <a:t>}</a:t>
            </a:r>
          </a:p>
        </p:txBody>
      </p:sp>
      <p:sp>
        <p:nvSpPr>
          <p:cNvPr id="9" name="Text Box 3"/>
          <p:cNvSpPr txBox="1">
            <a:spLocks noChangeArrowheads="1"/>
          </p:cNvSpPr>
          <p:nvPr/>
        </p:nvSpPr>
        <p:spPr bwMode="auto">
          <a:xfrm>
            <a:off x="5173135" y="2223801"/>
            <a:ext cx="3124199" cy="27638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Void A()</a:t>
            </a:r>
          </a:p>
          <a:p>
            <a:pPr>
              <a:spcBef>
                <a:spcPct val="20000"/>
              </a:spcBef>
            </a:pPr>
            <a:r>
              <a:rPr lang="en-US" altLang="en-US" sz="2000" b="1" dirty="0">
                <a:latin typeface="Courier New" pitchFamily="49" charset="0"/>
              </a:rPr>
              <a:t>{</a:t>
            </a:r>
          </a:p>
          <a:p>
            <a:pPr>
              <a:spcBef>
                <a:spcPct val="20000"/>
              </a:spcBef>
            </a:pPr>
            <a:r>
              <a:rPr lang="en-US" altLang="en-US" sz="2000" b="1" dirty="0">
                <a:latin typeface="Courier New" pitchFamily="49" charset="0"/>
              </a:rPr>
              <a:t>   </a:t>
            </a:r>
            <a:r>
              <a:rPr lang="en-US" altLang="en-US" sz="1400" b="1" dirty="0">
                <a:latin typeface="Courier New" pitchFamily="49" charset="0"/>
              </a:rPr>
              <a:t>if (stopping condition)</a:t>
            </a:r>
          </a:p>
          <a:p>
            <a:pPr>
              <a:spcBef>
                <a:spcPct val="20000"/>
              </a:spcBef>
            </a:pPr>
            <a:r>
              <a:rPr lang="en-US" altLang="en-US" sz="1400" b="1" dirty="0">
                <a:latin typeface="Courier New" pitchFamily="49" charset="0"/>
              </a:rPr>
              <a:t>        return;</a:t>
            </a:r>
          </a:p>
          <a:p>
            <a:pPr>
              <a:spcBef>
                <a:spcPct val="20000"/>
              </a:spcBef>
            </a:pPr>
            <a:r>
              <a:rPr lang="en-US" altLang="en-US" sz="1400" b="1" dirty="0">
                <a:latin typeface="Courier New" pitchFamily="49" charset="0"/>
              </a:rPr>
              <a:t>    else</a:t>
            </a:r>
            <a:endParaRPr lang="en-US" altLang="en-US" sz="2000" b="1" dirty="0">
              <a:latin typeface="Courier New" pitchFamily="49" charset="0"/>
            </a:endParaRPr>
          </a:p>
          <a:p>
            <a:pPr>
              <a:spcBef>
                <a:spcPct val="20000"/>
              </a:spcBef>
            </a:pPr>
            <a:r>
              <a:rPr lang="en-US" altLang="en-US" sz="2000" b="1" dirty="0">
                <a:latin typeface="Courier New" pitchFamily="49" charset="0"/>
              </a:rPr>
              <a:t>      </a:t>
            </a:r>
            <a:r>
              <a:rPr lang="en-US" altLang="en-US" sz="1400" b="1" dirty="0">
                <a:latin typeface="Courier New" pitchFamily="49" charset="0"/>
              </a:rPr>
              <a:t>A();</a:t>
            </a:r>
          </a:p>
          <a:p>
            <a:pPr>
              <a:spcBef>
                <a:spcPct val="20000"/>
              </a:spcBef>
            </a:pPr>
            <a:r>
              <a:rPr lang="en-US" altLang="en-US" sz="2000" b="1" dirty="0">
                <a:latin typeface="Courier New" pitchFamily="49" charset="0"/>
              </a:rPr>
              <a:t>   return;</a:t>
            </a:r>
          </a:p>
          <a:p>
            <a:pPr>
              <a:spcBef>
                <a:spcPct val="20000"/>
              </a:spcBef>
            </a:pPr>
            <a:r>
              <a:rPr lang="en-US" altLang="en-US" sz="2000" b="1" dirty="0">
                <a:latin typeface="Courier New" pitchFamily="49" charset="0"/>
              </a:rPr>
              <a:t>}</a:t>
            </a:r>
          </a:p>
        </p:txBody>
      </p:sp>
      <p:sp>
        <p:nvSpPr>
          <p:cNvPr id="3" name="Rectangle 2"/>
          <p:cNvSpPr/>
          <p:nvPr/>
        </p:nvSpPr>
        <p:spPr>
          <a:xfrm>
            <a:off x="685800" y="990600"/>
            <a:ext cx="1111202" cy="400110"/>
          </a:xfrm>
          <a:prstGeom prst="rect">
            <a:avLst/>
          </a:prstGeom>
        </p:spPr>
        <p:txBody>
          <a:bodyPr wrap="none">
            <a:spAutoFit/>
          </a:bodyPr>
          <a:lstStyle/>
          <a:p>
            <a:r>
              <a:rPr lang="en-US" sz="2000" b="1" dirty="0">
                <a:solidFill>
                  <a:srgbClr val="C00000"/>
                </a:solidFill>
              </a:rPr>
              <a:t>Syntax:</a:t>
            </a:r>
          </a:p>
        </p:txBody>
      </p:sp>
      <p:cxnSp>
        <p:nvCxnSpPr>
          <p:cNvPr id="6" name="AutoShape 5"/>
          <p:cNvCxnSpPr>
            <a:cxnSpLocks noChangeShapeType="1"/>
          </p:cNvCxnSpPr>
          <p:nvPr/>
        </p:nvCxnSpPr>
        <p:spPr bwMode="auto">
          <a:xfrm rot="5400000" flipV="1">
            <a:off x="3416301" y="1692276"/>
            <a:ext cx="407988" cy="1587"/>
          </a:xfrm>
          <a:prstGeom prst="curvedConnector5">
            <a:avLst>
              <a:gd name="adj1" fmla="val -76653"/>
              <a:gd name="adj2" fmla="val 63100000"/>
              <a:gd name="adj3" fmla="val 17665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Oval 4"/>
          <p:cNvSpPr>
            <a:spLocks noChangeArrowheads="1"/>
          </p:cNvSpPr>
          <p:nvPr/>
        </p:nvSpPr>
        <p:spPr bwMode="auto">
          <a:xfrm>
            <a:off x="2513015" y="1404938"/>
            <a:ext cx="1296987"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solidFill>
                  <a:schemeClr val="bg1"/>
                </a:solidFill>
              </a:rPr>
              <a:t>A()</a:t>
            </a:r>
          </a:p>
        </p:txBody>
      </p:sp>
    </p:spTree>
    <p:extLst>
      <p:ext uri="{BB962C8B-B14F-4D97-AF65-F5344CB8AC3E}">
        <p14:creationId xmlns:p14="http://schemas.microsoft.com/office/powerpoint/2010/main" val="541726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76200"/>
            <a:ext cx="9144000" cy="533400"/>
          </a:xfrm>
        </p:spPr>
        <p:txBody>
          <a:bodyPr/>
          <a:lstStyle/>
          <a:p>
            <a:r>
              <a:rPr lang="en-US" sz="3200" b="1" dirty="0"/>
              <a:t>Recursion – Example1 - Factorial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914400"/>
            <a:ext cx="4876800" cy="834189"/>
          </a:xfrm>
          <a:prstGeom prst="rect">
            <a:avLst/>
          </a:prstGeom>
        </p:spPr>
      </p:pic>
      <p:sp>
        <p:nvSpPr>
          <p:cNvPr id="5" name="Rectangle 4"/>
          <p:cNvSpPr/>
          <p:nvPr/>
        </p:nvSpPr>
        <p:spPr>
          <a:xfrm>
            <a:off x="1143000" y="2209802"/>
            <a:ext cx="6590266" cy="430887"/>
          </a:xfrm>
          <a:prstGeom prst="rect">
            <a:avLst/>
          </a:prstGeom>
        </p:spPr>
        <p:txBody>
          <a:bodyPr wrap="none">
            <a:spAutoFit/>
          </a:bodyPr>
          <a:lstStyle/>
          <a:p>
            <a:r>
              <a:rPr lang="en-US" sz="2200" b="1" dirty="0">
                <a:solidFill>
                  <a:srgbClr val="7028C0"/>
                </a:solidFill>
                <a:latin typeface="Bookman Old Style" panose="02050604050505020204" pitchFamily="18" charset="0"/>
                <a:cs typeface="Arial" pitchFamily="34" charset="0"/>
              </a:rPr>
              <a:t>Can we compute factorial using recursion? </a:t>
            </a:r>
            <a:endParaRPr lang="en-US" sz="2200" b="1" dirty="0">
              <a:solidFill>
                <a:srgbClr val="7028C0"/>
              </a:solidFill>
              <a:latin typeface="Bookman Old Style" panose="02050604050505020204" pitchFamily="18" charset="0"/>
            </a:endParaRPr>
          </a:p>
        </p:txBody>
      </p:sp>
      <p:sp>
        <p:nvSpPr>
          <p:cNvPr id="12" name="Text Box 3"/>
          <p:cNvSpPr txBox="1">
            <a:spLocks noChangeArrowheads="1"/>
          </p:cNvSpPr>
          <p:nvPr/>
        </p:nvSpPr>
        <p:spPr bwMode="auto">
          <a:xfrm>
            <a:off x="457200" y="2819400"/>
            <a:ext cx="5791200"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factorial(5) = 5 * factorial(4) 	</a:t>
            </a:r>
          </a:p>
        </p:txBody>
      </p:sp>
      <p:cxnSp>
        <p:nvCxnSpPr>
          <p:cNvPr id="13" name="Straight Arrow Connector 12"/>
          <p:cNvCxnSpPr/>
          <p:nvPr/>
        </p:nvCxnSpPr>
        <p:spPr>
          <a:xfrm flipV="1">
            <a:off x="5029200" y="3199856"/>
            <a:ext cx="0" cy="371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 Box 3"/>
          <p:cNvSpPr txBox="1">
            <a:spLocks noChangeArrowheads="1"/>
          </p:cNvSpPr>
          <p:nvPr/>
        </p:nvSpPr>
        <p:spPr bwMode="auto">
          <a:xfrm>
            <a:off x="3505200" y="3571300"/>
            <a:ext cx="2743200" cy="7078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4 * factorial(3)	</a:t>
            </a:r>
          </a:p>
        </p:txBody>
      </p:sp>
      <p:sp>
        <p:nvSpPr>
          <p:cNvPr id="17" name="Text Box 3"/>
          <p:cNvSpPr txBox="1">
            <a:spLocks noChangeArrowheads="1"/>
          </p:cNvSpPr>
          <p:nvPr/>
        </p:nvSpPr>
        <p:spPr bwMode="auto">
          <a:xfrm>
            <a:off x="4114800" y="4397513"/>
            <a:ext cx="2743200" cy="7078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3 * factorial(2)	</a:t>
            </a:r>
          </a:p>
        </p:txBody>
      </p:sp>
      <p:cxnSp>
        <p:nvCxnSpPr>
          <p:cNvPr id="18" name="Straight Arrow Connector 17"/>
          <p:cNvCxnSpPr/>
          <p:nvPr/>
        </p:nvCxnSpPr>
        <p:spPr>
          <a:xfrm flipV="1">
            <a:off x="5029200" y="3971956"/>
            <a:ext cx="0" cy="371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029200" y="4810156"/>
            <a:ext cx="0" cy="371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Text Box 3"/>
          <p:cNvSpPr txBox="1">
            <a:spLocks noChangeArrowheads="1"/>
          </p:cNvSpPr>
          <p:nvPr/>
        </p:nvSpPr>
        <p:spPr bwMode="auto">
          <a:xfrm>
            <a:off x="4724400" y="5235713"/>
            <a:ext cx="2743200" cy="7078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2 * factorial(1)	</a:t>
            </a:r>
          </a:p>
        </p:txBody>
      </p:sp>
      <p:cxnSp>
        <p:nvCxnSpPr>
          <p:cNvPr id="21" name="Straight Arrow Connector 20"/>
          <p:cNvCxnSpPr/>
          <p:nvPr/>
        </p:nvCxnSpPr>
        <p:spPr>
          <a:xfrm flipV="1">
            <a:off x="2057400" y="3068621"/>
            <a:ext cx="762000" cy="695355"/>
          </a:xfrm>
          <a:prstGeom prst="straightConnector1">
            <a:avLst/>
          </a:prstGeom>
          <a:ln w="2222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87276" y="3767666"/>
            <a:ext cx="322524" cy="369332"/>
          </a:xfrm>
          <a:prstGeom prst="rect">
            <a:avLst/>
          </a:prstGeom>
          <a:ln>
            <a:solidFill>
              <a:srgbClr val="006600"/>
            </a:solidFill>
          </a:ln>
        </p:spPr>
        <p:txBody>
          <a:bodyPr wrap="none">
            <a:spAutoFit/>
          </a:bodyPr>
          <a:lstStyle/>
          <a:p>
            <a:r>
              <a:rPr lang="en-US" b="1" dirty="0">
                <a:solidFill>
                  <a:srgbClr val="FF0000"/>
                </a:solidFill>
                <a:latin typeface="Courier New" pitchFamily="49" charset="0"/>
              </a:rPr>
              <a:t>n</a:t>
            </a:r>
            <a:endParaRPr lang="en-US" b="1" dirty="0">
              <a:solidFill>
                <a:srgbClr val="FF0000"/>
              </a:solidFill>
            </a:endParaRPr>
          </a:p>
        </p:txBody>
      </p:sp>
      <p:cxnSp>
        <p:nvCxnSpPr>
          <p:cNvPr id="25" name="Straight Arrow Connector 24"/>
          <p:cNvCxnSpPr/>
          <p:nvPr/>
        </p:nvCxnSpPr>
        <p:spPr>
          <a:xfrm flipV="1">
            <a:off x="2590800" y="3124200"/>
            <a:ext cx="2362200" cy="2286544"/>
          </a:xfrm>
          <a:prstGeom prst="straightConnector1">
            <a:avLst/>
          </a:prstGeom>
          <a:ln w="2222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09802" y="5410200"/>
            <a:ext cx="873957" cy="369332"/>
          </a:xfrm>
          <a:prstGeom prst="rect">
            <a:avLst/>
          </a:prstGeom>
          <a:ln>
            <a:solidFill>
              <a:srgbClr val="006600"/>
            </a:solidFill>
          </a:ln>
        </p:spPr>
        <p:txBody>
          <a:bodyPr wrap="none">
            <a:spAutoFit/>
          </a:bodyPr>
          <a:lstStyle/>
          <a:p>
            <a:r>
              <a:rPr lang="en-US" b="1" dirty="0">
                <a:solidFill>
                  <a:srgbClr val="FF0000"/>
                </a:solidFill>
                <a:latin typeface="Courier New" pitchFamily="49" charset="0"/>
              </a:rPr>
              <a:t>n - 1</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20" grpId="0"/>
      <p:bldP spid="23"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381000" y="1676401"/>
            <a:ext cx="4953000" cy="42780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#include&lt;stdio.h&gt;</a:t>
            </a:r>
          </a:p>
          <a:p>
            <a:pPr>
              <a:spcBef>
                <a:spcPct val="20000"/>
              </a:spcBef>
            </a:pPr>
            <a:r>
              <a:rPr lang="en-US" altLang="en-US" sz="2000" b="1" dirty="0">
                <a:latin typeface="Courier New" pitchFamily="49" charset="0"/>
              </a:rPr>
              <a:t>long int fact(int f);</a:t>
            </a:r>
          </a:p>
          <a:p>
            <a:pPr>
              <a:spcBef>
                <a:spcPct val="20000"/>
              </a:spcBef>
            </a:pPr>
            <a:r>
              <a:rPr lang="en-US" altLang="en-US" sz="2000" b="1" dirty="0">
                <a:latin typeface="Courier New" pitchFamily="49" charset="0"/>
              </a:rPr>
              <a:t>int main()</a:t>
            </a:r>
          </a:p>
          <a:p>
            <a:pPr>
              <a:spcBef>
                <a:spcPct val="20000"/>
              </a:spcBef>
            </a:pPr>
            <a:r>
              <a:rPr lang="en-US" altLang="en-US" sz="2000" b="1" dirty="0">
                <a:latin typeface="Courier New" pitchFamily="49" charset="0"/>
              </a:rPr>
              <a:t>{ </a:t>
            </a:r>
          </a:p>
          <a:p>
            <a:pPr>
              <a:spcBef>
                <a:spcPct val="20000"/>
              </a:spcBef>
            </a:pPr>
            <a:r>
              <a:rPr lang="en-US" altLang="en-US" sz="2000" b="1" dirty="0">
                <a:latin typeface="Courier New" pitchFamily="49" charset="0"/>
              </a:rPr>
              <a:t>long int </a:t>
            </a:r>
            <a:r>
              <a:rPr lang="en-US" altLang="en-US" sz="2000" b="1" dirty="0" err="1">
                <a:latin typeface="Courier New" pitchFamily="49" charset="0"/>
              </a:rPr>
              <a:t>fval</a:t>
            </a:r>
            <a:r>
              <a:rPr lang="en-US" altLang="en-US" sz="2000" b="1" dirty="0">
                <a:latin typeface="Courier New" pitchFamily="49" charset="0"/>
              </a:rPr>
              <a:t>;  </a:t>
            </a:r>
          </a:p>
          <a:p>
            <a:pPr>
              <a:spcBef>
                <a:spcPct val="20000"/>
              </a:spcBef>
            </a:pPr>
            <a:r>
              <a:rPr lang="en-US" altLang="en-US" sz="2000" b="1" dirty="0">
                <a:latin typeface="Courier New" pitchFamily="49" charset="0"/>
              </a:rPr>
              <a:t>int n; </a:t>
            </a:r>
          </a:p>
          <a:p>
            <a:pPr>
              <a:spcBef>
                <a:spcPct val="20000"/>
              </a:spcBef>
            </a:pPr>
            <a:r>
              <a:rPr lang="en-US" altLang="en-US" sz="2000" b="1" dirty="0" err="1">
                <a:latin typeface="Courier New" pitchFamily="49" charset="0"/>
              </a:rPr>
              <a:t>printf</a:t>
            </a:r>
            <a:r>
              <a:rPr lang="en-US" altLang="en-US" sz="2000" b="1" dirty="0">
                <a:latin typeface="Courier New" pitchFamily="49" charset="0"/>
              </a:rPr>
              <a:t>("Enter n value:"); </a:t>
            </a:r>
            <a:r>
              <a:rPr lang="en-US" altLang="en-US" sz="2000" b="1" dirty="0" err="1">
                <a:latin typeface="Courier New" pitchFamily="49" charset="0"/>
              </a:rPr>
              <a:t>scanf</a:t>
            </a:r>
            <a:r>
              <a:rPr lang="en-US" altLang="en-US" sz="2000" b="1" dirty="0">
                <a:latin typeface="Courier New" pitchFamily="49" charset="0"/>
              </a:rPr>
              <a:t>("%d", &amp;n); </a:t>
            </a:r>
          </a:p>
          <a:p>
            <a:pPr>
              <a:spcBef>
                <a:spcPct val="20000"/>
              </a:spcBef>
            </a:pPr>
            <a:r>
              <a:rPr lang="en-US" altLang="en-US" sz="2000" b="1" dirty="0" err="1">
                <a:latin typeface="Courier New" pitchFamily="49" charset="0"/>
              </a:rPr>
              <a:t>fval</a:t>
            </a:r>
            <a:r>
              <a:rPr lang="en-US" altLang="en-US" sz="2000" b="1" dirty="0">
                <a:latin typeface="Courier New" pitchFamily="49" charset="0"/>
              </a:rPr>
              <a:t> = fact(n); </a:t>
            </a:r>
            <a:r>
              <a:rPr lang="en-US" altLang="en-US" sz="2000" b="1" dirty="0" err="1">
                <a:latin typeface="Courier New" pitchFamily="49" charset="0"/>
              </a:rPr>
              <a:t>printf</a:t>
            </a:r>
            <a:r>
              <a:rPr lang="en-US" altLang="en-US" sz="2000" b="1" dirty="0">
                <a:latin typeface="Courier New" pitchFamily="49" charset="0"/>
              </a:rPr>
              <a:t>("Factorial=%</a:t>
            </a:r>
            <a:r>
              <a:rPr lang="en-US" altLang="en-US" sz="2000" b="1" dirty="0" err="1">
                <a:latin typeface="Courier New" pitchFamily="49" charset="0"/>
              </a:rPr>
              <a:t>ld</a:t>
            </a:r>
            <a:r>
              <a:rPr lang="en-US" altLang="en-US" sz="2000" b="1" dirty="0">
                <a:latin typeface="Courier New" pitchFamily="49" charset="0"/>
              </a:rPr>
              <a:t>", </a:t>
            </a:r>
            <a:r>
              <a:rPr lang="en-US" altLang="en-US" sz="2000" b="1" dirty="0" err="1">
                <a:latin typeface="Courier New" pitchFamily="49" charset="0"/>
              </a:rPr>
              <a:t>fval</a:t>
            </a:r>
            <a:r>
              <a:rPr lang="en-US" altLang="en-US" sz="2000" b="1" dirty="0">
                <a:latin typeface="Courier New" pitchFamily="49" charset="0"/>
              </a:rPr>
              <a:t>); return 0;</a:t>
            </a:r>
          </a:p>
          <a:p>
            <a:pPr>
              <a:spcBef>
                <a:spcPct val="20000"/>
              </a:spcBef>
            </a:pPr>
            <a:r>
              <a:rPr lang="en-US" altLang="en-US" sz="2000" b="1" dirty="0">
                <a:latin typeface="Courier New" pitchFamily="49" charset="0"/>
              </a:rPr>
              <a:t>}</a:t>
            </a:r>
          </a:p>
        </p:txBody>
      </p:sp>
      <p:sp>
        <p:nvSpPr>
          <p:cNvPr id="9" name="Text Box 3"/>
          <p:cNvSpPr txBox="1">
            <a:spLocks noChangeArrowheads="1"/>
          </p:cNvSpPr>
          <p:nvPr/>
        </p:nvSpPr>
        <p:spPr bwMode="auto">
          <a:xfrm>
            <a:off x="5452534" y="1676401"/>
            <a:ext cx="3581400"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long int fact(int f)</a:t>
            </a:r>
          </a:p>
          <a:p>
            <a:pPr>
              <a:spcBef>
                <a:spcPct val="20000"/>
              </a:spcBef>
            </a:pPr>
            <a:r>
              <a:rPr lang="en-US" altLang="en-US" sz="2000" b="1" dirty="0">
                <a:latin typeface="Courier New" pitchFamily="49" charset="0"/>
              </a:rPr>
              <a:t>{ </a:t>
            </a:r>
          </a:p>
          <a:p>
            <a:pPr>
              <a:spcBef>
                <a:spcPct val="20000"/>
              </a:spcBef>
            </a:pPr>
            <a:r>
              <a:rPr lang="en-US" altLang="en-US" sz="2000" b="1" dirty="0">
                <a:latin typeface="Courier New" pitchFamily="49" charset="0"/>
              </a:rPr>
              <a:t>if (f==1 || f==0)        return 1; </a:t>
            </a:r>
          </a:p>
          <a:p>
            <a:pPr>
              <a:spcBef>
                <a:spcPct val="20000"/>
              </a:spcBef>
            </a:pPr>
            <a:r>
              <a:rPr lang="en-US" altLang="en-US" sz="2000" b="1" dirty="0">
                <a:latin typeface="Courier New" pitchFamily="49" charset="0"/>
              </a:rPr>
              <a:t>return (f*fact(f-1));</a:t>
            </a:r>
          </a:p>
          <a:p>
            <a:pPr>
              <a:spcBef>
                <a:spcPct val="20000"/>
              </a:spcBef>
            </a:pPr>
            <a:endParaRPr lang="en-US" altLang="en-US" sz="2000" b="1" dirty="0">
              <a:latin typeface="Courier New" pitchFamily="49" charset="0"/>
            </a:endParaRPr>
          </a:p>
          <a:p>
            <a:pPr>
              <a:spcBef>
                <a:spcPct val="20000"/>
              </a:spcBef>
            </a:pPr>
            <a:r>
              <a:rPr lang="en-US" altLang="en-US" sz="2000" b="1" dirty="0">
                <a:latin typeface="Courier New" pitchFamily="49" charset="0"/>
              </a:rPr>
              <a:t>}</a:t>
            </a:r>
          </a:p>
        </p:txBody>
      </p:sp>
      <p:sp>
        <p:nvSpPr>
          <p:cNvPr id="3" name="Rectangle 2"/>
          <p:cNvSpPr/>
          <p:nvPr/>
        </p:nvSpPr>
        <p:spPr>
          <a:xfrm>
            <a:off x="381000" y="990600"/>
            <a:ext cx="5622052" cy="400110"/>
          </a:xfrm>
          <a:prstGeom prst="rect">
            <a:avLst/>
          </a:prstGeom>
        </p:spPr>
        <p:txBody>
          <a:bodyPr wrap="none">
            <a:spAutoFit/>
          </a:bodyPr>
          <a:lstStyle/>
          <a:p>
            <a:r>
              <a:rPr lang="en-US" sz="2000" b="1" dirty="0">
                <a:solidFill>
                  <a:srgbClr val="C00000"/>
                </a:solidFill>
              </a:rPr>
              <a:t>Example: Recursive function to find factorial</a:t>
            </a:r>
          </a:p>
        </p:txBody>
      </p:sp>
      <p:sp>
        <p:nvSpPr>
          <p:cNvPr id="7" name="Title 1"/>
          <p:cNvSpPr>
            <a:spLocks noGrp="1"/>
          </p:cNvSpPr>
          <p:nvPr>
            <p:ph type="title"/>
          </p:nvPr>
        </p:nvSpPr>
        <p:spPr>
          <a:xfrm>
            <a:off x="0" y="76200"/>
            <a:ext cx="9144000" cy="533400"/>
          </a:xfrm>
        </p:spPr>
        <p:txBody>
          <a:bodyPr/>
          <a:lstStyle/>
          <a:p>
            <a:r>
              <a:rPr lang="en-US" sz="3200" b="1" dirty="0"/>
              <a:t>Recursion – Example1 - Factorial</a:t>
            </a:r>
          </a:p>
        </p:txBody>
      </p:sp>
    </p:spTree>
    <p:extLst>
      <p:ext uri="{BB962C8B-B14F-4D97-AF65-F5344CB8AC3E}">
        <p14:creationId xmlns:p14="http://schemas.microsoft.com/office/powerpoint/2010/main" val="1734303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300251" y="2087094"/>
            <a:ext cx="3585949" cy="13419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1400" b="1" dirty="0">
                <a:latin typeface="Courier New" pitchFamily="49" charset="0"/>
              </a:rPr>
              <a:t>Long </a:t>
            </a:r>
            <a:r>
              <a:rPr lang="en-US" altLang="en-US" sz="1400" b="1" dirty="0" err="1">
                <a:latin typeface="Courier New" pitchFamily="49" charset="0"/>
              </a:rPr>
              <a:t>int</a:t>
            </a:r>
            <a:r>
              <a:rPr lang="en-US" altLang="en-US" sz="1400" b="1" dirty="0">
                <a:latin typeface="Courier New" pitchFamily="49" charset="0"/>
              </a:rPr>
              <a:t> fact(3)</a:t>
            </a:r>
          </a:p>
          <a:p>
            <a:pPr>
              <a:spcBef>
                <a:spcPct val="20000"/>
              </a:spcBef>
            </a:pPr>
            <a:r>
              <a:rPr lang="en-US" altLang="en-US" sz="1400" b="1" dirty="0">
                <a:latin typeface="Courier New" pitchFamily="49" charset="0"/>
              </a:rPr>
              <a:t>{</a:t>
            </a:r>
          </a:p>
          <a:p>
            <a:pPr>
              <a:spcBef>
                <a:spcPct val="20000"/>
              </a:spcBef>
            </a:pPr>
            <a:r>
              <a:rPr lang="en-US" altLang="en-US" sz="1400" b="1" dirty="0">
                <a:latin typeface="Courier New" pitchFamily="49" charset="0"/>
              </a:rPr>
              <a:t> if (f==1) { return 1; }</a:t>
            </a:r>
          </a:p>
          <a:p>
            <a:pPr>
              <a:spcBef>
                <a:spcPct val="20000"/>
              </a:spcBef>
            </a:pPr>
            <a:r>
              <a:rPr lang="en-US" altLang="en-US" sz="1400" b="1" dirty="0">
                <a:latin typeface="Courier New" pitchFamily="49" charset="0"/>
              </a:rPr>
              <a:t> return (3*fact(2));</a:t>
            </a:r>
          </a:p>
          <a:p>
            <a:pPr>
              <a:spcBef>
                <a:spcPct val="20000"/>
              </a:spcBef>
            </a:pPr>
            <a:r>
              <a:rPr lang="en-US" altLang="en-US" sz="1400" b="1" dirty="0">
                <a:latin typeface="Courier New" pitchFamily="49" charset="0"/>
              </a:rPr>
              <a:t>}</a:t>
            </a:r>
          </a:p>
        </p:txBody>
      </p:sp>
      <p:sp>
        <p:nvSpPr>
          <p:cNvPr id="7" name="Title 1"/>
          <p:cNvSpPr>
            <a:spLocks noGrp="1"/>
          </p:cNvSpPr>
          <p:nvPr>
            <p:ph type="title"/>
          </p:nvPr>
        </p:nvSpPr>
        <p:spPr>
          <a:xfrm>
            <a:off x="0" y="118390"/>
            <a:ext cx="9144000" cy="533400"/>
          </a:xfrm>
        </p:spPr>
        <p:txBody>
          <a:bodyPr/>
          <a:lstStyle/>
          <a:p>
            <a:r>
              <a:rPr lang="en-US" sz="3200" b="1" dirty="0"/>
              <a:t>Working of Recursion</a:t>
            </a:r>
          </a:p>
        </p:txBody>
      </p:sp>
      <p:sp>
        <p:nvSpPr>
          <p:cNvPr id="6" name="Text Box 3"/>
          <p:cNvSpPr txBox="1">
            <a:spLocks noChangeArrowheads="1"/>
          </p:cNvSpPr>
          <p:nvPr/>
        </p:nvSpPr>
        <p:spPr bwMode="auto">
          <a:xfrm>
            <a:off x="381000" y="3611094"/>
            <a:ext cx="3581400" cy="13419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1400" b="1" dirty="0">
                <a:latin typeface="Courier New" pitchFamily="49" charset="0"/>
              </a:rPr>
              <a:t>Long </a:t>
            </a:r>
            <a:r>
              <a:rPr lang="en-US" altLang="en-US" sz="1400" b="1" dirty="0" err="1">
                <a:latin typeface="Courier New" pitchFamily="49" charset="0"/>
              </a:rPr>
              <a:t>int</a:t>
            </a:r>
            <a:r>
              <a:rPr lang="en-US" altLang="en-US" sz="1400" b="1" dirty="0">
                <a:latin typeface="Courier New" pitchFamily="49" charset="0"/>
              </a:rPr>
              <a:t> fact(2)</a:t>
            </a:r>
          </a:p>
          <a:p>
            <a:pPr>
              <a:spcBef>
                <a:spcPct val="20000"/>
              </a:spcBef>
            </a:pPr>
            <a:r>
              <a:rPr lang="en-US" altLang="en-US" sz="1400" b="1" dirty="0">
                <a:latin typeface="Courier New" pitchFamily="49" charset="0"/>
              </a:rPr>
              <a:t>{</a:t>
            </a:r>
          </a:p>
          <a:p>
            <a:pPr>
              <a:spcBef>
                <a:spcPct val="20000"/>
              </a:spcBef>
            </a:pPr>
            <a:r>
              <a:rPr lang="en-US" altLang="en-US" sz="1400" b="1" dirty="0">
                <a:latin typeface="Courier New" pitchFamily="49" charset="0"/>
              </a:rPr>
              <a:t> if (f==1){ return 1; }</a:t>
            </a:r>
          </a:p>
          <a:p>
            <a:pPr>
              <a:spcBef>
                <a:spcPct val="20000"/>
              </a:spcBef>
            </a:pPr>
            <a:r>
              <a:rPr lang="en-US" altLang="en-US" sz="1400" b="1" dirty="0">
                <a:latin typeface="Courier New" pitchFamily="49" charset="0"/>
              </a:rPr>
              <a:t> return (2*fact(1);</a:t>
            </a:r>
          </a:p>
          <a:p>
            <a:pPr>
              <a:spcBef>
                <a:spcPct val="20000"/>
              </a:spcBef>
            </a:pPr>
            <a:r>
              <a:rPr lang="en-US" altLang="en-US" sz="1400" b="1" dirty="0">
                <a:latin typeface="Courier New" pitchFamily="49" charset="0"/>
              </a:rPr>
              <a:t>}</a:t>
            </a:r>
          </a:p>
        </p:txBody>
      </p:sp>
      <p:sp>
        <p:nvSpPr>
          <p:cNvPr id="12" name="Text Box 3"/>
          <p:cNvSpPr txBox="1">
            <a:spLocks noChangeArrowheads="1"/>
          </p:cNvSpPr>
          <p:nvPr/>
        </p:nvSpPr>
        <p:spPr bwMode="auto">
          <a:xfrm>
            <a:off x="381000" y="5287494"/>
            <a:ext cx="3886200" cy="13419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1400" b="1" dirty="0">
                <a:latin typeface="Courier New" pitchFamily="49" charset="0"/>
              </a:rPr>
              <a:t>Long </a:t>
            </a:r>
            <a:r>
              <a:rPr lang="en-US" altLang="en-US" sz="1400" b="1" dirty="0" err="1">
                <a:latin typeface="Courier New" pitchFamily="49" charset="0"/>
              </a:rPr>
              <a:t>int</a:t>
            </a:r>
            <a:r>
              <a:rPr lang="en-US" altLang="en-US" sz="1400" b="1" dirty="0">
                <a:latin typeface="Courier New" pitchFamily="49" charset="0"/>
              </a:rPr>
              <a:t> fact(1)</a:t>
            </a:r>
          </a:p>
          <a:p>
            <a:pPr>
              <a:spcBef>
                <a:spcPct val="20000"/>
              </a:spcBef>
            </a:pPr>
            <a:r>
              <a:rPr lang="en-US" altLang="en-US" sz="1400" b="1" dirty="0">
                <a:latin typeface="Courier New" pitchFamily="49" charset="0"/>
              </a:rPr>
              <a:t>{</a:t>
            </a:r>
          </a:p>
          <a:p>
            <a:pPr>
              <a:spcBef>
                <a:spcPct val="20000"/>
              </a:spcBef>
            </a:pPr>
            <a:r>
              <a:rPr lang="en-US" altLang="en-US" sz="1400" b="1" dirty="0">
                <a:latin typeface="Courier New" pitchFamily="49" charset="0"/>
              </a:rPr>
              <a:t> if (f==1){ return 1;  }</a:t>
            </a:r>
          </a:p>
          <a:p>
            <a:pPr>
              <a:spcBef>
                <a:spcPct val="20000"/>
              </a:spcBef>
            </a:pPr>
            <a:r>
              <a:rPr lang="en-US" altLang="en-US" sz="1400" b="1" dirty="0">
                <a:latin typeface="Courier New" pitchFamily="49" charset="0"/>
              </a:rPr>
              <a:t> return (1*fact(0);</a:t>
            </a:r>
          </a:p>
          <a:p>
            <a:pPr>
              <a:spcBef>
                <a:spcPct val="20000"/>
              </a:spcBef>
            </a:pPr>
            <a:r>
              <a:rPr lang="en-US" altLang="en-US" sz="1400" b="1" dirty="0">
                <a:latin typeface="Courier New" pitchFamily="49" charset="0"/>
              </a:rPr>
              <a:t>}</a:t>
            </a:r>
          </a:p>
        </p:txBody>
      </p:sp>
      <p:sp>
        <p:nvSpPr>
          <p:cNvPr id="13" name="Down Arrow 12"/>
          <p:cNvSpPr/>
          <p:nvPr/>
        </p:nvSpPr>
        <p:spPr>
          <a:xfrm>
            <a:off x="1981200" y="4876800"/>
            <a:ext cx="304800" cy="3810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rved Up Arrow 13"/>
          <p:cNvSpPr/>
          <p:nvPr/>
        </p:nvSpPr>
        <p:spPr>
          <a:xfrm rot="-5400000">
            <a:off x="3733800" y="5025110"/>
            <a:ext cx="1905000" cy="990600"/>
          </a:xfrm>
          <a:prstGeom prst="curved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rot="-5400000">
            <a:off x="3429001" y="3429000"/>
            <a:ext cx="1905000" cy="990600"/>
          </a:xfrm>
          <a:prstGeom prst="curved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5105400" y="5269468"/>
            <a:ext cx="2133600" cy="369332"/>
          </a:xfrm>
          <a:prstGeom prst="rect">
            <a:avLst/>
          </a:prstGeom>
          <a:noFill/>
        </p:spPr>
        <p:txBody>
          <a:bodyPr wrap="square" rtlCol="0">
            <a:spAutoFit/>
          </a:bodyPr>
          <a:lstStyle/>
          <a:p>
            <a:r>
              <a:rPr lang="en-US" dirty="0"/>
              <a:t>Fact (1) Returns 1</a:t>
            </a:r>
          </a:p>
        </p:txBody>
      </p:sp>
      <p:sp>
        <p:nvSpPr>
          <p:cNvPr id="17" name="TextBox 16"/>
          <p:cNvSpPr txBox="1"/>
          <p:nvPr/>
        </p:nvSpPr>
        <p:spPr>
          <a:xfrm>
            <a:off x="4953000" y="3687294"/>
            <a:ext cx="3200400" cy="369332"/>
          </a:xfrm>
          <a:prstGeom prst="rect">
            <a:avLst/>
          </a:prstGeom>
          <a:noFill/>
        </p:spPr>
        <p:txBody>
          <a:bodyPr wrap="square" rtlCol="0">
            <a:spAutoFit/>
          </a:bodyPr>
          <a:lstStyle/>
          <a:p>
            <a:r>
              <a:rPr lang="en-US" dirty="0"/>
              <a:t>Fact(2) returns 2</a:t>
            </a:r>
          </a:p>
        </p:txBody>
      </p:sp>
      <p:sp>
        <p:nvSpPr>
          <p:cNvPr id="18" name="Curved Up Arrow 17"/>
          <p:cNvSpPr/>
          <p:nvPr/>
        </p:nvSpPr>
        <p:spPr>
          <a:xfrm rot="-5400000">
            <a:off x="3695700" y="1515593"/>
            <a:ext cx="1524000" cy="990601"/>
          </a:xfrm>
          <a:prstGeom prst="curved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5029200" y="1782294"/>
            <a:ext cx="3200400" cy="369332"/>
          </a:xfrm>
          <a:prstGeom prst="rect">
            <a:avLst/>
          </a:prstGeom>
          <a:noFill/>
        </p:spPr>
        <p:txBody>
          <a:bodyPr wrap="square" rtlCol="0">
            <a:spAutoFit/>
          </a:bodyPr>
          <a:lstStyle/>
          <a:p>
            <a:r>
              <a:rPr lang="en-US" dirty="0"/>
              <a:t>Fact(3) returns 6</a:t>
            </a:r>
          </a:p>
        </p:txBody>
      </p:sp>
      <p:sp>
        <p:nvSpPr>
          <p:cNvPr id="20" name="Text Box 3">
            <a:extLst>
              <a:ext uri="{FF2B5EF4-FFF2-40B4-BE49-F238E27FC236}">
                <a16:creationId xmlns:a16="http://schemas.microsoft.com/office/drawing/2014/main" id="{E4F1D262-B71E-49F2-B0AA-32D52E138624}"/>
              </a:ext>
            </a:extLst>
          </p:cNvPr>
          <p:cNvSpPr txBox="1">
            <a:spLocks noChangeArrowheads="1"/>
          </p:cNvSpPr>
          <p:nvPr/>
        </p:nvSpPr>
        <p:spPr bwMode="auto">
          <a:xfrm>
            <a:off x="304800" y="609600"/>
            <a:ext cx="3581400" cy="13419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1400" b="1" dirty="0">
                <a:latin typeface="Courier New" pitchFamily="49" charset="0"/>
              </a:rPr>
              <a:t>Long int fact(4)</a:t>
            </a:r>
          </a:p>
          <a:p>
            <a:pPr>
              <a:spcBef>
                <a:spcPct val="20000"/>
              </a:spcBef>
            </a:pPr>
            <a:r>
              <a:rPr lang="en-US" altLang="en-US" sz="1400" b="1" dirty="0">
                <a:latin typeface="Courier New" pitchFamily="49" charset="0"/>
              </a:rPr>
              <a:t>{</a:t>
            </a:r>
          </a:p>
          <a:p>
            <a:pPr>
              <a:spcBef>
                <a:spcPct val="20000"/>
              </a:spcBef>
            </a:pPr>
            <a:r>
              <a:rPr lang="en-US" altLang="en-US" sz="1400" b="1" dirty="0">
                <a:latin typeface="Courier New" pitchFamily="49" charset="0"/>
              </a:rPr>
              <a:t> if (f==1) { return 1; }</a:t>
            </a:r>
          </a:p>
          <a:p>
            <a:pPr>
              <a:spcBef>
                <a:spcPct val="20000"/>
              </a:spcBef>
            </a:pPr>
            <a:r>
              <a:rPr lang="en-US" altLang="en-US" sz="1400" b="1" dirty="0">
                <a:latin typeface="Courier New" pitchFamily="49" charset="0"/>
              </a:rPr>
              <a:t> return (4*fact(3));</a:t>
            </a:r>
          </a:p>
          <a:p>
            <a:pPr>
              <a:spcBef>
                <a:spcPct val="20000"/>
              </a:spcBef>
            </a:pPr>
            <a:r>
              <a:rPr lang="en-US" altLang="en-US" sz="1400" b="1" dirty="0">
                <a:latin typeface="Courier New" pitchFamily="49" charset="0"/>
              </a:rPr>
              <a:t>}</a:t>
            </a:r>
          </a:p>
        </p:txBody>
      </p:sp>
      <p:sp>
        <p:nvSpPr>
          <p:cNvPr id="21" name="Down Arrow 12">
            <a:extLst>
              <a:ext uri="{FF2B5EF4-FFF2-40B4-BE49-F238E27FC236}">
                <a16:creationId xmlns:a16="http://schemas.microsoft.com/office/drawing/2014/main" id="{6E700FCE-ACAB-4374-8E86-F4F00D703739}"/>
              </a:ext>
            </a:extLst>
          </p:cNvPr>
          <p:cNvSpPr/>
          <p:nvPr/>
        </p:nvSpPr>
        <p:spPr>
          <a:xfrm>
            <a:off x="1828800" y="3276600"/>
            <a:ext cx="304800" cy="3810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12">
            <a:extLst>
              <a:ext uri="{FF2B5EF4-FFF2-40B4-BE49-F238E27FC236}">
                <a16:creationId xmlns:a16="http://schemas.microsoft.com/office/drawing/2014/main" id="{D18C8BDA-5792-47FA-9E6B-FFD9E6318411}"/>
              </a:ext>
            </a:extLst>
          </p:cNvPr>
          <p:cNvSpPr/>
          <p:nvPr/>
        </p:nvSpPr>
        <p:spPr>
          <a:xfrm>
            <a:off x="2286000" y="1828800"/>
            <a:ext cx="304800" cy="3810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092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76200"/>
            <a:ext cx="9144000" cy="533400"/>
          </a:xfrm>
        </p:spPr>
        <p:txBody>
          <a:bodyPr/>
          <a:lstStyle/>
          <a:p>
            <a:r>
              <a:rPr lang="en-US" sz="3200" b="1" dirty="0"/>
              <a:t>Recursion – Example1 - Factorial</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Rectangle 2"/>
          <p:cNvSpPr/>
          <p:nvPr/>
        </p:nvSpPr>
        <p:spPr>
          <a:xfrm rot="20436325">
            <a:off x="469488" y="1201766"/>
            <a:ext cx="2268570" cy="461665"/>
          </a:xfrm>
          <a:prstGeom prst="rect">
            <a:avLst/>
          </a:prstGeom>
        </p:spPr>
        <p:txBody>
          <a:bodyPr wrap="none">
            <a:spAutoFit/>
          </a:bodyPr>
          <a:lstStyle/>
          <a:p>
            <a:r>
              <a:rPr lang="en-US" sz="2400" b="1" dirty="0">
                <a:solidFill>
                  <a:srgbClr val="C00000"/>
                </a:solidFill>
              </a:rPr>
              <a:t>How it works?</a:t>
            </a:r>
          </a:p>
        </p:txBody>
      </p:sp>
    </p:spTree>
    <p:extLst>
      <p:ext uri="{BB962C8B-B14F-4D97-AF65-F5344CB8AC3E}">
        <p14:creationId xmlns:p14="http://schemas.microsoft.com/office/powerpoint/2010/main" val="1320007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76200"/>
            <a:ext cx="9144000" cy="533400"/>
          </a:xfrm>
        </p:spPr>
        <p:txBody>
          <a:bodyPr/>
          <a:lstStyle/>
          <a:p>
            <a:r>
              <a:rPr lang="en-US" sz="3200" b="1" dirty="0"/>
              <a:t>Recursion – Example2 - Fibonacci</a:t>
            </a:r>
          </a:p>
        </p:txBody>
      </p:sp>
      <p:sp>
        <p:nvSpPr>
          <p:cNvPr id="5" name="Rectangle 4"/>
          <p:cNvSpPr/>
          <p:nvPr/>
        </p:nvSpPr>
        <p:spPr>
          <a:xfrm>
            <a:off x="1143000" y="2209802"/>
            <a:ext cx="7731604" cy="430887"/>
          </a:xfrm>
          <a:prstGeom prst="rect">
            <a:avLst/>
          </a:prstGeom>
        </p:spPr>
        <p:txBody>
          <a:bodyPr wrap="none">
            <a:spAutoFit/>
          </a:bodyPr>
          <a:lstStyle/>
          <a:p>
            <a:r>
              <a:rPr lang="en-US" sz="2200" b="1" dirty="0">
                <a:solidFill>
                  <a:srgbClr val="7028C0"/>
                </a:solidFill>
                <a:latin typeface="Bookman Old Style" panose="02050604050505020204" pitchFamily="18" charset="0"/>
                <a:cs typeface="Arial" pitchFamily="34" charset="0"/>
              </a:rPr>
              <a:t>Can we compute Fibonacci series using recursion? </a:t>
            </a:r>
            <a:endParaRPr lang="en-US" sz="2200" b="1" dirty="0">
              <a:solidFill>
                <a:srgbClr val="7028C0"/>
              </a:solidFill>
              <a:latin typeface="Bookman Old Style" panose="020506040505050202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1" y="762000"/>
            <a:ext cx="4343400" cy="137160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25641"/>
          <a:stretch/>
        </p:blipFill>
        <p:spPr>
          <a:xfrm>
            <a:off x="2514603" y="2514601"/>
            <a:ext cx="4724399" cy="3760113"/>
          </a:xfrm>
          <a:prstGeom prst="rect">
            <a:avLst/>
          </a:prstGeom>
        </p:spPr>
      </p:pic>
      <p:sp>
        <p:nvSpPr>
          <p:cNvPr id="22" name="Rectangle 21"/>
          <p:cNvSpPr/>
          <p:nvPr/>
        </p:nvSpPr>
        <p:spPr>
          <a:xfrm>
            <a:off x="152400" y="6305489"/>
            <a:ext cx="9104224" cy="400110"/>
          </a:xfrm>
          <a:prstGeom prst="rect">
            <a:avLst/>
          </a:prstGeom>
        </p:spPr>
        <p:txBody>
          <a:bodyPr wrap="none">
            <a:spAutoFit/>
          </a:bodyPr>
          <a:lstStyle/>
          <a:p>
            <a:r>
              <a:rPr lang="en-US" sz="2000" b="1" dirty="0">
                <a:solidFill>
                  <a:srgbClr val="C00000"/>
                </a:solidFill>
              </a:rPr>
              <a:t>Do it Now: </a:t>
            </a:r>
            <a:r>
              <a:rPr lang="en-US" sz="2000" b="1" dirty="0">
                <a:solidFill>
                  <a:srgbClr val="006600"/>
                </a:solidFill>
              </a:rPr>
              <a:t>Write a program to find ‘n’ Fibonacci numbers using recursion</a:t>
            </a:r>
          </a:p>
        </p:txBody>
      </p:sp>
    </p:spTree>
    <p:extLst>
      <p:ext uri="{BB962C8B-B14F-4D97-AF65-F5344CB8AC3E}">
        <p14:creationId xmlns:p14="http://schemas.microsoft.com/office/powerpoint/2010/main" val="151333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457200" y="914401"/>
            <a:ext cx="7772400" cy="29854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#include&lt;</a:t>
            </a:r>
            <a:r>
              <a:rPr lang="en-US" altLang="en-US" sz="2000" b="1" dirty="0" err="1">
                <a:latin typeface="Courier New" pitchFamily="49" charset="0"/>
              </a:rPr>
              <a:t>stdio.h</a:t>
            </a:r>
            <a:r>
              <a:rPr lang="en-US" altLang="en-US" sz="2000" b="1" dirty="0">
                <a:latin typeface="Courier New" pitchFamily="49" charset="0"/>
              </a:rPr>
              <a:t>&gt;</a:t>
            </a:r>
          </a:p>
          <a:p>
            <a:pPr>
              <a:spcBef>
                <a:spcPct val="20000"/>
              </a:spcBef>
            </a:pPr>
            <a:r>
              <a:rPr lang="en-US" altLang="en-US" sz="2000" b="1" dirty="0" err="1">
                <a:latin typeface="Courier New" pitchFamily="49" charset="0"/>
              </a:rPr>
              <a:t>int</a:t>
            </a:r>
            <a:r>
              <a:rPr lang="en-US" altLang="en-US" sz="2000" b="1" dirty="0">
                <a:latin typeface="Courier New" pitchFamily="49" charset="0"/>
              </a:rPr>
              <a:t>  main()</a:t>
            </a:r>
          </a:p>
          <a:p>
            <a:pPr>
              <a:spcBef>
                <a:spcPct val="20000"/>
              </a:spcBef>
            </a:pPr>
            <a:r>
              <a:rPr lang="en-US" altLang="en-US" sz="2000" b="1" dirty="0">
                <a:latin typeface="Courier New" pitchFamily="49" charset="0"/>
              </a:rPr>
              <a:t>{</a:t>
            </a:r>
          </a:p>
          <a:p>
            <a:pPr>
              <a:spcBef>
                <a:spcPct val="20000"/>
              </a:spcBef>
            </a:pPr>
            <a:r>
              <a:rPr lang="en-US" altLang="en-US" sz="2000" b="1" dirty="0">
                <a:latin typeface="Courier New" pitchFamily="49" charset="0"/>
              </a:rPr>
              <a:t>  </a:t>
            </a:r>
            <a:r>
              <a:rPr lang="en-US" altLang="en-US" sz="2000" b="1" dirty="0" err="1">
                <a:latin typeface="Courier New" pitchFamily="49" charset="0"/>
              </a:rPr>
              <a:t>int</a:t>
            </a:r>
            <a:r>
              <a:rPr lang="en-US" altLang="en-US" sz="2000" b="1" dirty="0">
                <a:latin typeface="Courier New" pitchFamily="49" charset="0"/>
              </a:rPr>
              <a:t> </a:t>
            </a:r>
            <a:r>
              <a:rPr lang="en-US" altLang="en-US" sz="2000" b="1" dirty="0" err="1">
                <a:latin typeface="Courier New" pitchFamily="49" charset="0"/>
              </a:rPr>
              <a:t>i</a:t>
            </a:r>
            <a:r>
              <a:rPr lang="en-US" altLang="en-US" sz="2000" b="1" dirty="0">
                <a:latin typeface="Courier New" pitchFamily="49" charset="0"/>
              </a:rPr>
              <a:t>;</a:t>
            </a:r>
          </a:p>
          <a:p>
            <a:pPr>
              <a:spcBef>
                <a:spcPct val="20000"/>
              </a:spcBef>
            </a:pPr>
            <a:r>
              <a:rPr lang="en-US" altLang="en-US" sz="2000" b="1" dirty="0">
                <a:latin typeface="Courier New" pitchFamily="49" charset="0"/>
              </a:rPr>
              <a:t>  for (</a:t>
            </a:r>
            <a:r>
              <a:rPr lang="en-US" altLang="en-US" sz="2000" b="1" dirty="0" err="1">
                <a:latin typeface="Courier New" pitchFamily="49" charset="0"/>
              </a:rPr>
              <a:t>i</a:t>
            </a:r>
            <a:r>
              <a:rPr lang="en-US" altLang="en-US" sz="2000" b="1" dirty="0">
                <a:latin typeface="Courier New" pitchFamily="49" charset="0"/>
              </a:rPr>
              <a:t> = 0; </a:t>
            </a:r>
            <a:r>
              <a:rPr lang="en-US" altLang="en-US" sz="2000" b="1" dirty="0" err="1">
                <a:latin typeface="Courier New" pitchFamily="49" charset="0"/>
              </a:rPr>
              <a:t>i</a:t>
            </a:r>
            <a:r>
              <a:rPr lang="en-US" altLang="en-US" sz="2000" b="1" dirty="0">
                <a:latin typeface="Courier New" pitchFamily="49" charset="0"/>
              </a:rPr>
              <a:t> &lt; 10; </a:t>
            </a:r>
            <a:r>
              <a:rPr lang="en-US" altLang="en-US" sz="2000" b="1" dirty="0" err="1">
                <a:latin typeface="Courier New" pitchFamily="49" charset="0"/>
              </a:rPr>
              <a:t>i</a:t>
            </a:r>
            <a:r>
              <a:rPr lang="en-US" altLang="en-US" sz="2000" b="1" dirty="0">
                <a:latin typeface="Courier New" pitchFamily="49" charset="0"/>
              </a:rPr>
              <a:t>++)</a:t>
            </a:r>
          </a:p>
          <a:p>
            <a:pPr>
              <a:spcBef>
                <a:spcPct val="20000"/>
              </a:spcBef>
            </a:pPr>
            <a:r>
              <a:rPr lang="en-US" altLang="en-US" sz="2000" b="1" dirty="0">
                <a:latin typeface="Courier New" pitchFamily="49" charset="0"/>
              </a:rPr>
              <a:t>  </a:t>
            </a:r>
            <a:r>
              <a:rPr lang="en-US" altLang="en-US" sz="2000" b="1" dirty="0" err="1">
                <a:latin typeface="Courier New" pitchFamily="49" charset="0"/>
              </a:rPr>
              <a:t>printf</a:t>
            </a:r>
            <a:r>
              <a:rPr lang="en-US" altLang="en-US" sz="2000" b="1" dirty="0">
                <a:latin typeface="Courier New" pitchFamily="49" charset="0"/>
              </a:rPr>
              <a:t>("%d\t", </a:t>
            </a:r>
            <a:r>
              <a:rPr lang="en-US" altLang="en-US" sz="2000" b="1" dirty="0" err="1">
                <a:latin typeface="Courier New" pitchFamily="49" charset="0"/>
              </a:rPr>
              <a:t>fibonacci</a:t>
            </a:r>
            <a:r>
              <a:rPr lang="en-US" altLang="en-US" sz="2000" b="1" dirty="0">
                <a:latin typeface="Courier New" pitchFamily="49" charset="0"/>
              </a:rPr>
              <a:t>(</a:t>
            </a:r>
            <a:r>
              <a:rPr lang="en-US" altLang="en-US" sz="2000" b="1" dirty="0" err="1">
                <a:latin typeface="Courier New" pitchFamily="49" charset="0"/>
              </a:rPr>
              <a:t>i</a:t>
            </a:r>
            <a:r>
              <a:rPr lang="en-US" altLang="en-US" sz="2000" b="1" dirty="0">
                <a:latin typeface="Courier New" pitchFamily="49" charset="0"/>
              </a:rPr>
              <a:t>));</a:t>
            </a:r>
          </a:p>
          <a:p>
            <a:pPr>
              <a:spcBef>
                <a:spcPct val="20000"/>
              </a:spcBef>
            </a:pPr>
            <a:r>
              <a:rPr lang="en-US" altLang="en-US" sz="2000" b="1" dirty="0">
                <a:latin typeface="Courier New" pitchFamily="49" charset="0"/>
              </a:rPr>
              <a:t>  return 0;</a:t>
            </a:r>
          </a:p>
          <a:p>
            <a:pPr>
              <a:spcBef>
                <a:spcPct val="20000"/>
              </a:spcBef>
            </a:pPr>
            <a:r>
              <a:rPr lang="en-US" altLang="en-US" sz="2000" b="1" dirty="0">
                <a:latin typeface="Courier New" pitchFamily="49" charset="0"/>
              </a:rPr>
              <a:t>}</a:t>
            </a:r>
          </a:p>
        </p:txBody>
      </p:sp>
      <p:sp>
        <p:nvSpPr>
          <p:cNvPr id="9" name="Text Box 3"/>
          <p:cNvSpPr txBox="1">
            <a:spLocks noChangeArrowheads="1"/>
          </p:cNvSpPr>
          <p:nvPr/>
        </p:nvSpPr>
        <p:spPr bwMode="auto">
          <a:xfrm>
            <a:off x="474787" y="4114801"/>
            <a:ext cx="7754815"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err="1">
                <a:latin typeface="Courier New" pitchFamily="49" charset="0"/>
              </a:rPr>
              <a:t>int</a:t>
            </a:r>
            <a:r>
              <a:rPr lang="en-US" altLang="en-US" sz="2000" b="1" dirty="0">
                <a:latin typeface="Courier New" pitchFamily="49" charset="0"/>
              </a:rPr>
              <a:t> </a:t>
            </a:r>
            <a:r>
              <a:rPr lang="en-US" altLang="en-US" sz="2000" b="1" dirty="0" err="1">
                <a:latin typeface="Courier New" pitchFamily="49" charset="0"/>
              </a:rPr>
              <a:t>fibonacci</a:t>
            </a:r>
            <a:r>
              <a:rPr lang="en-US" altLang="en-US" sz="2000" b="1" dirty="0">
                <a:latin typeface="Courier New" pitchFamily="49" charset="0"/>
              </a:rPr>
              <a:t>(</a:t>
            </a:r>
            <a:r>
              <a:rPr lang="en-US" altLang="en-US" sz="2000" b="1" dirty="0" err="1">
                <a:latin typeface="Courier New" pitchFamily="49" charset="0"/>
              </a:rPr>
              <a:t>int</a:t>
            </a:r>
            <a:r>
              <a:rPr lang="en-US" altLang="en-US" sz="2000" b="1" dirty="0">
                <a:latin typeface="Courier New" pitchFamily="49" charset="0"/>
              </a:rPr>
              <a:t> i)</a:t>
            </a:r>
          </a:p>
          <a:p>
            <a:pPr>
              <a:spcBef>
                <a:spcPct val="20000"/>
              </a:spcBef>
            </a:pPr>
            <a:r>
              <a:rPr lang="en-US" altLang="en-US" sz="2000" b="1" dirty="0">
                <a:latin typeface="Courier New" pitchFamily="49" charset="0"/>
              </a:rPr>
              <a:t>{</a:t>
            </a:r>
          </a:p>
          <a:p>
            <a:pPr>
              <a:spcBef>
                <a:spcPct val="20000"/>
              </a:spcBef>
            </a:pPr>
            <a:r>
              <a:rPr lang="en-US" altLang="en-US" sz="2000" b="1" dirty="0">
                <a:latin typeface="Courier New" pitchFamily="49" charset="0"/>
              </a:rPr>
              <a:t>   if(i == 0) return 0;</a:t>
            </a:r>
          </a:p>
          <a:p>
            <a:pPr>
              <a:spcBef>
                <a:spcPct val="20000"/>
              </a:spcBef>
            </a:pPr>
            <a:r>
              <a:rPr lang="en-US" altLang="en-US" sz="2000" b="1" dirty="0">
                <a:latin typeface="Courier New" pitchFamily="49" charset="0"/>
              </a:rPr>
              <a:t>   if(i == 1) return 1;</a:t>
            </a:r>
          </a:p>
          <a:p>
            <a:pPr>
              <a:spcBef>
                <a:spcPct val="20000"/>
              </a:spcBef>
            </a:pPr>
            <a:r>
              <a:rPr lang="en-US" altLang="en-US" sz="2000" b="1" dirty="0">
                <a:latin typeface="Courier New" pitchFamily="49" charset="0"/>
              </a:rPr>
              <a:t>   return (</a:t>
            </a:r>
            <a:r>
              <a:rPr lang="en-US" altLang="en-US" sz="2000" b="1" dirty="0" err="1">
                <a:latin typeface="Courier New" pitchFamily="49" charset="0"/>
              </a:rPr>
              <a:t>fibonacci</a:t>
            </a:r>
            <a:r>
              <a:rPr lang="en-US" altLang="en-US" sz="2000" b="1" dirty="0">
                <a:latin typeface="Courier New" pitchFamily="49" charset="0"/>
              </a:rPr>
              <a:t>(i-1) + </a:t>
            </a:r>
            <a:r>
              <a:rPr lang="en-US" altLang="en-US" sz="2000" b="1" dirty="0" err="1">
                <a:latin typeface="Courier New" pitchFamily="49" charset="0"/>
              </a:rPr>
              <a:t>fibonacci</a:t>
            </a:r>
            <a:r>
              <a:rPr lang="en-US" altLang="en-US" sz="2000" b="1" dirty="0">
                <a:latin typeface="Courier New" pitchFamily="49" charset="0"/>
              </a:rPr>
              <a:t>(i-2));</a:t>
            </a:r>
          </a:p>
          <a:p>
            <a:pPr>
              <a:spcBef>
                <a:spcPct val="20000"/>
              </a:spcBef>
            </a:pPr>
            <a:r>
              <a:rPr lang="en-US" altLang="en-US" sz="2000" b="1" dirty="0">
                <a:latin typeface="Courier New" pitchFamily="49" charset="0"/>
              </a:rPr>
              <a:t>}</a:t>
            </a:r>
          </a:p>
        </p:txBody>
      </p:sp>
      <p:sp>
        <p:nvSpPr>
          <p:cNvPr id="7" name="Title 1"/>
          <p:cNvSpPr>
            <a:spLocks noGrp="1"/>
          </p:cNvSpPr>
          <p:nvPr>
            <p:ph type="title"/>
          </p:nvPr>
        </p:nvSpPr>
        <p:spPr>
          <a:xfrm>
            <a:off x="0" y="76200"/>
            <a:ext cx="9144000" cy="533400"/>
          </a:xfrm>
        </p:spPr>
        <p:txBody>
          <a:bodyPr/>
          <a:lstStyle/>
          <a:p>
            <a:r>
              <a:rPr lang="en-US" sz="3200" b="1" dirty="0"/>
              <a:t>Recursion – Example2 - Fibonacci</a:t>
            </a:r>
          </a:p>
        </p:txBody>
      </p:sp>
    </p:spTree>
    <p:extLst>
      <p:ext uri="{BB962C8B-B14F-4D97-AF65-F5344CB8AC3E}">
        <p14:creationId xmlns:p14="http://schemas.microsoft.com/office/powerpoint/2010/main" val="972737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Recursion</a:t>
            </a:r>
          </a:p>
        </p:txBody>
      </p:sp>
      <p:sp>
        <p:nvSpPr>
          <p:cNvPr id="4" name="Rectangle 3"/>
          <p:cNvSpPr/>
          <p:nvPr/>
        </p:nvSpPr>
        <p:spPr>
          <a:xfrm>
            <a:off x="304802" y="920890"/>
            <a:ext cx="8610599" cy="4247317"/>
          </a:xfrm>
          <a:prstGeom prst="rect">
            <a:avLst/>
          </a:prstGeom>
          <a:noFill/>
          <a:ln w="19050">
            <a:solidFill>
              <a:schemeClr val="accent1"/>
            </a:solidFill>
          </a:ln>
        </p:spPr>
        <p:txBody>
          <a:bodyPr wrap="square">
            <a:spAutoFit/>
          </a:bodyPr>
          <a:lstStyle/>
          <a:p>
            <a:pPr algn="just">
              <a:lnSpc>
                <a:spcPct val="150000"/>
              </a:lnSpc>
              <a:spcBef>
                <a:spcPts val="0"/>
              </a:spcBef>
            </a:pPr>
            <a:r>
              <a:rPr lang="en-US" sz="2000" b="1" dirty="0">
                <a:solidFill>
                  <a:srgbClr val="C00000"/>
                </a:solidFill>
                <a:latin typeface="Arial" pitchFamily="34" charset="0"/>
                <a:cs typeface="Arial" pitchFamily="34" charset="0"/>
              </a:rPr>
              <a:t>Advantages: </a:t>
            </a:r>
          </a:p>
          <a:p>
            <a:pPr marL="800100" lvl="1" indent="-342900" algn="just">
              <a:lnSpc>
                <a:spcPct val="150000"/>
              </a:lnSpc>
              <a:spcBef>
                <a:spcPts val="0"/>
              </a:spcBef>
              <a:buFont typeface="Arial" pitchFamily="34" charset="0"/>
              <a:buChar char="•"/>
            </a:pPr>
            <a:r>
              <a:rPr lang="en-US" sz="2000" dirty="0">
                <a:latin typeface="Arial" pitchFamily="34" charset="0"/>
                <a:cs typeface="Arial" pitchFamily="34" charset="0"/>
              </a:rPr>
              <a:t>Simple to code (Not Always)</a:t>
            </a:r>
          </a:p>
          <a:p>
            <a:pPr marL="800100" lvl="1" indent="-342900" algn="just">
              <a:lnSpc>
                <a:spcPct val="150000"/>
              </a:lnSpc>
              <a:spcBef>
                <a:spcPts val="0"/>
              </a:spcBef>
              <a:buFont typeface="Arial" pitchFamily="34" charset="0"/>
              <a:buChar char="•"/>
            </a:pPr>
            <a:r>
              <a:rPr lang="en-US" sz="2000" dirty="0">
                <a:latin typeface="Arial" pitchFamily="34" charset="0"/>
                <a:cs typeface="Arial" pitchFamily="34" charset="0"/>
              </a:rPr>
              <a:t>Size of the code will be less</a:t>
            </a:r>
          </a:p>
          <a:p>
            <a:pPr marL="800100" lvl="1" indent="-342900" algn="just">
              <a:lnSpc>
                <a:spcPct val="150000"/>
              </a:lnSpc>
              <a:spcBef>
                <a:spcPts val="0"/>
              </a:spcBef>
              <a:buFont typeface="Arial" pitchFamily="34" charset="0"/>
              <a:buChar char="•"/>
            </a:pPr>
            <a:r>
              <a:rPr lang="en-US" sz="2000" dirty="0">
                <a:latin typeface="Arial" pitchFamily="34" charset="0"/>
                <a:cs typeface="Arial" pitchFamily="34" charset="0"/>
              </a:rPr>
              <a:t>Readable</a:t>
            </a:r>
          </a:p>
          <a:p>
            <a:pPr marL="342900" indent="-342900" algn="just">
              <a:lnSpc>
                <a:spcPct val="150000"/>
              </a:lnSpc>
              <a:spcBef>
                <a:spcPts val="0"/>
              </a:spcBef>
              <a:buFont typeface="Arial" pitchFamily="34" charset="0"/>
              <a:buChar char="•"/>
            </a:pPr>
            <a:r>
              <a:rPr lang="en-US" sz="2000" b="1" dirty="0">
                <a:solidFill>
                  <a:srgbClr val="C00000"/>
                </a:solidFill>
                <a:latin typeface="Arial" pitchFamily="34" charset="0"/>
                <a:cs typeface="Arial" pitchFamily="34" charset="0"/>
              </a:rPr>
              <a:t>Disadvantages: </a:t>
            </a:r>
          </a:p>
          <a:p>
            <a:pPr marL="800100" lvl="1" indent="-342900" algn="just">
              <a:lnSpc>
                <a:spcPct val="150000"/>
              </a:lnSpc>
              <a:spcBef>
                <a:spcPts val="0"/>
              </a:spcBef>
              <a:buFont typeface="Arial" pitchFamily="34" charset="0"/>
              <a:buChar char="•"/>
            </a:pPr>
            <a:r>
              <a:rPr lang="en-US" sz="2000" dirty="0">
                <a:solidFill>
                  <a:schemeClr val="tx1"/>
                </a:solidFill>
                <a:latin typeface="Arial" pitchFamily="34" charset="0"/>
                <a:cs typeface="Arial" pitchFamily="34" charset="0"/>
              </a:rPr>
              <a:t>Difficult  to understand in some algorithms</a:t>
            </a:r>
          </a:p>
          <a:p>
            <a:pPr marL="800100" lvl="1" indent="-342900" algn="just">
              <a:lnSpc>
                <a:spcPct val="150000"/>
              </a:lnSpc>
              <a:spcBef>
                <a:spcPts val="0"/>
              </a:spcBef>
              <a:buFont typeface="Arial" pitchFamily="34" charset="0"/>
              <a:buChar char="•"/>
            </a:pPr>
            <a:r>
              <a:rPr lang="en-US" sz="2000" dirty="0">
                <a:latin typeface="Arial" pitchFamily="34" charset="0"/>
                <a:cs typeface="Arial" pitchFamily="34" charset="0"/>
              </a:rPr>
              <a:t>Stack Overflow in case of deep recursion</a:t>
            </a:r>
          </a:p>
          <a:p>
            <a:pPr marL="800100" lvl="1" indent="-342900" algn="just">
              <a:lnSpc>
                <a:spcPct val="150000"/>
              </a:lnSpc>
              <a:spcBef>
                <a:spcPts val="0"/>
              </a:spcBef>
              <a:buFont typeface="Arial" pitchFamily="34" charset="0"/>
              <a:buChar char="•"/>
            </a:pPr>
            <a:r>
              <a:rPr lang="en-US" sz="2000" dirty="0">
                <a:solidFill>
                  <a:schemeClr val="tx1"/>
                </a:solidFill>
                <a:latin typeface="Arial" pitchFamily="34" charset="0"/>
                <a:cs typeface="Arial" pitchFamily="34" charset="0"/>
              </a:rPr>
              <a:t>Less portable</a:t>
            </a:r>
          </a:p>
          <a:p>
            <a:pPr marL="800100" lvl="1" indent="-342900" algn="just">
              <a:lnSpc>
                <a:spcPct val="150000"/>
              </a:lnSpc>
              <a:spcBef>
                <a:spcPts val="0"/>
              </a:spcBef>
              <a:buFont typeface="Arial" pitchFamily="34" charset="0"/>
              <a:buChar char="•"/>
            </a:pPr>
            <a:r>
              <a:rPr lang="en-US" sz="2000" dirty="0">
                <a:latin typeface="Arial" pitchFamily="34" charset="0"/>
                <a:cs typeface="Arial" pitchFamily="34" charset="0"/>
              </a:rPr>
              <a:t>Writing parallel recursive functions is error prone</a:t>
            </a: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325634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457200" y="914400"/>
            <a:ext cx="8458200" cy="18158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457200" indent="-457200" algn="just">
              <a:spcBef>
                <a:spcPct val="20000"/>
              </a:spcBef>
              <a:buFont typeface="+mj-lt"/>
              <a:buAutoNum type="arabicPeriod"/>
            </a:pPr>
            <a:r>
              <a:rPr lang="en-US" altLang="en-US" sz="2000" b="1" dirty="0">
                <a:latin typeface="Courier New" pitchFamily="49" charset="0"/>
              </a:rPr>
              <a:t>Write a program to implement multiplication using addition. Use recursion.</a:t>
            </a:r>
          </a:p>
          <a:p>
            <a:pPr algn="just">
              <a:spcBef>
                <a:spcPct val="20000"/>
              </a:spcBef>
            </a:pPr>
            <a:r>
              <a:rPr lang="en-US" altLang="en-US" sz="2000" b="1" dirty="0">
                <a:latin typeface="Courier New" pitchFamily="49" charset="0"/>
              </a:rPr>
              <a:t>2. Write a program to swap  two numbers.</a:t>
            </a:r>
          </a:p>
          <a:p>
            <a:pPr algn="just">
              <a:spcBef>
                <a:spcPct val="20000"/>
              </a:spcBef>
            </a:pPr>
            <a:r>
              <a:rPr lang="en-US" altLang="en-US" sz="2000" b="1" dirty="0">
                <a:latin typeface="Courier New" pitchFamily="49" charset="0"/>
              </a:rPr>
              <a:t>3. Write a recursive function to find the sum of n 	</a:t>
            </a:r>
          </a:p>
          <a:p>
            <a:pPr algn="just">
              <a:spcBef>
                <a:spcPct val="20000"/>
              </a:spcBef>
            </a:pPr>
            <a:r>
              <a:rPr lang="en-US" altLang="en-US" sz="2000" b="1" dirty="0">
                <a:latin typeface="Courier New" pitchFamily="49" charset="0"/>
              </a:rPr>
              <a:t>   integers. </a:t>
            </a:r>
          </a:p>
        </p:txBody>
      </p:sp>
      <p:sp>
        <p:nvSpPr>
          <p:cNvPr id="7" name="Title 1"/>
          <p:cNvSpPr>
            <a:spLocks noGrp="1"/>
          </p:cNvSpPr>
          <p:nvPr>
            <p:ph type="title"/>
          </p:nvPr>
        </p:nvSpPr>
        <p:spPr>
          <a:xfrm>
            <a:off x="0" y="76200"/>
            <a:ext cx="9144000" cy="533400"/>
          </a:xfrm>
        </p:spPr>
        <p:txBody>
          <a:bodyPr/>
          <a:lstStyle/>
          <a:p>
            <a:r>
              <a:rPr lang="en-US" sz="3200" b="1" dirty="0"/>
              <a:t>Class room Exercise - 6</a:t>
            </a:r>
          </a:p>
        </p:txBody>
      </p:sp>
    </p:spTree>
    <p:extLst>
      <p:ext uri="{BB962C8B-B14F-4D97-AF65-F5344CB8AC3E}">
        <p14:creationId xmlns:p14="http://schemas.microsoft.com/office/powerpoint/2010/main" val="2964000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76200"/>
            <a:ext cx="9144000" cy="533400"/>
          </a:xfrm>
        </p:spPr>
        <p:txBody>
          <a:bodyPr/>
          <a:lstStyle/>
          <a:p>
            <a:r>
              <a:rPr lang="en-US" sz="3200" b="1" dirty="0"/>
              <a:t>Class room Exercise - 6</a:t>
            </a:r>
          </a:p>
        </p:txBody>
      </p:sp>
      <p:pic>
        <p:nvPicPr>
          <p:cNvPr id="4" name="Picture 2" descr="fig1002"/>
          <p:cNvPicPr preferRelativeResize="0">
            <a:picLocks noChangeAspect="1" noChangeArrowheads="1"/>
          </p:cNvPicPr>
          <p:nvPr/>
        </p:nvPicPr>
        <p:blipFill rotWithShape="1">
          <a:blip r:embed="rId3" cstate="print">
            <a:extLst>
              <a:ext uri="{28A0092B-C50C-407E-A947-70E740481C1C}">
                <a14:useLocalDpi xmlns:a14="http://schemas.microsoft.com/office/drawing/2010/main" val="0"/>
              </a:ext>
            </a:extLst>
          </a:blip>
          <a:srcRect l="5072"/>
          <a:stretch/>
        </p:blipFill>
        <p:spPr bwMode="auto">
          <a:xfrm>
            <a:off x="522516" y="874712"/>
            <a:ext cx="8442099" cy="4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77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Functions</a:t>
            </a:r>
          </a:p>
        </p:txBody>
      </p:sp>
      <p:sp>
        <p:nvSpPr>
          <p:cNvPr id="9" name="Rectangle 8"/>
          <p:cNvSpPr/>
          <p:nvPr/>
        </p:nvSpPr>
        <p:spPr>
          <a:xfrm>
            <a:off x="457200" y="838202"/>
            <a:ext cx="4267200" cy="5747727"/>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defRPr/>
            </a:pPr>
            <a:r>
              <a:rPr lang="en-US" b="1" dirty="0">
                <a:solidFill>
                  <a:srgbClr val="C00000"/>
                </a:solidFill>
              </a:rPr>
              <a:t>Definition: </a:t>
            </a:r>
            <a:r>
              <a:rPr lang="en-US" dirty="0"/>
              <a:t>A function is a self-contained program segment that carries out some specific, well-defined task.</a:t>
            </a:r>
          </a:p>
          <a:p>
            <a:pPr marL="342900" indent="-342900" algn="just">
              <a:lnSpc>
                <a:spcPct val="150000"/>
              </a:lnSpc>
              <a:spcBef>
                <a:spcPts val="0"/>
              </a:spcBef>
              <a:buFont typeface="Arial" pitchFamily="34" charset="0"/>
              <a:buChar char="•"/>
              <a:defRPr/>
            </a:pPr>
            <a:r>
              <a:rPr lang="en-US" dirty="0"/>
              <a:t>Every C program consists of one or more functions.</a:t>
            </a:r>
          </a:p>
          <a:p>
            <a:pPr marL="342900" indent="-342900" algn="just">
              <a:lnSpc>
                <a:spcPct val="150000"/>
              </a:lnSpc>
              <a:spcBef>
                <a:spcPts val="0"/>
              </a:spcBef>
              <a:buFont typeface="Arial" pitchFamily="34" charset="0"/>
              <a:buChar char="•"/>
              <a:defRPr/>
            </a:pPr>
            <a:r>
              <a:rPr lang="en-US" dirty="0"/>
              <a:t>Function should be declared or prototyped before it is being used anywhere</a:t>
            </a:r>
          </a:p>
          <a:p>
            <a:pPr marL="342900" indent="-342900" algn="just">
              <a:lnSpc>
                <a:spcPct val="150000"/>
              </a:lnSpc>
              <a:spcBef>
                <a:spcPts val="0"/>
              </a:spcBef>
              <a:buFont typeface="Arial" pitchFamily="34" charset="0"/>
              <a:buChar char="•"/>
              <a:defRPr/>
            </a:pPr>
            <a:r>
              <a:rPr lang="en-US" dirty="0"/>
              <a:t>One of these functions must be called “main” </a:t>
            </a:r>
            <a:r>
              <a:rPr lang="en-US" sz="2900" dirty="0">
                <a:solidFill>
                  <a:srgbClr val="C00000"/>
                </a:solidFill>
              </a:rPr>
              <a:t>* </a:t>
            </a:r>
            <a:r>
              <a:rPr lang="en-US" sz="1200" dirty="0">
                <a:solidFill>
                  <a:srgbClr val="C00000"/>
                </a:solidFill>
              </a:rPr>
              <a:t>(conditions apply)</a:t>
            </a:r>
          </a:p>
          <a:p>
            <a:pPr marL="342900" indent="-342900" algn="just">
              <a:lnSpc>
                <a:spcPct val="150000"/>
              </a:lnSpc>
              <a:spcBef>
                <a:spcPts val="0"/>
              </a:spcBef>
              <a:buFont typeface="Arial" pitchFamily="34" charset="0"/>
              <a:buChar char="•"/>
              <a:defRPr/>
            </a:pPr>
            <a:r>
              <a:rPr lang="en-US" dirty="0"/>
              <a:t>Function will carry out its intended action whenever it is called.</a:t>
            </a:r>
          </a:p>
        </p:txBody>
      </p:sp>
      <p:grpSp>
        <p:nvGrpSpPr>
          <p:cNvPr id="4" name="Group 3"/>
          <p:cNvGrpSpPr/>
          <p:nvPr/>
        </p:nvGrpSpPr>
        <p:grpSpPr>
          <a:xfrm>
            <a:off x="6139854" y="1143000"/>
            <a:ext cx="2699347" cy="4267200"/>
            <a:chOff x="1752600" y="1676400"/>
            <a:chExt cx="2209800" cy="4267200"/>
          </a:xfrm>
        </p:grpSpPr>
        <p:sp>
          <p:nvSpPr>
            <p:cNvPr id="5" name="Rounded Rectangle 4"/>
            <p:cNvSpPr/>
            <p:nvPr/>
          </p:nvSpPr>
          <p:spPr>
            <a:xfrm>
              <a:off x="1828800" y="1676400"/>
              <a:ext cx="1981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a:t>
              </a:r>
            </a:p>
          </p:txBody>
        </p:sp>
        <p:sp>
          <p:nvSpPr>
            <p:cNvPr id="6" name="Oval 5"/>
            <p:cNvSpPr/>
            <p:nvPr/>
          </p:nvSpPr>
          <p:spPr>
            <a:xfrm>
              <a:off x="1752600" y="3352800"/>
              <a:ext cx="2209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 Computations</a:t>
              </a:r>
            </a:p>
          </p:txBody>
        </p:sp>
        <p:sp>
          <p:nvSpPr>
            <p:cNvPr id="7" name="Rounded Rectangle 6"/>
            <p:cNvSpPr/>
            <p:nvPr/>
          </p:nvSpPr>
          <p:spPr>
            <a:xfrm>
              <a:off x="1905000" y="5105400"/>
              <a:ext cx="1981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8" name="Down Arrow 7"/>
            <p:cNvSpPr/>
            <p:nvPr/>
          </p:nvSpPr>
          <p:spPr>
            <a:xfrm>
              <a:off x="2743200" y="25146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2819400" y="42672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r>
              <a:rPr lang="en-US" altLang="en-US"/>
              <a:t>10-</a:t>
            </a:r>
            <a:fld id="{6FCAD575-EE29-4240-A819-C5A283980029}" type="slidenum">
              <a:rPr lang="en-US" altLang="en-US"/>
              <a:pPr/>
              <a:t>30</a:t>
            </a:fld>
            <a:endParaRPr lang="en-US" altLang="en-US"/>
          </a:p>
        </p:txBody>
      </p:sp>
      <p:pic>
        <p:nvPicPr>
          <p:cNvPr id="757762" name="Picture 2" descr="fig1005"/>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5" y="1011240"/>
            <a:ext cx="6480175" cy="579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763" name="Rectangle 3"/>
          <p:cNvSpPr>
            <a:spLocks noGrp="1" noChangeArrowheads="1"/>
          </p:cNvSpPr>
          <p:nvPr>
            <p:ph type="title"/>
          </p:nvPr>
        </p:nvSpPr>
        <p:spPr>
          <a:xfrm>
            <a:off x="381000" y="76200"/>
            <a:ext cx="7924800" cy="533400"/>
          </a:xfrm>
        </p:spPr>
        <p:txBody>
          <a:bodyPr/>
          <a:lstStyle/>
          <a:p>
            <a:r>
              <a:rPr lang="en-US" altLang="en-US" sz="3200" b="1" dirty="0"/>
              <a:t>Trace of Function multiply(6,3)</a:t>
            </a:r>
          </a:p>
        </p:txBody>
      </p:sp>
      <p:sp>
        <p:nvSpPr>
          <p:cNvPr id="757764" name="AutoShape 4"/>
          <p:cNvSpPr>
            <a:spLocks noChangeArrowheads="1"/>
          </p:cNvSpPr>
          <p:nvPr/>
        </p:nvSpPr>
        <p:spPr bwMode="auto">
          <a:xfrm>
            <a:off x="1835150" y="5661025"/>
            <a:ext cx="2954338" cy="574675"/>
          </a:xfrm>
          <a:prstGeom prst="wedgeRoundRectCallout">
            <a:avLst>
              <a:gd name="adj1" fmla="val 86269"/>
              <a:gd name="adj2" fmla="val 61880"/>
              <a:gd name="adj3" fmla="val 16667"/>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solidFill>
                  <a:schemeClr val="bg1"/>
                </a:solidFill>
              </a:rPr>
              <a:t>The simple case.</a:t>
            </a:r>
            <a:endParaRPr lang="en-US" altLang="en-US">
              <a:solidFill>
                <a:schemeClr val="bg1"/>
              </a:solidFill>
              <a:latin typeface="Courier New" pitchFamily="49" charset="0"/>
            </a:endParaRPr>
          </a:p>
        </p:txBody>
      </p:sp>
      <p:sp>
        <p:nvSpPr>
          <p:cNvPr id="757765" name="AutoShape 5"/>
          <p:cNvSpPr>
            <a:spLocks noChangeArrowheads="1"/>
          </p:cNvSpPr>
          <p:nvPr/>
        </p:nvSpPr>
        <p:spPr bwMode="auto">
          <a:xfrm>
            <a:off x="249240" y="4510089"/>
            <a:ext cx="2954337" cy="574675"/>
          </a:xfrm>
          <a:prstGeom prst="wedgeRoundRectCallout">
            <a:avLst>
              <a:gd name="adj1" fmla="val 80361"/>
              <a:gd name="adj2" fmla="val 24032"/>
              <a:gd name="adj3" fmla="val 16667"/>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solidFill>
                  <a:schemeClr val="bg1"/>
                </a:solidFill>
              </a:rPr>
              <a:t>The recursive step.</a:t>
            </a:r>
            <a:endParaRPr lang="en-US" altLang="en-US">
              <a:solidFill>
                <a:schemeClr val="bg1"/>
              </a:solidFill>
              <a:latin typeface="Courier New" pitchFamily="49" charset="0"/>
            </a:endParaRPr>
          </a:p>
        </p:txBody>
      </p:sp>
      <p:sp>
        <p:nvSpPr>
          <p:cNvPr id="757766" name="AutoShape 6"/>
          <p:cNvSpPr>
            <a:spLocks noChangeArrowheads="1"/>
          </p:cNvSpPr>
          <p:nvPr/>
        </p:nvSpPr>
        <p:spPr bwMode="auto">
          <a:xfrm>
            <a:off x="5867400" y="2060576"/>
            <a:ext cx="2954338" cy="574675"/>
          </a:xfrm>
          <a:prstGeom prst="wedgeRoundRectCallout">
            <a:avLst>
              <a:gd name="adj1" fmla="val -71065"/>
              <a:gd name="adj2" fmla="val 53315"/>
              <a:gd name="adj3" fmla="val 16667"/>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solidFill>
                  <a:schemeClr val="bg1"/>
                </a:solidFill>
              </a:rPr>
              <a:t>The recursive step.</a:t>
            </a:r>
            <a:endParaRPr lang="en-US" altLang="en-US">
              <a:solidFill>
                <a:schemeClr val="bg1"/>
              </a:solidFill>
              <a:latin typeface="Courier New" pitchFamily="49" charset="0"/>
            </a:endParaRPr>
          </a:p>
        </p:txBody>
      </p:sp>
      <p:sp>
        <p:nvSpPr>
          <p:cNvPr id="9" name="Footer Placeholder 3"/>
          <p:cNvSpPr txBox="1">
            <a:spLocks/>
          </p:cNvSpPr>
          <p:nvPr/>
        </p:nvSpPr>
        <p:spPr bwMode="gray">
          <a:xfrm>
            <a:off x="228600" y="64770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accent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dirty="0"/>
              <a:t>Ref: 2004 Pearson Addison-Wesley.</a:t>
            </a:r>
          </a:p>
        </p:txBody>
      </p:sp>
    </p:spTree>
    <p:extLst>
      <p:ext uri="{BB962C8B-B14F-4D97-AF65-F5344CB8AC3E}">
        <p14:creationId xmlns:p14="http://schemas.microsoft.com/office/powerpoint/2010/main" val="324057058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28" y="0"/>
            <a:ext cx="9296400" cy="6934200"/>
          </a:xfrm>
          <a:prstGeom prst="rect">
            <a:avLst/>
          </a:prstGeom>
          <a:solidFill>
            <a:srgbClr val="08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43429" y="3054038"/>
            <a:ext cx="6858000" cy="792525"/>
          </a:xfrm>
          <a:prstGeom prst="rect">
            <a:avLst/>
          </a:prstGeom>
          <a:ln w="22225">
            <a:noFill/>
          </a:ln>
        </p:spPr>
        <p:txBody>
          <a:bodyPr wrap="square">
            <a:spAutoFit/>
          </a:bodyPr>
          <a:lstStyle/>
          <a:p>
            <a:pPr algn="ctr" eaLnBrk="1" hangingPunct="1">
              <a:lnSpc>
                <a:spcPct val="91000"/>
              </a:lnSpc>
              <a:buClr>
                <a:srgbClr val="000000"/>
              </a:buClr>
              <a:buSzPct val="45000"/>
              <a:buFont typeface="Wingdings" pitchFamily="2" charset="2"/>
              <a:buNone/>
              <a:defRPr/>
            </a:pPr>
            <a:r>
              <a:rPr lang="en-GB" sz="5000" dirty="0">
                <a:solidFill>
                  <a:srgbClr val="CC3300"/>
                </a:solidFill>
                <a:effectLst>
                  <a:outerShdw blurRad="38100" dist="38100" dir="2700000" algn="tl">
                    <a:srgbClr val="C0C0C0"/>
                  </a:outerShdw>
                </a:effectLst>
                <a:latin typeface="Algerian" pitchFamily="82" charset="0"/>
              </a:rPr>
              <a:t>Thank</a:t>
            </a:r>
            <a:r>
              <a:rPr lang="en-GB" sz="5000" dirty="0">
                <a:solidFill>
                  <a:srgbClr val="FF0000"/>
                </a:solidFill>
                <a:effectLst>
                  <a:outerShdw blurRad="38100" dist="38100" dir="2700000" algn="tl">
                    <a:srgbClr val="C0C0C0"/>
                  </a:outerShdw>
                </a:effectLst>
                <a:latin typeface="Algerian" pitchFamily="82" charset="0"/>
              </a:rPr>
              <a:t> </a:t>
            </a:r>
            <a:r>
              <a:rPr lang="en-GB" sz="5000" dirty="0">
                <a:solidFill>
                  <a:srgbClr val="336600"/>
                </a:solidFill>
                <a:effectLst>
                  <a:outerShdw blurRad="38100" dist="38100" dir="2700000" algn="tl">
                    <a:srgbClr val="C0C0C0"/>
                  </a:outerShdw>
                </a:effectLst>
                <a:latin typeface="Algerian" pitchFamily="82" charset="0"/>
              </a:rPr>
              <a:t>You</a:t>
            </a:r>
          </a:p>
        </p:txBody>
      </p:sp>
    </p:spTree>
    <p:extLst>
      <p:ext uri="{BB962C8B-B14F-4D97-AF65-F5344CB8AC3E}">
        <p14:creationId xmlns:p14="http://schemas.microsoft.com/office/powerpoint/2010/main" val="30428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Defining a Function</a:t>
            </a:r>
          </a:p>
        </p:txBody>
      </p:sp>
      <p:sp>
        <p:nvSpPr>
          <p:cNvPr id="10" name="Rectangle 9"/>
          <p:cNvSpPr/>
          <p:nvPr/>
        </p:nvSpPr>
        <p:spPr>
          <a:xfrm>
            <a:off x="457200" y="988874"/>
            <a:ext cx="8534400" cy="1754326"/>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defRPr/>
            </a:pPr>
            <a:r>
              <a:rPr lang="en-US" b="1" dirty="0">
                <a:solidFill>
                  <a:srgbClr val="C00000"/>
                </a:solidFill>
              </a:rPr>
              <a:t>Function Definition:</a:t>
            </a:r>
            <a:r>
              <a:rPr lang="en-US" dirty="0"/>
              <a:t> A function definition has two principal components: </a:t>
            </a:r>
          </a:p>
          <a:p>
            <a:pPr marL="800100" lvl="1" indent="-342900" algn="just">
              <a:lnSpc>
                <a:spcPct val="150000"/>
              </a:lnSpc>
              <a:spcBef>
                <a:spcPts val="0"/>
              </a:spcBef>
              <a:buFont typeface="Courier New" panose="02070309020205020404" pitchFamily="49" charset="0"/>
              <a:buChar char="o"/>
              <a:defRPr/>
            </a:pPr>
            <a:r>
              <a:rPr lang="en-US" dirty="0"/>
              <a:t>the first line  - Return type, Function Name, Parameters or  Arguments </a:t>
            </a:r>
          </a:p>
          <a:p>
            <a:pPr marL="800100" lvl="1" indent="-342900" algn="just">
              <a:lnSpc>
                <a:spcPct val="150000"/>
              </a:lnSpc>
              <a:spcBef>
                <a:spcPts val="0"/>
              </a:spcBef>
              <a:buFont typeface="Courier New" panose="02070309020205020404" pitchFamily="49" charset="0"/>
              <a:buChar char="o"/>
              <a:defRPr/>
            </a:pPr>
            <a:r>
              <a:rPr lang="en-US" dirty="0"/>
              <a:t>the body of the function</a:t>
            </a:r>
          </a:p>
          <a:p>
            <a:pPr marL="342900" indent="-342900" algn="just">
              <a:lnSpc>
                <a:spcPct val="150000"/>
              </a:lnSpc>
              <a:spcBef>
                <a:spcPts val="0"/>
              </a:spcBef>
              <a:buFont typeface="Arial" pitchFamily="34" charset="0"/>
              <a:buChar char="•"/>
              <a:defRPr/>
            </a:pPr>
            <a:r>
              <a:rPr lang="en-US" dirty="0"/>
              <a:t>Every C program consists of one or more functions.</a:t>
            </a:r>
          </a:p>
        </p:txBody>
      </p:sp>
      <p:sp>
        <p:nvSpPr>
          <p:cNvPr id="12" name="Text Box 9"/>
          <p:cNvSpPr txBox="1">
            <a:spLocks noChangeArrowheads="1"/>
          </p:cNvSpPr>
          <p:nvPr/>
        </p:nvSpPr>
        <p:spPr bwMode="auto">
          <a:xfrm>
            <a:off x="457200" y="3040401"/>
            <a:ext cx="8534400" cy="2195473"/>
          </a:xfrm>
          <a:prstGeom prst="rect">
            <a:avLst/>
          </a:prstGeom>
          <a:noFill/>
          <a:ln w="9525">
            <a:no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   </a:t>
            </a:r>
          </a:p>
          <a:p>
            <a:pPr marL="365760" lvl="0" indent="-256032" algn="just" fontAlgn="auto">
              <a:spcBef>
                <a:spcPts val="400"/>
              </a:spcBef>
              <a:spcAft>
                <a:spcPts val="0"/>
              </a:spcAft>
              <a:buClr>
                <a:schemeClr val="accent1"/>
              </a:buClr>
              <a:buSzPct val="68000"/>
              <a:defRPr/>
            </a:pPr>
            <a:endParaRPr lang="en-US" sz="2000" b="1" dirty="0">
              <a:solidFill>
                <a:srgbClr val="006600"/>
              </a:solidFill>
            </a:endParaRPr>
          </a:p>
          <a:p>
            <a:pPr marL="365760" lvl="0" indent="-256032" algn="just" fontAlgn="auto">
              <a:spcBef>
                <a:spcPts val="400"/>
              </a:spcBef>
              <a:spcAft>
                <a:spcPts val="0"/>
              </a:spcAft>
              <a:buClr>
                <a:schemeClr val="accent1"/>
              </a:buClr>
              <a:buSzPct val="68000"/>
              <a:defRPr/>
            </a:pPr>
            <a:r>
              <a:rPr lang="en-US" sz="2000" b="1" dirty="0" err="1">
                <a:solidFill>
                  <a:srgbClr val="006600"/>
                </a:solidFill>
              </a:rPr>
              <a:t>return_type</a:t>
            </a:r>
            <a:r>
              <a:rPr lang="en-US" sz="2000" b="1" dirty="0">
                <a:solidFill>
                  <a:srgbClr val="006600"/>
                </a:solidFill>
              </a:rPr>
              <a:t> </a:t>
            </a:r>
            <a:r>
              <a:rPr lang="en-US" sz="2000" b="1" dirty="0" err="1">
                <a:solidFill>
                  <a:srgbClr val="006600"/>
                </a:solidFill>
              </a:rPr>
              <a:t>function_name</a:t>
            </a:r>
            <a:r>
              <a:rPr lang="en-US" sz="2000" b="1" dirty="0">
                <a:solidFill>
                  <a:srgbClr val="006600"/>
                </a:solidFill>
              </a:rPr>
              <a:t>( parameter list ) </a:t>
            </a:r>
          </a:p>
          <a:p>
            <a:pPr marL="365760" lvl="0" indent="-256032" algn="just" fontAlgn="auto">
              <a:spcBef>
                <a:spcPts val="400"/>
              </a:spcBef>
              <a:spcAft>
                <a:spcPts val="0"/>
              </a:spcAft>
              <a:buClr>
                <a:schemeClr val="accent1"/>
              </a:buClr>
              <a:buSzPct val="68000"/>
              <a:defRPr/>
            </a:pPr>
            <a:r>
              <a:rPr lang="en-US" sz="2000" b="1" dirty="0">
                <a:solidFill>
                  <a:srgbClr val="006600"/>
                </a:solidFill>
              </a:rPr>
              <a:t>{ </a:t>
            </a:r>
          </a:p>
          <a:p>
            <a:pPr marL="365760" lvl="0" indent="-256032" algn="just" fontAlgn="auto">
              <a:spcBef>
                <a:spcPts val="400"/>
              </a:spcBef>
              <a:spcAft>
                <a:spcPts val="0"/>
              </a:spcAft>
              <a:buClr>
                <a:schemeClr val="accent1"/>
              </a:buClr>
              <a:buSzPct val="68000"/>
              <a:defRPr/>
            </a:pPr>
            <a:r>
              <a:rPr lang="en-US" sz="2000" b="1" dirty="0">
                <a:solidFill>
                  <a:srgbClr val="006600"/>
                </a:solidFill>
              </a:rPr>
              <a:t>	body of the function</a:t>
            </a:r>
          </a:p>
          <a:p>
            <a:pPr marL="365760" lvl="0" indent="-256032" algn="just" fontAlgn="auto">
              <a:spcBef>
                <a:spcPts val="400"/>
              </a:spcBef>
              <a:spcAft>
                <a:spcPts val="0"/>
              </a:spcAft>
              <a:buClr>
                <a:schemeClr val="accent1"/>
              </a:buClr>
              <a:buSzPct val="68000"/>
              <a:defRPr/>
            </a:pPr>
            <a:r>
              <a:rPr lang="en-US" sz="2000" b="1" dirty="0">
                <a:solidFill>
                  <a:srgbClr val="006600"/>
                </a:solidFill>
              </a:rPr>
              <a:t>}</a:t>
            </a:r>
          </a:p>
        </p:txBody>
      </p:sp>
    </p:spTree>
    <p:extLst>
      <p:ext uri="{BB962C8B-B14F-4D97-AF65-F5344CB8AC3E}">
        <p14:creationId xmlns:p14="http://schemas.microsoft.com/office/powerpoint/2010/main" val="76253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 Prototypes</a:t>
            </a:r>
          </a:p>
        </p:txBody>
      </p:sp>
      <p:sp>
        <p:nvSpPr>
          <p:cNvPr id="10" name="Rectangle 9"/>
          <p:cNvSpPr/>
          <p:nvPr/>
        </p:nvSpPr>
        <p:spPr>
          <a:xfrm>
            <a:off x="457200" y="838200"/>
            <a:ext cx="8534400" cy="1338828"/>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defRPr/>
            </a:pPr>
            <a:r>
              <a:rPr lang="en-US" b="1" dirty="0">
                <a:solidFill>
                  <a:srgbClr val="C00000"/>
                </a:solidFill>
              </a:rPr>
              <a:t>Function Declaration:</a:t>
            </a:r>
            <a:r>
              <a:rPr lang="en-US" dirty="0"/>
              <a:t> A function </a:t>
            </a:r>
            <a:r>
              <a:rPr lang="en-US" b="1" dirty="0"/>
              <a:t>declaration</a:t>
            </a:r>
            <a:r>
              <a:rPr lang="en-US" dirty="0"/>
              <a:t> tells the compiler about a function name and how to call the function. </a:t>
            </a:r>
          </a:p>
          <a:p>
            <a:pPr marL="342900" indent="-342900" algn="just">
              <a:lnSpc>
                <a:spcPct val="150000"/>
              </a:lnSpc>
              <a:spcBef>
                <a:spcPts val="0"/>
              </a:spcBef>
              <a:buFont typeface="Arial" pitchFamily="34" charset="0"/>
              <a:buChar char="•"/>
              <a:defRPr/>
            </a:pPr>
            <a:r>
              <a:rPr lang="en-US" dirty="0"/>
              <a:t>Parameter names are not compulsory, but data types must be mentioned.</a:t>
            </a:r>
          </a:p>
        </p:txBody>
      </p:sp>
      <p:sp>
        <p:nvSpPr>
          <p:cNvPr id="12" name="Text Box 9"/>
          <p:cNvSpPr txBox="1">
            <a:spLocks noChangeArrowheads="1"/>
          </p:cNvSpPr>
          <p:nvPr/>
        </p:nvSpPr>
        <p:spPr bwMode="auto">
          <a:xfrm>
            <a:off x="457200" y="2514600"/>
            <a:ext cx="8534400" cy="759182"/>
          </a:xfrm>
          <a:prstGeom prst="rect">
            <a:avLst/>
          </a:prstGeom>
          <a:noFill/>
          <a:ln w="9525">
            <a:no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   </a:t>
            </a:r>
          </a:p>
          <a:p>
            <a:pPr marL="365760" lvl="0" indent="-256032" algn="just" fontAlgn="auto">
              <a:spcBef>
                <a:spcPts val="400"/>
              </a:spcBef>
              <a:spcAft>
                <a:spcPts val="0"/>
              </a:spcAft>
              <a:buClr>
                <a:schemeClr val="accent1"/>
              </a:buClr>
              <a:buSzPct val="68000"/>
              <a:defRPr/>
            </a:pPr>
            <a:r>
              <a:rPr lang="en-US" sz="2000" b="1" dirty="0">
                <a:solidFill>
                  <a:srgbClr val="006600"/>
                </a:solidFill>
              </a:rPr>
              <a:t>	</a:t>
            </a:r>
            <a:r>
              <a:rPr lang="en-US" sz="2000" b="1" dirty="0" err="1">
                <a:solidFill>
                  <a:srgbClr val="006600"/>
                </a:solidFill>
              </a:rPr>
              <a:t>return_type</a:t>
            </a:r>
            <a:r>
              <a:rPr lang="en-US" sz="2000" b="1" dirty="0">
                <a:solidFill>
                  <a:srgbClr val="006600"/>
                </a:solidFill>
              </a:rPr>
              <a:t>   </a:t>
            </a:r>
            <a:r>
              <a:rPr lang="en-US" sz="2000" b="1" dirty="0" err="1">
                <a:solidFill>
                  <a:srgbClr val="006600"/>
                </a:solidFill>
              </a:rPr>
              <a:t>function_name</a:t>
            </a:r>
            <a:r>
              <a:rPr lang="en-US" sz="2000" b="1" dirty="0">
                <a:solidFill>
                  <a:srgbClr val="006600"/>
                </a:solidFill>
              </a:rPr>
              <a:t>( parameter list );</a:t>
            </a:r>
          </a:p>
        </p:txBody>
      </p:sp>
      <p:sp>
        <p:nvSpPr>
          <p:cNvPr id="5" name="Rectangle 4"/>
          <p:cNvSpPr/>
          <p:nvPr/>
        </p:nvSpPr>
        <p:spPr>
          <a:xfrm>
            <a:off x="457200" y="3810002"/>
            <a:ext cx="8534400" cy="2585323"/>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defRPr/>
            </a:pPr>
            <a:r>
              <a:rPr lang="en-US" b="1" dirty="0">
                <a:solidFill>
                  <a:srgbClr val="C00000"/>
                </a:solidFill>
              </a:rPr>
              <a:t>Function Call:</a:t>
            </a:r>
            <a:r>
              <a:rPr lang="en-US" dirty="0"/>
              <a:t>   To use a function, you will have to call that function to perform the defined task. </a:t>
            </a:r>
          </a:p>
          <a:p>
            <a:pPr marL="342900" indent="-342900" algn="just">
              <a:lnSpc>
                <a:spcPct val="150000"/>
              </a:lnSpc>
              <a:spcBef>
                <a:spcPts val="0"/>
              </a:spcBef>
              <a:buFont typeface="Arial" pitchFamily="34" charset="0"/>
              <a:buChar char="•"/>
              <a:defRPr/>
            </a:pPr>
            <a:r>
              <a:rPr lang="en-US" dirty="0"/>
              <a:t>When a program calls a function, program control is transferred to the called function. </a:t>
            </a:r>
          </a:p>
          <a:p>
            <a:pPr marL="342900" indent="-342900" algn="just">
              <a:lnSpc>
                <a:spcPct val="150000"/>
              </a:lnSpc>
              <a:spcBef>
                <a:spcPts val="0"/>
              </a:spcBef>
              <a:buFont typeface="Arial" pitchFamily="34" charset="0"/>
              <a:buChar char="•"/>
              <a:defRPr/>
            </a:pPr>
            <a:r>
              <a:rPr lang="en-US" dirty="0"/>
              <a:t>A called function performs defined task and when its return statement is executed</a:t>
            </a:r>
          </a:p>
        </p:txBody>
      </p:sp>
    </p:spTree>
    <p:extLst>
      <p:ext uri="{BB962C8B-B14F-4D97-AF65-F5344CB8AC3E}">
        <p14:creationId xmlns:p14="http://schemas.microsoft.com/office/powerpoint/2010/main" val="411899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 prototypes…</a:t>
            </a:r>
          </a:p>
        </p:txBody>
      </p:sp>
      <p:sp>
        <p:nvSpPr>
          <p:cNvPr id="3" name="Rectangle 2"/>
          <p:cNvSpPr/>
          <p:nvPr/>
        </p:nvSpPr>
        <p:spPr>
          <a:xfrm>
            <a:off x="762000" y="1219201"/>
            <a:ext cx="8001000" cy="21698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gn="just">
              <a:lnSpc>
                <a:spcPct val="150000"/>
              </a:lnSpc>
              <a:buSzPct val="100000"/>
            </a:pPr>
            <a:r>
              <a:rPr lang="en-US" b="1" dirty="0">
                <a:solidFill>
                  <a:srgbClr val="7028C0"/>
                </a:solidFill>
              </a:rPr>
              <a:t>Function prototype  at the beginning of C code:</a:t>
            </a:r>
          </a:p>
          <a:p>
            <a:pPr marL="342900" indent="-342900" algn="just">
              <a:lnSpc>
                <a:spcPct val="150000"/>
              </a:lnSpc>
              <a:buSzPct val="100000"/>
              <a:buFont typeface="Arial" pitchFamily="34" charset="0"/>
              <a:buChar char="•"/>
            </a:pPr>
            <a:r>
              <a:rPr lang="en-US" dirty="0"/>
              <a:t>describe what the function returns and what it takes as input</a:t>
            </a:r>
          </a:p>
          <a:p>
            <a:pPr marL="342900" indent="-342900" algn="just">
              <a:lnSpc>
                <a:spcPct val="150000"/>
              </a:lnSpc>
              <a:buSzPct val="100000"/>
              <a:buFont typeface="Arial" pitchFamily="34" charset="0"/>
              <a:buChar char="•"/>
            </a:pPr>
            <a:r>
              <a:rPr lang="en-US" dirty="0"/>
              <a:t>Prototype should be followed by semicolon</a:t>
            </a:r>
          </a:p>
          <a:p>
            <a:pPr marL="342900" indent="-342900" algn="just">
              <a:lnSpc>
                <a:spcPct val="150000"/>
              </a:lnSpc>
              <a:buSzPct val="100000"/>
              <a:buFont typeface="Arial" pitchFamily="34" charset="0"/>
              <a:buChar char="•"/>
            </a:pPr>
            <a:r>
              <a:rPr lang="en-US" dirty="0"/>
              <a:t>Parameter list is optional</a:t>
            </a:r>
          </a:p>
          <a:p>
            <a:pPr marL="342900" indent="-342900" algn="just">
              <a:lnSpc>
                <a:spcPct val="150000"/>
              </a:lnSpc>
              <a:buSzPct val="100000"/>
              <a:buFont typeface="Arial" pitchFamily="34" charset="0"/>
              <a:buChar char="•"/>
            </a:pPr>
            <a:r>
              <a:rPr lang="en-US" dirty="0"/>
              <a:t>Default return type is integer</a:t>
            </a:r>
          </a:p>
        </p:txBody>
      </p:sp>
      <p:sp>
        <p:nvSpPr>
          <p:cNvPr id="4" name="Text Box 9"/>
          <p:cNvSpPr txBox="1">
            <a:spLocks noChangeArrowheads="1"/>
          </p:cNvSpPr>
          <p:nvPr/>
        </p:nvSpPr>
        <p:spPr bwMode="auto">
          <a:xfrm>
            <a:off x="762000" y="4765201"/>
            <a:ext cx="3581400" cy="155940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latin typeface="Arial" charset="0"/>
                <a:cs typeface="+mn-cs"/>
              </a:rPr>
              <a:t>Examples:</a:t>
            </a:r>
          </a:p>
          <a:p>
            <a:pPr marL="365760" indent="-256032" fontAlgn="auto">
              <a:spcBef>
                <a:spcPts val="400"/>
              </a:spcBef>
              <a:spcAft>
                <a:spcPts val="0"/>
              </a:spcAft>
              <a:buClr>
                <a:schemeClr val="accent1"/>
              </a:buClr>
              <a:buSzPct val="68000"/>
              <a:defRPr/>
            </a:pPr>
            <a:r>
              <a:rPr lang="en-US" sz="1800" dirty="0"/>
              <a:t>              </a:t>
            </a:r>
            <a:r>
              <a:rPr lang="en-US" sz="1800" b="1" dirty="0"/>
              <a:t>          float </a:t>
            </a:r>
            <a:r>
              <a:rPr lang="en-US" sz="1800" b="1" dirty="0" err="1"/>
              <a:t>sqrt</a:t>
            </a:r>
            <a:r>
              <a:rPr lang="en-US" sz="1800" b="1" dirty="0"/>
              <a:t>( float  ); </a:t>
            </a:r>
            <a:br>
              <a:rPr lang="en-US" sz="1800" b="1" dirty="0"/>
            </a:br>
            <a:r>
              <a:rPr lang="en-US" sz="1800" b="1" dirty="0"/>
              <a:t>        </a:t>
            </a:r>
            <a:r>
              <a:rPr lang="en-US" sz="1800" b="1" dirty="0" err="1"/>
              <a:t>int</a:t>
            </a:r>
            <a:r>
              <a:rPr lang="en-US" sz="1800" b="1" dirty="0"/>
              <a:t> </a:t>
            </a:r>
            <a:r>
              <a:rPr lang="en-US" sz="1800" b="1" dirty="0" err="1"/>
              <a:t>maximium</a:t>
            </a:r>
            <a:r>
              <a:rPr lang="en-US" sz="1800" b="1" dirty="0"/>
              <a:t>( </a:t>
            </a:r>
            <a:r>
              <a:rPr lang="en-US" sz="1800" b="1" dirty="0" err="1"/>
              <a:t>int</a:t>
            </a:r>
            <a:r>
              <a:rPr lang="en-US" sz="1800" b="1" dirty="0"/>
              <a:t> , </a:t>
            </a:r>
            <a:r>
              <a:rPr lang="en-US" sz="1800" b="1" dirty="0" err="1"/>
              <a:t>int</a:t>
            </a:r>
            <a:r>
              <a:rPr lang="en-US" sz="1800" b="1" dirty="0"/>
              <a:t> );</a:t>
            </a:r>
          </a:p>
        </p:txBody>
      </p:sp>
      <p:sp>
        <p:nvSpPr>
          <p:cNvPr id="8" name="Text Box 9"/>
          <p:cNvSpPr txBox="1">
            <a:spLocks noChangeArrowheads="1"/>
          </p:cNvSpPr>
          <p:nvPr/>
        </p:nvSpPr>
        <p:spPr bwMode="auto">
          <a:xfrm>
            <a:off x="4800600" y="3503317"/>
            <a:ext cx="3962400" cy="282128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latin typeface="Arial" charset="0"/>
                <a:cs typeface="+mn-cs"/>
              </a:rPr>
              <a:t>Example:</a:t>
            </a:r>
          </a:p>
          <a:p>
            <a:pPr marL="365760" indent="-256032" fontAlgn="auto">
              <a:spcBef>
                <a:spcPts val="400"/>
              </a:spcBef>
              <a:spcAft>
                <a:spcPts val="0"/>
              </a:spcAft>
              <a:buClr>
                <a:schemeClr val="accent1"/>
              </a:buClr>
              <a:buSzPct val="68000"/>
              <a:defRPr/>
            </a:pPr>
            <a:r>
              <a:rPr lang="en-US" sz="1400" dirty="0"/>
              <a:t>double  max( double param1, double param2)     </a:t>
            </a:r>
            <a:br>
              <a:rPr lang="en-US" sz="1400" dirty="0"/>
            </a:br>
            <a:r>
              <a:rPr lang="en-US" sz="1400" dirty="0"/>
              <a:t> { </a:t>
            </a:r>
            <a:br>
              <a:rPr lang="en-US" sz="1400" dirty="0"/>
            </a:br>
            <a:r>
              <a:rPr lang="en-US" sz="1400" dirty="0"/>
              <a:t>   </a:t>
            </a:r>
            <a:r>
              <a:rPr lang="en-US" sz="1400" b="1" dirty="0"/>
              <a:t>if</a:t>
            </a:r>
            <a:r>
              <a:rPr lang="en-US" sz="1400" dirty="0"/>
              <a:t> (param1 &gt; param2) </a:t>
            </a:r>
            <a:br>
              <a:rPr lang="en-US" sz="1400" dirty="0"/>
            </a:br>
            <a:r>
              <a:rPr lang="en-US" sz="1400" dirty="0"/>
              <a:t>     { </a:t>
            </a:r>
            <a:br>
              <a:rPr lang="en-US" sz="1400" dirty="0"/>
            </a:br>
            <a:r>
              <a:rPr lang="en-US" sz="1400" dirty="0"/>
              <a:t>       </a:t>
            </a:r>
            <a:r>
              <a:rPr lang="en-US" sz="1400" b="1" dirty="0"/>
              <a:t>return</a:t>
            </a:r>
            <a:r>
              <a:rPr lang="en-US" sz="1400" dirty="0"/>
              <a:t> param1;       } </a:t>
            </a:r>
            <a:br>
              <a:rPr lang="en-US" sz="1400" dirty="0"/>
            </a:br>
            <a:r>
              <a:rPr lang="en-US" sz="1400" dirty="0"/>
              <a:t>   </a:t>
            </a:r>
            <a:r>
              <a:rPr lang="en-US" sz="1400" b="1" dirty="0"/>
              <a:t>else</a:t>
            </a:r>
            <a:r>
              <a:rPr lang="en-US" sz="1400" dirty="0"/>
              <a:t> </a:t>
            </a:r>
            <a:br>
              <a:rPr lang="en-US" sz="1400" dirty="0"/>
            </a:br>
            <a:r>
              <a:rPr lang="en-US" sz="1400" dirty="0"/>
              <a:t>     { </a:t>
            </a:r>
            <a:br>
              <a:rPr lang="en-US" sz="1400" dirty="0"/>
            </a:br>
            <a:r>
              <a:rPr lang="en-US" sz="1400" dirty="0"/>
              <a:t>       </a:t>
            </a:r>
            <a:r>
              <a:rPr lang="en-US" sz="1400" b="1" dirty="0"/>
              <a:t>return</a:t>
            </a:r>
            <a:r>
              <a:rPr lang="en-US" sz="1400" dirty="0"/>
              <a:t> param2; </a:t>
            </a:r>
            <a:br>
              <a:rPr lang="en-US" sz="1400" dirty="0"/>
            </a:br>
            <a:r>
              <a:rPr lang="en-US" sz="1400" dirty="0"/>
              <a:t>     } </a:t>
            </a:r>
            <a:br>
              <a:rPr lang="en-US" sz="1400" dirty="0"/>
            </a:br>
            <a:r>
              <a:rPr lang="en-US" sz="1400" dirty="0"/>
              <a:t> }</a:t>
            </a:r>
            <a:endParaRPr lang="en-US" sz="1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6858000" cy="533400"/>
          </a:xfrm>
        </p:spPr>
        <p:txBody>
          <a:bodyPr/>
          <a:lstStyle/>
          <a:p>
            <a:r>
              <a:rPr lang="en-US" sz="3200" b="1" dirty="0"/>
              <a:t>Return type of  a C Function</a:t>
            </a:r>
          </a:p>
        </p:txBody>
      </p:sp>
      <p:sp>
        <p:nvSpPr>
          <p:cNvPr id="3" name="Rectangle 2"/>
          <p:cNvSpPr/>
          <p:nvPr/>
        </p:nvSpPr>
        <p:spPr>
          <a:xfrm>
            <a:off x="304800" y="914400"/>
            <a:ext cx="8534400" cy="2862322"/>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pPr>
            <a:r>
              <a:rPr lang="en-US" sz="2000" dirty="0">
                <a:latin typeface="Arial" pitchFamily="34" charset="0"/>
                <a:cs typeface="Arial" pitchFamily="34" charset="0"/>
              </a:rPr>
              <a:t>Every C function must specify the type of data being generated  by the function.</a:t>
            </a:r>
          </a:p>
          <a:p>
            <a:pPr marL="342900" indent="-342900" algn="just">
              <a:lnSpc>
                <a:spcPct val="150000"/>
              </a:lnSpc>
              <a:spcBef>
                <a:spcPts val="0"/>
              </a:spcBef>
              <a:buFont typeface="Arial" pitchFamily="34" charset="0"/>
              <a:buChar char="•"/>
            </a:pPr>
            <a:r>
              <a:rPr lang="en-US" sz="2000" dirty="0">
                <a:latin typeface="Arial" pitchFamily="34" charset="0"/>
                <a:cs typeface="Arial" pitchFamily="34" charset="0"/>
              </a:rPr>
              <a:t>If the function does not generate any data, its return type can be “void”.</a:t>
            </a:r>
          </a:p>
          <a:p>
            <a:pPr marL="342900" indent="-342900" algn="just">
              <a:lnSpc>
                <a:spcPct val="150000"/>
              </a:lnSpc>
              <a:spcBef>
                <a:spcPts val="0"/>
              </a:spcBef>
              <a:buFont typeface="Arial" pitchFamily="34" charset="0"/>
              <a:buChar char="•"/>
            </a:pPr>
            <a:r>
              <a:rPr lang="en-IN" sz="2000" dirty="0"/>
              <a:t>The type of expression returned must match the type of the function, or be capable of being converted, otherwise we can see undefined behaviour.</a:t>
            </a:r>
            <a:endParaRPr lang="en-US" sz="2000" dirty="0">
              <a:latin typeface="Arial" pitchFamily="34" charset="0"/>
              <a:cs typeface="Arial" pitchFamily="34" charset="0"/>
            </a:endParaRPr>
          </a:p>
        </p:txBody>
      </p:sp>
      <p:sp>
        <p:nvSpPr>
          <p:cNvPr id="5" name="Text Box 9"/>
          <p:cNvSpPr txBox="1">
            <a:spLocks noChangeArrowheads="1"/>
          </p:cNvSpPr>
          <p:nvPr/>
        </p:nvSpPr>
        <p:spPr bwMode="auto">
          <a:xfrm>
            <a:off x="994229" y="4495800"/>
            <a:ext cx="7162800" cy="199028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fontAlgn="auto">
              <a:spcBef>
                <a:spcPts val="400"/>
              </a:spcBef>
              <a:spcAft>
                <a:spcPts val="0"/>
              </a:spcAft>
              <a:buClr>
                <a:schemeClr val="accent1"/>
              </a:buClr>
              <a:buSzPct val="68000"/>
              <a:defRPr/>
            </a:pPr>
            <a:r>
              <a:rPr lang="en-US" sz="2000" b="1" dirty="0">
                <a:solidFill>
                  <a:srgbClr val="C00000"/>
                </a:solidFill>
              </a:rPr>
              <a:t>Example:</a:t>
            </a:r>
          </a:p>
          <a:p>
            <a:pPr marL="365760" lvl="0" indent="-256032" fontAlgn="auto">
              <a:spcBef>
                <a:spcPts val="400"/>
              </a:spcBef>
              <a:spcAft>
                <a:spcPts val="0"/>
              </a:spcAft>
              <a:buClr>
                <a:schemeClr val="accent1"/>
              </a:buClr>
              <a:buSzPct val="68000"/>
              <a:defRPr/>
            </a:pPr>
            <a:r>
              <a:rPr lang="en-US" sz="2000" b="1" dirty="0">
                <a:solidFill>
                  <a:srgbClr val="006600"/>
                </a:solidFill>
              </a:rPr>
              <a:t>void</a:t>
            </a:r>
            <a:r>
              <a:rPr lang="en-US" sz="2000" b="1" dirty="0"/>
              <a:t> </a:t>
            </a:r>
            <a:r>
              <a:rPr lang="en-US" sz="2000" dirty="0" err="1"/>
              <a:t>print_happy_birthday</a:t>
            </a:r>
            <a:r>
              <a:rPr lang="en-US" sz="2000" dirty="0"/>
              <a:t>( </a:t>
            </a:r>
            <a:r>
              <a:rPr lang="en-US" sz="2000" dirty="0" err="1"/>
              <a:t>int</a:t>
            </a:r>
            <a:r>
              <a:rPr lang="en-US" sz="2000" dirty="0"/>
              <a:t> age ) </a:t>
            </a:r>
            <a:br>
              <a:rPr lang="en-US" sz="2000" dirty="0"/>
            </a:br>
            <a:r>
              <a:rPr lang="en-US" sz="2000" dirty="0"/>
              <a:t>{ </a:t>
            </a:r>
            <a:br>
              <a:rPr lang="en-US" sz="2000" dirty="0"/>
            </a:br>
            <a:r>
              <a:rPr lang="en-US" sz="2000" dirty="0"/>
              <a:t>   </a:t>
            </a:r>
            <a:r>
              <a:rPr lang="en-US" sz="2000" dirty="0" err="1"/>
              <a:t>printf</a:t>
            </a:r>
            <a:r>
              <a:rPr lang="en-US" sz="2000" dirty="0"/>
              <a:t>("Congratulations on your %d </a:t>
            </a:r>
            <a:r>
              <a:rPr lang="en-US" sz="2000" dirty="0" err="1"/>
              <a:t>th</a:t>
            </a:r>
            <a:r>
              <a:rPr lang="en-US" sz="2000" dirty="0"/>
              <a:t> Birthday\n", age); </a:t>
            </a:r>
            <a:br>
              <a:rPr lang="en-US" sz="2000" dirty="0"/>
            </a:br>
            <a:r>
              <a:rPr lang="en-US" sz="2000" dirty="0"/>
              <a:t>   </a:t>
            </a:r>
            <a:r>
              <a:rPr lang="en-US" sz="2000" b="1" dirty="0">
                <a:solidFill>
                  <a:srgbClr val="006600"/>
                </a:solidFill>
              </a:rPr>
              <a:t>return</a:t>
            </a:r>
            <a:r>
              <a:rPr lang="en-US" sz="2000" dirty="0">
                <a:solidFill>
                  <a:srgbClr val="006600"/>
                </a:solidFill>
              </a:rPr>
              <a:t>;  </a:t>
            </a:r>
            <a:br>
              <a:rPr lang="en-US" sz="2000" dirty="0">
                <a:solidFill>
                  <a:srgbClr val="006600"/>
                </a:solidFill>
              </a:rPr>
            </a:br>
            <a:r>
              <a:rPr lang="en-US" sz="2000" dirty="0"/>
              <a:t>  }</a:t>
            </a:r>
            <a:endParaRPr lang="en-US" sz="1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Functions - Example </a:t>
            </a:r>
          </a:p>
        </p:txBody>
      </p:sp>
      <p:sp>
        <p:nvSpPr>
          <p:cNvPr id="9" name="Text Box 9"/>
          <p:cNvSpPr txBox="1">
            <a:spLocks noChangeArrowheads="1"/>
          </p:cNvSpPr>
          <p:nvPr/>
        </p:nvSpPr>
        <p:spPr bwMode="auto">
          <a:xfrm>
            <a:off x="457200" y="762000"/>
            <a:ext cx="8305800" cy="6042680"/>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indent="-256032" algn="just" fontAlgn="auto">
              <a:spcBef>
                <a:spcPts val="400"/>
              </a:spcBef>
              <a:spcAft>
                <a:spcPts val="0"/>
              </a:spcAft>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 </a:t>
            </a:r>
          </a:p>
          <a:p>
            <a:pPr marL="365760" indent="-256032" algn="just" fontAlgn="auto">
              <a:spcBef>
                <a:spcPts val="400"/>
              </a:spcBef>
              <a:spcAft>
                <a:spcPts val="0"/>
              </a:spcAft>
              <a:buClr>
                <a:schemeClr val="accent1"/>
              </a:buClr>
              <a:buSzPct val="68000"/>
              <a:defRPr/>
            </a:pPr>
            <a:r>
              <a:rPr lang="en-US" sz="2000" b="1" i="1" dirty="0">
                <a:solidFill>
                  <a:srgbClr val="006600"/>
                </a:solidFill>
                <a:latin typeface="Bookman Old Style" panose="02050604050505020204" pitchFamily="18" charset="0"/>
                <a:cs typeface="+mn-cs"/>
              </a:rPr>
              <a:t>long </a:t>
            </a:r>
            <a:r>
              <a:rPr lang="en-US" sz="2000" b="1" i="1" dirty="0" err="1">
                <a:solidFill>
                  <a:srgbClr val="006600"/>
                </a:solidFill>
                <a:latin typeface="Bookman Old Style" panose="02050604050505020204" pitchFamily="18" charset="0"/>
                <a:cs typeface="+mn-cs"/>
              </a:rPr>
              <a:t>int</a:t>
            </a:r>
            <a:r>
              <a:rPr lang="en-US" sz="2000" b="1" i="1" dirty="0">
                <a:solidFill>
                  <a:srgbClr val="006600"/>
                </a:solidFill>
                <a:latin typeface="Bookman Old Style" panose="02050604050505020204" pitchFamily="18" charset="0"/>
                <a:cs typeface="+mn-cs"/>
              </a:rPr>
              <a:t> </a:t>
            </a:r>
            <a:r>
              <a:rPr lang="en-US" sz="2000" b="1" i="1" dirty="0" err="1">
                <a:solidFill>
                  <a:srgbClr val="006600"/>
                </a:solidFill>
                <a:latin typeface="Bookman Old Style" panose="02050604050505020204" pitchFamily="18" charset="0"/>
                <a:cs typeface="+mn-cs"/>
              </a:rPr>
              <a:t>facrorial</a:t>
            </a:r>
            <a:r>
              <a:rPr lang="en-US" sz="2000" b="1" i="1" dirty="0">
                <a:solidFill>
                  <a:srgbClr val="006600"/>
                </a:solidFill>
                <a:latin typeface="Bookman Old Style" panose="02050604050505020204" pitchFamily="18" charset="0"/>
                <a:cs typeface="+mn-cs"/>
              </a:rPr>
              <a:t>( </a:t>
            </a:r>
            <a:r>
              <a:rPr lang="en-US" sz="2000" b="1" i="1" dirty="0" err="1">
                <a:solidFill>
                  <a:srgbClr val="006600"/>
                </a:solidFill>
                <a:latin typeface="Bookman Old Style" panose="02050604050505020204" pitchFamily="18" charset="0"/>
                <a:cs typeface="+mn-cs"/>
              </a:rPr>
              <a:t>int</a:t>
            </a:r>
            <a:r>
              <a:rPr lang="en-US" sz="2000" b="1" i="1" dirty="0">
                <a:solidFill>
                  <a:srgbClr val="006600"/>
                </a:solidFill>
                <a:latin typeface="Bookman Old Style" panose="02050604050505020204" pitchFamily="18" charset="0"/>
                <a:cs typeface="+mn-cs"/>
              </a:rPr>
              <a:t> );</a:t>
            </a:r>
            <a:r>
              <a:rPr lang="en-US" sz="2000" i="1" dirty="0">
                <a:latin typeface="Bookman Old Style" panose="02050604050505020204" pitchFamily="18" charset="0"/>
                <a:cs typeface="+mn-cs"/>
              </a:rPr>
              <a:t> </a:t>
            </a:r>
            <a:r>
              <a:rPr lang="en-US" sz="2000" i="1" dirty="0">
                <a:solidFill>
                  <a:srgbClr val="7028C0"/>
                </a:solidFill>
                <a:latin typeface="Bookman Old Style" panose="02050604050505020204" pitchFamily="18" charset="0"/>
                <a:cs typeface="+mn-cs"/>
                <a:sym typeface="Wingdings" panose="05000000000000000000" pitchFamily="2" charset="2"/>
              </a:rPr>
              <a:t> Function prototype</a:t>
            </a:r>
            <a:endParaRPr lang="en-US" sz="2000" i="1" dirty="0">
              <a:solidFill>
                <a:srgbClr val="7028C0"/>
              </a:solidFill>
              <a:latin typeface="Bookman Old Style" panose="02050604050505020204" pitchFamily="18" charset="0"/>
              <a:cs typeface="+mn-cs"/>
            </a:endParaRP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n;  long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fact;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a:solidFill>
                  <a:srgbClr val="006600"/>
                </a:solidFill>
                <a:latin typeface="Bookman Old Style" panose="02050604050505020204" pitchFamily="18" charset="0"/>
                <a:cs typeface="+mn-cs"/>
              </a:rPr>
              <a:t>fact = factorial( </a:t>
            </a:r>
            <a:r>
              <a:rPr lang="en-US" sz="2000" b="1" i="1" dirty="0">
                <a:solidFill>
                  <a:srgbClr val="800000"/>
                </a:solidFill>
                <a:latin typeface="Bookman Old Style" panose="02050604050505020204" pitchFamily="18" charset="0"/>
                <a:cs typeface="+mn-cs"/>
              </a:rPr>
              <a:t>n</a:t>
            </a:r>
            <a:r>
              <a:rPr lang="en-US" sz="2000" b="1" i="1" dirty="0">
                <a:solidFill>
                  <a:srgbClr val="006600"/>
                </a:solidFill>
                <a:latin typeface="Bookman Old Style" panose="02050604050505020204" pitchFamily="18" charset="0"/>
                <a:cs typeface="+mn-cs"/>
              </a:rPr>
              <a:t> ); </a:t>
            </a:r>
            <a:r>
              <a:rPr lang="en-US" sz="2000" i="1" dirty="0">
                <a:solidFill>
                  <a:srgbClr val="7028C0"/>
                </a:solidFill>
                <a:latin typeface="Bookman Old Style" panose="02050604050505020204" pitchFamily="18" charset="0"/>
                <a:cs typeface="+mn-cs"/>
                <a:sym typeface="Wingdings" panose="05000000000000000000" pitchFamily="2" charset="2"/>
              </a:rPr>
              <a:t> Function Call</a:t>
            </a:r>
            <a:endParaRPr lang="en-US" sz="2000" i="1" dirty="0">
              <a:solidFill>
                <a:srgbClr val="7028C0"/>
              </a:solidFill>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(“Factorial of %d is %</a:t>
            </a:r>
            <a:r>
              <a:rPr lang="en-US" sz="2000" i="1" dirty="0" err="1">
                <a:latin typeface="Bookman Old Style" panose="02050604050505020204" pitchFamily="18" charset="0"/>
                <a:cs typeface="+mn-cs"/>
              </a:rPr>
              <a:t>ld</a:t>
            </a:r>
            <a:r>
              <a:rPr lang="en-US" sz="2000" i="1" dirty="0">
                <a:latin typeface="Bookman Old Style" panose="02050604050505020204" pitchFamily="18" charset="0"/>
                <a:cs typeface="+mn-cs"/>
              </a:rPr>
              <a:t>”, n, fact);</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long </a:t>
            </a:r>
            <a:r>
              <a:rPr lang="en-US" sz="2000" i="1" dirty="0" err="1">
                <a:solidFill>
                  <a:srgbClr val="006600"/>
                </a:solidFill>
                <a:latin typeface="Bookman Old Style" panose="02050604050505020204" pitchFamily="18" charset="0"/>
                <a:cs typeface="+mn-cs"/>
              </a:rPr>
              <a:t>int</a:t>
            </a:r>
            <a:r>
              <a:rPr lang="en-US" sz="2000" i="1" dirty="0">
                <a:solidFill>
                  <a:srgbClr val="006600"/>
                </a:solidFill>
                <a:latin typeface="Bookman Old Style" panose="02050604050505020204" pitchFamily="18" charset="0"/>
                <a:cs typeface="+mn-cs"/>
              </a:rPr>
              <a:t> factorial( </a:t>
            </a:r>
            <a:r>
              <a:rPr lang="en-US" sz="2000" i="1" dirty="0" err="1">
                <a:solidFill>
                  <a:srgbClr val="006600"/>
                </a:solidFill>
                <a:latin typeface="Bookman Old Style" panose="02050604050505020204" pitchFamily="18" charset="0"/>
                <a:cs typeface="+mn-cs"/>
              </a:rPr>
              <a:t>int</a:t>
            </a:r>
            <a:r>
              <a:rPr lang="en-US" sz="2000" i="1" dirty="0">
                <a:solidFill>
                  <a:srgbClr val="006600"/>
                </a:solidFill>
                <a:latin typeface="Bookman Old Style" panose="02050604050505020204" pitchFamily="18" charset="0"/>
                <a:cs typeface="+mn-cs"/>
              </a:rPr>
              <a:t> </a:t>
            </a:r>
            <a:r>
              <a:rPr lang="en-US" sz="2000" b="1" i="1" dirty="0">
                <a:solidFill>
                  <a:srgbClr val="006600"/>
                </a:solidFill>
                <a:latin typeface="Bookman Old Style" panose="02050604050505020204" pitchFamily="18" charset="0"/>
                <a:cs typeface="+mn-cs"/>
              </a:rPr>
              <a:t>n</a:t>
            </a:r>
            <a:r>
              <a:rPr lang="en-US" sz="2000" i="1" dirty="0">
                <a:solidFill>
                  <a:srgbClr val="006600"/>
                </a:solidFill>
                <a:latin typeface="Bookman Old Style" panose="02050604050505020204" pitchFamily="18" charset="0"/>
                <a:cs typeface="+mn-cs"/>
              </a:rPr>
              <a:t> )   /* calculate the factorial of n */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a:t>
            </a:r>
            <a:r>
              <a:rPr lang="en-US" sz="2000" i="1" dirty="0" err="1">
                <a:solidFill>
                  <a:srgbClr val="006600"/>
                </a:solidFill>
                <a:latin typeface="Bookman Old Style" panose="02050604050505020204" pitchFamily="18" charset="0"/>
                <a:cs typeface="+mn-cs"/>
              </a:rPr>
              <a:t>int</a:t>
            </a:r>
            <a:r>
              <a:rPr lang="en-US" sz="2000" i="1" dirty="0">
                <a:solidFill>
                  <a:srgbClr val="006600"/>
                </a:solidFill>
                <a:latin typeface="Bookman Old Style" panose="02050604050505020204" pitchFamily="18" charset="0"/>
                <a:cs typeface="+mn-cs"/>
              </a:rPr>
              <a:t> </a:t>
            </a:r>
            <a:r>
              <a:rPr lang="en-US" sz="2000" i="1" dirty="0" err="1">
                <a:solidFill>
                  <a:srgbClr val="006600"/>
                </a:solidFill>
                <a:latin typeface="Bookman Old Style" panose="02050604050505020204" pitchFamily="18" charset="0"/>
                <a:cs typeface="+mn-cs"/>
              </a:rPr>
              <a:t>i</a:t>
            </a:r>
            <a:r>
              <a:rPr lang="en-US" sz="2000" i="1" dirty="0">
                <a:solidFill>
                  <a:srgbClr val="006600"/>
                </a:solidFill>
                <a:latin typeface="Bookman Old Style" panose="02050604050505020204" pitchFamily="18" charset="0"/>
                <a:cs typeface="+mn-cs"/>
              </a:rPr>
              <a:t>;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long </a:t>
            </a:r>
            <a:r>
              <a:rPr lang="en-US" sz="2000" i="1" dirty="0" err="1">
                <a:solidFill>
                  <a:srgbClr val="006600"/>
                </a:solidFill>
                <a:latin typeface="Bookman Old Style" panose="02050604050505020204" pitchFamily="18" charset="0"/>
                <a:cs typeface="+mn-cs"/>
              </a:rPr>
              <a:t>int</a:t>
            </a:r>
            <a:r>
              <a:rPr lang="en-US" sz="2000" i="1" dirty="0">
                <a:solidFill>
                  <a:srgbClr val="006600"/>
                </a:solidFill>
                <a:latin typeface="Bookman Old Style" panose="02050604050505020204" pitchFamily="18" charset="0"/>
                <a:cs typeface="+mn-cs"/>
              </a:rPr>
              <a:t> prod = 1;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if (n &gt; 1)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for (</a:t>
            </a:r>
            <a:r>
              <a:rPr lang="en-US" sz="2000" i="1" dirty="0" err="1">
                <a:solidFill>
                  <a:srgbClr val="006600"/>
                </a:solidFill>
                <a:latin typeface="Bookman Old Style" panose="02050604050505020204" pitchFamily="18" charset="0"/>
                <a:cs typeface="+mn-cs"/>
              </a:rPr>
              <a:t>i</a:t>
            </a:r>
            <a:r>
              <a:rPr lang="en-US" sz="2000" i="1" dirty="0">
                <a:solidFill>
                  <a:srgbClr val="006600"/>
                </a:solidFill>
                <a:latin typeface="Bookman Old Style" panose="02050604050505020204" pitchFamily="18" charset="0"/>
                <a:cs typeface="+mn-cs"/>
              </a:rPr>
              <a:t> = 2; </a:t>
            </a:r>
            <a:r>
              <a:rPr lang="en-US" sz="2000" i="1" dirty="0" err="1">
                <a:solidFill>
                  <a:srgbClr val="006600"/>
                </a:solidFill>
                <a:latin typeface="Bookman Old Style" panose="02050604050505020204" pitchFamily="18" charset="0"/>
                <a:cs typeface="+mn-cs"/>
              </a:rPr>
              <a:t>i</a:t>
            </a:r>
            <a:r>
              <a:rPr lang="en-US" sz="2000" i="1" dirty="0">
                <a:solidFill>
                  <a:srgbClr val="006600"/>
                </a:solidFill>
                <a:latin typeface="Bookman Old Style" panose="02050604050505020204" pitchFamily="18" charset="0"/>
                <a:cs typeface="+mn-cs"/>
              </a:rPr>
              <a:t> &lt;= n; ++</a:t>
            </a:r>
            <a:r>
              <a:rPr lang="en-US" sz="2000" i="1" dirty="0" err="1">
                <a:solidFill>
                  <a:srgbClr val="006600"/>
                </a:solidFill>
                <a:latin typeface="Bookman Old Style" panose="02050604050505020204" pitchFamily="18" charset="0"/>
                <a:cs typeface="+mn-cs"/>
              </a:rPr>
              <a:t>i</a:t>
            </a:r>
            <a:r>
              <a:rPr lang="en-US" sz="2000" i="1" dirty="0">
                <a:solidFill>
                  <a:srgbClr val="006600"/>
                </a:solidFill>
                <a:latin typeface="Bookman Old Style" panose="02050604050505020204" pitchFamily="18" charset="0"/>
                <a:cs typeface="+mn-cs"/>
              </a:rPr>
              <a:t>)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prod *= </a:t>
            </a:r>
            <a:r>
              <a:rPr lang="en-US" sz="2000" i="1" dirty="0" err="1">
                <a:solidFill>
                  <a:srgbClr val="006600"/>
                </a:solidFill>
                <a:latin typeface="Bookman Old Style" panose="02050604050505020204" pitchFamily="18" charset="0"/>
                <a:cs typeface="+mn-cs"/>
              </a:rPr>
              <a:t>i</a:t>
            </a:r>
            <a:r>
              <a:rPr lang="en-US" sz="2000" i="1" dirty="0">
                <a:solidFill>
                  <a:srgbClr val="006600"/>
                </a:solidFill>
                <a:latin typeface="Bookman Old Style" panose="02050604050505020204" pitchFamily="18" charset="0"/>
                <a:cs typeface="+mn-cs"/>
              </a:rPr>
              <a:t>;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return(prod);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a:t>
            </a:r>
          </a:p>
        </p:txBody>
      </p:sp>
      <p:cxnSp>
        <p:nvCxnSpPr>
          <p:cNvPr id="23" name="Curved Connector 22"/>
          <p:cNvCxnSpPr/>
          <p:nvPr/>
        </p:nvCxnSpPr>
        <p:spPr>
          <a:xfrm rot="10800000" flipV="1">
            <a:off x="3200400" y="2133600"/>
            <a:ext cx="1104900" cy="685803"/>
          </a:xfrm>
          <a:prstGeom prst="curvedConnector3">
            <a:avLst>
              <a:gd name="adj1" fmla="val 50000"/>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267202" y="1992868"/>
            <a:ext cx="2234907" cy="400110"/>
          </a:xfrm>
          <a:prstGeom prst="rect">
            <a:avLst/>
          </a:prstGeom>
        </p:spPr>
        <p:txBody>
          <a:bodyPr wrap="none">
            <a:spAutoFit/>
          </a:bodyPr>
          <a:lstStyle/>
          <a:p>
            <a:r>
              <a:rPr lang="en-US" sz="2000" i="1" dirty="0">
                <a:solidFill>
                  <a:srgbClr val="7028C0"/>
                </a:solidFill>
                <a:latin typeface="Bookman Old Style" panose="02050604050505020204" pitchFamily="18" charset="0"/>
              </a:rPr>
              <a:t>Actual Argument</a:t>
            </a:r>
          </a:p>
        </p:txBody>
      </p:sp>
      <p:cxnSp>
        <p:nvCxnSpPr>
          <p:cNvPr id="34" name="Curved Connector 33"/>
          <p:cNvCxnSpPr/>
          <p:nvPr/>
        </p:nvCxnSpPr>
        <p:spPr>
          <a:xfrm rot="10800000" flipV="1">
            <a:off x="3314700" y="3695698"/>
            <a:ext cx="1104900" cy="342901"/>
          </a:xfrm>
          <a:prstGeom prst="curvedConnector3">
            <a:avLst>
              <a:gd name="adj1" fmla="val 50000"/>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394493" y="3486089"/>
            <a:ext cx="2311851" cy="400110"/>
          </a:xfrm>
          <a:prstGeom prst="rect">
            <a:avLst/>
          </a:prstGeom>
        </p:spPr>
        <p:txBody>
          <a:bodyPr wrap="none">
            <a:spAutoFit/>
          </a:bodyPr>
          <a:lstStyle/>
          <a:p>
            <a:r>
              <a:rPr lang="en-US" sz="2000" i="1" dirty="0">
                <a:solidFill>
                  <a:srgbClr val="7028C0"/>
                </a:solidFill>
                <a:latin typeface="Bookman Old Style" panose="02050604050505020204" pitchFamily="18" charset="0"/>
              </a:rPr>
              <a:t>Formal Argument</a:t>
            </a:r>
          </a:p>
        </p:txBody>
      </p:sp>
    </p:spTree>
    <p:extLst>
      <p:ext uri="{BB962C8B-B14F-4D97-AF65-F5344CB8AC3E}">
        <p14:creationId xmlns:p14="http://schemas.microsoft.com/office/powerpoint/2010/main" val="256275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 Parameters </a:t>
            </a:r>
          </a:p>
        </p:txBody>
      </p:sp>
      <p:sp>
        <p:nvSpPr>
          <p:cNvPr id="4" name="Rectangle 3"/>
          <p:cNvSpPr/>
          <p:nvPr/>
        </p:nvSpPr>
        <p:spPr>
          <a:xfrm>
            <a:off x="457200" y="825818"/>
            <a:ext cx="8454450" cy="443198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nSpc>
                <a:spcPct val="150000"/>
              </a:lnSpc>
              <a:buFont typeface="Wingdings" panose="05000000000000000000" pitchFamily="2" charset="2"/>
              <a:buChar char="§"/>
            </a:pPr>
            <a:r>
              <a:rPr lang="en-US" dirty="0"/>
              <a:t>Parameters are the symbolic name for "data" that  are passed to a function</a:t>
            </a:r>
          </a:p>
          <a:p>
            <a:pPr marL="1200150" lvl="2" indent="-285750">
              <a:lnSpc>
                <a:spcPct val="150000"/>
              </a:lnSpc>
              <a:buFont typeface="Wingdings" panose="05000000000000000000" pitchFamily="2" charset="2"/>
              <a:buChar char="§"/>
            </a:pPr>
            <a:r>
              <a:rPr lang="en-US" dirty="0"/>
              <a:t>Formal Arguments  -  Called function</a:t>
            </a:r>
          </a:p>
          <a:p>
            <a:pPr marL="1200150" lvl="2" indent="-285750">
              <a:lnSpc>
                <a:spcPct val="150000"/>
              </a:lnSpc>
              <a:buFont typeface="Wingdings" panose="05000000000000000000" pitchFamily="2" charset="2"/>
              <a:buChar char="§"/>
            </a:pPr>
            <a:r>
              <a:rPr lang="en-US" dirty="0"/>
              <a:t>Actual Arguments   -  Calling function</a:t>
            </a:r>
          </a:p>
          <a:p>
            <a:pPr marL="285750" indent="-285750">
              <a:lnSpc>
                <a:spcPct val="150000"/>
              </a:lnSpc>
              <a:buFont typeface="Wingdings" panose="05000000000000000000" pitchFamily="2" charset="2"/>
              <a:buChar char="§"/>
            </a:pPr>
            <a:r>
              <a:rPr lang="en-US" dirty="0"/>
              <a:t>Two ways that arguments can be passed to a function:</a:t>
            </a:r>
          </a:p>
          <a:p>
            <a:pPr lvl="1">
              <a:lnSpc>
                <a:spcPct val="150000"/>
              </a:lnSpc>
              <a:buFont typeface="Wingdings" pitchFamily="2" charset="2"/>
              <a:buChar char="Ø"/>
            </a:pPr>
            <a:r>
              <a:rPr lang="en-US" dirty="0"/>
              <a:t>   Call by value</a:t>
            </a:r>
          </a:p>
          <a:p>
            <a:pPr lvl="2">
              <a:lnSpc>
                <a:spcPct val="150000"/>
              </a:lnSpc>
              <a:buFont typeface="Courier New" pitchFamily="49" charset="0"/>
              <a:buChar char="o"/>
            </a:pPr>
            <a:r>
              <a:rPr lang="en-US" sz="1600" dirty="0"/>
              <a:t>   Copy of data is sent  to the function being called</a:t>
            </a:r>
          </a:p>
          <a:p>
            <a:pPr lvl="2">
              <a:lnSpc>
                <a:spcPct val="150000"/>
              </a:lnSpc>
              <a:buFont typeface="Courier New" pitchFamily="49" charset="0"/>
              <a:buChar char="o"/>
            </a:pPr>
            <a:r>
              <a:rPr lang="en-US" sz="1600" dirty="0"/>
              <a:t>   Doesn’t  affect the original data</a:t>
            </a:r>
          </a:p>
          <a:p>
            <a:pPr lvl="1">
              <a:lnSpc>
                <a:spcPct val="150000"/>
              </a:lnSpc>
              <a:buFont typeface="Wingdings" pitchFamily="2" charset="2"/>
              <a:buChar char="Ø"/>
            </a:pPr>
            <a:r>
              <a:rPr lang="en-US" dirty="0"/>
              <a:t>   Call by Reference</a:t>
            </a:r>
          </a:p>
          <a:p>
            <a:pPr lvl="2">
              <a:lnSpc>
                <a:spcPct val="150000"/>
              </a:lnSpc>
              <a:buFont typeface="Courier New" pitchFamily="49" charset="0"/>
              <a:buChar char="o"/>
            </a:pPr>
            <a:r>
              <a:rPr lang="en-US" sz="1600" dirty="0"/>
              <a:t>   Reference to the data is sent</a:t>
            </a:r>
          </a:p>
          <a:p>
            <a:pPr lvl="2">
              <a:lnSpc>
                <a:spcPct val="150000"/>
              </a:lnSpc>
              <a:buFont typeface="Courier New" pitchFamily="49" charset="0"/>
              <a:buChar char="o"/>
            </a:pPr>
            <a:r>
              <a:rPr lang="en-US" sz="1600" dirty="0"/>
              <a:t>   Reference parameter "refers" to the original data in the calling function.</a:t>
            </a:r>
          </a:p>
          <a:p>
            <a:pPr lvl="2">
              <a:lnSpc>
                <a:spcPct val="150000"/>
              </a:lnSpc>
              <a:buFont typeface="Courier New" pitchFamily="49" charset="0"/>
              <a:buChar char="o"/>
            </a:pPr>
            <a:r>
              <a:rPr lang="en-US" sz="1600" dirty="0"/>
              <a:t>   Changes affect the original data</a:t>
            </a:r>
          </a:p>
        </p:txBody>
      </p:sp>
      <p:sp>
        <p:nvSpPr>
          <p:cNvPr id="6" name="Text Box 3"/>
          <p:cNvSpPr txBox="1">
            <a:spLocks noChangeArrowheads="1"/>
          </p:cNvSpPr>
          <p:nvPr/>
        </p:nvSpPr>
        <p:spPr bwMode="auto">
          <a:xfrm>
            <a:off x="431802" y="5349897"/>
            <a:ext cx="3987798" cy="15081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void swap(</a:t>
            </a:r>
            <a:r>
              <a:rPr lang="en-US" altLang="en-US" sz="2000" b="1" dirty="0" err="1">
                <a:latin typeface="Courier New" pitchFamily="49" charset="0"/>
              </a:rPr>
              <a:t>int</a:t>
            </a:r>
            <a:r>
              <a:rPr lang="en-US" altLang="en-US" sz="2000" b="1" dirty="0">
                <a:latin typeface="Courier New" pitchFamily="49" charset="0"/>
              </a:rPr>
              <a:t> x, </a:t>
            </a:r>
            <a:r>
              <a:rPr lang="en-US" altLang="en-US" sz="2000" b="1" dirty="0" err="1">
                <a:latin typeface="Courier New" pitchFamily="49" charset="0"/>
              </a:rPr>
              <a:t>int</a:t>
            </a:r>
            <a:r>
              <a:rPr lang="en-US" altLang="en-US" sz="2000" b="1" dirty="0">
                <a:latin typeface="Courier New" pitchFamily="49" charset="0"/>
              </a:rPr>
              <a:t> y)</a:t>
            </a:r>
          </a:p>
          <a:p>
            <a:pPr>
              <a:spcBef>
                <a:spcPct val="20000"/>
              </a:spcBef>
            </a:pPr>
            <a:endParaRPr lang="en-US" altLang="en-US" sz="2000" b="1" dirty="0">
              <a:latin typeface="Courier New" pitchFamily="49" charset="0"/>
            </a:endParaRPr>
          </a:p>
          <a:p>
            <a:pPr>
              <a:spcBef>
                <a:spcPct val="20000"/>
              </a:spcBef>
            </a:pPr>
            <a:r>
              <a:rPr lang="en-US" altLang="en-US" sz="2000" b="1" dirty="0">
                <a:latin typeface="Courier New" pitchFamily="49" charset="0"/>
              </a:rPr>
              <a:t>// call by value</a:t>
            </a:r>
          </a:p>
          <a:p>
            <a:pPr>
              <a:spcBef>
                <a:spcPct val="20000"/>
              </a:spcBef>
            </a:pPr>
            <a:r>
              <a:rPr lang="en-US" altLang="en-US" sz="2000" b="1" dirty="0">
                <a:latin typeface="Courier New" pitchFamily="49" charset="0"/>
              </a:rPr>
              <a:t>Swap(</a:t>
            </a:r>
            <a:r>
              <a:rPr lang="en-US" altLang="en-US" sz="2000" b="1" dirty="0" err="1">
                <a:latin typeface="Courier New" pitchFamily="49" charset="0"/>
              </a:rPr>
              <a:t>x,y</a:t>
            </a:r>
            <a:r>
              <a:rPr lang="en-US" altLang="en-US" sz="2000" b="1" dirty="0">
                <a:latin typeface="Courier New" pitchFamily="49" charset="0"/>
              </a:rPr>
              <a:t>);</a:t>
            </a:r>
          </a:p>
        </p:txBody>
      </p:sp>
      <p:sp>
        <p:nvSpPr>
          <p:cNvPr id="7" name="Text Box 3"/>
          <p:cNvSpPr txBox="1">
            <a:spLocks noChangeArrowheads="1"/>
          </p:cNvSpPr>
          <p:nvPr/>
        </p:nvSpPr>
        <p:spPr bwMode="auto">
          <a:xfrm>
            <a:off x="4724400" y="5349897"/>
            <a:ext cx="4187250" cy="15081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void swap( </a:t>
            </a:r>
            <a:r>
              <a:rPr lang="en-US" altLang="en-US" sz="2000" b="1" dirty="0" err="1">
                <a:latin typeface="Courier New" pitchFamily="49" charset="0"/>
              </a:rPr>
              <a:t>int</a:t>
            </a:r>
            <a:r>
              <a:rPr lang="en-US" altLang="en-US" sz="2000" b="1" dirty="0">
                <a:latin typeface="Courier New" pitchFamily="49" charset="0"/>
              </a:rPr>
              <a:t> *x, </a:t>
            </a:r>
            <a:r>
              <a:rPr lang="en-US" altLang="en-US" sz="2000" b="1" dirty="0" err="1">
                <a:latin typeface="Courier New" pitchFamily="49" charset="0"/>
              </a:rPr>
              <a:t>int</a:t>
            </a:r>
            <a:r>
              <a:rPr lang="en-US" altLang="en-US" sz="2000" b="1" dirty="0">
                <a:latin typeface="Courier New" pitchFamily="49" charset="0"/>
              </a:rPr>
              <a:t> *y)</a:t>
            </a:r>
          </a:p>
          <a:p>
            <a:pPr>
              <a:spcBef>
                <a:spcPct val="20000"/>
              </a:spcBef>
            </a:pPr>
            <a:endParaRPr lang="en-US" altLang="en-US" sz="2000" b="1" dirty="0">
              <a:latin typeface="Courier New" pitchFamily="49" charset="0"/>
            </a:endParaRPr>
          </a:p>
          <a:p>
            <a:pPr>
              <a:spcBef>
                <a:spcPct val="20000"/>
              </a:spcBef>
            </a:pPr>
            <a:r>
              <a:rPr lang="en-US" altLang="en-US" sz="2000" b="1" dirty="0">
                <a:latin typeface="Courier New" pitchFamily="49" charset="0"/>
              </a:rPr>
              <a:t>//call by reference</a:t>
            </a:r>
          </a:p>
          <a:p>
            <a:pPr>
              <a:spcBef>
                <a:spcPct val="20000"/>
              </a:spcBef>
            </a:pPr>
            <a:r>
              <a:rPr lang="en-US" altLang="en-US" sz="2000" b="1" dirty="0">
                <a:latin typeface="Courier New" pitchFamily="49" charset="0"/>
              </a:rPr>
              <a:t>Swap( &amp;x, &amp;y);</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verygoo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TP001136799</AuthoringAssetId>
    <AssetId xmlns="145c5697-5eb5-440b-b2f1-a8273fb59250">TS001136799</AssetId>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8B300C-072C-44B9-9187-A98E9B7B3914}">
  <ds:schemaRefs>
    <ds:schemaRef ds:uri="http://schemas.microsoft.com/sharepoint/v3/contenttype/forms"/>
  </ds:schemaRefs>
</ds:datastoreItem>
</file>

<file path=customXml/itemProps2.xml><?xml version="1.0" encoding="utf-8"?>
<ds:datastoreItem xmlns:ds="http://schemas.openxmlformats.org/officeDocument/2006/customXml" ds:itemID="{E7145063-8963-4F41-8ED0-702CABF182ED}">
  <ds:schemaRefs>
    <ds:schemaRef ds:uri="http://purl.org/dc/dcmitype/"/>
    <ds:schemaRef ds:uri="http://www.w3.org/XML/1998/namespace"/>
    <ds:schemaRef ds:uri="http://purl.org/dc/elements/1.1/"/>
    <ds:schemaRef ds:uri="http://purl.org/dc/terms/"/>
    <ds:schemaRef ds:uri="http://schemas.microsoft.com/office/infopath/2007/PartnerControls"/>
    <ds:schemaRef ds:uri="145c5697-5eb5-440b-b2f1-a8273fb59250"/>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78211FA-ADA8-4F3C-AC46-3F760DFB4F3C}">
  <ds:schemaRefs>
    <ds:schemaRef ds:uri="http://schemas.microsoft.com/office/2006/metadata/longProperties"/>
  </ds:schemaRefs>
</ds:datastoreItem>
</file>

<file path=customXml/itemProps4.xml><?xml version="1.0" encoding="utf-8"?>
<ds:datastoreItem xmlns:ds="http://schemas.openxmlformats.org/officeDocument/2006/customXml" ds:itemID="{086B320C-784B-48CF-9387-8B12FE18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verygood</Template>
  <TotalTime>36440</TotalTime>
  <Words>2223</Words>
  <Application>Microsoft Office PowerPoint</Application>
  <PresentationFormat>On-screen Show (4:3)</PresentationFormat>
  <Paragraphs>340</Paragraphs>
  <Slides>31</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Algerian</vt:lpstr>
      <vt:lpstr>Arial</vt:lpstr>
      <vt:lpstr>Bookman Old Style</vt:lpstr>
      <vt:lpstr>Calibri</vt:lpstr>
      <vt:lpstr>Courier New</vt:lpstr>
      <vt:lpstr>GillSans</vt:lpstr>
      <vt:lpstr>Imprint MT Shadow</vt:lpstr>
      <vt:lpstr>Verdana</vt:lpstr>
      <vt:lpstr>Wingdings</vt:lpstr>
      <vt:lpstr>Wingdings 2</vt:lpstr>
      <vt:lpstr>verygood</vt:lpstr>
      <vt:lpstr>Title &amp; Subtitle copy</vt:lpstr>
      <vt:lpstr>PowerPoint Presentation</vt:lpstr>
      <vt:lpstr>PowerPoint Presentation</vt:lpstr>
      <vt:lpstr>Functions</vt:lpstr>
      <vt:lpstr>Defining a Function</vt:lpstr>
      <vt:lpstr>Function Prototypes</vt:lpstr>
      <vt:lpstr>Function prototypes…</vt:lpstr>
      <vt:lpstr>Return type of  a C Function</vt:lpstr>
      <vt:lpstr>Functions - Example </vt:lpstr>
      <vt:lpstr>Function Parameters </vt:lpstr>
      <vt:lpstr>Function Parameters… </vt:lpstr>
      <vt:lpstr>Function Parameters - Rules</vt:lpstr>
      <vt:lpstr>Functions - Rules</vt:lpstr>
      <vt:lpstr>Functions with no arguments No return value</vt:lpstr>
      <vt:lpstr>Functions with arguments No return value</vt:lpstr>
      <vt:lpstr>Functions with arguments with return value</vt:lpstr>
      <vt:lpstr>Functions - Advantages</vt:lpstr>
      <vt:lpstr>What is the Value of the a and b ?</vt:lpstr>
      <vt:lpstr>What is the Value of the a and b ?</vt:lpstr>
      <vt:lpstr>Recursion</vt:lpstr>
      <vt:lpstr>Recursion</vt:lpstr>
      <vt:lpstr>Recursion – Example1 - Factorial</vt:lpstr>
      <vt:lpstr>Recursion – Example1 - Factorial</vt:lpstr>
      <vt:lpstr>Working of Recursion</vt:lpstr>
      <vt:lpstr>Recursion – Example1 - Factorial</vt:lpstr>
      <vt:lpstr>Recursion – Example2 - Fibonacci</vt:lpstr>
      <vt:lpstr>Recursion – Example2 - Fibonacci</vt:lpstr>
      <vt:lpstr>Recursion</vt:lpstr>
      <vt:lpstr>Class room Exercise - 6</vt:lpstr>
      <vt:lpstr>Class room Exercise - 6</vt:lpstr>
      <vt:lpstr>Trace of Function multiply(6,3)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cdac</dc:creator>
  <cp:lastModifiedBy>Mahendra L</cp:lastModifiedBy>
  <cp:revision>4113</cp:revision>
  <dcterms:created xsi:type="dcterms:W3CDTF">2012-06-25T07:19:09Z</dcterms:created>
  <dcterms:modified xsi:type="dcterms:W3CDTF">2021-09-27T16:22:53Z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with animation (Blue bars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with animation (Blue bars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79;#Template 12;#66;#PowerPoint - Design Templt 2003;#67;#PowerPoint - Design Templt 12;#64;#PowerPoint 2003;#182;#Office XP;#65;#Microsoft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259288</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TP001136799</vt:lpwstr>
  </property>
  <property fmtid="{D5CDD505-2E9C-101B-9397-08002B2CF9AE}" pid="41" name="NumericAssetId">
    <vt:lpwstr/>
  </property>
  <property fmtid="{D5CDD505-2E9C-101B-9397-08002B2CF9AE}" pid="42" name="AppVer">
    <vt:lpwstr/>
  </property>
</Properties>
</file>