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2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1. Origin of MySQL &amp; Purpose</a:t>
          </a:r>
          <a:endParaRPr lang="en-US" dirty="0">
            <a:solidFill>
              <a:schemeClr val="bg1"/>
            </a:solidFill>
          </a:endParaRP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2. What is MySQL</a:t>
          </a:r>
          <a:endParaRPr lang="en-US" dirty="0">
            <a:solidFill>
              <a:schemeClr val="bg1"/>
            </a:solidFill>
          </a:endParaRP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 Categories of Datatypes</a:t>
          </a:r>
          <a:endParaRPr lang="en-US" dirty="0">
            <a:solidFill>
              <a:schemeClr val="bg1"/>
            </a:solidFill>
          </a:endParaRP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F4A56385-3827-49D1-B533-953BA75136B7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Thank You</a:t>
          </a:r>
          <a:endParaRPr lang="en-US" dirty="0">
            <a:solidFill>
              <a:schemeClr val="bg1"/>
            </a:solidFill>
          </a:endParaRPr>
        </a:p>
      </dgm:t>
    </dgm:pt>
    <dgm:pt modelId="{5C6E35C5-B6D6-42D4-9FF2-63E3FEC1E45F}" type="parTrans" cxnId="{D572C096-14C8-487B-ABCD-6354192B80BA}">
      <dgm:prSet/>
      <dgm:spPr/>
      <dgm:t>
        <a:bodyPr/>
        <a:lstStyle/>
        <a:p>
          <a:endParaRPr lang="en-US"/>
        </a:p>
      </dgm:t>
    </dgm:pt>
    <dgm:pt modelId="{E866DA3A-B427-429E-A892-4812B432ED79}" type="sibTrans" cxnId="{D572C096-14C8-487B-ABCD-6354192B80BA}">
      <dgm:prSet/>
      <dgm:spPr/>
      <dgm:t>
        <a:bodyPr/>
        <a:lstStyle/>
        <a:p>
          <a:endParaRPr lang="en-US"/>
        </a:p>
      </dgm:t>
    </dgm:pt>
    <dgm:pt modelId="{419DF63C-9792-4EF5-9125-1EEF4D07C33F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3. Introduction to MySQL Datatypes</a:t>
          </a:r>
          <a:endParaRPr lang="en-US" dirty="0">
            <a:solidFill>
              <a:schemeClr val="bg1"/>
            </a:solidFill>
          </a:endParaRPr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 custLinFactNeighborX="0" custLinFactNeighborY="2648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 custLinFactNeighborX="0" custLinFactNeighborY="2648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ECF89-2783-4E78-A209-A16EF114A1AA}" type="doc">
      <dgm:prSet loTypeId="urn:microsoft.com/office/officeart/2016/7/layout/LinProcess3" loCatId="list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FB58190-E438-47AF-86F3-FAEC2813ACF1}">
      <dgm:prSet custT="1"/>
      <dgm:spPr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>
          <a:noFill/>
        </a:ln>
      </dgm:spPr>
      <dgm:t>
        <a:bodyPr/>
        <a:lstStyle/>
        <a:p>
          <a:pPr algn="just"/>
          <a:r>
            <a:rPr lang="en-GB" sz="1600" b="1" dirty="0" smtClean="0">
              <a:solidFill>
                <a:schemeClr val="bg1"/>
              </a:solidFill>
              <a:latin typeface="Arial Black" panose="020B0A04020102020204" pitchFamily="34" charset="0"/>
            </a:rPr>
            <a:t>General Overview:</a:t>
          </a:r>
        </a:p>
        <a:p>
          <a:pPr algn="just"/>
          <a:r>
            <a:rPr lang="en-US" sz="1600" b="1" u="sng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r>
            <a: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MySQL is an open-source relational database management system (RDBMS) widely used for managing and organizing data by Oracle Corporation.</a:t>
          </a:r>
          <a:endParaRPr lang="en-US" sz="1800" noProof="1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0BCF22-228C-4E6F-A028-7BBDE5C12E5A}" type="parTrans" cxnId="{8FB3CA80-DD34-4F68-B118-EAE12645570F}">
      <dgm:prSet/>
      <dgm:spPr/>
      <dgm:t>
        <a:bodyPr/>
        <a:lstStyle/>
        <a:p>
          <a:endParaRPr lang="en-US"/>
        </a:p>
      </dgm:t>
    </dgm:pt>
    <dgm:pt modelId="{547F8894-C324-4B84-95BE-A51E4FE0FA16}" type="sibTrans" cxnId="{8FB3CA80-DD34-4F68-B118-EAE12645570F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C2A3EC29-44BC-4E51-92DE-E27BF9CD4489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Business Context: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r>
            <a:rPr 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MySQL is a powerful and cost-effective database management system used by businesses of all sizes to manage their data efficiently. As an open-source platform, it provides a robust and scalable solution for storing and retrieving data.</a:t>
          </a:r>
          <a:endParaRPr lang="en-US" sz="1600" kern="12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CE6B5045-A42D-4562-9588-2342D0E47934}" type="parTrans" cxnId="{B49FD08F-C9D7-4FC0-B446-ED9717719A00}">
      <dgm:prSet/>
      <dgm:spPr/>
      <dgm:t>
        <a:bodyPr/>
        <a:lstStyle/>
        <a:p>
          <a:endParaRPr lang="en-US"/>
        </a:p>
      </dgm:t>
    </dgm:pt>
    <dgm:pt modelId="{10254594-A53F-49FE-B0F2-BC233EE7109F}" type="sibTrans" cxnId="{B49FD08F-C9D7-4FC0-B446-ED9717719A00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CE11A269-561D-4BA1-BC45-87F6759FD368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Technical Definition: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r>
            <a:rPr lang="en-US" sz="1600" u="none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 is an open-source RDBMS that utilizes Structured Query Language (SQL) to interact with and manage data stored in relational tables. It supports multi-user access to multiple databases, allowing complex querying and transaction processing.</a:t>
          </a:r>
          <a:endParaRPr lang="en-US" sz="1600" kern="12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C9DED455-19B5-45BA-AEF1-572CA46E947B}" type="sibTrans" cxnId="{2E9E5A02-0CE8-4569-9B67-05EE24CE2438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4A66CBC3-2E89-46E5-B2EA-1705F05E6FDD}" type="parTrans" cxnId="{2E9E5A02-0CE8-4569-9B67-05EE24CE2438}">
      <dgm:prSet/>
      <dgm:spPr/>
      <dgm:t>
        <a:bodyPr/>
        <a:lstStyle/>
        <a:p>
          <a:endParaRPr lang="en-US"/>
        </a:p>
      </dgm:t>
    </dgm:pt>
    <dgm:pt modelId="{ACE795D8-4182-4DF1-B098-DD0AD48044C8}" type="pres">
      <dgm:prSet presAssocID="{BB0ECF89-2783-4E78-A209-A16EF114A1AA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457034-7B47-4E8B-B040-E0565D08290C}" type="pres">
      <dgm:prSet presAssocID="{FFB58190-E438-47AF-86F3-FAEC2813ACF1}" presName="compositeNode" presStyleCnt="0">
        <dgm:presLayoutVars>
          <dgm:bulletEnabled val="1"/>
        </dgm:presLayoutVars>
      </dgm:prSet>
      <dgm:spPr/>
    </dgm:pt>
    <dgm:pt modelId="{39A872F9-A5B8-4211-9FCD-79722E167124}" type="pres">
      <dgm:prSet presAssocID="{FFB58190-E438-47AF-86F3-FAEC2813ACF1}" presName="bgRect" presStyleLbl="bgAccFollowNode1" presStyleIdx="0" presStyleCnt="3" custLinFactNeighborX="0"/>
      <dgm:spPr/>
      <dgm:t>
        <a:bodyPr/>
        <a:lstStyle/>
        <a:p>
          <a:endParaRPr lang="en-US"/>
        </a:p>
      </dgm:t>
    </dgm:pt>
    <dgm:pt modelId="{8157E768-0524-44F1-8F00-7DF53576D2D6}" type="pres">
      <dgm:prSet presAssocID="{547F8894-C324-4B84-95BE-A51E4FE0FA16}" presName="sibTransNodeCircle" presStyleLbl="alignNode1" presStyleIdx="0" presStyleCnt="6" custFlipVert="0" custScaleY="6014" custLinFactNeighborX="-4588" custLinFactNeighborY="-68585">
        <dgm:presLayoutVars>
          <dgm:chMax val="0"/>
          <dgm:bulletEnabled/>
        </dgm:presLayoutVars>
      </dgm:prSet>
      <dgm:spPr>
        <a:xfrm>
          <a:off x="990361" y="435133"/>
          <a:ext cx="1305401" cy="1305401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676D607A-85D2-4EAF-B264-A9D94B61A4FF}" type="pres">
      <dgm:prSet presAssocID="{FFB58190-E438-47AF-86F3-FAEC2813ACF1}" presName="bottomLine" presStyleLbl="alignNode1" presStyleIdx="1" presStyleCnt="6">
        <dgm:presLayoutVars/>
      </dgm:prSet>
      <dgm:spPr/>
    </dgm:pt>
    <dgm:pt modelId="{3DFCE59B-AEDE-4DE2-8B09-D05F047AB42F}" type="pres">
      <dgm:prSet presAssocID="{FFB58190-E438-47AF-86F3-FAEC2813ACF1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5492C-54BB-4101-B1E0-86F57716A25E}" type="pres">
      <dgm:prSet presAssocID="{547F8894-C324-4B84-95BE-A51E4FE0FA16}" presName="sibTrans" presStyleCnt="0"/>
      <dgm:spPr/>
    </dgm:pt>
    <dgm:pt modelId="{9A0277E3-55B2-4FAA-BDD3-FFC27311B05B}" type="pres">
      <dgm:prSet presAssocID="{CE11A269-561D-4BA1-BC45-87F6759FD368}" presName="compositeNode" presStyleCnt="0">
        <dgm:presLayoutVars>
          <dgm:bulletEnabled val="1"/>
        </dgm:presLayoutVars>
      </dgm:prSet>
      <dgm:spPr/>
    </dgm:pt>
    <dgm:pt modelId="{AE95CEBE-1AD7-41D4-9CEE-5BA77CA8C01E}" type="pres">
      <dgm:prSet presAssocID="{CE11A269-561D-4BA1-BC45-87F6759FD368}" presName="bgRect" presStyleLbl="bgAccFollowNode1" presStyleIdx="1" presStyleCnt="3"/>
      <dgm:spPr>
        <a:xfrm>
          <a:off x="3614737" y="0"/>
          <a:ext cx="3286125" cy="4351338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AFA09309-0DCE-4477-82D3-AAF980A85A37}" type="pres">
      <dgm:prSet presAssocID="{C9DED455-19B5-45BA-AEF1-572CA46E947B}" presName="sibTransNodeCircle" presStyleLbl="alignNode1" presStyleIdx="2" presStyleCnt="6" custScaleY="4897" custLinFactNeighborX="-2021" custLinFactNeighborY="-68027">
        <dgm:presLayoutVars>
          <dgm:chMax val="0"/>
          <dgm:bulletEnabled/>
        </dgm:presLayoutVars>
      </dgm:prSet>
      <dgm:spPr>
        <a:xfrm>
          <a:off x="4605099" y="435133"/>
          <a:ext cx="1305401" cy="1305401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70685E0F-5EC9-4D84-80D5-F2F78DC3CFFC}" type="pres">
      <dgm:prSet presAssocID="{CE11A269-561D-4BA1-BC45-87F6759FD368}" presName="bottomLine" presStyleLbl="alignNode1" presStyleIdx="3" presStyleCnt="6">
        <dgm:presLayoutVars/>
      </dgm:prSet>
      <dgm:spPr/>
    </dgm:pt>
    <dgm:pt modelId="{E8E0C55E-232A-41CA-87BA-45B86ABED6ED}" type="pres">
      <dgm:prSet presAssocID="{CE11A269-561D-4BA1-BC45-87F6759FD368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726A2-0416-41E0-99B4-BCA6885784BC}" type="pres">
      <dgm:prSet presAssocID="{C9DED455-19B5-45BA-AEF1-572CA46E947B}" presName="sibTrans" presStyleCnt="0"/>
      <dgm:spPr/>
    </dgm:pt>
    <dgm:pt modelId="{F4C4AEC7-6D64-4C71-ADC5-0F5CC45360C6}" type="pres">
      <dgm:prSet presAssocID="{C2A3EC29-44BC-4E51-92DE-E27BF9CD4489}" presName="compositeNode" presStyleCnt="0">
        <dgm:presLayoutVars>
          <dgm:bulletEnabled val="1"/>
        </dgm:presLayoutVars>
      </dgm:prSet>
      <dgm:spPr/>
    </dgm:pt>
    <dgm:pt modelId="{3AF3868F-681F-4EF9-8B83-F3B0F354A4C4}" type="pres">
      <dgm:prSet presAssocID="{C2A3EC29-44BC-4E51-92DE-E27BF9CD4489}" presName="bgRect" presStyleLbl="bgAccFollowNode1" presStyleIdx="2" presStyleCnt="3" custLinFactNeighborX="255" custLinFactNeighborY="1936"/>
      <dgm:spPr>
        <a:xfrm>
          <a:off x="7229475" y="0"/>
          <a:ext cx="3286125" cy="4351338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9718E67E-2C8C-4093-AB5F-E3BEFAAEA31B}" type="pres">
      <dgm:prSet presAssocID="{10254594-A53F-49FE-B0F2-BC233EE7109F}" presName="sibTransNodeCircle" presStyleLbl="alignNode1" presStyleIdx="4" presStyleCnt="6" custAng="10800000" custFlipVert="0" custScaleY="3550" custLinFactNeighborX="1347" custLinFactNeighborY="-67353">
        <dgm:presLayoutVars>
          <dgm:chMax val="0"/>
          <dgm:bulletEnabled/>
        </dgm:presLayoutVars>
      </dgm:prSet>
      <dgm:spPr>
        <a:xfrm>
          <a:off x="8219836" y="435133"/>
          <a:ext cx="1305401" cy="1305401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13CAC05E-7817-4F00-94BF-9DC0F20DF1D8}" type="pres">
      <dgm:prSet presAssocID="{C2A3EC29-44BC-4E51-92DE-E27BF9CD4489}" presName="bottomLine" presStyleLbl="alignNode1" presStyleIdx="5" presStyleCnt="6">
        <dgm:presLayoutVars/>
      </dgm:prSet>
      <dgm:spPr/>
    </dgm:pt>
    <dgm:pt modelId="{90A7E684-CAA3-435E-B654-85F1BA7D2B87}" type="pres">
      <dgm:prSet presAssocID="{C2A3EC29-44BC-4E51-92DE-E27BF9CD4489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9E5A02-0CE8-4569-9B67-05EE24CE2438}" srcId="{BB0ECF89-2783-4E78-A209-A16EF114A1AA}" destId="{CE11A269-561D-4BA1-BC45-87F6759FD368}" srcOrd="1" destOrd="0" parTransId="{4A66CBC3-2E89-46E5-B2EA-1705F05E6FDD}" sibTransId="{C9DED455-19B5-45BA-AEF1-572CA46E947B}"/>
    <dgm:cxn modelId="{D2545B17-F0FC-41C0-8AE6-C63C564398B0}" type="presOf" srcId="{CE11A269-561D-4BA1-BC45-87F6759FD368}" destId="{AE95CEBE-1AD7-41D4-9CEE-5BA77CA8C01E}" srcOrd="0" destOrd="0" presId="urn:microsoft.com/office/officeart/2016/7/layout/LinProcess3"/>
    <dgm:cxn modelId="{13094BE1-4993-450F-9A18-CF0E62019EF7}" type="presOf" srcId="{FFB58190-E438-47AF-86F3-FAEC2813ACF1}" destId="{39A872F9-A5B8-4211-9FCD-79722E167124}" srcOrd="0" destOrd="0" presId="urn:microsoft.com/office/officeart/2016/7/layout/LinProcess3"/>
    <dgm:cxn modelId="{36884E1A-39D3-4491-AFD6-BCBC6392A59E}" type="presOf" srcId="{CE11A269-561D-4BA1-BC45-87F6759FD368}" destId="{E8E0C55E-232A-41CA-87BA-45B86ABED6ED}" srcOrd="1" destOrd="0" presId="urn:microsoft.com/office/officeart/2016/7/layout/LinProcess3"/>
    <dgm:cxn modelId="{C8A4ECC3-0B95-497F-8D57-1124DFD9842C}" type="presOf" srcId="{C2A3EC29-44BC-4E51-92DE-E27BF9CD4489}" destId="{90A7E684-CAA3-435E-B654-85F1BA7D2B87}" srcOrd="1" destOrd="0" presId="urn:microsoft.com/office/officeart/2016/7/layout/LinProcess3"/>
    <dgm:cxn modelId="{025C3756-4F90-42F6-B826-13223FDABED0}" type="presOf" srcId="{547F8894-C324-4B84-95BE-A51E4FE0FA16}" destId="{8157E768-0524-44F1-8F00-7DF53576D2D6}" srcOrd="0" destOrd="0" presId="urn:microsoft.com/office/officeart/2016/7/layout/LinProcess3"/>
    <dgm:cxn modelId="{8FB3CA80-DD34-4F68-B118-EAE12645570F}" srcId="{BB0ECF89-2783-4E78-A209-A16EF114A1AA}" destId="{FFB58190-E438-47AF-86F3-FAEC2813ACF1}" srcOrd="0" destOrd="0" parTransId="{A40BCF22-228C-4E6F-A028-7BBDE5C12E5A}" sibTransId="{547F8894-C324-4B84-95BE-A51E4FE0FA16}"/>
    <dgm:cxn modelId="{469CA3A1-2EC0-458C-B828-8121A2D4750A}" type="presOf" srcId="{BB0ECF89-2783-4E78-A209-A16EF114A1AA}" destId="{ACE795D8-4182-4DF1-B098-DD0AD48044C8}" srcOrd="0" destOrd="0" presId="urn:microsoft.com/office/officeart/2016/7/layout/LinProcess3"/>
    <dgm:cxn modelId="{0C140A6B-1B4A-4553-81FF-5591D9487696}" type="presOf" srcId="{C2A3EC29-44BC-4E51-92DE-E27BF9CD4489}" destId="{3AF3868F-681F-4EF9-8B83-F3B0F354A4C4}" srcOrd="0" destOrd="0" presId="urn:microsoft.com/office/officeart/2016/7/layout/LinProcess3"/>
    <dgm:cxn modelId="{D24113F0-9FAB-4A26-B7AA-17C02606FE1D}" type="presOf" srcId="{FFB58190-E438-47AF-86F3-FAEC2813ACF1}" destId="{3DFCE59B-AEDE-4DE2-8B09-D05F047AB42F}" srcOrd="1" destOrd="0" presId="urn:microsoft.com/office/officeart/2016/7/layout/LinProcess3"/>
    <dgm:cxn modelId="{8A5C10EE-3A87-49FC-9945-C0118988EF8D}" type="presOf" srcId="{C9DED455-19B5-45BA-AEF1-572CA46E947B}" destId="{AFA09309-0DCE-4477-82D3-AAF980A85A37}" srcOrd="0" destOrd="0" presId="urn:microsoft.com/office/officeart/2016/7/layout/LinProcess3"/>
    <dgm:cxn modelId="{2229DB1B-DE4F-469E-8FA0-07BEC5B5F9D6}" type="presOf" srcId="{10254594-A53F-49FE-B0F2-BC233EE7109F}" destId="{9718E67E-2C8C-4093-AB5F-E3BEFAAEA31B}" srcOrd="0" destOrd="0" presId="urn:microsoft.com/office/officeart/2016/7/layout/LinProcess3"/>
    <dgm:cxn modelId="{B49FD08F-C9D7-4FC0-B446-ED9717719A00}" srcId="{BB0ECF89-2783-4E78-A209-A16EF114A1AA}" destId="{C2A3EC29-44BC-4E51-92DE-E27BF9CD4489}" srcOrd="2" destOrd="0" parTransId="{CE6B5045-A42D-4562-9588-2342D0E47934}" sibTransId="{10254594-A53F-49FE-B0F2-BC233EE7109F}"/>
    <dgm:cxn modelId="{76481A27-79A5-48E5-BA29-16004448893C}" type="presParOf" srcId="{ACE795D8-4182-4DF1-B098-DD0AD48044C8}" destId="{01457034-7B47-4E8B-B040-E0565D08290C}" srcOrd="0" destOrd="0" presId="urn:microsoft.com/office/officeart/2016/7/layout/LinProcess3"/>
    <dgm:cxn modelId="{86BEA9C1-5DDA-42C2-937D-A7130110FF74}" type="presParOf" srcId="{01457034-7B47-4E8B-B040-E0565D08290C}" destId="{39A872F9-A5B8-4211-9FCD-79722E167124}" srcOrd="0" destOrd="0" presId="urn:microsoft.com/office/officeart/2016/7/layout/LinProcess3"/>
    <dgm:cxn modelId="{7DC5639C-5BDF-4F6D-A737-811AEFB16C12}" type="presParOf" srcId="{01457034-7B47-4E8B-B040-E0565D08290C}" destId="{8157E768-0524-44F1-8F00-7DF53576D2D6}" srcOrd="1" destOrd="0" presId="urn:microsoft.com/office/officeart/2016/7/layout/LinProcess3"/>
    <dgm:cxn modelId="{9BE7A881-53AA-46A4-B4D9-5952CA3DDD83}" type="presParOf" srcId="{01457034-7B47-4E8B-B040-E0565D08290C}" destId="{676D607A-85D2-4EAF-B264-A9D94B61A4FF}" srcOrd="2" destOrd="0" presId="urn:microsoft.com/office/officeart/2016/7/layout/LinProcess3"/>
    <dgm:cxn modelId="{3CDC6E8B-95DF-4144-9A43-8F1F01D9B5EA}" type="presParOf" srcId="{01457034-7B47-4E8B-B040-E0565D08290C}" destId="{3DFCE59B-AEDE-4DE2-8B09-D05F047AB42F}" srcOrd="3" destOrd="0" presId="urn:microsoft.com/office/officeart/2016/7/layout/LinProcess3"/>
    <dgm:cxn modelId="{050D0D46-967C-45EE-A82A-AD10E04485C1}" type="presParOf" srcId="{ACE795D8-4182-4DF1-B098-DD0AD48044C8}" destId="{AD65492C-54BB-4101-B1E0-86F57716A25E}" srcOrd="1" destOrd="0" presId="urn:microsoft.com/office/officeart/2016/7/layout/LinProcess3"/>
    <dgm:cxn modelId="{C5C3B0C4-18DC-4916-ABAF-6A287C00BAA9}" type="presParOf" srcId="{ACE795D8-4182-4DF1-B098-DD0AD48044C8}" destId="{9A0277E3-55B2-4FAA-BDD3-FFC27311B05B}" srcOrd="2" destOrd="0" presId="urn:microsoft.com/office/officeart/2016/7/layout/LinProcess3"/>
    <dgm:cxn modelId="{FA398688-6697-4B8B-A789-FF729FC50671}" type="presParOf" srcId="{9A0277E3-55B2-4FAA-BDD3-FFC27311B05B}" destId="{AE95CEBE-1AD7-41D4-9CEE-5BA77CA8C01E}" srcOrd="0" destOrd="0" presId="urn:microsoft.com/office/officeart/2016/7/layout/LinProcess3"/>
    <dgm:cxn modelId="{67EE8417-B6AF-43C7-AA8C-3B90AB6AE1FE}" type="presParOf" srcId="{9A0277E3-55B2-4FAA-BDD3-FFC27311B05B}" destId="{AFA09309-0DCE-4477-82D3-AAF980A85A37}" srcOrd="1" destOrd="0" presId="urn:microsoft.com/office/officeart/2016/7/layout/LinProcess3"/>
    <dgm:cxn modelId="{5CE89ECF-B3C2-499B-BBDE-19538F56547F}" type="presParOf" srcId="{9A0277E3-55B2-4FAA-BDD3-FFC27311B05B}" destId="{70685E0F-5EC9-4D84-80D5-F2F78DC3CFFC}" srcOrd="2" destOrd="0" presId="urn:microsoft.com/office/officeart/2016/7/layout/LinProcess3"/>
    <dgm:cxn modelId="{D77D220A-12C7-4499-9660-B4B666A87129}" type="presParOf" srcId="{9A0277E3-55B2-4FAA-BDD3-FFC27311B05B}" destId="{E8E0C55E-232A-41CA-87BA-45B86ABED6ED}" srcOrd="3" destOrd="0" presId="urn:microsoft.com/office/officeart/2016/7/layout/LinProcess3"/>
    <dgm:cxn modelId="{F3EEB326-7683-4D4B-BE0D-D7CC3EE67CB3}" type="presParOf" srcId="{ACE795D8-4182-4DF1-B098-DD0AD48044C8}" destId="{556726A2-0416-41E0-99B4-BCA6885784BC}" srcOrd="3" destOrd="0" presId="urn:microsoft.com/office/officeart/2016/7/layout/LinProcess3"/>
    <dgm:cxn modelId="{1694C3CA-CE7E-4D7A-B769-94D0C473B6D9}" type="presParOf" srcId="{ACE795D8-4182-4DF1-B098-DD0AD48044C8}" destId="{F4C4AEC7-6D64-4C71-ADC5-0F5CC45360C6}" srcOrd="4" destOrd="0" presId="urn:microsoft.com/office/officeart/2016/7/layout/LinProcess3"/>
    <dgm:cxn modelId="{01DA811B-E595-4B26-916D-A5B9420780B1}" type="presParOf" srcId="{F4C4AEC7-6D64-4C71-ADC5-0F5CC45360C6}" destId="{3AF3868F-681F-4EF9-8B83-F3B0F354A4C4}" srcOrd="0" destOrd="0" presId="urn:microsoft.com/office/officeart/2016/7/layout/LinProcess3"/>
    <dgm:cxn modelId="{65C50157-4E89-44E0-ADFE-2CDCD946EC0C}" type="presParOf" srcId="{F4C4AEC7-6D64-4C71-ADC5-0F5CC45360C6}" destId="{9718E67E-2C8C-4093-AB5F-E3BEFAAEA31B}" srcOrd="1" destOrd="0" presId="urn:microsoft.com/office/officeart/2016/7/layout/LinProcess3"/>
    <dgm:cxn modelId="{03312845-43B9-45C8-960A-3A8CADC652DB}" type="presParOf" srcId="{F4C4AEC7-6D64-4C71-ADC5-0F5CC45360C6}" destId="{13CAC05E-7817-4F00-94BF-9DC0F20DF1D8}" srcOrd="2" destOrd="0" presId="urn:microsoft.com/office/officeart/2016/7/layout/LinProcess3"/>
    <dgm:cxn modelId="{D7A81CCE-E542-4242-8542-3C297BE2D6C9}" type="presParOf" srcId="{F4C4AEC7-6D64-4C71-ADC5-0F5CC45360C6}" destId="{90A7E684-CAA3-435E-B654-85F1BA7D2B87}" srcOrd="3" destOrd="0" presId="urn:microsoft.com/office/officeart/2016/7/layout/Lin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29989"/>
          <a:ext cx="6791323" cy="961966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290994" y="220958"/>
          <a:ext cx="529081" cy="529081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11071" y="4516"/>
          <a:ext cx="5680251" cy="961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08" tIns="101808" rIns="101808" bIns="10180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1. Origin of MySQL &amp; Purpose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111071" y="4516"/>
        <a:ext cx="5680251" cy="961966"/>
      </dsp:txXfrm>
    </dsp:sp>
    <dsp:sp modelId="{FA3369E0-5B38-4FDD-A9F5-22B9810A03F7}">
      <dsp:nvSpPr>
        <dsp:cNvPr id="0" name=""/>
        <dsp:cNvSpPr/>
      </dsp:nvSpPr>
      <dsp:spPr>
        <a:xfrm>
          <a:off x="0" y="1232447"/>
          <a:ext cx="6791323" cy="961966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290994" y="1423417"/>
          <a:ext cx="529081" cy="529081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11071" y="1206974"/>
          <a:ext cx="5680251" cy="961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08" tIns="101808" rIns="101808" bIns="10180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2. What is MySQL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111071" y="1206974"/>
        <a:ext cx="5680251" cy="961966"/>
      </dsp:txXfrm>
    </dsp:sp>
    <dsp:sp modelId="{DB8ABDAA-976A-4A84-A3C3-277080E19DCA}">
      <dsp:nvSpPr>
        <dsp:cNvPr id="0" name=""/>
        <dsp:cNvSpPr/>
      </dsp:nvSpPr>
      <dsp:spPr>
        <a:xfrm>
          <a:off x="0" y="2409433"/>
          <a:ext cx="6791323" cy="961966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290994" y="2625875"/>
          <a:ext cx="529081" cy="529081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11071" y="2409433"/>
          <a:ext cx="5680251" cy="961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08" tIns="101808" rIns="101808" bIns="10180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3. Introduction to MySQL Datatypes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111071" y="2409433"/>
        <a:ext cx="5680251" cy="961966"/>
      </dsp:txXfrm>
    </dsp:sp>
    <dsp:sp modelId="{C2FCE80A-DCA0-4D7F-8F72-19CB2337E588}">
      <dsp:nvSpPr>
        <dsp:cNvPr id="0" name=""/>
        <dsp:cNvSpPr/>
      </dsp:nvSpPr>
      <dsp:spPr>
        <a:xfrm>
          <a:off x="0" y="3611891"/>
          <a:ext cx="6791323" cy="961966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290994" y="3828334"/>
          <a:ext cx="529081" cy="529081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11071" y="3611891"/>
          <a:ext cx="5680251" cy="961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08" tIns="101808" rIns="101808" bIns="10180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4. Categories of Datatypes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111071" y="3611891"/>
        <a:ext cx="5680251" cy="961966"/>
      </dsp:txXfrm>
    </dsp:sp>
    <dsp:sp modelId="{343A76ED-9DD6-4B0A-830E-16ED952B3D06}">
      <dsp:nvSpPr>
        <dsp:cNvPr id="0" name=""/>
        <dsp:cNvSpPr/>
      </dsp:nvSpPr>
      <dsp:spPr>
        <a:xfrm>
          <a:off x="0" y="4814349"/>
          <a:ext cx="6791323" cy="961966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290994" y="5030792"/>
          <a:ext cx="529081" cy="529081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11071" y="4814349"/>
          <a:ext cx="5680251" cy="961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08" tIns="101808" rIns="101808" bIns="10180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Thank You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111071" y="4814349"/>
        <a:ext cx="5680251" cy="961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872F9-A5B8-4211-9FCD-79722E167124}">
      <dsp:nvSpPr>
        <dsp:cNvPr id="0" name=""/>
        <dsp:cNvSpPr/>
      </dsp:nvSpPr>
      <dsp:spPr>
        <a:xfrm>
          <a:off x="0" y="0"/>
          <a:ext cx="3452812" cy="4351338"/>
        </a:xfrm>
        <a:prstGeom prst="rect">
          <a:avLst/>
        </a:prstGeom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195" tIns="330200" rIns="269195" bIns="33020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General Overview: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r>
            <a:rPr 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MySQL is an open-source relational database management system (RDBMS) widely used for managing and organizing data by Oracle Corporation.</a:t>
          </a:r>
          <a:endParaRPr lang="en-US" sz="1800" kern="1200" noProof="1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53508"/>
        <a:ext cx="3452812" cy="2610802"/>
      </dsp:txXfrm>
    </dsp:sp>
    <dsp:sp modelId="{8157E768-0524-44F1-8F00-7DF53576D2D6}">
      <dsp:nvSpPr>
        <dsp:cNvPr id="0" name=""/>
        <dsp:cNvSpPr/>
      </dsp:nvSpPr>
      <dsp:spPr>
        <a:xfrm>
          <a:off x="1013813" y="153271"/>
          <a:ext cx="1305401" cy="78506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013813" y="153271"/>
        <a:ext cx="1305401" cy="78506"/>
      </dsp:txXfrm>
    </dsp:sp>
    <dsp:sp modelId="{676D607A-85D2-4EAF-B264-A9D94B61A4FF}">
      <dsp:nvSpPr>
        <dsp:cNvPr id="0" name=""/>
        <dsp:cNvSpPr/>
      </dsp:nvSpPr>
      <dsp:spPr>
        <a:xfrm>
          <a:off x="0" y="4351266"/>
          <a:ext cx="345281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5CEBE-1AD7-41D4-9CEE-5BA77CA8C01E}">
      <dsp:nvSpPr>
        <dsp:cNvPr id="0" name=""/>
        <dsp:cNvSpPr/>
      </dsp:nvSpPr>
      <dsp:spPr>
        <a:xfrm>
          <a:off x="3798093" y="0"/>
          <a:ext cx="3452812" cy="435133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195" tIns="330200" rIns="26919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Technical Definition: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r>
            <a:rPr lang="en-US" sz="1600" u="none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 is an open-source RDBMS that utilizes Structured Query Language (SQL) to interact with and manage data stored in relational tables. It supports multi-user access to multiple databases, allowing complex querying and transaction processing.</a:t>
          </a:r>
          <a:endParaRPr lang="en-US" sz="1600" kern="12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3798093" y="1653508"/>
        <a:ext cx="3452812" cy="2610802"/>
      </dsp:txXfrm>
    </dsp:sp>
    <dsp:sp modelId="{AFA09309-0DCE-4477-82D3-AAF980A85A37}">
      <dsp:nvSpPr>
        <dsp:cNvPr id="0" name=""/>
        <dsp:cNvSpPr/>
      </dsp:nvSpPr>
      <dsp:spPr>
        <a:xfrm>
          <a:off x="4845417" y="167846"/>
          <a:ext cx="1305401" cy="63925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4845417" y="167846"/>
        <a:ext cx="1305401" cy="63925"/>
      </dsp:txXfrm>
    </dsp:sp>
    <dsp:sp modelId="{70685E0F-5EC9-4D84-80D5-F2F78DC3CFFC}">
      <dsp:nvSpPr>
        <dsp:cNvPr id="0" name=""/>
        <dsp:cNvSpPr/>
      </dsp:nvSpPr>
      <dsp:spPr>
        <a:xfrm>
          <a:off x="3798093" y="4351266"/>
          <a:ext cx="3452812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3868F-681F-4EF9-8B83-F3B0F354A4C4}">
      <dsp:nvSpPr>
        <dsp:cNvPr id="0" name=""/>
        <dsp:cNvSpPr/>
      </dsp:nvSpPr>
      <dsp:spPr>
        <a:xfrm>
          <a:off x="7596187" y="0"/>
          <a:ext cx="3452812" cy="435133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195" tIns="330200" rIns="26919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Business Context: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r>
            <a:rPr 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MySQL is a powerful and cost-effective database management system used by businesses of all sizes to manage their data efficiently. As an open-source platform, it provides a robust and scalable solution for storing and retrieving data.</a:t>
          </a:r>
          <a:endParaRPr lang="en-US" sz="1600" kern="12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7596187" y="1653508"/>
        <a:ext cx="3452812" cy="2610802"/>
      </dsp:txXfrm>
    </dsp:sp>
    <dsp:sp modelId="{9718E67E-2C8C-4093-AB5F-E3BEFAAEA31B}">
      <dsp:nvSpPr>
        <dsp:cNvPr id="0" name=""/>
        <dsp:cNvSpPr/>
      </dsp:nvSpPr>
      <dsp:spPr>
        <a:xfrm rot="10800000">
          <a:off x="8687476" y="185436"/>
          <a:ext cx="1305401" cy="4634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8687476" y="185436"/>
        <a:ext cx="1305401" cy="46341"/>
      </dsp:txXfrm>
    </dsp:sp>
    <dsp:sp modelId="{13CAC05E-7817-4F00-94BF-9DC0F20DF1D8}">
      <dsp:nvSpPr>
        <dsp:cNvPr id="0" name=""/>
        <dsp:cNvSpPr/>
      </dsp:nvSpPr>
      <dsp:spPr>
        <a:xfrm>
          <a:off x="7596187" y="4351266"/>
          <a:ext cx="3452812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Process3">
  <dgm:title val="Basic Linear Process"/>
  <dgm:desc val=""/>
  <dgm:catLst>
    <dgm:cat type="list" pri="500"/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21-Jun-24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2" y="1676409"/>
            <a:ext cx="3872912" cy="2436592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Introduction  to</a:t>
            </a:r>
            <a:br>
              <a:rPr lang="en-US" sz="44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Elephant" panose="02020904090505020303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latin typeface="Elephant" panose="02020904090505020303" pitchFamily="18" charset="0"/>
                <a:cs typeface="Times New Roman" panose="02020603050405020304" pitchFamily="18" charset="0"/>
              </a:rPr>
              <a:t>      MySQL</a:t>
            </a:r>
            <a:endParaRPr lang="en-US" sz="4400" b="1" dirty="0">
              <a:latin typeface="Elephant" panose="0202090409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53297" y="5896707"/>
            <a:ext cx="2738703" cy="741485"/>
          </a:xfrm>
        </p:spPr>
        <p:txBody>
          <a:bodyPr/>
          <a:lstStyle/>
          <a:p>
            <a:r>
              <a:rPr lang="en-US" dirty="0" smtClean="0"/>
              <a:t>By – Ashutosh </a:t>
            </a:r>
            <a:r>
              <a:rPr lang="en-US" dirty="0" err="1" smtClean="0"/>
              <a:t>Dhakulkar</a:t>
            </a:r>
            <a:endParaRPr lang="en-US" dirty="0" smtClean="0"/>
          </a:p>
          <a:p>
            <a:r>
              <a:rPr lang="en-US" dirty="0" smtClean="0"/>
              <a:t>Group -1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8" name="Picture 4" descr="Connect Mysql Application Or Workbench, 49% OFF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7" r="15107"/>
          <a:stretch>
            <a:fillRect/>
          </a:stretch>
        </p:blipFill>
        <p:spPr bwMode="auto">
          <a:xfrm>
            <a:off x="127099" y="48601"/>
            <a:ext cx="7381531" cy="65895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" t="35513" r="897" b="37821"/>
          <a:stretch/>
        </p:blipFill>
        <p:spPr>
          <a:xfrm>
            <a:off x="10893670" y="181975"/>
            <a:ext cx="1199896" cy="464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557692"/>
            <a:ext cx="4305300" cy="5792308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484595"/>
              </p:ext>
            </p:extLst>
          </p:nvPr>
        </p:nvGraphicFramePr>
        <p:xfrm>
          <a:off x="4562476" y="569167"/>
          <a:ext cx="6791323" cy="578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" t="35513" r="897" b="37821"/>
          <a:stretch/>
        </p:blipFill>
        <p:spPr>
          <a:xfrm>
            <a:off x="10893670" y="181975"/>
            <a:ext cx="1199896" cy="464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817"/>
            <a:ext cx="5940670" cy="87027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MySQL &amp; 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1" smtClean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59623" y="195186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31584" y="1563426"/>
            <a:ext cx="11068756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History: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in the 1970s at IBM by Donald D. Chamberlin and Raymond F. Boyce.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 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 National Standards Institute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ISO (</a:t>
            </a:r>
            <a:r>
              <a:rPr lang="en-GB" sz="2000" dirty="0" smtClean="0">
                <a:solidFill>
                  <a:schemeClr val="bg1"/>
                </a:solidFill>
              </a:rPr>
              <a:t>International </a:t>
            </a:r>
            <a:r>
              <a:rPr lang="en-GB" sz="2000" dirty="0">
                <a:solidFill>
                  <a:schemeClr val="bg1"/>
                </a:solidFill>
              </a:rPr>
              <a:t>Organization for</a:t>
            </a:r>
            <a:r>
              <a:rPr lang="en-GB" sz="2000" dirty="0"/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Standardization)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 SQL to ensure compatibility and widespread use.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Purpose</a:t>
            </a:r>
            <a:r>
              <a:rPr lang="en-GB" sz="2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Querying data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Retrieve specific data from databases.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 data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Insert, update, and delete records.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Create and modify database structures (tables, indexes, views)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" t="35513" r="897" b="37821"/>
          <a:stretch/>
        </p:blipFill>
        <p:spPr>
          <a:xfrm>
            <a:off x="10893670" y="181975"/>
            <a:ext cx="1199896" cy="464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488" y="258509"/>
            <a:ext cx="3777763" cy="9121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MySQL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2" descr="Content Placeholder">
            <a:extLst>
              <a:ext uri="{FF2B5EF4-FFF2-40B4-BE49-F238E27FC236}">
                <a16:creationId xmlns:a16="http://schemas.microsoft.com/office/drawing/2014/main" id="{47A11266-E870-4547-80E5-8133E862A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201621"/>
              </p:ext>
            </p:extLst>
          </p:nvPr>
        </p:nvGraphicFramePr>
        <p:xfrm>
          <a:off x="548054" y="1819964"/>
          <a:ext cx="11049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90" y="1988160"/>
            <a:ext cx="1815979" cy="1519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41" y="1980467"/>
            <a:ext cx="1861405" cy="15353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925" y="1992007"/>
            <a:ext cx="2095212" cy="1512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" t="35513" r="897" b="37821"/>
          <a:stretch/>
        </p:blipFill>
        <p:spPr>
          <a:xfrm>
            <a:off x="10893670" y="181975"/>
            <a:ext cx="1199896" cy="464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366" y="821094"/>
            <a:ext cx="5352318" cy="117614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MySQL Data Types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0414" y="2355577"/>
            <a:ext cx="477422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Purpose of Data Types</a:t>
            </a: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nature of data that can be stored in a table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data integrity and optimize storage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the SQL engine to understand how to handle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" b="4431"/>
          <a:stretch>
            <a:fillRect/>
          </a:stretch>
        </p:blipFill>
        <p:spPr>
          <a:xfrm>
            <a:off x="185261" y="241317"/>
            <a:ext cx="6145824" cy="6218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" t="35513" r="897" b="37821"/>
          <a:stretch/>
        </p:blipFill>
        <p:spPr>
          <a:xfrm>
            <a:off x="10893670" y="181975"/>
            <a:ext cx="1199896" cy="464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96353" y="630207"/>
            <a:ext cx="667336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Why Data Types </a:t>
            </a:r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Matter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?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 performance and storage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Influence data validation and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 accurate querying and reporting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Categories 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of Data Types</a:t>
            </a:r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Character/String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Date/Time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(Spatial, JSON, etc.)</a:t>
            </a:r>
          </a:p>
          <a:p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9" y="373428"/>
            <a:ext cx="5749694" cy="5838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" t="35513" r="897" b="37821"/>
          <a:stretch/>
        </p:blipFill>
        <p:spPr>
          <a:xfrm>
            <a:off x="10893670" y="181975"/>
            <a:ext cx="1199896" cy="464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9530" y="2866293"/>
            <a:ext cx="6937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    Thank You</a:t>
            </a:r>
            <a:endParaRPr lang="en-GB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" t="35513" r="897" b="37821"/>
          <a:stretch/>
        </p:blipFill>
        <p:spPr>
          <a:xfrm>
            <a:off x="10893670" y="181975"/>
            <a:ext cx="1199896" cy="464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77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th Animation_Win32_SB - v2" id="{C9F810C9-4EB1-4CC6-A6C7-6362D8FFF9DF}" vid="{001312C1-1362-40A0-84BD-C64F2C3E2E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05A674-08B3-48F2-91E0-AF5831D526B7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A303362-5DB5-4146-A667-E40932D524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0CF8FC-473D-42DA-B10E-0D97F5E2C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with animation</Template>
  <TotalTime>0</TotalTime>
  <Words>352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Algerian</vt:lpstr>
      <vt:lpstr>Arial</vt:lpstr>
      <vt:lpstr>Arial Black</vt:lpstr>
      <vt:lpstr>Calibri</vt:lpstr>
      <vt:lpstr>Calibri Light</vt:lpstr>
      <vt:lpstr>Elephant</vt:lpstr>
      <vt:lpstr>Showcard Gothic</vt:lpstr>
      <vt:lpstr>Times New Roman</vt:lpstr>
      <vt:lpstr>Wingdings</vt:lpstr>
      <vt:lpstr>Office Theme</vt:lpstr>
      <vt:lpstr>Introduction  to         MySQL</vt:lpstr>
      <vt:lpstr>Topics to be covered</vt:lpstr>
      <vt:lpstr> Origin of MySQL &amp; Purpose </vt:lpstr>
      <vt:lpstr>What is MySQL</vt:lpstr>
      <vt:lpstr>Introduction to MySQL Data Types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2024-06-18T18:11:05Z</dcterms:created>
  <dcterms:modified xsi:type="dcterms:W3CDTF">2024-06-21T03:28:24Z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