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7" r:id="rId2"/>
    <p:sldId id="258" r:id="rId3"/>
    <p:sldId id="285" r:id="rId4"/>
    <p:sldId id="261" r:id="rId5"/>
    <p:sldId id="259" r:id="rId6"/>
    <p:sldId id="279" r:id="rId7"/>
    <p:sldId id="280" r:id="rId8"/>
    <p:sldId id="282" r:id="rId9"/>
    <p:sldId id="284" r:id="rId10"/>
    <p:sldId id="283" r:id="rId11"/>
    <p:sldId id="260" r:id="rId12"/>
    <p:sldId id="271" r:id="rId13"/>
    <p:sldId id="275" r:id="rId14"/>
    <p:sldId id="286" r:id="rId15"/>
    <p:sldId id="274" r:id="rId16"/>
    <p:sldId id="287" r:id="rId17"/>
    <p:sldId id="288" r:id="rId18"/>
    <p:sldId id="289" r:id="rId19"/>
    <p:sldId id="290" r:id="rId20"/>
    <p:sldId id="277" r:id="rId21"/>
    <p:sldId id="278"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1" d="100"/>
          <a:sy n="81" d="100"/>
        </p:scale>
        <p:origin x="8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5C1BF873-E914-4C2E-92F4-303B95244BAF}"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47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03168-C0AA-4372-9C5D-44183903FEF1}" type="datetimeFigureOut">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1BF873-E914-4C2E-92F4-303B95244BAF}" type="slidenum">
              <a:rPr lang="en-GB" smtClean="0"/>
              <a:t>‹#›</a:t>
            </a:fld>
            <a:endParaRPr lang="en-GB"/>
          </a:p>
        </p:txBody>
      </p:sp>
    </p:spTree>
    <p:extLst>
      <p:ext uri="{BB962C8B-B14F-4D97-AF65-F5344CB8AC3E}">
        <p14:creationId xmlns:p14="http://schemas.microsoft.com/office/powerpoint/2010/main" val="394907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93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38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spTree>
    <p:extLst>
      <p:ext uri="{BB962C8B-B14F-4D97-AF65-F5344CB8AC3E}">
        <p14:creationId xmlns:p14="http://schemas.microsoft.com/office/powerpoint/2010/main" val="2902862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40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07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049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34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spTree>
    <p:extLst>
      <p:ext uri="{BB962C8B-B14F-4D97-AF65-F5344CB8AC3E}">
        <p14:creationId xmlns:p14="http://schemas.microsoft.com/office/powerpoint/2010/main" val="137410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3168-C0AA-4372-9C5D-44183903FEF1}" type="datetimeFigureOut">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1BF873-E914-4C2E-92F4-303B95244BAF}"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46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403168-C0AA-4372-9C5D-44183903FEF1}" type="datetimeFigureOut">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1BF873-E914-4C2E-92F4-303B95244BAF}" type="slidenum">
              <a:rPr lang="en-GB" smtClean="0"/>
              <a:t>‹#›</a:t>
            </a:fld>
            <a:endParaRPr lang="en-GB"/>
          </a:p>
        </p:txBody>
      </p:sp>
    </p:spTree>
    <p:extLst>
      <p:ext uri="{BB962C8B-B14F-4D97-AF65-F5344CB8AC3E}">
        <p14:creationId xmlns:p14="http://schemas.microsoft.com/office/powerpoint/2010/main" val="25019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03168-C0AA-4372-9C5D-44183903FEF1}" type="datetimeFigureOut">
              <a:rPr lang="en-GB" smtClean="0"/>
              <a:t>11/08/2024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1BF873-E914-4C2E-92F4-303B95244BAF}"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35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403168-C0AA-4372-9C5D-44183903FEF1}" type="datetimeFigureOut">
              <a:rPr lang="en-GB" smtClean="0"/>
              <a:t>11/08/2024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1BF873-E914-4C2E-92F4-303B95244BAF}"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74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03168-C0AA-4372-9C5D-44183903FEF1}" type="datetimeFigureOut">
              <a:rPr lang="en-GB" smtClean="0"/>
              <a:t>11/08/2024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1BF873-E914-4C2E-92F4-303B95244BAF}" type="slidenum">
              <a:rPr lang="en-GB" smtClean="0"/>
              <a:t>‹#›</a:t>
            </a:fld>
            <a:endParaRPr lang="en-GB"/>
          </a:p>
        </p:txBody>
      </p:sp>
    </p:spTree>
    <p:extLst>
      <p:ext uri="{BB962C8B-B14F-4D97-AF65-F5344CB8AC3E}">
        <p14:creationId xmlns:p14="http://schemas.microsoft.com/office/powerpoint/2010/main" val="288159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03168-C0AA-4372-9C5D-44183903FEF1}" type="datetimeFigureOut">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1BF873-E914-4C2E-92F4-303B95244BAF}"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8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03168-C0AA-4372-9C5D-44183903FEF1}" type="datetimeFigureOut">
              <a:rPr lang="en-GB" smtClean="0"/>
              <a:t>11/08/2024</a:t>
            </a:fld>
            <a:endParaRPr lang="en-GB"/>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BF873-E914-4C2E-92F4-303B95244BAF}" type="slidenum">
              <a:rPr lang="en-GB" smtClean="0"/>
              <a:t>‹#›</a:t>
            </a:fld>
            <a:endParaRPr lang="en-GB"/>
          </a:p>
        </p:txBody>
      </p:sp>
    </p:spTree>
    <p:extLst>
      <p:ext uri="{BB962C8B-B14F-4D97-AF65-F5344CB8AC3E}">
        <p14:creationId xmlns:p14="http://schemas.microsoft.com/office/powerpoint/2010/main" val="17898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403168-C0AA-4372-9C5D-44183903FEF1}" type="datetimeFigureOut">
              <a:rPr lang="en-GB" smtClean="0"/>
              <a:t>11/08/2024</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1BF873-E914-4C2E-92F4-303B95244BAF}" type="slidenum">
              <a:rPr lang="en-GB" smtClean="0"/>
              <a:t>‹#›</a:t>
            </a:fld>
            <a:endParaRPr lang="en-GB"/>
          </a:p>
        </p:txBody>
      </p:sp>
    </p:spTree>
    <p:extLst>
      <p:ext uri="{BB962C8B-B14F-4D97-AF65-F5344CB8AC3E}">
        <p14:creationId xmlns:p14="http://schemas.microsoft.com/office/powerpoint/2010/main" val="5030367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1985" y="190064"/>
            <a:ext cx="11157438" cy="646331"/>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0">
                  <a:solidFill>
                    <a:schemeClr val="accent5">
                      <a:lumMod val="5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reflection blurRad="6350" stA="53000" endA="300" endPos="35500" dir="5400000" sy="-90000" algn="bl" rotWithShape="0"/>
                </a:effectLst>
                <a:latin typeface="Times New Roman" panose="02020603050405020304" pitchFamily="18" charset="0"/>
                <a:cs typeface="Times New Roman" panose="02020603050405020304" pitchFamily="18" charset="0"/>
              </a:rPr>
              <a:t>STOCK PRICE PREDICTION</a:t>
            </a:r>
            <a:endParaRPr lang="en-GB" sz="3600" b="1" dirty="0">
              <a:ln w="0">
                <a:solidFill>
                  <a:schemeClr val="accent5">
                    <a:lumMod val="5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20" name="TextBox 19"/>
          <p:cNvSpPr txBox="1"/>
          <p:nvPr/>
        </p:nvSpPr>
        <p:spPr>
          <a:xfrm>
            <a:off x="7124924" y="1093164"/>
            <a:ext cx="436977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Project Code : </a:t>
            </a:r>
            <a:r>
              <a:rPr lang="en-IN" sz="2400" b="0" i="0" dirty="0">
                <a:solidFill>
                  <a:srgbClr val="1F1F1F"/>
                </a:solidFill>
                <a:effectLst/>
                <a:highlight>
                  <a:srgbClr val="FFFFFF"/>
                </a:highlight>
                <a:latin typeface="Google Sans"/>
              </a:rPr>
              <a:t>P421</a:t>
            </a:r>
            <a:endParaRPr lang="en-US" sz="24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223809" y="1793135"/>
            <a:ext cx="4369774" cy="40318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Group - 2</a:t>
            </a:r>
            <a:endParaRPr lang="en-US" sz="2000" b="1" dirty="0">
              <a:latin typeface="Times New Roman" panose="02020603050405020304" pitchFamily="18" charset="0"/>
              <a:cs typeface="Times New Roman" panose="02020603050405020304" pitchFamily="18" charset="0"/>
            </a:endParaRPr>
          </a:p>
          <a:p>
            <a:r>
              <a:rPr 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dirty="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Members </a:t>
            </a: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endParaRPr lang="en-US" dirty="0"/>
          </a:p>
          <a:p>
            <a:pPr marL="342900" indent="-342900">
              <a:buFont typeface="Arial" panose="020B0604020202020204" pitchFamily="34" charset="0"/>
              <a:buChar char="•"/>
            </a:pPr>
            <a:r>
              <a:rPr lang="en-IN" b="0" i="0" dirty="0">
                <a:solidFill>
                  <a:srgbClr val="222222"/>
                </a:solidFill>
                <a:effectLst/>
                <a:highlight>
                  <a:srgbClr val="FFFFFF"/>
                </a:highlight>
                <a:latin typeface="Calibri" panose="020F0502020204030204" pitchFamily="34" charset="0"/>
              </a:rPr>
              <a:t>Mr. Durga </a:t>
            </a:r>
            <a:r>
              <a:rPr lang="en-IN" b="0" i="0" dirty="0" err="1">
                <a:solidFill>
                  <a:srgbClr val="222222"/>
                </a:solidFill>
                <a:effectLst/>
                <a:highlight>
                  <a:srgbClr val="FFFFFF"/>
                </a:highlight>
                <a:latin typeface="Calibri" panose="020F0502020204030204" pitchFamily="34" charset="0"/>
              </a:rPr>
              <a:t>Prasa</a:t>
            </a:r>
            <a:r>
              <a:rPr lang="en-IN" b="0" i="0" dirty="0">
                <a:solidFill>
                  <a:srgbClr val="222222"/>
                </a:solidFill>
                <a:effectLst/>
                <a:highlight>
                  <a:srgbClr val="FFFFFF"/>
                </a:highlight>
                <a:latin typeface="Calibri" panose="020F0502020204030204" pitchFamily="34" charset="0"/>
              </a:rPr>
              <a:t> </a:t>
            </a:r>
            <a:r>
              <a:rPr lang="en-IN" b="0" i="0" dirty="0" err="1">
                <a:solidFill>
                  <a:srgbClr val="222222"/>
                </a:solidFill>
                <a:effectLst/>
                <a:highlight>
                  <a:srgbClr val="FFFFFF"/>
                </a:highlight>
                <a:latin typeface="Calibri" panose="020F0502020204030204" pitchFamily="34" charset="0"/>
              </a:rPr>
              <a:t>Kamisetti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Imaduddin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Khoobtar</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Manasvi Dhananjay Bagal</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Ashutosh R. </a:t>
            </a:r>
            <a:r>
              <a:rPr lang="en-US" dirty="0" err="1">
                <a:latin typeface="Times New Roman" panose="02020603050405020304" pitchFamily="18" charset="0"/>
                <a:cs typeface="Times New Roman" panose="02020603050405020304" pitchFamily="18" charset="0"/>
              </a:rPr>
              <a:t>Dhakulkar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0" i="0" dirty="0">
                <a:solidFill>
                  <a:srgbClr val="222222"/>
                </a:solidFill>
                <a:effectLst/>
                <a:highlight>
                  <a:srgbClr val="FFFFFF"/>
                </a:highlight>
                <a:latin typeface="Calibri" panose="020F0502020204030204" pitchFamily="34" charset="0"/>
              </a:rPr>
              <a:t>Ms. </a:t>
            </a:r>
            <a:r>
              <a:rPr lang="en-IN" b="0" i="0" dirty="0" err="1">
                <a:solidFill>
                  <a:srgbClr val="222222"/>
                </a:solidFill>
                <a:effectLst/>
                <a:highlight>
                  <a:srgbClr val="FFFFFF"/>
                </a:highlight>
                <a:latin typeface="Calibri" panose="020F0502020204030204" pitchFamily="34" charset="0"/>
              </a:rPr>
              <a:t>Medoju</a:t>
            </a:r>
            <a:r>
              <a:rPr lang="en-IN" b="0" i="0" dirty="0">
                <a:solidFill>
                  <a:srgbClr val="222222"/>
                </a:solidFill>
                <a:effectLst/>
                <a:highlight>
                  <a:srgbClr val="FFFFFF"/>
                </a:highlight>
                <a:latin typeface="Calibri" panose="020F0502020204030204" pitchFamily="34" charset="0"/>
              </a:rPr>
              <a:t> Vaishnavi</a:t>
            </a:r>
          </a:p>
          <a:p>
            <a:endParaRPr lang="en-IN" b="0" i="0" dirty="0">
              <a:solidFill>
                <a:srgbClr val="222222"/>
              </a:solidFill>
              <a:effectLst/>
              <a:highlight>
                <a:srgbClr val="FFFFFF"/>
              </a:highlight>
              <a:latin typeface="Calibri" panose="020F0502020204030204" pitchFamily="34" charset="0"/>
            </a:endParaRPr>
          </a:p>
          <a:p>
            <a:pPr marL="342900" indent="-342900">
              <a:buFont typeface="Arial" panose="020B0604020202020204" pitchFamily="34" charset="0"/>
              <a:buChar char="•"/>
            </a:pPr>
            <a:r>
              <a:rPr lang="en-IN" b="0" i="0" dirty="0">
                <a:solidFill>
                  <a:srgbClr val="222222"/>
                </a:solidFill>
                <a:effectLst/>
                <a:highlight>
                  <a:srgbClr val="FFFFFF"/>
                </a:highlight>
                <a:latin typeface="Calibri" panose="020F0502020204030204" pitchFamily="34" charset="0"/>
              </a:rPr>
              <a:t>Shaik Abdul Khadar</a:t>
            </a:r>
            <a:endParaRPr lang="en-US" dirty="0">
              <a:latin typeface="Times New Roman" panose="02020603050405020304" pitchFamily="18" charset="0"/>
              <a:cs typeface="Times New Roman" panose="02020603050405020304" pitchFamily="18" charset="0"/>
            </a:endParaRPr>
          </a:p>
        </p:txBody>
      </p:sp>
      <p:pic>
        <p:nvPicPr>
          <p:cNvPr id="4" name="Content Placeholder 4" descr="Text&#10;&#10;Description automatically generated with medium confidence">
            <a:extLst>
              <a:ext uri="{FF2B5EF4-FFF2-40B4-BE49-F238E27FC236}">
                <a16:creationId xmlns:a16="http://schemas.microsoft.com/office/drawing/2014/main" id="{D732C478-E858-B63A-DCCB-38FC0C09758C}"/>
              </a:ext>
            </a:extLst>
          </p:cNvPr>
          <p:cNvPicPr>
            <a:picLocks noGrp="1" noChangeAspect="1"/>
          </p:cNvPicPr>
          <p:nvPr/>
        </p:nvPicPr>
        <p:blipFill>
          <a:blip r:embed="rId2"/>
          <a:stretch>
            <a:fillRect/>
          </a:stretch>
        </p:blipFill>
        <p:spPr>
          <a:xfrm>
            <a:off x="438539" y="1793135"/>
            <a:ext cx="6428793" cy="3271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19824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F423E1-7CA4-30BF-1D6C-3C00C84B6DF9}"/>
              </a:ext>
            </a:extLst>
          </p:cNvPr>
          <p:cNvPicPr>
            <a:picLocks noChangeAspect="1"/>
          </p:cNvPicPr>
          <p:nvPr/>
        </p:nvPicPr>
        <p:blipFill>
          <a:blip r:embed="rId2"/>
          <a:stretch>
            <a:fillRect/>
          </a:stretch>
        </p:blipFill>
        <p:spPr>
          <a:xfrm>
            <a:off x="643813" y="1138335"/>
            <a:ext cx="5029199" cy="4450704"/>
          </a:xfrm>
          <a:prstGeom prst="rect">
            <a:avLst/>
          </a:prstGeom>
        </p:spPr>
      </p:pic>
      <p:pic>
        <p:nvPicPr>
          <p:cNvPr id="5" name="Picture 4">
            <a:extLst>
              <a:ext uri="{FF2B5EF4-FFF2-40B4-BE49-F238E27FC236}">
                <a16:creationId xmlns:a16="http://schemas.microsoft.com/office/drawing/2014/main" id="{0E5BB49B-81D0-703D-9D45-8958D992C766}"/>
              </a:ext>
            </a:extLst>
          </p:cNvPr>
          <p:cNvPicPr>
            <a:picLocks noChangeAspect="1"/>
          </p:cNvPicPr>
          <p:nvPr/>
        </p:nvPicPr>
        <p:blipFill>
          <a:blip r:embed="rId3"/>
          <a:stretch>
            <a:fillRect/>
          </a:stretch>
        </p:blipFill>
        <p:spPr>
          <a:xfrm>
            <a:off x="5775649" y="1138335"/>
            <a:ext cx="5373363" cy="4609324"/>
          </a:xfrm>
          <a:prstGeom prst="rect">
            <a:avLst/>
          </a:prstGeom>
        </p:spPr>
      </p:pic>
    </p:spTree>
    <p:extLst>
      <p:ext uri="{BB962C8B-B14F-4D97-AF65-F5344CB8AC3E}">
        <p14:creationId xmlns:p14="http://schemas.microsoft.com/office/powerpoint/2010/main" val="268778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80930" y="1569516"/>
            <a:ext cx="34616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Correlation Analysis</a:t>
            </a:r>
          </a:p>
        </p:txBody>
      </p:sp>
      <p:sp>
        <p:nvSpPr>
          <p:cNvPr id="8" name="TextBox 7"/>
          <p:cNvSpPr txBox="1"/>
          <p:nvPr/>
        </p:nvSpPr>
        <p:spPr>
          <a:xfrm>
            <a:off x="433280" y="2435290"/>
            <a:ext cx="5624620" cy="3231654"/>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correlation between 'Open' and 'Close' is very high (0.99), indicating that the opening and closing prices of Reliance stock are closely related. This is expected as the prices do not fluctuate drastically within a single trading day.</a:t>
            </a:r>
          </a:p>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'Open' price is also highly correlated with the 'High' and 'Low' prices of the day (0.98), suggesting that the opening price is a good indicator of the price range for the day.</a:t>
            </a:r>
          </a:p>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There is a slight negative correlation between 'Volume' and stock prices (-0.20 to -0.22). This could imply that on days when a large number of shares are traded, the prices tend to be slightly lower. This might be due to increased selling pressure or other market dynamics.</a:t>
            </a:r>
          </a:p>
          <a:p>
            <a:pPr algn="just"/>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BCFD50F6-1718-FF9F-135C-529541CF4FDA}"/>
              </a:ext>
            </a:extLst>
          </p:cNvPr>
          <p:cNvPicPr>
            <a:picLocks noChangeAspect="1"/>
          </p:cNvPicPr>
          <p:nvPr/>
        </p:nvPicPr>
        <p:blipFill>
          <a:blip r:embed="rId3"/>
          <a:stretch>
            <a:fillRect/>
          </a:stretch>
        </p:blipFill>
        <p:spPr>
          <a:xfrm>
            <a:off x="6134102" y="845030"/>
            <a:ext cx="5947302" cy="4537787"/>
          </a:xfrm>
          <a:prstGeom prst="rect">
            <a:avLst/>
          </a:prstGeom>
        </p:spPr>
      </p:pic>
    </p:spTree>
    <p:extLst>
      <p:ext uri="{BB962C8B-B14F-4D97-AF65-F5344CB8AC3E}">
        <p14:creationId xmlns:p14="http://schemas.microsoft.com/office/powerpoint/2010/main" val="870826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72612" y="699496"/>
            <a:ext cx="6099888" cy="532307"/>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GB" sz="2400" b="1" dirty="0">
                <a:latin typeface="Times New Roman" panose="02020603050405020304" pitchFamily="18" charset="0"/>
                <a:cs typeface="Times New Roman" panose="02020603050405020304" pitchFamily="18" charset="0"/>
              </a:rPr>
              <a:t>Model Building</a:t>
            </a:r>
            <a:br>
              <a:rPr lang="en-GB" sz="2400" b="1"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02323" y="1380392"/>
            <a:ext cx="8650636" cy="280076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 the model building we tried various models mentioned below with the aim to find best accurate model </a:t>
            </a:r>
            <a:r>
              <a:rPr lang="en-US" sz="1400"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5" name="Table 4">
            <a:extLst>
              <a:ext uri="{FF2B5EF4-FFF2-40B4-BE49-F238E27FC236}">
                <a16:creationId xmlns:a16="http://schemas.microsoft.com/office/drawing/2014/main" id="{88964623-54F2-DB59-C0F6-F81B5AE215E2}"/>
              </a:ext>
            </a:extLst>
          </p:cNvPr>
          <p:cNvGraphicFramePr>
            <a:graphicFrameLocks noGrp="1"/>
          </p:cNvGraphicFramePr>
          <p:nvPr>
            <p:extLst>
              <p:ext uri="{D42A27DB-BD31-4B8C-83A1-F6EECF244321}">
                <p14:modId xmlns:p14="http://schemas.microsoft.com/office/powerpoint/2010/main" val="1178274722"/>
              </p:ext>
            </p:extLst>
          </p:nvPr>
        </p:nvGraphicFramePr>
        <p:xfrm>
          <a:off x="1002322" y="1856792"/>
          <a:ext cx="3294865" cy="2649892"/>
        </p:xfrm>
        <a:graphic>
          <a:graphicData uri="http://schemas.openxmlformats.org/drawingml/2006/table">
            <a:tbl>
              <a:tblPr firstRow="1" bandRow="1">
                <a:tableStyleId>{5C22544A-7EE6-4342-B048-85BDC9FD1C3A}</a:tableStyleId>
              </a:tblPr>
              <a:tblGrid>
                <a:gridCol w="3073695">
                  <a:extLst>
                    <a:ext uri="{9D8B030D-6E8A-4147-A177-3AD203B41FA5}">
                      <a16:colId xmlns:a16="http://schemas.microsoft.com/office/drawing/2014/main" val="3067007682"/>
                    </a:ext>
                  </a:extLst>
                </a:gridCol>
                <a:gridCol w="221170">
                  <a:extLst>
                    <a:ext uri="{9D8B030D-6E8A-4147-A177-3AD203B41FA5}">
                      <a16:colId xmlns:a16="http://schemas.microsoft.com/office/drawing/2014/main" val="288435346"/>
                    </a:ext>
                  </a:extLst>
                </a:gridCol>
              </a:tblGrid>
              <a:tr h="378556">
                <a:tc>
                  <a:txBody>
                    <a:bodyPr/>
                    <a:lstStyle/>
                    <a:p>
                      <a:r>
                        <a:rPr lang="en-IN" dirty="0"/>
                        <a:t>Model Name</a:t>
                      </a:r>
                    </a:p>
                  </a:txBody>
                  <a:tcPr/>
                </a:tc>
                <a:tc>
                  <a:txBody>
                    <a:bodyPr/>
                    <a:lstStyle/>
                    <a:p>
                      <a:endParaRPr lang="en-IN" dirty="0"/>
                    </a:p>
                  </a:txBody>
                  <a:tcPr/>
                </a:tc>
                <a:extLst>
                  <a:ext uri="{0D108BD9-81ED-4DB2-BD59-A6C34878D82A}">
                    <a16:rowId xmlns:a16="http://schemas.microsoft.com/office/drawing/2014/main" val="3262792056"/>
                  </a:ext>
                </a:extLst>
              </a:tr>
              <a:tr h="378556">
                <a:tc>
                  <a:txBody>
                    <a:bodyPr/>
                    <a:lstStyle/>
                    <a:p>
                      <a:r>
                        <a:rPr lang="en-IN" dirty="0">
                          <a:latin typeface="Times New Roman" panose="02020603050405020304" pitchFamily="18" charset="0"/>
                          <a:cs typeface="Times New Roman" panose="02020603050405020304" pitchFamily="18" charset="0"/>
                        </a:rPr>
                        <a:t>Decision Tree </a:t>
                      </a:r>
                    </a:p>
                  </a:txBody>
                  <a:tcPr/>
                </a:tc>
                <a:tc>
                  <a:txBody>
                    <a:bodyPr/>
                    <a:lstStyle/>
                    <a:p>
                      <a:endParaRPr lang="en-IN" dirty="0"/>
                    </a:p>
                  </a:txBody>
                  <a:tcPr/>
                </a:tc>
                <a:extLst>
                  <a:ext uri="{0D108BD9-81ED-4DB2-BD59-A6C34878D82A}">
                    <a16:rowId xmlns:a16="http://schemas.microsoft.com/office/drawing/2014/main" val="4263559821"/>
                  </a:ext>
                </a:extLst>
              </a:tr>
              <a:tr h="378556">
                <a:tc>
                  <a:txBody>
                    <a:bodyPr/>
                    <a:lstStyle/>
                    <a:p>
                      <a:r>
                        <a:rPr lang="en-IN" dirty="0">
                          <a:latin typeface="Times New Roman" panose="02020603050405020304" pitchFamily="18" charset="0"/>
                          <a:cs typeface="Times New Roman" panose="02020603050405020304" pitchFamily="18" charset="0"/>
                        </a:rPr>
                        <a:t>KNN</a:t>
                      </a:r>
                    </a:p>
                  </a:txBody>
                  <a:tcPr/>
                </a:tc>
                <a:tc>
                  <a:txBody>
                    <a:bodyPr/>
                    <a:lstStyle/>
                    <a:p>
                      <a:endParaRPr lang="en-IN" dirty="0"/>
                    </a:p>
                  </a:txBody>
                  <a:tcPr/>
                </a:tc>
                <a:extLst>
                  <a:ext uri="{0D108BD9-81ED-4DB2-BD59-A6C34878D82A}">
                    <a16:rowId xmlns:a16="http://schemas.microsoft.com/office/drawing/2014/main" val="3547242747"/>
                  </a:ext>
                </a:extLst>
              </a:tr>
              <a:tr h="378556">
                <a:tc>
                  <a:txBody>
                    <a:bodyPr/>
                    <a:lstStyle/>
                    <a:p>
                      <a:r>
                        <a:rPr lang="en-US"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VR</a:t>
                      </a:r>
                    </a:p>
                  </a:txBody>
                  <a:tcPr/>
                </a:tc>
                <a:tc>
                  <a:txBody>
                    <a:bodyPr/>
                    <a:lstStyle/>
                    <a:p>
                      <a:endParaRPr lang="en-IN" dirty="0"/>
                    </a:p>
                  </a:txBody>
                  <a:tcPr/>
                </a:tc>
                <a:extLst>
                  <a:ext uri="{0D108BD9-81ED-4DB2-BD59-A6C34878D82A}">
                    <a16:rowId xmlns:a16="http://schemas.microsoft.com/office/drawing/2014/main" val="2739789295"/>
                  </a:ext>
                </a:extLst>
              </a:tr>
              <a:tr h="378556">
                <a:tc>
                  <a:txBody>
                    <a:bodyPr/>
                    <a:lstStyle/>
                    <a:p>
                      <a:r>
                        <a:rPr lang="en-US"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rid Search cv</a:t>
                      </a:r>
                    </a:p>
                  </a:txBody>
                  <a:tcPr/>
                </a:tc>
                <a:tc>
                  <a:txBody>
                    <a:bodyPr/>
                    <a:lstStyle/>
                    <a:p>
                      <a:endParaRPr lang="en-IN" dirty="0"/>
                    </a:p>
                  </a:txBody>
                  <a:tcPr/>
                </a:tc>
                <a:extLst>
                  <a:ext uri="{0D108BD9-81ED-4DB2-BD59-A6C34878D82A}">
                    <a16:rowId xmlns:a16="http://schemas.microsoft.com/office/drawing/2014/main" val="2936087988"/>
                  </a:ext>
                </a:extLst>
              </a:tr>
              <a:tr h="378556">
                <a:tc>
                  <a:txBody>
                    <a:bodyPr/>
                    <a:lstStyle/>
                    <a:p>
                      <a:r>
                        <a:rPr lang="en-US" dirty="0">
                          <a:latin typeface="Times New Roman" panose="02020603050405020304" pitchFamily="18" charset="0"/>
                          <a:cs typeface="Times New Roman" panose="02020603050405020304" pitchFamily="18" charset="0"/>
                        </a:rPr>
                        <a:t>R</a:t>
                      </a:r>
                      <a:r>
                        <a:rPr lang="en-IN" dirty="0" err="1">
                          <a:latin typeface="Times New Roman" panose="02020603050405020304" pitchFamily="18" charset="0"/>
                          <a:cs typeface="Times New Roman" panose="02020603050405020304" pitchFamily="18" charset="0"/>
                        </a:rPr>
                        <a:t>andom</a:t>
                      </a:r>
                      <a:r>
                        <a:rPr lang="en-IN" dirty="0">
                          <a:latin typeface="Times New Roman" panose="02020603050405020304" pitchFamily="18" charset="0"/>
                          <a:cs typeface="Times New Roman" panose="02020603050405020304" pitchFamily="18" charset="0"/>
                        </a:rPr>
                        <a:t> forest Regressor</a:t>
                      </a:r>
                    </a:p>
                  </a:txBody>
                  <a:tcPr/>
                </a:tc>
                <a:tc>
                  <a:txBody>
                    <a:bodyPr/>
                    <a:lstStyle/>
                    <a:p>
                      <a:endParaRPr lang="en-IN" dirty="0"/>
                    </a:p>
                  </a:txBody>
                  <a:tcPr/>
                </a:tc>
                <a:extLst>
                  <a:ext uri="{0D108BD9-81ED-4DB2-BD59-A6C34878D82A}">
                    <a16:rowId xmlns:a16="http://schemas.microsoft.com/office/drawing/2014/main" val="2945729017"/>
                  </a:ext>
                </a:extLst>
              </a:tr>
              <a:tr h="378556">
                <a:tc>
                  <a:txBody>
                    <a:bodyPr/>
                    <a:lstStyle/>
                    <a:p>
                      <a:r>
                        <a:rPr lang="en-US" dirty="0">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STM</a:t>
                      </a:r>
                    </a:p>
                  </a:txBody>
                  <a:tcPr/>
                </a:tc>
                <a:tc>
                  <a:txBody>
                    <a:bodyPr/>
                    <a:lstStyle/>
                    <a:p>
                      <a:endParaRPr lang="en-IN" dirty="0"/>
                    </a:p>
                  </a:txBody>
                  <a:tcPr/>
                </a:tc>
                <a:extLst>
                  <a:ext uri="{0D108BD9-81ED-4DB2-BD59-A6C34878D82A}">
                    <a16:rowId xmlns:a16="http://schemas.microsoft.com/office/drawing/2014/main" val="423750162"/>
                  </a:ext>
                </a:extLst>
              </a:tr>
            </a:tbl>
          </a:graphicData>
        </a:graphic>
      </p:graphicFrame>
      <p:sp>
        <p:nvSpPr>
          <p:cNvPr id="8" name="TextBox 7">
            <a:extLst>
              <a:ext uri="{FF2B5EF4-FFF2-40B4-BE49-F238E27FC236}">
                <a16:creationId xmlns:a16="http://schemas.microsoft.com/office/drawing/2014/main" id="{2AA45F1A-2E9A-657E-1553-8CD7978A2DD4}"/>
              </a:ext>
            </a:extLst>
          </p:cNvPr>
          <p:cNvSpPr txBox="1"/>
          <p:nvPr/>
        </p:nvSpPr>
        <p:spPr>
          <a:xfrm>
            <a:off x="434554" y="4862055"/>
            <a:ext cx="11059064" cy="1015663"/>
          </a:xfrm>
          <a:prstGeom prst="rect">
            <a:avLst/>
          </a:prstGeom>
          <a:noFill/>
        </p:spPr>
        <p:txBody>
          <a:bodyPr wrap="square" rtlCol="0">
            <a:spAutoFit/>
          </a:bodyPr>
          <a:lstStyle/>
          <a:p>
            <a:endParaRPr lang="en-IN" sz="1400" b="0" i="0" dirty="0">
              <a:solidFill>
                <a:srgbClr val="262626"/>
              </a:solidFill>
              <a:effectLst/>
              <a:highlight>
                <a:srgbClr val="FFFFFF"/>
              </a:highlight>
              <a:latin typeface="ff5"/>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By looking at this table we can say that our LSTM model has the best R2 score,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So we are going to use LSTM for deployment.</a:t>
            </a:r>
          </a:p>
          <a:p>
            <a:endParaRPr lang="en-IN" dirty="0"/>
          </a:p>
        </p:txBody>
      </p:sp>
      <p:pic>
        <p:nvPicPr>
          <p:cNvPr id="6" name="Picture 5">
            <a:extLst>
              <a:ext uri="{FF2B5EF4-FFF2-40B4-BE49-F238E27FC236}">
                <a16:creationId xmlns:a16="http://schemas.microsoft.com/office/drawing/2014/main" id="{E86BAA32-CB46-DC32-3FC6-E6331F3A0EDA}"/>
              </a:ext>
            </a:extLst>
          </p:cNvPr>
          <p:cNvPicPr>
            <a:picLocks noChangeAspect="1"/>
          </p:cNvPicPr>
          <p:nvPr/>
        </p:nvPicPr>
        <p:blipFill>
          <a:blip r:embed="rId3"/>
          <a:stretch>
            <a:fillRect/>
          </a:stretch>
        </p:blipFill>
        <p:spPr>
          <a:xfrm>
            <a:off x="4572000" y="1754155"/>
            <a:ext cx="5355771" cy="2874193"/>
          </a:xfrm>
          <a:prstGeom prst="rect">
            <a:avLst/>
          </a:prstGeom>
        </p:spPr>
      </p:pic>
    </p:spTree>
    <p:extLst>
      <p:ext uri="{BB962C8B-B14F-4D97-AF65-F5344CB8AC3E}">
        <p14:creationId xmlns:p14="http://schemas.microsoft.com/office/powerpoint/2010/main" val="372386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A0B31A7-FABC-F434-64BB-31310FE20397}"/>
              </a:ext>
            </a:extLst>
          </p:cNvPr>
          <p:cNvSpPr txBox="1">
            <a:spLocks/>
          </p:cNvSpPr>
          <p:nvPr/>
        </p:nvSpPr>
        <p:spPr>
          <a:xfrm>
            <a:off x="2901820" y="511227"/>
            <a:ext cx="5775649" cy="552463"/>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GB" sz="2400" b="1" dirty="0">
                <a:latin typeface="Times New Roman" panose="02020603050405020304" pitchFamily="18" charset="0"/>
                <a:cs typeface="Times New Roman" panose="02020603050405020304" pitchFamily="18" charset="0"/>
              </a:rPr>
              <a:t>Accuracy Calculation</a:t>
            </a:r>
            <a:br>
              <a:rPr lang="en-GB" sz="2400" b="1"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DFCAF13-068F-FE7B-404F-F5310E284568}"/>
              </a:ext>
            </a:extLst>
          </p:cNvPr>
          <p:cNvPicPr>
            <a:picLocks noChangeAspect="1"/>
          </p:cNvPicPr>
          <p:nvPr/>
        </p:nvPicPr>
        <p:blipFill>
          <a:blip r:embed="rId2"/>
          <a:stretch>
            <a:fillRect/>
          </a:stretch>
        </p:blipFill>
        <p:spPr>
          <a:xfrm>
            <a:off x="601161" y="1268963"/>
            <a:ext cx="4679966" cy="4973217"/>
          </a:xfrm>
          <a:prstGeom prst="rect">
            <a:avLst/>
          </a:prstGeom>
        </p:spPr>
      </p:pic>
      <p:pic>
        <p:nvPicPr>
          <p:cNvPr id="12" name="Picture 11">
            <a:extLst>
              <a:ext uri="{FF2B5EF4-FFF2-40B4-BE49-F238E27FC236}">
                <a16:creationId xmlns:a16="http://schemas.microsoft.com/office/drawing/2014/main" id="{D8D4EB3C-3A75-5FA4-E805-03351E446ED2}"/>
              </a:ext>
            </a:extLst>
          </p:cNvPr>
          <p:cNvPicPr>
            <a:picLocks noChangeAspect="1"/>
          </p:cNvPicPr>
          <p:nvPr/>
        </p:nvPicPr>
        <p:blipFill>
          <a:blip r:embed="rId3"/>
          <a:stretch>
            <a:fillRect/>
          </a:stretch>
        </p:blipFill>
        <p:spPr>
          <a:xfrm>
            <a:off x="5719665" y="1184988"/>
            <a:ext cx="4935894" cy="4973217"/>
          </a:xfrm>
          <a:prstGeom prst="rect">
            <a:avLst/>
          </a:prstGeom>
        </p:spPr>
      </p:pic>
    </p:spTree>
    <p:extLst>
      <p:ext uri="{BB962C8B-B14F-4D97-AF65-F5344CB8AC3E}">
        <p14:creationId xmlns:p14="http://schemas.microsoft.com/office/powerpoint/2010/main" val="184741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A14347-C421-DEED-C45B-785F09BCEB5E}"/>
              </a:ext>
            </a:extLst>
          </p:cNvPr>
          <p:cNvPicPr>
            <a:picLocks noChangeAspect="1"/>
          </p:cNvPicPr>
          <p:nvPr/>
        </p:nvPicPr>
        <p:blipFill>
          <a:blip r:embed="rId2"/>
          <a:stretch>
            <a:fillRect/>
          </a:stretch>
        </p:blipFill>
        <p:spPr>
          <a:xfrm>
            <a:off x="783771" y="643812"/>
            <a:ext cx="4264089" cy="5505061"/>
          </a:xfrm>
          <a:prstGeom prst="rect">
            <a:avLst/>
          </a:prstGeom>
        </p:spPr>
      </p:pic>
      <p:pic>
        <p:nvPicPr>
          <p:cNvPr id="5" name="Picture 4">
            <a:extLst>
              <a:ext uri="{FF2B5EF4-FFF2-40B4-BE49-F238E27FC236}">
                <a16:creationId xmlns:a16="http://schemas.microsoft.com/office/drawing/2014/main" id="{6F466DD8-85EA-524C-6CEE-6A83C38804B4}"/>
              </a:ext>
            </a:extLst>
          </p:cNvPr>
          <p:cNvPicPr>
            <a:picLocks noChangeAspect="1"/>
          </p:cNvPicPr>
          <p:nvPr/>
        </p:nvPicPr>
        <p:blipFill>
          <a:blip r:embed="rId3"/>
          <a:stretch>
            <a:fillRect/>
          </a:stretch>
        </p:blipFill>
        <p:spPr>
          <a:xfrm>
            <a:off x="5379973" y="1585912"/>
            <a:ext cx="5751447" cy="3686175"/>
          </a:xfrm>
          <a:prstGeom prst="rect">
            <a:avLst/>
          </a:prstGeom>
        </p:spPr>
      </p:pic>
    </p:spTree>
    <p:extLst>
      <p:ext uri="{BB962C8B-B14F-4D97-AF65-F5344CB8AC3E}">
        <p14:creationId xmlns:p14="http://schemas.microsoft.com/office/powerpoint/2010/main" val="162967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39D7-28F0-CA48-A301-92DAEB73D381}"/>
              </a:ext>
            </a:extLst>
          </p:cNvPr>
          <p:cNvSpPr>
            <a:spLocks noGrp="1"/>
          </p:cNvSpPr>
          <p:nvPr>
            <p:ph type="title"/>
          </p:nvPr>
        </p:nvSpPr>
        <p:spPr/>
        <p:txBody>
          <a:bodyPr>
            <a:normAutofit fontScale="90000"/>
          </a:bodyPr>
          <a:lstStyle/>
          <a:p>
            <a:r>
              <a:rPr lang="en-IN" b="0" i="0" dirty="0">
                <a:solidFill>
                  <a:srgbClr val="000000"/>
                </a:solidFill>
                <a:effectLst/>
                <a:highlight>
                  <a:srgbClr val="FFFFFF"/>
                </a:highlight>
                <a:latin typeface="Source Sans Pro" panose="020B0503030403020204" pitchFamily="34" charset="0"/>
              </a:rPr>
              <a:t> </a:t>
            </a:r>
            <a:br>
              <a:rPr lang="en-IN" b="0" i="0" dirty="0">
                <a:solidFill>
                  <a:srgbClr val="000000"/>
                </a:solidFill>
                <a:effectLst/>
                <a:highlight>
                  <a:srgbClr val="FFFFFF"/>
                </a:highlight>
                <a:latin typeface="Source Sans Pro" panose="020B0503030403020204" pitchFamily="34" charset="0"/>
              </a:rPr>
            </a:br>
            <a:endParaRPr lang="en-IN" dirty="0"/>
          </a:p>
        </p:txBody>
      </p:sp>
      <p:sp>
        <p:nvSpPr>
          <p:cNvPr id="4" name="Title 1">
            <a:extLst>
              <a:ext uri="{FF2B5EF4-FFF2-40B4-BE49-F238E27FC236}">
                <a16:creationId xmlns:a16="http://schemas.microsoft.com/office/drawing/2014/main" id="{32471E91-90D5-D5D3-32E9-7D62136DC584}"/>
              </a:ext>
            </a:extLst>
          </p:cNvPr>
          <p:cNvSpPr txBox="1">
            <a:spLocks/>
          </p:cNvSpPr>
          <p:nvPr/>
        </p:nvSpPr>
        <p:spPr>
          <a:xfrm>
            <a:off x="2752531" y="627470"/>
            <a:ext cx="5262465" cy="464212"/>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GB" sz="2400" b="1" dirty="0">
                <a:latin typeface="Times New Roman" panose="02020603050405020304" pitchFamily="18" charset="0"/>
                <a:cs typeface="Times New Roman" panose="02020603050405020304" pitchFamily="18" charset="0"/>
              </a:rPr>
              <a:t>  Model Deployment</a:t>
            </a:r>
            <a:r>
              <a:rPr lang="en-GB" sz="2800" b="1" dirty="0">
                <a:latin typeface="Times New Roman" panose="02020603050405020304" pitchFamily="18" charset="0"/>
                <a:cs typeface="Times New Roman" panose="02020603050405020304" pitchFamily="18" charset="0"/>
              </a:rPr>
              <a:t/>
            </a:r>
            <a:br>
              <a:rPr lang="en-GB" sz="2800" b="1"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F5B8D6E-0F93-C9CA-CD37-F6F933ADBD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90442"/>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1EE67D7E-D000-FF28-4A99-63B369339591}"/>
              </a:ext>
            </a:extLst>
          </p:cNvPr>
          <p:cNvSpPr txBox="1"/>
          <p:nvPr/>
        </p:nvSpPr>
        <p:spPr>
          <a:xfrm>
            <a:off x="245371" y="5900468"/>
            <a:ext cx="10796440" cy="538609"/>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C137EB61-6913-286D-096D-BA21929B4B5D}"/>
              </a:ext>
            </a:extLst>
          </p:cNvPr>
          <p:cNvPicPr>
            <a:picLocks noChangeAspect="1"/>
          </p:cNvPicPr>
          <p:nvPr/>
        </p:nvPicPr>
        <p:blipFill>
          <a:blip r:embed="rId3"/>
          <a:stretch>
            <a:fillRect/>
          </a:stretch>
        </p:blipFill>
        <p:spPr>
          <a:xfrm>
            <a:off x="2304661" y="1634065"/>
            <a:ext cx="6438123" cy="4474029"/>
          </a:xfrm>
          <a:prstGeom prst="rect">
            <a:avLst/>
          </a:prstGeom>
        </p:spPr>
      </p:pic>
    </p:spTree>
    <p:extLst>
      <p:ext uri="{BB962C8B-B14F-4D97-AF65-F5344CB8AC3E}">
        <p14:creationId xmlns:p14="http://schemas.microsoft.com/office/powerpoint/2010/main" val="122695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774" y="1132794"/>
            <a:ext cx="10058400" cy="4334150"/>
          </a:xfrm>
          <a:prstGeom prst="rect">
            <a:avLst/>
          </a:prstGeom>
        </p:spPr>
      </p:pic>
    </p:spTree>
    <p:extLst>
      <p:ext uri="{BB962C8B-B14F-4D97-AF65-F5344CB8AC3E}">
        <p14:creationId xmlns:p14="http://schemas.microsoft.com/office/powerpoint/2010/main" val="258546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441" t="6052" r="41361" b="732"/>
          <a:stretch/>
        </p:blipFill>
        <p:spPr>
          <a:xfrm>
            <a:off x="551794" y="1363715"/>
            <a:ext cx="4847898" cy="401828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9516" r="12615"/>
          <a:stretch/>
        </p:blipFill>
        <p:spPr>
          <a:xfrm>
            <a:off x="4832130" y="951355"/>
            <a:ext cx="6826469" cy="4322748"/>
          </a:xfrm>
          <a:prstGeom prst="rect">
            <a:avLst/>
          </a:prstGeom>
        </p:spPr>
      </p:pic>
    </p:spTree>
    <p:extLst>
      <p:ext uri="{BB962C8B-B14F-4D97-AF65-F5344CB8AC3E}">
        <p14:creationId xmlns:p14="http://schemas.microsoft.com/office/powerpoint/2010/main" val="421128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536" r="43633"/>
          <a:stretch/>
        </p:blipFill>
        <p:spPr>
          <a:xfrm>
            <a:off x="733097" y="1284099"/>
            <a:ext cx="4106917" cy="4310742"/>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8339" t="-368" r="13336" b="368"/>
          <a:stretch/>
        </p:blipFill>
        <p:spPr>
          <a:xfrm>
            <a:off x="4840014" y="1016085"/>
            <a:ext cx="6872436" cy="4286756"/>
          </a:xfrm>
          <a:prstGeom prst="rect">
            <a:avLst/>
          </a:prstGeom>
        </p:spPr>
      </p:pic>
    </p:spTree>
    <p:extLst>
      <p:ext uri="{BB962C8B-B14F-4D97-AF65-F5344CB8AC3E}">
        <p14:creationId xmlns:p14="http://schemas.microsoft.com/office/powerpoint/2010/main" val="192594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080" r="42067"/>
          <a:stretch/>
        </p:blipFill>
        <p:spPr>
          <a:xfrm>
            <a:off x="591207" y="1348914"/>
            <a:ext cx="3807372" cy="426878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4641" r="17757"/>
          <a:stretch/>
        </p:blipFill>
        <p:spPr>
          <a:xfrm>
            <a:off x="5013435" y="1219393"/>
            <a:ext cx="5793828" cy="434232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7703" t="47432" r="29209" b="18324"/>
          <a:stretch/>
        </p:blipFill>
        <p:spPr>
          <a:xfrm>
            <a:off x="6825883" y="1963974"/>
            <a:ext cx="433963" cy="271226"/>
          </a:xfrm>
          <a:prstGeom prst="rect">
            <a:avLst/>
          </a:prstGeom>
        </p:spPr>
      </p:pic>
    </p:spTree>
    <p:extLst>
      <p:ext uri="{BB962C8B-B14F-4D97-AF65-F5344CB8AC3E}">
        <p14:creationId xmlns:p14="http://schemas.microsoft.com/office/powerpoint/2010/main" val="98968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165" y="1315616"/>
            <a:ext cx="3525389" cy="811763"/>
          </a:xfrm>
        </p:spPr>
        <p:style>
          <a:lnRef idx="1">
            <a:schemeClr val="accent2"/>
          </a:lnRef>
          <a:fillRef idx="3">
            <a:schemeClr val="accent2"/>
          </a:fillRef>
          <a:effectRef idx="2">
            <a:schemeClr val="accent2"/>
          </a:effectRef>
          <a:fontRef idx="minor">
            <a:schemeClr val="lt1"/>
          </a:fontRef>
        </p:style>
        <p:txBody>
          <a:bodyPr>
            <a:noAutofit/>
          </a:bodyPr>
          <a:lstStyle/>
          <a:p>
            <a:pPr algn="ctr"/>
            <a:r>
              <a:rPr lang="en-US" sz="3200" b="1" dirty="0">
                <a:latin typeface="Times New Roman" panose="02020603050405020304" pitchFamily="18" charset="0"/>
                <a:cs typeface="Times New Roman" panose="02020603050405020304" pitchFamily="18" charset="0"/>
              </a:rPr>
              <a:t>CONTENT</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2165" y="2509934"/>
            <a:ext cx="5266266" cy="3652935"/>
          </a:xfrm>
        </p:spPr>
        <p:txBody>
          <a:bodyPr>
            <a:normAutofit/>
          </a:bodyPr>
          <a:lstStyle/>
          <a:p>
            <a:r>
              <a:rPr lang="en-US" sz="2400" b="1" dirty="0">
                <a:latin typeface="Times New Roman" panose="02020603050405020304" pitchFamily="18" charset="0"/>
                <a:cs typeface="Times New Roman" panose="02020603050405020304" pitchFamily="18" charset="0"/>
              </a:rPr>
              <a:t>Business Problem</a:t>
            </a:r>
          </a:p>
          <a:p>
            <a:r>
              <a:rPr lang="en-US" sz="2400" b="1" dirty="0">
                <a:latin typeface="Times New Roman" panose="02020603050405020304" pitchFamily="18" charset="0"/>
                <a:cs typeface="Times New Roman" panose="02020603050405020304" pitchFamily="18" charset="0"/>
              </a:rPr>
              <a:t>Business Objective</a:t>
            </a:r>
          </a:p>
          <a:p>
            <a:pPr lvl="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Solutioning Approach</a:t>
            </a:r>
          </a:p>
          <a:p>
            <a:r>
              <a:rPr lang="en-GB" sz="2400" b="1" dirty="0">
                <a:latin typeface="Times New Roman" panose="02020603050405020304" pitchFamily="18" charset="0"/>
                <a:cs typeface="Times New Roman" panose="02020603050405020304" pitchFamily="18" charset="0"/>
              </a:rPr>
              <a:t>Exploratory Data Analysis</a:t>
            </a:r>
          </a:p>
          <a:p>
            <a:r>
              <a:rPr lang="en-US" sz="2400" b="1" dirty="0">
                <a:latin typeface="Times New Roman" panose="02020603050405020304" pitchFamily="18" charset="0"/>
                <a:cs typeface="Times New Roman" panose="02020603050405020304" pitchFamily="18" charset="0"/>
              </a:rPr>
              <a:t>Model Building</a:t>
            </a:r>
          </a:p>
          <a:p>
            <a:r>
              <a:rPr lang="en-US" b="1" dirty="0">
                <a:latin typeface="Times New Roman" panose="02020603050405020304" pitchFamily="18" charset="0"/>
                <a:cs typeface="Times New Roman" panose="02020603050405020304" pitchFamily="18" charset="0"/>
              </a:rPr>
              <a:t>Deployment</a:t>
            </a:r>
          </a:p>
          <a:p>
            <a:r>
              <a:rPr lang="en-US" b="1" dirty="0">
                <a:latin typeface="Times New Roman" panose="02020603050405020304" pitchFamily="18" charset="0"/>
                <a:cs typeface="Times New Roman" panose="02020603050405020304" pitchFamily="18" charset="0"/>
              </a:rPr>
              <a:t>Challenges Faced</a:t>
            </a:r>
          </a:p>
          <a:p>
            <a:endParaRPr lang="en-GB" sz="2400" b="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4" name="Picture 2" descr="Efficiency Analysis of Stock Price Prediction using Machine Learning | by  Vishnu U | Medium">
            <a:extLst>
              <a:ext uri="{FF2B5EF4-FFF2-40B4-BE49-F238E27FC236}">
                <a16:creationId xmlns:a16="http://schemas.microsoft.com/office/drawing/2014/main" id="{B5ED0FA6-E581-DAA5-AABF-130931F9E5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336" y="3984170"/>
            <a:ext cx="4088882" cy="21786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32A8042-7E33-2E96-1DA2-CE3B160BE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336" y="982619"/>
            <a:ext cx="4088882" cy="26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011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54393-0F6E-6337-8307-2F5F81E32331}"/>
              </a:ext>
            </a:extLst>
          </p:cNvPr>
          <p:cNvSpPr>
            <a:spLocks noGrp="1"/>
          </p:cNvSpPr>
          <p:nvPr>
            <p:ph idx="1"/>
          </p:nvPr>
        </p:nvSpPr>
        <p:spPr>
          <a:xfrm>
            <a:off x="677333" y="1345721"/>
            <a:ext cx="10771327" cy="4695641"/>
          </a:xfrm>
        </p:spPr>
        <p:txBody>
          <a:bodyPr>
            <a:normAutofit/>
          </a:bodyPr>
          <a:lstStyle/>
          <a:p>
            <a:pPr marL="0" indent="0">
              <a:buNone/>
            </a:pPr>
            <a:endParaRPr lang="en-US" dirty="0">
              <a:solidFill>
                <a:srgbClr val="273239"/>
              </a:solidFill>
              <a:highlight>
                <a:srgbClr val="FFFFFF"/>
              </a:highlight>
              <a:latin typeface="Nunito" panose="020F0502020204030204" pitchFamily="2" charset="0"/>
            </a:endParaRPr>
          </a:p>
          <a:p>
            <a:endParaRPr lang="en-US" dirty="0">
              <a:solidFill>
                <a:srgbClr val="273239"/>
              </a:solidFill>
              <a:highlight>
                <a:srgbClr val="FFFFFF"/>
              </a:highlight>
              <a:latin typeface="Nunito" panose="020F0502020204030204" pitchFamily="2" charset="0"/>
            </a:endParaRPr>
          </a:p>
          <a:p>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Starting from the Data collection part we imported the necessary libraries and did Data preprocessing. EDA was also a smooth journey for us since the data was already cleaned and had no missing values. Coming towards the Model building, it was quite challenging for us to select which model to use for stock price prediction that would give us the highest accuracy.</a:t>
            </a:r>
          </a:p>
        </p:txBody>
      </p:sp>
      <p:sp>
        <p:nvSpPr>
          <p:cNvPr id="4" name="Title 1">
            <a:extLst>
              <a:ext uri="{FF2B5EF4-FFF2-40B4-BE49-F238E27FC236}">
                <a16:creationId xmlns:a16="http://schemas.microsoft.com/office/drawing/2014/main" id="{63060518-DDF6-06BF-029A-7740C5000186}"/>
              </a:ext>
            </a:extLst>
          </p:cNvPr>
          <p:cNvSpPr txBox="1">
            <a:spLocks/>
          </p:cNvSpPr>
          <p:nvPr/>
        </p:nvSpPr>
        <p:spPr>
          <a:xfrm>
            <a:off x="2883160" y="1558212"/>
            <a:ext cx="5477070" cy="513184"/>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2400" b="1" dirty="0">
                <a:solidFill>
                  <a:schemeClr val="tx1"/>
                </a:solidFill>
                <a:latin typeface="Times New Roman" panose="02020603050405020304" pitchFamily="18" charset="0"/>
                <a:cs typeface="Times New Roman" panose="02020603050405020304" pitchFamily="18" charset="0"/>
              </a:rPr>
              <a:t>Challenges Faced </a:t>
            </a:r>
            <a:r>
              <a:rPr lang="en-GB" sz="2400" b="1" dirty="0">
                <a:latin typeface="Times New Roman" panose="02020603050405020304" pitchFamily="18" charset="0"/>
                <a:cs typeface="Times New Roman" panose="02020603050405020304" pitchFamily="18" charset="0"/>
              </a:rPr>
              <a:t/>
            </a:r>
            <a:br>
              <a:rPr lang="en-GB" sz="2400" b="1"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89D49A7-1609-D34C-D607-CB623022E3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409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582C0C-A239-362D-610C-37F478298F6B}"/>
              </a:ext>
            </a:extLst>
          </p:cNvPr>
          <p:cNvSpPr txBox="1">
            <a:spLocks noGrp="1"/>
          </p:cNvSpPr>
          <p:nvPr>
            <p:ph type="title"/>
          </p:nvPr>
        </p:nvSpPr>
        <p:spPr>
          <a:xfrm>
            <a:off x="3536301" y="1483568"/>
            <a:ext cx="4058817" cy="653142"/>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2400" b="1" dirty="0">
                <a:solidFill>
                  <a:schemeClr val="tx1"/>
                </a:solidFill>
                <a:latin typeface="Times New Roman" panose="02020603050405020304" pitchFamily="18" charset="0"/>
                <a:cs typeface="Times New Roman" panose="02020603050405020304" pitchFamily="18" charset="0"/>
              </a:rPr>
              <a:t>How Did we overcome it?</a:t>
            </a:r>
            <a:r>
              <a:rPr lang="en-GB" sz="2400" b="1" dirty="0">
                <a:latin typeface="Times New Roman" panose="02020603050405020304" pitchFamily="18" charset="0"/>
                <a:cs typeface="Times New Roman" panose="02020603050405020304" pitchFamily="18" charset="0"/>
              </a:rPr>
              <a:t/>
            </a:r>
            <a:br>
              <a:rPr lang="en-GB" sz="2400" b="1"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682B3B-0C01-669B-28D3-5930197732ED}"/>
              </a:ext>
            </a:extLst>
          </p:cNvPr>
          <p:cNvSpPr>
            <a:spLocks noGrp="1"/>
          </p:cNvSpPr>
          <p:nvPr>
            <p:ph idx="1"/>
          </p:nvPr>
        </p:nvSpPr>
        <p:spPr>
          <a:xfrm>
            <a:off x="677333" y="2696547"/>
            <a:ext cx="10827311" cy="3344815"/>
          </a:xfrm>
        </p:spPr>
        <p:txBody>
          <a:bodyPr>
            <a:normAutofit/>
          </a:bodyPr>
          <a:lstStyle/>
          <a:p>
            <a:r>
              <a:rPr lang="en-US" sz="2000" dirty="0">
                <a:latin typeface="Times New Roman" panose="02020603050405020304" pitchFamily="18" charset="0"/>
                <a:cs typeface="Times New Roman" panose="02020603050405020304" pitchFamily="18" charset="0"/>
              </a:rPr>
              <a:t>While Model building, we tried our dataset on 5 different types of models (LSTM, Random forest regressor, Support vector regression, KNN, and Gated Recurrent Unit) out of which LSTM gave us the highest accuracy and best result. Therefore we finalized our LSTM model and Deployed it successfully using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D76489-B059-10EC-5939-E4F79F1ABC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4570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6673" y="2781298"/>
            <a:ext cx="3797951" cy="1320800"/>
          </a:xfrm>
          <a:effectLst>
            <a:outerShdw blurRad="50800" dist="38100" dir="13500000" algn="br" rotWithShape="0">
              <a:prstClr val="black">
                <a:alpha val="40000"/>
              </a:prstClr>
            </a:outerShdw>
          </a:effectLst>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Thank You </a:t>
            </a:r>
            <a:endParaRPr lang="en-GB" sz="54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6666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0965-D464-ACA9-3B07-9CFBA11FCED1}"/>
              </a:ext>
            </a:extLst>
          </p:cNvPr>
          <p:cNvSpPr>
            <a:spLocks noGrp="1"/>
          </p:cNvSpPr>
          <p:nvPr>
            <p:ph type="title"/>
          </p:nvPr>
        </p:nvSpPr>
        <p:spPr/>
        <p:txBody>
          <a:bodyPr>
            <a:normAutofit/>
          </a:bodyPr>
          <a:lstStyle/>
          <a:p>
            <a:endParaRPr lang="en-IN" sz="2800" b="1" dirty="0">
              <a:latin typeface="Times New Roman" panose="02020603050405020304" pitchFamily="18" charset="0"/>
              <a:cs typeface="Times New Roman" panose="02020603050405020304" pitchFamily="18" charset="0"/>
            </a:endParaRPr>
          </a:p>
        </p:txBody>
      </p:sp>
      <p:pic>
        <p:nvPicPr>
          <p:cNvPr id="3" name="image4.png">
            <a:extLst>
              <a:ext uri="{FF2B5EF4-FFF2-40B4-BE49-F238E27FC236}">
                <a16:creationId xmlns:a16="http://schemas.microsoft.com/office/drawing/2014/main" id="{0A84D908-37B2-C80C-5BC4-465A107D49FA}"/>
              </a:ext>
            </a:extLst>
          </p:cNvPr>
          <p:cNvPicPr>
            <a:picLocks noGrp="1"/>
          </p:cNvPicPr>
          <p:nvPr/>
        </p:nvPicPr>
        <p:blipFill>
          <a:blip r:embed="rId2"/>
          <a:srcRect/>
          <a:stretch>
            <a:fillRect/>
          </a:stretch>
        </p:blipFill>
        <p:spPr>
          <a:xfrm>
            <a:off x="1224684" y="2425959"/>
            <a:ext cx="9742631" cy="3449909"/>
          </a:xfrm>
          <a:prstGeom prst="rect">
            <a:avLst/>
          </a:prstGeom>
          <a:ln/>
        </p:spPr>
      </p:pic>
      <p:sp>
        <p:nvSpPr>
          <p:cNvPr id="4" name="TextBox 3">
            <a:extLst>
              <a:ext uri="{FF2B5EF4-FFF2-40B4-BE49-F238E27FC236}">
                <a16:creationId xmlns:a16="http://schemas.microsoft.com/office/drawing/2014/main" id="{978DD08D-F678-F990-43E7-787438B0D497}"/>
              </a:ext>
            </a:extLst>
          </p:cNvPr>
          <p:cNvSpPr txBox="1"/>
          <p:nvPr/>
        </p:nvSpPr>
        <p:spPr>
          <a:xfrm>
            <a:off x="4226766" y="1373574"/>
            <a:ext cx="346165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Methodology</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44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2351" y="641603"/>
            <a:ext cx="5370469" cy="116955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BUSINESS PROBLEM :</a:t>
            </a:r>
          </a:p>
          <a:p>
            <a:endParaRPr lang="en-US" dirty="0"/>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Stock Forecast</a:t>
            </a:r>
            <a:endParaRPr lang="en-GB" sz="1600" dirty="0">
              <a:latin typeface="Times New Roman" panose="02020603050405020304" pitchFamily="18" charset="0"/>
              <a:cs typeface="Times New Roman" panose="02020603050405020304" pitchFamily="18" charset="0"/>
            </a:endParaRPr>
          </a:p>
          <a:p>
            <a:endParaRPr lang="en-GB" dirty="0"/>
          </a:p>
        </p:txBody>
      </p:sp>
      <p:sp>
        <p:nvSpPr>
          <p:cNvPr id="3" name="TextBox 2"/>
          <p:cNvSpPr txBox="1"/>
          <p:nvPr/>
        </p:nvSpPr>
        <p:spPr>
          <a:xfrm>
            <a:off x="929054" y="1811154"/>
            <a:ext cx="7106382" cy="19389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BUSINESS OBJECTIVE:</a:t>
            </a:r>
          </a:p>
          <a:p>
            <a:endParaRPr lang="en-US"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Collect historical stock price data.</a:t>
            </a:r>
          </a:p>
          <a:p>
            <a:r>
              <a:rPr lang="en-US" sz="1400" dirty="0">
                <a:latin typeface="Times New Roman" panose="02020603050405020304" pitchFamily="18" charset="0"/>
                <a:cs typeface="Times New Roman" panose="02020603050405020304" pitchFamily="18" charset="0"/>
              </a:rPr>
              <a:t>Preprocess the data to make it suitable for modeling.</a:t>
            </a:r>
          </a:p>
          <a:p>
            <a:r>
              <a:rPr lang="en-US" sz="1400" dirty="0">
                <a:latin typeface="Times New Roman" panose="02020603050405020304" pitchFamily="18" charset="0"/>
                <a:cs typeface="Times New Roman" panose="02020603050405020304" pitchFamily="18" charset="0"/>
              </a:rPr>
              <a:t>Perform exploratory data analysis to understand the data.</a:t>
            </a:r>
          </a:p>
          <a:p>
            <a:r>
              <a:rPr lang="en-US" sz="1400" dirty="0">
                <a:latin typeface="Times New Roman" panose="02020603050405020304" pitchFamily="18" charset="0"/>
                <a:cs typeface="Times New Roman" panose="02020603050405020304" pitchFamily="18" charset="0"/>
              </a:rPr>
              <a:t>Build and evaluate different machine learning models for stock price prediction.</a:t>
            </a:r>
          </a:p>
          <a:p>
            <a:r>
              <a:rPr lang="en-US" sz="1400" dirty="0">
                <a:latin typeface="Times New Roman" panose="02020603050405020304" pitchFamily="18" charset="0"/>
                <a:cs typeface="Times New Roman" panose="02020603050405020304" pitchFamily="18" charset="0"/>
              </a:rPr>
              <a:t>Compare the performance of different models and select the best one.</a:t>
            </a:r>
          </a:p>
          <a:p>
            <a:r>
              <a:rPr lang="en-US" sz="1400" dirty="0">
                <a:latin typeface="Times New Roman" panose="02020603050405020304" pitchFamily="18" charset="0"/>
                <a:cs typeface="Times New Roman" panose="02020603050405020304" pitchFamily="18" charset="0"/>
              </a:rPr>
              <a:t>Project Plan</a:t>
            </a:r>
            <a:endParaRPr lang="en-GB" sz="1400" dirty="0"/>
          </a:p>
        </p:txBody>
      </p:sp>
      <p:sp>
        <p:nvSpPr>
          <p:cNvPr id="4" name="Chevron 3"/>
          <p:cNvSpPr/>
          <p:nvPr/>
        </p:nvSpPr>
        <p:spPr>
          <a:xfrm>
            <a:off x="703383" y="641602"/>
            <a:ext cx="246185" cy="24618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Chevron 4"/>
          <p:cNvSpPr/>
          <p:nvPr/>
        </p:nvSpPr>
        <p:spPr>
          <a:xfrm>
            <a:off x="682869" y="2323722"/>
            <a:ext cx="246185" cy="22617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p:cNvSpPr txBox="1"/>
          <p:nvPr/>
        </p:nvSpPr>
        <p:spPr>
          <a:xfrm>
            <a:off x="703383" y="4052398"/>
            <a:ext cx="9630398" cy="200054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Solution:</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EDA, we will explore and analyze the dataset to understand its main characteristics, detect patterns, spot anomalies, and check assumptions. </a:t>
            </a:r>
          </a:p>
          <a:p>
            <a:pPr marL="342900" indent="-34290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Depending on the problem type, we will choose appropriate algorithms which will give best accuracy. Since this is a regression problem.</a:t>
            </a:r>
            <a:r>
              <a:rPr lang="en-US" sz="1400" b="0" i="0" dirty="0">
                <a:effectLst/>
                <a:highlight>
                  <a:srgbClr val="FFFFFF"/>
                </a:highlight>
                <a:latin typeface="Google Sans"/>
              </a:rPr>
              <a:t>The </a:t>
            </a:r>
            <a:r>
              <a:rPr lang="en-US" sz="1400" b="0" i="0" dirty="0">
                <a:effectLst/>
                <a:highlight>
                  <a:srgbClr val="D3E3FD"/>
                </a:highlight>
                <a:latin typeface="Google Sans"/>
              </a:rPr>
              <a:t>LSTM algorithm</a:t>
            </a:r>
            <a:r>
              <a:rPr lang="en-US" sz="1400" b="0" i="0" dirty="0">
                <a:effectLst/>
                <a:highlight>
                  <a:srgbClr val="FFFFFF"/>
                </a:highlight>
                <a:latin typeface="Google Sans"/>
              </a:rPr>
              <a:t> has the ability to store historical information and is widely used in stock price prediction. </a:t>
            </a:r>
            <a:endParaRPr lang="en-GB"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the deployment part we will be using  </a:t>
            </a: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a:t>
            </a:r>
          </a:p>
          <a:p>
            <a:pPr algn="just"/>
            <a:endParaRPr lang="en-GB" dirty="0"/>
          </a:p>
        </p:txBody>
      </p:sp>
      <p:pic>
        <p:nvPicPr>
          <p:cNvPr id="2052" name="Picture 4" descr="Stock price prediction using stock eod of day price | PPT">
            <a:extLst>
              <a:ext uri="{FF2B5EF4-FFF2-40B4-BE49-F238E27FC236}">
                <a16:creationId xmlns:a16="http://schemas.microsoft.com/office/drawing/2014/main" id="{344B3CDB-FB9E-CEF2-74A6-32B1119E6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429" y="1430224"/>
            <a:ext cx="3928188" cy="233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839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485" y="839755"/>
            <a:ext cx="7510515" cy="522514"/>
          </a:xfrm>
        </p:spPr>
        <p:txBody>
          <a:bodyPr>
            <a:normAutofit/>
          </a:bodyPr>
          <a:lstStyle/>
          <a:p>
            <a:r>
              <a:rPr lang="en-GB" sz="2800" b="1" dirty="0">
                <a:solidFill>
                  <a:schemeClr val="tx1"/>
                </a:solidFill>
                <a:latin typeface="Times New Roman" panose="02020603050405020304" pitchFamily="18" charset="0"/>
                <a:cs typeface="Times New Roman" panose="02020603050405020304" pitchFamily="18" charset="0"/>
              </a:rPr>
              <a:t>Exploratory Data Analysis (EDA):</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510" y="1011115"/>
            <a:ext cx="11305102" cy="5785339"/>
          </a:xfrm>
        </p:spPr>
        <p:txBody>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Insights :</a:t>
            </a: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400" dirty="0">
                <a:solidFill>
                  <a:schemeClr val="tx1"/>
                </a:solidFill>
                <a:latin typeface="Times New Roman" panose="02020603050405020304" pitchFamily="18" charset="0"/>
                <a:cs typeface="Times New Roman" panose="02020603050405020304" pitchFamily="18" charset="0"/>
              </a:rPr>
              <a:t>Based on our examination of the dataset, we can conclude that it has all the information needed to identify</a:t>
            </a:r>
            <a:r>
              <a:rPr lang="en-US" sz="1400" dirty="0">
                <a:latin typeface="Times New Roman" panose="02020603050405020304" pitchFamily="18" charset="0"/>
                <a:cs typeface="Times New Roman" panose="02020603050405020304" pitchFamily="18" charset="0"/>
              </a:rPr>
              <a:t> patterns such as uptrends, downtrends, and sideways movements. Analyze trading volume to understand the strength of price movements. Simple Moving Average (SMA), and Exponential Moving Average (EMA) to identify trends. Identify momentum and trend direction </a:t>
            </a:r>
            <a:r>
              <a:rPr lang="en-US" sz="1400" dirty="0" err="1">
                <a:latin typeface="Times New Roman" panose="02020603050405020304" pitchFamily="18" charset="0"/>
                <a:cs typeface="Times New Roman" panose="02020603050405020304" pitchFamily="18" charset="0"/>
              </a:rPr>
              <a:t>etc</a:t>
            </a: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400" dirty="0">
                <a:solidFill>
                  <a:schemeClr val="tx1"/>
                </a:solidFill>
                <a:latin typeface="Times New Roman" panose="02020603050405020304" pitchFamily="18" charset="0"/>
                <a:cs typeface="Times New Roman" panose="02020603050405020304" pitchFamily="18" charset="0"/>
              </a:rPr>
              <a:t>Of the seven columns in the dataset, one(Close column) is a target variable, and the remaining columns are features.</a:t>
            </a:r>
          </a:p>
          <a:p>
            <a:endParaRPr lang="en-US" dirty="0">
              <a:latin typeface="Arial Black" panose="020B0A04020102020204" pitchFamily="34" charset="0"/>
              <a:cs typeface="Times New Roman" panose="02020603050405020304" pitchFamily="18" charset="0"/>
            </a:endParaRPr>
          </a:p>
          <a:p>
            <a:pPr marL="0" indent="0">
              <a:buNone/>
            </a:pPr>
            <a:endParaRPr lang="en-US" b="1" dirty="0">
              <a:latin typeface="Arial Black" panose="020B0A04020102020204" pitchFamily="34" charset="0"/>
              <a:cs typeface="Times New Roman" panose="02020603050405020304" pitchFamily="18"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15" t="35513" r="897" b="37821"/>
          <a:stretch/>
        </p:blipFill>
        <p:spPr>
          <a:xfrm>
            <a:off x="10893670" y="181975"/>
            <a:ext cx="1199896" cy="464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66823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14A6-703A-CD8B-C133-9517EFF244C6}"/>
              </a:ext>
            </a:extLst>
          </p:cNvPr>
          <p:cNvSpPr>
            <a:spLocks noGrp="1"/>
          </p:cNvSpPr>
          <p:nvPr>
            <p:ph type="title"/>
          </p:nvPr>
        </p:nvSpPr>
        <p:spPr/>
        <p:txBody>
          <a:bodyPr>
            <a:normAutofit/>
          </a:bodyPr>
          <a:lstStyle/>
          <a:p>
            <a:r>
              <a:rPr lang="en-GB" sz="2400" b="1" dirty="0">
                <a:latin typeface="Times New Roman" panose="02020603050405020304" pitchFamily="18" charset="0"/>
                <a:cs typeface="Times New Roman" panose="02020603050405020304" pitchFamily="18" charset="0"/>
              </a:rPr>
              <a:t>About The Dataset:</a:t>
            </a:r>
            <a:br>
              <a:rPr lang="en-GB"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D06E82-C1BB-350B-BD18-D95BEA34BBDA}"/>
              </a:ext>
            </a:extLst>
          </p:cNvPr>
          <p:cNvSpPr txBox="1"/>
          <p:nvPr/>
        </p:nvSpPr>
        <p:spPr>
          <a:xfrm>
            <a:off x="949390" y="2759142"/>
            <a:ext cx="6097554" cy="369332"/>
          </a:xfrm>
          <a:prstGeom prst="rect">
            <a:avLst/>
          </a:prstGeom>
          <a:noFill/>
        </p:spPr>
        <p:txBody>
          <a:bodyPr wrap="square">
            <a:spAutoFit/>
          </a:bodyPr>
          <a:lstStyle/>
          <a:p>
            <a:r>
              <a:rPr lang="en-US" sz="1800" b="1" dirty="0">
                <a:latin typeface="Arial Black" panose="020B0A04020102020204" pitchFamily="34" charset="0"/>
              </a:rPr>
              <a:t>DATA : </a:t>
            </a:r>
            <a:endParaRPr lang="en-IN" dirty="0"/>
          </a:p>
        </p:txBody>
      </p:sp>
      <p:pic>
        <p:nvPicPr>
          <p:cNvPr id="5" name="Picture 4">
            <a:extLst>
              <a:ext uri="{FF2B5EF4-FFF2-40B4-BE49-F238E27FC236}">
                <a16:creationId xmlns:a16="http://schemas.microsoft.com/office/drawing/2014/main" id="{39CFA35B-BE9E-8393-567D-84505413B31F}"/>
              </a:ext>
            </a:extLst>
          </p:cNvPr>
          <p:cNvPicPr>
            <a:picLocks noChangeAspect="1"/>
          </p:cNvPicPr>
          <p:nvPr/>
        </p:nvPicPr>
        <p:blipFill>
          <a:blip r:embed="rId2"/>
          <a:stretch>
            <a:fillRect/>
          </a:stretch>
        </p:blipFill>
        <p:spPr>
          <a:xfrm>
            <a:off x="575388" y="3135088"/>
            <a:ext cx="4733730" cy="2711797"/>
          </a:xfrm>
          <a:prstGeom prst="rect">
            <a:avLst/>
          </a:prstGeom>
        </p:spPr>
      </p:pic>
      <p:sp>
        <p:nvSpPr>
          <p:cNvPr id="7" name="TextBox 6">
            <a:extLst>
              <a:ext uri="{FF2B5EF4-FFF2-40B4-BE49-F238E27FC236}">
                <a16:creationId xmlns:a16="http://schemas.microsoft.com/office/drawing/2014/main" id="{3652CC6B-46D7-4017-E739-2C3449105E43}"/>
              </a:ext>
            </a:extLst>
          </p:cNvPr>
          <p:cNvSpPr txBox="1"/>
          <p:nvPr/>
        </p:nvSpPr>
        <p:spPr>
          <a:xfrm>
            <a:off x="5978590" y="2707824"/>
            <a:ext cx="6097554" cy="369332"/>
          </a:xfrm>
          <a:prstGeom prst="rect">
            <a:avLst/>
          </a:prstGeom>
          <a:noFill/>
        </p:spPr>
        <p:txBody>
          <a:bodyPr wrap="square">
            <a:spAutoFit/>
          </a:bodyPr>
          <a:lstStyle/>
          <a:p>
            <a:pPr marL="0" indent="0">
              <a:buNone/>
            </a:pPr>
            <a:r>
              <a:rPr lang="en-US" sz="1800" b="1" dirty="0">
                <a:latin typeface="Arial Black" panose="020B0A04020102020204" pitchFamily="34" charset="0"/>
              </a:rPr>
              <a:t>DATA INFROMATION :</a:t>
            </a:r>
            <a:endParaRPr lang="en-GB" sz="1800" b="1" dirty="0">
              <a:latin typeface="Arial Black" panose="020B0A04020102020204" pitchFamily="34" charset="0"/>
            </a:endParaRPr>
          </a:p>
        </p:txBody>
      </p:sp>
      <p:pic>
        <p:nvPicPr>
          <p:cNvPr id="9" name="Picture 8">
            <a:extLst>
              <a:ext uri="{FF2B5EF4-FFF2-40B4-BE49-F238E27FC236}">
                <a16:creationId xmlns:a16="http://schemas.microsoft.com/office/drawing/2014/main" id="{007633D4-19A4-8AB7-DC4C-C14C70F411E3}"/>
              </a:ext>
            </a:extLst>
          </p:cNvPr>
          <p:cNvPicPr>
            <a:picLocks noChangeAspect="1"/>
          </p:cNvPicPr>
          <p:nvPr/>
        </p:nvPicPr>
        <p:blipFill>
          <a:blip r:embed="rId3"/>
          <a:stretch>
            <a:fillRect/>
          </a:stretch>
        </p:blipFill>
        <p:spPr>
          <a:xfrm>
            <a:off x="5421086" y="3359021"/>
            <a:ext cx="5542383" cy="2711798"/>
          </a:xfrm>
          <a:prstGeom prst="rect">
            <a:avLst/>
          </a:prstGeom>
        </p:spPr>
      </p:pic>
    </p:spTree>
    <p:extLst>
      <p:ext uri="{BB962C8B-B14F-4D97-AF65-F5344CB8AC3E}">
        <p14:creationId xmlns:p14="http://schemas.microsoft.com/office/powerpoint/2010/main" val="365681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E6663-A688-B032-F254-CB500DFEA511}"/>
              </a:ext>
            </a:extLst>
          </p:cNvPr>
          <p:cNvPicPr>
            <a:picLocks noChangeAspect="1"/>
          </p:cNvPicPr>
          <p:nvPr/>
        </p:nvPicPr>
        <p:blipFill>
          <a:blip r:embed="rId2"/>
          <a:stretch>
            <a:fillRect/>
          </a:stretch>
        </p:blipFill>
        <p:spPr>
          <a:xfrm>
            <a:off x="1072234" y="569167"/>
            <a:ext cx="4507473" cy="2453951"/>
          </a:xfrm>
          <a:prstGeom prst="rect">
            <a:avLst/>
          </a:prstGeom>
        </p:spPr>
      </p:pic>
      <p:pic>
        <p:nvPicPr>
          <p:cNvPr id="5" name="Picture 4">
            <a:extLst>
              <a:ext uri="{FF2B5EF4-FFF2-40B4-BE49-F238E27FC236}">
                <a16:creationId xmlns:a16="http://schemas.microsoft.com/office/drawing/2014/main" id="{A779A660-2113-7C2B-7639-5A939D4C68D1}"/>
              </a:ext>
            </a:extLst>
          </p:cNvPr>
          <p:cNvPicPr>
            <a:picLocks noChangeAspect="1"/>
          </p:cNvPicPr>
          <p:nvPr/>
        </p:nvPicPr>
        <p:blipFill>
          <a:blip r:embed="rId3"/>
          <a:stretch>
            <a:fillRect/>
          </a:stretch>
        </p:blipFill>
        <p:spPr>
          <a:xfrm>
            <a:off x="5887616" y="569168"/>
            <a:ext cx="5523723" cy="2453950"/>
          </a:xfrm>
          <a:prstGeom prst="rect">
            <a:avLst/>
          </a:prstGeom>
        </p:spPr>
      </p:pic>
      <p:pic>
        <p:nvPicPr>
          <p:cNvPr id="7" name="Picture 6">
            <a:extLst>
              <a:ext uri="{FF2B5EF4-FFF2-40B4-BE49-F238E27FC236}">
                <a16:creationId xmlns:a16="http://schemas.microsoft.com/office/drawing/2014/main" id="{E49D2C9C-380A-D269-12D1-FB103E7CD9F3}"/>
              </a:ext>
            </a:extLst>
          </p:cNvPr>
          <p:cNvPicPr>
            <a:picLocks noChangeAspect="1"/>
          </p:cNvPicPr>
          <p:nvPr/>
        </p:nvPicPr>
        <p:blipFill>
          <a:blip r:embed="rId4"/>
          <a:stretch>
            <a:fillRect/>
          </a:stretch>
        </p:blipFill>
        <p:spPr>
          <a:xfrm>
            <a:off x="1017038" y="3338026"/>
            <a:ext cx="4507474" cy="2829509"/>
          </a:xfrm>
          <a:prstGeom prst="rect">
            <a:avLst/>
          </a:prstGeom>
        </p:spPr>
      </p:pic>
      <p:pic>
        <p:nvPicPr>
          <p:cNvPr id="9" name="Picture 8">
            <a:extLst>
              <a:ext uri="{FF2B5EF4-FFF2-40B4-BE49-F238E27FC236}">
                <a16:creationId xmlns:a16="http://schemas.microsoft.com/office/drawing/2014/main" id="{38A1F6FB-7E72-205C-7549-C0C628B11474}"/>
              </a:ext>
            </a:extLst>
          </p:cNvPr>
          <p:cNvPicPr>
            <a:picLocks noChangeAspect="1"/>
          </p:cNvPicPr>
          <p:nvPr/>
        </p:nvPicPr>
        <p:blipFill>
          <a:blip r:embed="rId5"/>
          <a:stretch>
            <a:fillRect/>
          </a:stretch>
        </p:blipFill>
        <p:spPr>
          <a:xfrm>
            <a:off x="5887616" y="3269311"/>
            <a:ext cx="4968384" cy="2898224"/>
          </a:xfrm>
          <a:prstGeom prst="rect">
            <a:avLst/>
          </a:prstGeom>
        </p:spPr>
      </p:pic>
    </p:spTree>
    <p:extLst>
      <p:ext uri="{BB962C8B-B14F-4D97-AF65-F5344CB8AC3E}">
        <p14:creationId xmlns:p14="http://schemas.microsoft.com/office/powerpoint/2010/main" val="261553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89E7-0675-EBCA-70BF-C9FB38AB2471}"/>
              </a:ext>
            </a:extLst>
          </p:cNvPr>
          <p:cNvSpPr>
            <a:spLocks noGrp="1"/>
          </p:cNvSpPr>
          <p:nvPr>
            <p:ph type="title"/>
          </p:nvPr>
        </p:nvSpPr>
        <p:spPr/>
        <p:txBody>
          <a:bodyPr>
            <a:normAutofit/>
          </a:bodyPr>
          <a:lstStyle/>
          <a:p>
            <a:pPr algn="l"/>
            <a:r>
              <a:rPr lang="en-US" sz="44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Visualization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Line plot                                                                 Box plot</a:t>
            </a:r>
            <a:endParaRPr lang="en-IN" sz="2400" dirty="0"/>
          </a:p>
        </p:txBody>
      </p:sp>
      <p:pic>
        <p:nvPicPr>
          <p:cNvPr id="12" name="Content Placeholder 11">
            <a:extLst>
              <a:ext uri="{FF2B5EF4-FFF2-40B4-BE49-F238E27FC236}">
                <a16:creationId xmlns:a16="http://schemas.microsoft.com/office/drawing/2014/main" id="{64E78CCD-B6B7-3F09-AF9C-C39C87730CEF}"/>
              </a:ext>
            </a:extLst>
          </p:cNvPr>
          <p:cNvPicPr>
            <a:picLocks noGrp="1" noChangeAspect="1"/>
          </p:cNvPicPr>
          <p:nvPr>
            <p:ph sz="half" idx="2"/>
          </p:nvPr>
        </p:nvPicPr>
        <p:blipFill>
          <a:blip r:embed="rId2"/>
          <a:stretch>
            <a:fillRect/>
          </a:stretch>
        </p:blipFill>
        <p:spPr>
          <a:xfrm>
            <a:off x="6181725" y="2603241"/>
            <a:ext cx="5257606" cy="3200400"/>
          </a:xfrm>
        </p:spPr>
      </p:pic>
      <p:pic>
        <p:nvPicPr>
          <p:cNvPr id="10" name="Content Placeholder 9">
            <a:extLst>
              <a:ext uri="{FF2B5EF4-FFF2-40B4-BE49-F238E27FC236}">
                <a16:creationId xmlns:a16="http://schemas.microsoft.com/office/drawing/2014/main" id="{D5F34059-32DD-FCDF-4841-F22999AB33FA}"/>
              </a:ext>
            </a:extLst>
          </p:cNvPr>
          <p:cNvPicPr>
            <a:picLocks noGrp="1" noChangeAspect="1"/>
          </p:cNvPicPr>
          <p:nvPr>
            <p:ph sz="half" idx="1"/>
          </p:nvPr>
        </p:nvPicPr>
        <p:blipFill>
          <a:blip r:embed="rId3"/>
          <a:stretch>
            <a:fillRect/>
          </a:stretch>
        </p:blipFill>
        <p:spPr>
          <a:xfrm>
            <a:off x="1298575" y="2884597"/>
            <a:ext cx="4718050" cy="2991271"/>
          </a:xfrm>
        </p:spPr>
      </p:pic>
    </p:spTree>
    <p:extLst>
      <p:ext uri="{BB962C8B-B14F-4D97-AF65-F5344CB8AC3E}">
        <p14:creationId xmlns:p14="http://schemas.microsoft.com/office/powerpoint/2010/main" val="44285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A1FF-D18D-9E4A-EF8B-F7DA4FDAD700}"/>
              </a:ext>
            </a:extLst>
          </p:cNvPr>
          <p:cNvSpPr>
            <a:spLocks noGrp="1"/>
          </p:cNvSpPr>
          <p:nvPr>
            <p:ph type="title"/>
          </p:nvPr>
        </p:nvSpPr>
        <p:spPr/>
        <p:txBody>
          <a:bodyPr>
            <a:normAutofit/>
          </a:bodyPr>
          <a:lstStyle/>
          <a:p>
            <a:pPr algn="l"/>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Distribution after caping outliers                                      KDE plot</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C60EFDB-6ADC-E389-B686-C1A14C8346E2}"/>
              </a:ext>
            </a:extLst>
          </p:cNvPr>
          <p:cNvPicPr>
            <a:picLocks noGrp="1" noChangeAspect="1"/>
          </p:cNvPicPr>
          <p:nvPr>
            <p:ph sz="half" idx="1"/>
          </p:nvPr>
        </p:nvPicPr>
        <p:blipFill>
          <a:blip r:embed="rId2"/>
          <a:stretch>
            <a:fillRect/>
          </a:stretch>
        </p:blipFill>
        <p:spPr>
          <a:xfrm>
            <a:off x="1298575" y="2788128"/>
            <a:ext cx="4718050" cy="2854956"/>
          </a:xfrm>
        </p:spPr>
      </p:pic>
      <p:pic>
        <p:nvPicPr>
          <p:cNvPr id="8" name="Content Placeholder 7">
            <a:extLst>
              <a:ext uri="{FF2B5EF4-FFF2-40B4-BE49-F238E27FC236}">
                <a16:creationId xmlns:a16="http://schemas.microsoft.com/office/drawing/2014/main" id="{3929200B-DCBC-639F-2B00-1C878500BE39}"/>
              </a:ext>
            </a:extLst>
          </p:cNvPr>
          <p:cNvPicPr>
            <a:picLocks noGrp="1" noChangeAspect="1"/>
          </p:cNvPicPr>
          <p:nvPr>
            <p:ph sz="half" idx="2"/>
          </p:nvPr>
        </p:nvPicPr>
        <p:blipFill>
          <a:blip r:embed="rId3"/>
          <a:stretch>
            <a:fillRect/>
          </a:stretch>
        </p:blipFill>
        <p:spPr>
          <a:xfrm>
            <a:off x="6181725" y="2761789"/>
            <a:ext cx="4718050" cy="2907635"/>
          </a:xfrm>
        </p:spPr>
      </p:pic>
    </p:spTree>
    <p:extLst>
      <p:ext uri="{BB962C8B-B14F-4D97-AF65-F5344CB8AC3E}">
        <p14:creationId xmlns:p14="http://schemas.microsoft.com/office/powerpoint/2010/main" val="49281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7585</TotalTime>
  <Words>602</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Black</vt:lpstr>
      <vt:lpstr>Calibri</vt:lpstr>
      <vt:lpstr>Courier New</vt:lpstr>
      <vt:lpstr>ff5</vt:lpstr>
      <vt:lpstr>Garamond</vt:lpstr>
      <vt:lpstr>Google Sans</vt:lpstr>
      <vt:lpstr>Nunito</vt:lpstr>
      <vt:lpstr>Source Sans Pro</vt:lpstr>
      <vt:lpstr>Times New Roman</vt:lpstr>
      <vt:lpstr>Wingdings</vt:lpstr>
      <vt:lpstr>Organic</vt:lpstr>
      <vt:lpstr>PowerPoint Presentation</vt:lpstr>
      <vt:lpstr>CONTENT</vt:lpstr>
      <vt:lpstr>PowerPoint Presentation</vt:lpstr>
      <vt:lpstr>PowerPoint Presentation</vt:lpstr>
      <vt:lpstr>Exploratory Data Analysis (EDA):</vt:lpstr>
      <vt:lpstr>About The Dataset: </vt:lpstr>
      <vt:lpstr>PowerPoint Presentation</vt:lpstr>
      <vt:lpstr>                        Visualization Line plot                                                                 Box plot</vt:lpstr>
      <vt:lpstr> Distribution after caping outliers                                      KDE plot</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How Did we overcome it?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dc:creator>
  <cp:lastModifiedBy>Admin</cp:lastModifiedBy>
  <cp:revision>71</cp:revision>
  <dcterms:created xsi:type="dcterms:W3CDTF">2024-06-11T13:44:41Z</dcterms:created>
  <dcterms:modified xsi:type="dcterms:W3CDTF">2024-08-11T07:33:01Z</dcterms:modified>
</cp:coreProperties>
</file>