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93" r:id="rId2"/>
    <p:sldId id="294" r:id="rId3"/>
    <p:sldId id="256" r:id="rId4"/>
    <p:sldId id="297" r:id="rId5"/>
    <p:sldId id="295" r:id="rId6"/>
    <p:sldId id="307" r:id="rId7"/>
    <p:sldId id="296" r:id="rId8"/>
    <p:sldId id="298" r:id="rId9"/>
    <p:sldId id="300" r:id="rId10"/>
    <p:sldId id="302" r:id="rId11"/>
    <p:sldId id="303" r:id="rId12"/>
    <p:sldId id="308" r:id="rId13"/>
    <p:sldId id="309" r:id="rId14"/>
    <p:sldId id="310"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77644766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0137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09055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382836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534928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183947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51388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416235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EE7F-8BBD-1809-CF04-DC3D3992AA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D5BA07-4DA2-9F62-9AD6-818098E6E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DA954A-1111-91EA-BF53-EF2E32F566AA}"/>
              </a:ext>
            </a:extLst>
          </p:cNvPr>
          <p:cNvSpPr>
            <a:spLocks noGrp="1"/>
          </p:cNvSpPr>
          <p:nvPr>
            <p:ph type="dt" sz="half" idx="10"/>
          </p:nvPr>
        </p:nvSpPr>
        <p:spPr/>
        <p:txBody>
          <a:bodyPr/>
          <a:lstStyle/>
          <a:p>
            <a:fld id="{CFE154C1-DA66-433E-B204-612302A56692}" type="datetimeFigureOut">
              <a:rPr lang="en-IN" smtClean="0"/>
              <a:t>25-10-2023</a:t>
            </a:fld>
            <a:endParaRPr lang="en-IN"/>
          </a:p>
        </p:txBody>
      </p:sp>
      <p:sp>
        <p:nvSpPr>
          <p:cNvPr id="5" name="Footer Placeholder 4">
            <a:extLst>
              <a:ext uri="{FF2B5EF4-FFF2-40B4-BE49-F238E27FC236}">
                <a16:creationId xmlns:a16="http://schemas.microsoft.com/office/drawing/2014/main" id="{A359CA01-40C3-499C-0368-968E49692E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BDC9F-F827-2CBC-DDF6-1DB7E7637793}"/>
              </a:ext>
            </a:extLst>
          </p:cNvPr>
          <p:cNvSpPr>
            <a:spLocks noGrp="1"/>
          </p:cNvSpPr>
          <p:nvPr>
            <p:ph type="sldNum" sz="quarter" idx="12"/>
          </p:nvPr>
        </p:nvSpPr>
        <p:spPr/>
        <p:txBody>
          <a:bodyPr/>
          <a:lstStyle/>
          <a:p>
            <a:fld id="{DF927A6E-0158-4B04-AB0A-F9419C77BCBD}" type="slidenum">
              <a:rPr lang="en-IN" smtClean="0"/>
              <a:t>‹#›</a:t>
            </a:fld>
            <a:endParaRPr lang="en-IN"/>
          </a:p>
        </p:txBody>
      </p:sp>
    </p:spTree>
    <p:extLst>
      <p:ext uri="{BB962C8B-B14F-4D97-AF65-F5344CB8AC3E}">
        <p14:creationId xmlns:p14="http://schemas.microsoft.com/office/powerpoint/2010/main" val="125973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337012664"/>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45854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192302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201916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12573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06417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34842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4340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16133607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16.xml"/><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companycheck.com/people-profile/anand-vyas/08233122" TargetMode="External"/><Relationship Id="rId2" Type="http://schemas.openxmlformats.org/officeDocument/2006/relationships/hyperlink" Target="https://www.thecompanycheck.com/people-profile/samridhi-anand-vyas/09407834" TargetMode="External"/><Relationship Id="rId1" Type="http://schemas.openxmlformats.org/officeDocument/2006/relationships/slideLayout" Target="../slideLayouts/slideLayout17.xml"/><Relationship Id="rId6" Type="http://schemas.openxmlformats.org/officeDocument/2006/relationships/hyperlink" Target="https://www.thecompanycheck.com/corporate-list/segment=information-technology-services/1" TargetMode="External"/><Relationship Id="rId5" Type="http://schemas.openxmlformats.org/officeDocument/2006/relationships/hyperlink" Target="https://www.thecompanycheck.com/corporate-list/industry=information-technology/1" TargetMode="External"/><Relationship Id="rId4" Type="http://schemas.openxmlformats.org/officeDocument/2006/relationships/hyperlink" Target="https://www.thecompanycheck.com/people-profile/lavanya-vyas/0940795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556717" y="1371559"/>
            <a:ext cx="6485528" cy="2057441"/>
          </a:xfrm>
        </p:spPr>
        <p:txBody>
          <a:bodyPr/>
          <a:lstStyle/>
          <a:p>
            <a:r>
              <a:rPr lang="en-US" dirty="0"/>
              <a:t>Summer Internship </a:t>
            </a:r>
            <a:br>
              <a:rPr lang="en-US" dirty="0"/>
            </a:br>
            <a:r>
              <a:rPr lang="en-US" dirty="0"/>
              <a:t>Domain – S/W engineer(Ai/</a:t>
            </a:r>
            <a:r>
              <a:rPr lang="en-US" dirty="0" err="1"/>
              <a:t>Ml</a:t>
            </a:r>
            <a:r>
              <a:rPr lang="en-US" dirty="0"/>
              <a:t> Intern)</a:t>
            </a:r>
            <a:br>
              <a:rPr lang="en-US" dirty="0"/>
            </a:b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87718" y="4226675"/>
            <a:ext cx="2779566" cy="760288"/>
          </a:xfrm>
        </p:spPr>
        <p:txBody>
          <a:bodyPr/>
          <a:lstStyle/>
          <a:p>
            <a:r>
              <a:rPr lang="en-US" dirty="0"/>
              <a:t>Ashutosh 20EJICS019</a:t>
            </a:r>
          </a:p>
          <a:p>
            <a:r>
              <a:rPr lang="en-US" dirty="0"/>
              <a:t>JIET 4</a:t>
            </a:r>
            <a:r>
              <a:rPr lang="en-US" baseline="30000" dirty="0"/>
              <a:t>th  CSE</a:t>
            </a:r>
            <a:endParaRPr lang="en-US" dirty="0"/>
          </a:p>
          <a:p>
            <a:endParaRPr lang="en-US" dirty="0"/>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2475" r="2475"/>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6" name="TextBox 5">
            <a:extLst>
              <a:ext uri="{FF2B5EF4-FFF2-40B4-BE49-F238E27FC236}">
                <a16:creationId xmlns:a16="http://schemas.microsoft.com/office/drawing/2014/main" id="{8F74A77C-CA13-1E99-D1FA-1285A3D6AB35}"/>
              </a:ext>
            </a:extLst>
          </p:cNvPr>
          <p:cNvSpPr txBox="1"/>
          <p:nvPr/>
        </p:nvSpPr>
        <p:spPr>
          <a:xfrm>
            <a:off x="467893" y="3183976"/>
            <a:ext cx="8583870" cy="646331"/>
          </a:xfrm>
          <a:prstGeom prst="rect">
            <a:avLst/>
          </a:prstGeom>
          <a:noFill/>
        </p:spPr>
        <p:txBody>
          <a:bodyPr wrap="square">
            <a:spAutoFit/>
          </a:bodyPr>
          <a:lstStyle/>
          <a:p>
            <a:r>
              <a:rPr lang="en-US" sz="3600" dirty="0" err="1">
                <a:solidFill>
                  <a:schemeClr val="bg1"/>
                </a:solidFill>
              </a:rPr>
              <a:t>Praxon</a:t>
            </a:r>
            <a:r>
              <a:rPr lang="en-US" sz="3600" dirty="0">
                <a:solidFill>
                  <a:schemeClr val="bg1"/>
                </a:solidFill>
              </a:rPr>
              <a:t> </a:t>
            </a:r>
            <a:r>
              <a:rPr lang="en-US" sz="3600" dirty="0" err="1">
                <a:solidFill>
                  <a:schemeClr val="bg1"/>
                </a:solidFill>
              </a:rPr>
              <a:t>Technovation</a:t>
            </a:r>
            <a:r>
              <a:rPr lang="en-US" sz="3600" dirty="0">
                <a:solidFill>
                  <a:schemeClr val="bg1"/>
                </a:solidFill>
              </a:rPr>
              <a:t> </a:t>
            </a:r>
            <a:r>
              <a:rPr lang="en-US" sz="3600" dirty="0" err="1">
                <a:solidFill>
                  <a:schemeClr val="bg1"/>
                </a:solidFill>
              </a:rPr>
              <a:t>Pvt.Ltd</a:t>
            </a:r>
            <a:r>
              <a:rPr lang="en-US" dirty="0"/>
              <a:t>.</a:t>
            </a:r>
          </a:p>
        </p:txBody>
      </p:sp>
    </p:spTree>
    <p:extLst>
      <p:ext uri="{BB962C8B-B14F-4D97-AF65-F5344CB8AC3E}">
        <p14:creationId xmlns:p14="http://schemas.microsoft.com/office/powerpoint/2010/main" val="3363815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CDA2-50E1-2F1D-008B-297B727A0004}"/>
              </a:ext>
            </a:extLst>
          </p:cNvPr>
          <p:cNvSpPr>
            <a:spLocks noGrp="1"/>
          </p:cNvSpPr>
          <p:nvPr>
            <p:ph type="ctrTitle"/>
          </p:nvPr>
        </p:nvSpPr>
        <p:spPr>
          <a:xfrm>
            <a:off x="1524000" y="-1416122"/>
            <a:ext cx="9144000" cy="2387600"/>
          </a:xfrm>
        </p:spPr>
        <p:txBody>
          <a:bodyPr/>
          <a:lstStyle/>
          <a:p>
            <a:r>
              <a:rPr lang="en-US" dirty="0"/>
              <a:t>Microsoft Tools</a:t>
            </a:r>
            <a:endParaRPr lang="en-IN" dirty="0"/>
          </a:p>
        </p:txBody>
      </p:sp>
      <p:sp>
        <p:nvSpPr>
          <p:cNvPr id="3" name="Subtitle 2">
            <a:extLst>
              <a:ext uri="{FF2B5EF4-FFF2-40B4-BE49-F238E27FC236}">
                <a16:creationId xmlns:a16="http://schemas.microsoft.com/office/drawing/2014/main" id="{1F93BFA3-D3F5-B695-EF0E-8A57AF938B8F}"/>
              </a:ext>
            </a:extLst>
          </p:cNvPr>
          <p:cNvSpPr>
            <a:spLocks noGrp="1"/>
          </p:cNvSpPr>
          <p:nvPr>
            <p:ph type="subTitle" idx="1"/>
          </p:nvPr>
        </p:nvSpPr>
        <p:spPr>
          <a:xfrm>
            <a:off x="-109182" y="971478"/>
            <a:ext cx="12301182" cy="5886522"/>
          </a:xfrm>
        </p:spPr>
        <p:txBody>
          <a:bodyPr/>
          <a:lstStyle/>
          <a:p>
            <a:r>
              <a:rPr lang="en-US" sz="3200" dirty="0"/>
              <a:t>4.MS Power Point</a:t>
            </a:r>
            <a:br>
              <a:rPr lang="en-US" sz="3200" dirty="0"/>
            </a:br>
            <a:r>
              <a:rPr lang="en-US" sz="3200" b="0" i="0" dirty="0">
                <a:solidFill>
                  <a:srgbClr val="D1D5DB"/>
                </a:solidFill>
                <a:effectLst/>
                <a:latin typeface="Söhne"/>
              </a:rPr>
              <a:t>Microsoft PowerPoint is a popular presentation software developed by Microsoft. It is part of the Microsoft Office suite and is widely used for creating and delivering slide-based presentations. PowerPoint offers a range of features and tools to help users design visually appealing and engaging presentations</a:t>
            </a:r>
          </a:p>
          <a:p>
            <a:r>
              <a:rPr lang="en-US" sz="3200" dirty="0"/>
              <a:t>5.MS Word</a:t>
            </a:r>
          </a:p>
          <a:p>
            <a:r>
              <a:rPr lang="en-US" sz="3200" b="0" i="0" dirty="0">
                <a:solidFill>
                  <a:srgbClr val="D1D5DB"/>
                </a:solidFill>
                <a:effectLst/>
                <a:latin typeface="Söhne"/>
              </a:rPr>
              <a:t>Microsoft Word is widely used for creating and editing documents in various fields, including business, education, and personal use. Its user-friendly interface, extensive formatting options, collaboration features, and integration with other Office applications make it a versatile and essential tool for word processing. </a:t>
            </a:r>
          </a:p>
          <a:p>
            <a:endParaRPr lang="en-US" dirty="0"/>
          </a:p>
          <a:p>
            <a:endParaRPr lang="en-US" b="0" i="0" dirty="0">
              <a:solidFill>
                <a:srgbClr val="D1D5DB"/>
              </a:solidFill>
              <a:effectLst/>
              <a:latin typeface="Söhne"/>
            </a:endParaRPr>
          </a:p>
          <a:p>
            <a:endParaRPr lang="en-IN" dirty="0"/>
          </a:p>
        </p:txBody>
      </p:sp>
    </p:spTree>
    <p:extLst>
      <p:ext uri="{BB962C8B-B14F-4D97-AF65-F5344CB8AC3E}">
        <p14:creationId xmlns:p14="http://schemas.microsoft.com/office/powerpoint/2010/main" val="35940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CDA2-50E1-2F1D-008B-297B727A0004}"/>
              </a:ext>
            </a:extLst>
          </p:cNvPr>
          <p:cNvSpPr>
            <a:spLocks noGrp="1"/>
          </p:cNvSpPr>
          <p:nvPr>
            <p:ph type="ctrTitle"/>
          </p:nvPr>
        </p:nvSpPr>
        <p:spPr>
          <a:xfrm>
            <a:off x="2488441" y="2320119"/>
            <a:ext cx="7215117" cy="993042"/>
          </a:xfrm>
        </p:spPr>
        <p:txBody>
          <a:bodyPr/>
          <a:lstStyle/>
          <a:p>
            <a:r>
              <a:rPr lang="en-US" dirty="0"/>
              <a:t>Azure DevOps</a:t>
            </a:r>
            <a:endParaRPr lang="en-IN" dirty="0"/>
          </a:p>
        </p:txBody>
      </p:sp>
      <p:sp>
        <p:nvSpPr>
          <p:cNvPr id="3" name="Subtitle 2">
            <a:extLst>
              <a:ext uri="{FF2B5EF4-FFF2-40B4-BE49-F238E27FC236}">
                <a16:creationId xmlns:a16="http://schemas.microsoft.com/office/drawing/2014/main" id="{1F93BFA3-D3F5-B695-EF0E-8A57AF938B8F}"/>
              </a:ext>
            </a:extLst>
          </p:cNvPr>
          <p:cNvSpPr>
            <a:spLocks noGrp="1"/>
          </p:cNvSpPr>
          <p:nvPr>
            <p:ph type="subTitle" idx="1"/>
          </p:nvPr>
        </p:nvSpPr>
        <p:spPr>
          <a:xfrm>
            <a:off x="-54590" y="485739"/>
            <a:ext cx="12119212" cy="1834380"/>
          </a:xfrm>
        </p:spPr>
        <p:txBody>
          <a:bodyPr/>
          <a:lstStyle/>
          <a:p>
            <a:br>
              <a:rPr lang="en-US" dirty="0"/>
            </a:br>
            <a:r>
              <a:rPr lang="en-US" b="0" i="0" dirty="0">
                <a:solidFill>
                  <a:srgbClr val="D1D5DB"/>
                </a:solidFill>
                <a:effectLst/>
                <a:latin typeface="Söhne"/>
              </a:rPr>
              <a:t>Python is a high-level, interpreted programming language known for its simplicity, readability, and versatility. It was created by Guido van Rossum and first released in 1991. Python has gained widespread popularity and is widely used in various domains, including web development, data analysis, artificial intelligence, scientific computing, automation, and more.</a:t>
            </a:r>
          </a:p>
          <a:p>
            <a:endParaRPr lang="en-US" dirty="0"/>
          </a:p>
          <a:p>
            <a:endParaRPr lang="en-US" b="0" i="0" dirty="0">
              <a:solidFill>
                <a:srgbClr val="D1D5DB"/>
              </a:solidFill>
              <a:effectLst/>
              <a:latin typeface="Söhne"/>
            </a:endParaRPr>
          </a:p>
          <a:p>
            <a:endParaRPr lang="en-IN" dirty="0"/>
          </a:p>
        </p:txBody>
      </p:sp>
      <p:sp>
        <p:nvSpPr>
          <p:cNvPr id="4" name="Title 1">
            <a:extLst>
              <a:ext uri="{FF2B5EF4-FFF2-40B4-BE49-F238E27FC236}">
                <a16:creationId xmlns:a16="http://schemas.microsoft.com/office/drawing/2014/main" id="{802C5E2B-1F6A-AE88-BFFE-26FC1894059A}"/>
              </a:ext>
            </a:extLst>
          </p:cNvPr>
          <p:cNvSpPr txBox="1">
            <a:spLocks/>
          </p:cNvSpPr>
          <p:nvPr/>
        </p:nvSpPr>
        <p:spPr>
          <a:xfrm>
            <a:off x="1335206" y="-1413847"/>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r>
              <a:rPr lang="en-US" dirty="0"/>
              <a:t>Python</a:t>
            </a:r>
            <a:endParaRPr lang="en-IN" dirty="0"/>
          </a:p>
        </p:txBody>
      </p:sp>
      <p:sp>
        <p:nvSpPr>
          <p:cNvPr id="5" name="Subtitle 2">
            <a:extLst>
              <a:ext uri="{FF2B5EF4-FFF2-40B4-BE49-F238E27FC236}">
                <a16:creationId xmlns:a16="http://schemas.microsoft.com/office/drawing/2014/main" id="{5763FEF8-824F-8E50-2803-5CFBCA91BE27}"/>
              </a:ext>
            </a:extLst>
          </p:cNvPr>
          <p:cNvSpPr txBox="1">
            <a:spLocks/>
          </p:cNvSpPr>
          <p:nvPr/>
        </p:nvSpPr>
        <p:spPr>
          <a:xfrm>
            <a:off x="-54590" y="3302515"/>
            <a:ext cx="12119212" cy="18343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i="0" dirty="0">
                <a:solidFill>
                  <a:srgbClr val="D1D5DB"/>
                </a:solidFill>
                <a:effectLst/>
                <a:latin typeface="Söhne"/>
              </a:rPr>
              <a:t>DevOps practices are widely adopted by organizations to accelerate software development, enhance collaboration, improve quality, and increase the speed of software delivery. It enables teams to build and deploy applications more frequently, reliably, and efficiently, resulting in faster time-to-market and better customer satisfaction.</a:t>
            </a:r>
            <a:endParaRPr lang="en-US" dirty="0"/>
          </a:p>
          <a:p>
            <a:endParaRPr lang="en-US" dirty="0">
              <a:solidFill>
                <a:srgbClr val="D1D5DB"/>
              </a:solidFill>
              <a:latin typeface="Söhne"/>
            </a:endParaRPr>
          </a:p>
          <a:p>
            <a:endParaRPr lang="en-IN" dirty="0"/>
          </a:p>
        </p:txBody>
      </p:sp>
      <p:sp>
        <p:nvSpPr>
          <p:cNvPr id="7" name="Title 1">
            <a:extLst>
              <a:ext uri="{FF2B5EF4-FFF2-40B4-BE49-F238E27FC236}">
                <a16:creationId xmlns:a16="http://schemas.microsoft.com/office/drawing/2014/main" id="{C7887398-E109-B3B1-4864-8A1D355EA76D}"/>
              </a:ext>
            </a:extLst>
          </p:cNvPr>
          <p:cNvSpPr txBox="1">
            <a:spLocks/>
          </p:cNvSpPr>
          <p:nvPr/>
        </p:nvSpPr>
        <p:spPr>
          <a:xfrm>
            <a:off x="2088108" y="4631717"/>
            <a:ext cx="7410734" cy="9066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r>
              <a:rPr lang="en-US" dirty="0"/>
              <a:t>Google Sites</a:t>
            </a:r>
            <a:endParaRPr lang="en-IN" dirty="0"/>
          </a:p>
        </p:txBody>
      </p:sp>
      <p:sp>
        <p:nvSpPr>
          <p:cNvPr id="8" name="Subtitle 2">
            <a:extLst>
              <a:ext uri="{FF2B5EF4-FFF2-40B4-BE49-F238E27FC236}">
                <a16:creationId xmlns:a16="http://schemas.microsoft.com/office/drawing/2014/main" id="{47A44A68-54EF-6A07-866D-6ABF23777766}"/>
              </a:ext>
            </a:extLst>
          </p:cNvPr>
          <p:cNvSpPr txBox="1">
            <a:spLocks/>
          </p:cNvSpPr>
          <p:nvPr/>
        </p:nvSpPr>
        <p:spPr>
          <a:xfrm>
            <a:off x="36393" y="4759764"/>
            <a:ext cx="12119212" cy="18343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US" dirty="0"/>
            </a:br>
            <a:br>
              <a:rPr lang="en-US" dirty="0"/>
            </a:br>
            <a:r>
              <a:rPr lang="en-US" b="0" i="0" dirty="0">
                <a:solidFill>
                  <a:srgbClr val="D1D5DB"/>
                </a:solidFill>
                <a:effectLst/>
                <a:latin typeface="Söhne"/>
              </a:rPr>
              <a:t>Google Sites is a web-based tool provided by Google that allows users to create and publish websites without the need for coding or technical expertise. It provides a simple and intuitive interface for building websites, making it accessible to individuals and organizations with varying levels of web development experience</a:t>
            </a:r>
            <a:endParaRPr lang="en-US" dirty="0"/>
          </a:p>
          <a:p>
            <a:endParaRPr lang="en-US" dirty="0">
              <a:solidFill>
                <a:srgbClr val="D1D5DB"/>
              </a:solidFill>
              <a:latin typeface="Söhne"/>
            </a:endParaRPr>
          </a:p>
          <a:p>
            <a:endParaRPr lang="en-IN" dirty="0"/>
          </a:p>
        </p:txBody>
      </p:sp>
    </p:spTree>
    <p:extLst>
      <p:ext uri="{BB962C8B-B14F-4D97-AF65-F5344CB8AC3E}">
        <p14:creationId xmlns:p14="http://schemas.microsoft.com/office/powerpoint/2010/main" val="13260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4D17-6B6E-61D0-D53C-D225EB6D30EF}"/>
              </a:ext>
            </a:extLst>
          </p:cNvPr>
          <p:cNvSpPr>
            <a:spLocks noGrp="1"/>
          </p:cNvSpPr>
          <p:nvPr>
            <p:ph type="title"/>
          </p:nvPr>
        </p:nvSpPr>
        <p:spPr>
          <a:xfrm>
            <a:off x="0" y="0"/>
            <a:ext cx="10530405" cy="793363"/>
          </a:xfrm>
        </p:spPr>
        <p:txBody>
          <a:bodyPr/>
          <a:lstStyle/>
          <a:p>
            <a:r>
              <a:rPr lang="en-IN" dirty="0"/>
              <a:t>Projects</a:t>
            </a:r>
          </a:p>
        </p:txBody>
      </p:sp>
      <p:sp>
        <p:nvSpPr>
          <p:cNvPr id="4" name="Footer Placeholder 3">
            <a:extLst>
              <a:ext uri="{FF2B5EF4-FFF2-40B4-BE49-F238E27FC236}">
                <a16:creationId xmlns:a16="http://schemas.microsoft.com/office/drawing/2014/main" id="{91A7BB92-C200-287C-C65A-B52F945A6EB6}"/>
              </a:ext>
            </a:extLst>
          </p:cNvPr>
          <p:cNvSpPr>
            <a:spLocks noGrp="1"/>
          </p:cNvSpPr>
          <p:nvPr>
            <p:ph type="ftr" sz="quarter" idx="28"/>
          </p:nvPr>
        </p:nvSpPr>
        <p:spPr/>
        <p:txBody>
          <a:bodyPr/>
          <a:lstStyle/>
          <a:p>
            <a:endParaRPr lang="en-US" noProof="0" dirty="0"/>
          </a:p>
        </p:txBody>
      </p:sp>
      <p:sp>
        <p:nvSpPr>
          <p:cNvPr id="6" name="TextBox 5">
            <a:extLst>
              <a:ext uri="{FF2B5EF4-FFF2-40B4-BE49-F238E27FC236}">
                <a16:creationId xmlns:a16="http://schemas.microsoft.com/office/drawing/2014/main" id="{DB30C2AD-3636-BA7A-3E96-7FF7E7CFD437}"/>
              </a:ext>
            </a:extLst>
          </p:cNvPr>
          <p:cNvSpPr txBox="1"/>
          <p:nvPr/>
        </p:nvSpPr>
        <p:spPr>
          <a:xfrm>
            <a:off x="484632" y="793363"/>
            <a:ext cx="11832609" cy="3447098"/>
          </a:xfrm>
          <a:prstGeom prst="rect">
            <a:avLst/>
          </a:prstGeom>
          <a:noFill/>
        </p:spPr>
        <p:txBody>
          <a:bodyPr wrap="square">
            <a:spAutoFit/>
          </a:bodyPr>
          <a:lstStyle/>
          <a:p>
            <a:pPr marL="342900" indent="-342900" algn="l">
              <a:buFont typeface="Wingdings" panose="05000000000000000000" pitchFamily="2" charset="2"/>
              <a:buChar char="v"/>
            </a:pPr>
            <a:r>
              <a:rPr lang="en-US" sz="2800" b="1" i="0" dirty="0">
                <a:solidFill>
                  <a:schemeClr val="bg1"/>
                </a:solidFill>
                <a:effectLst>
                  <a:outerShdw blurRad="38100" dist="38100" dir="2700000" algn="tl">
                    <a:srgbClr val="000000">
                      <a:alpha val="43137"/>
                    </a:srgbClr>
                  </a:outerShdw>
                </a:effectLst>
                <a:latin typeface="Manrope"/>
              </a:rPr>
              <a:t>Python Automation Script for </a:t>
            </a:r>
            <a:r>
              <a:rPr lang="en-US" sz="2800" b="1" i="0" dirty="0" err="1">
                <a:solidFill>
                  <a:schemeClr val="bg1"/>
                </a:solidFill>
                <a:effectLst>
                  <a:outerShdw blurRad="38100" dist="38100" dir="2700000" algn="tl">
                    <a:srgbClr val="000000">
                      <a:alpha val="43137"/>
                    </a:srgbClr>
                  </a:outerShdw>
                </a:effectLst>
                <a:latin typeface="Manrope"/>
              </a:rPr>
              <a:t>Watsapp</a:t>
            </a:r>
            <a:r>
              <a:rPr lang="en-US" sz="2800" b="1" i="0" dirty="0">
                <a:solidFill>
                  <a:schemeClr val="bg1"/>
                </a:solidFill>
                <a:effectLst>
                  <a:outerShdw blurRad="38100" dist="38100" dir="2700000" algn="tl">
                    <a:srgbClr val="000000">
                      <a:alpha val="43137"/>
                    </a:srgbClr>
                  </a:outerShdw>
                </a:effectLst>
                <a:latin typeface="Manrope"/>
              </a:rPr>
              <a:t> </a:t>
            </a:r>
            <a:r>
              <a:rPr lang="en-US" sz="2800" b="1" i="0" dirty="0" err="1">
                <a:solidFill>
                  <a:schemeClr val="bg1"/>
                </a:solidFill>
                <a:effectLst>
                  <a:outerShdw blurRad="38100" dist="38100" dir="2700000" algn="tl">
                    <a:srgbClr val="000000">
                      <a:alpha val="43137"/>
                    </a:srgbClr>
                  </a:outerShdw>
                </a:effectLst>
                <a:latin typeface="Manrope"/>
              </a:rPr>
              <a:t>Messanger</a:t>
            </a:r>
            <a:endParaRPr lang="en-US" sz="2800" b="1" i="0" dirty="0">
              <a:solidFill>
                <a:schemeClr val="bg1"/>
              </a:solidFill>
              <a:effectLst>
                <a:outerShdw blurRad="38100" dist="38100" dir="2700000" algn="tl">
                  <a:srgbClr val="000000">
                    <a:alpha val="43137"/>
                  </a:srgbClr>
                </a:outerShdw>
              </a:effectLst>
              <a:latin typeface="Manrope"/>
            </a:endParaRPr>
          </a:p>
          <a:p>
            <a:pPr marL="285750" indent="-285750">
              <a:buFont typeface="Wingdings" panose="05000000000000000000" pitchFamily="2" charset="2"/>
              <a:buChar char="v"/>
            </a:pPr>
            <a:r>
              <a:rPr lang="en-US" sz="2800" b="1" dirty="0">
                <a:solidFill>
                  <a:schemeClr val="bg1"/>
                </a:solidFill>
                <a:effectLst>
                  <a:outerShdw blurRad="38100" dist="38100" dir="2700000" algn="tl">
                    <a:srgbClr val="000000">
                      <a:alpha val="43137"/>
                    </a:srgbClr>
                  </a:outerShdw>
                </a:effectLst>
              </a:rPr>
              <a:t>Create News App with react according different categories</a:t>
            </a:r>
          </a:p>
          <a:p>
            <a:pPr marL="285750" indent="-285750">
              <a:buFont typeface="Wingdings" panose="05000000000000000000" pitchFamily="2" charset="2"/>
              <a:buChar char="v"/>
            </a:pPr>
            <a:r>
              <a:rPr lang="en-US" sz="2800" b="1" dirty="0">
                <a:solidFill>
                  <a:schemeClr val="bg1"/>
                </a:solidFill>
                <a:effectLst>
                  <a:outerShdw blurRad="38100" dist="38100" dir="2700000" algn="tl">
                    <a:srgbClr val="000000">
                      <a:alpha val="43137"/>
                    </a:srgbClr>
                  </a:outerShdw>
                </a:effectLst>
              </a:rPr>
              <a:t>Ecommerce site component for </a:t>
            </a:r>
            <a:r>
              <a:rPr lang="en-US" sz="2800" b="1" dirty="0" err="1">
                <a:solidFill>
                  <a:schemeClr val="bg1"/>
                </a:solidFill>
                <a:effectLst>
                  <a:outerShdw blurRad="38100" dist="38100" dir="2700000" algn="tl">
                    <a:srgbClr val="000000">
                      <a:alpha val="43137"/>
                    </a:srgbClr>
                  </a:outerShdw>
                </a:effectLst>
              </a:rPr>
              <a:t>Jamiston</a:t>
            </a:r>
            <a:r>
              <a:rPr lang="en-US" sz="2800" b="1" dirty="0">
                <a:solidFill>
                  <a:schemeClr val="bg1"/>
                </a:solidFill>
                <a:effectLst>
                  <a:outerShdw blurRad="38100" dist="38100" dir="2700000" algn="tl">
                    <a:srgbClr val="000000">
                      <a:alpha val="43137"/>
                    </a:srgbClr>
                  </a:outerShdw>
                </a:effectLst>
              </a:rPr>
              <a:t> </a:t>
            </a:r>
            <a:r>
              <a:rPr lang="en-US" sz="2800" b="1" dirty="0" err="1">
                <a:solidFill>
                  <a:schemeClr val="bg1"/>
                </a:solidFill>
                <a:effectLst>
                  <a:outerShdw blurRad="38100" dist="38100" dir="2700000" algn="tl">
                    <a:srgbClr val="000000">
                      <a:alpha val="43137"/>
                    </a:srgbClr>
                  </a:outerShdw>
                </a:effectLst>
              </a:rPr>
              <a:t>Pvt.Ltd</a:t>
            </a:r>
            <a:r>
              <a:rPr lang="en-US" sz="2800" b="1" dirty="0">
                <a:solidFill>
                  <a:schemeClr val="bg1"/>
                </a:solidFill>
                <a:effectLst>
                  <a:outerShdw blurRad="38100" dist="38100" dir="2700000" algn="tl">
                    <a:srgbClr val="000000">
                      <a:alpha val="43137"/>
                    </a:srgbClr>
                  </a:outerShdw>
                </a:effectLst>
              </a:rPr>
              <a:t>.</a:t>
            </a:r>
          </a:p>
          <a:p>
            <a:pPr marL="285750" indent="-285750">
              <a:buFont typeface="Wingdings" panose="05000000000000000000" pitchFamily="2" charset="2"/>
              <a:buChar char="v"/>
            </a:pPr>
            <a:r>
              <a:rPr lang="en-US" sz="2800" b="1" dirty="0">
                <a:solidFill>
                  <a:schemeClr val="bg1"/>
                </a:solidFill>
                <a:effectLst>
                  <a:outerShdw blurRad="38100" dist="38100" dir="2700000" algn="tl">
                    <a:srgbClr val="000000">
                      <a:alpha val="43137"/>
                    </a:srgbClr>
                  </a:outerShdw>
                </a:effectLst>
              </a:rPr>
              <a:t>Create Ashutosh portfolio with Google </a:t>
            </a:r>
            <a:r>
              <a:rPr lang="en-US" sz="2800" b="1" dirty="0" err="1">
                <a:solidFill>
                  <a:schemeClr val="bg1"/>
                </a:solidFill>
                <a:effectLst>
                  <a:outerShdw blurRad="38100" dist="38100" dir="2700000" algn="tl">
                    <a:srgbClr val="000000">
                      <a:alpha val="43137"/>
                    </a:srgbClr>
                  </a:outerShdw>
                </a:effectLst>
              </a:rPr>
              <a:t>Appsheet</a:t>
            </a:r>
            <a:endParaRPr lang="en-US" sz="2800" b="1" dirty="0">
              <a:solidFill>
                <a:schemeClr val="bg1"/>
              </a:solidFill>
              <a:effectLst>
                <a:outerShdw blurRad="38100" dist="38100" dir="2700000" algn="tl">
                  <a:srgbClr val="000000">
                    <a:alpha val="43137"/>
                  </a:srgbClr>
                </a:outerShdw>
              </a:effectLst>
            </a:endParaRPr>
          </a:p>
          <a:p>
            <a:pPr marL="285750" indent="-285750">
              <a:buFont typeface="Wingdings" panose="05000000000000000000" pitchFamily="2" charset="2"/>
              <a:buChar char="v"/>
            </a:pPr>
            <a:r>
              <a:rPr lang="en-US" sz="2800" b="1" dirty="0">
                <a:solidFill>
                  <a:schemeClr val="bg1"/>
                </a:solidFill>
                <a:effectLst>
                  <a:outerShdw blurRad="38100" dist="38100" dir="2700000" algn="tl">
                    <a:srgbClr val="000000">
                      <a:alpha val="43137"/>
                    </a:srgbClr>
                  </a:outerShdw>
                </a:effectLst>
              </a:rPr>
              <a:t>Create Ashutosh portfolio with React</a:t>
            </a:r>
          </a:p>
          <a:p>
            <a:pPr marL="285750" indent="-285750">
              <a:buFont typeface="Wingdings" panose="05000000000000000000" pitchFamily="2" charset="2"/>
              <a:buChar char="v"/>
            </a:pPr>
            <a:r>
              <a:rPr lang="en-US" sz="2800" b="1" dirty="0">
                <a:solidFill>
                  <a:schemeClr val="bg1"/>
                </a:solidFill>
                <a:effectLst>
                  <a:outerShdw blurRad="38100" dist="38100" dir="2700000" algn="tl">
                    <a:srgbClr val="000000">
                      <a:alpha val="43137"/>
                    </a:srgbClr>
                  </a:outerShdw>
                </a:effectLst>
              </a:rPr>
              <a:t>Rock Paper Scissor Game in Frontend React</a:t>
            </a:r>
          </a:p>
          <a:p>
            <a:pPr marL="285750" indent="-285750">
              <a:buFont typeface="Wingdings" panose="05000000000000000000" pitchFamily="2" charset="2"/>
              <a:buChar char="v"/>
            </a:pPr>
            <a:r>
              <a:rPr lang="en-US" sz="2800" b="1" dirty="0">
                <a:solidFill>
                  <a:schemeClr val="bg1"/>
                </a:solidFill>
                <a:effectLst>
                  <a:outerShdw blurRad="38100" dist="38100" dir="2700000" algn="tl">
                    <a:srgbClr val="000000">
                      <a:alpha val="43137"/>
                    </a:srgbClr>
                  </a:outerShdw>
                </a:effectLst>
              </a:rPr>
              <a:t>EDA on IPL Data</a:t>
            </a:r>
            <a:endParaRPr lang="en-US" sz="3200" b="1" dirty="0">
              <a:solidFill>
                <a:schemeClr val="bg1"/>
              </a:solidFill>
              <a:effectLst>
                <a:outerShdw blurRad="38100" dist="38100" dir="2700000" algn="tl">
                  <a:srgbClr val="000000">
                    <a:alpha val="43137"/>
                  </a:srgbClr>
                </a:outerShdw>
              </a:effectLst>
            </a:endParaRPr>
          </a:p>
          <a:p>
            <a:pPr marL="342900" indent="-342900" algn="l">
              <a:buFont typeface="Wingdings" panose="05000000000000000000" pitchFamily="2" charset="2"/>
              <a:buChar char="v"/>
            </a:pPr>
            <a:endParaRPr lang="en-US" sz="1800" b="0" i="0" dirty="0">
              <a:solidFill>
                <a:schemeClr val="bg1"/>
              </a:solidFill>
              <a:effectLst/>
              <a:latin typeface="Manrope"/>
            </a:endParaRPr>
          </a:p>
        </p:txBody>
      </p:sp>
      <p:sp>
        <p:nvSpPr>
          <p:cNvPr id="5" name="TextBox 4">
            <a:extLst>
              <a:ext uri="{FF2B5EF4-FFF2-40B4-BE49-F238E27FC236}">
                <a16:creationId xmlns:a16="http://schemas.microsoft.com/office/drawing/2014/main" id="{478B3282-2CD2-75E4-9B93-4643899EAB54}"/>
              </a:ext>
            </a:extLst>
          </p:cNvPr>
          <p:cNvSpPr txBox="1"/>
          <p:nvPr/>
        </p:nvSpPr>
        <p:spPr>
          <a:xfrm>
            <a:off x="0" y="3878211"/>
            <a:ext cx="6223378" cy="769441"/>
          </a:xfrm>
          <a:prstGeom prst="rect">
            <a:avLst/>
          </a:prstGeom>
          <a:noFill/>
        </p:spPr>
        <p:txBody>
          <a:bodyPr wrap="square">
            <a:spAutoFit/>
          </a:bodyPr>
          <a:lstStyle/>
          <a:p>
            <a:r>
              <a:rPr kumimoji="0" lang="en-IN" sz="4400" b="1" i="0" u="none" strike="noStrike" kern="1200" cap="none" spc="0" normalizeH="0" baseline="0" noProof="0" dirty="0">
                <a:ln>
                  <a:noFill/>
                </a:ln>
                <a:solidFill>
                  <a:srgbClr val="FFFFFF"/>
                </a:solidFill>
                <a:effectLst/>
                <a:uLnTx/>
                <a:uFillTx/>
                <a:latin typeface="Posterama Text Black"/>
                <a:ea typeface="+mj-ea"/>
                <a:cs typeface="+mj-cs"/>
              </a:rPr>
              <a:t>Future Projects</a:t>
            </a:r>
            <a:endParaRPr lang="en-IN" dirty="0"/>
          </a:p>
        </p:txBody>
      </p:sp>
      <p:sp>
        <p:nvSpPr>
          <p:cNvPr id="8" name="TextBox 7">
            <a:extLst>
              <a:ext uri="{FF2B5EF4-FFF2-40B4-BE49-F238E27FC236}">
                <a16:creationId xmlns:a16="http://schemas.microsoft.com/office/drawing/2014/main" id="{AC1D7C8D-3101-49E8-E61C-4DAED6283BE2}"/>
              </a:ext>
            </a:extLst>
          </p:cNvPr>
          <p:cNvSpPr txBox="1"/>
          <p:nvPr/>
        </p:nvSpPr>
        <p:spPr>
          <a:xfrm>
            <a:off x="129790" y="4203208"/>
            <a:ext cx="7462780" cy="1200329"/>
          </a:xfrm>
          <a:prstGeom prst="rect">
            <a:avLst/>
          </a:prstGeom>
        </p:spPr>
        <p:txBody>
          <a:bodyPr wrap="square" rtlCol="0">
            <a:spAutoFit/>
          </a:bodyPr>
          <a:lstStyle/>
          <a:p>
            <a:pPr>
              <a:lnSpc>
                <a:spcPct val="100000"/>
              </a:lnSpc>
              <a:spcBef>
                <a:spcPts val="0"/>
              </a:spcBef>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Wingdings" panose="05000000000000000000" pitchFamily="2" charset="2"/>
              <a:buChar char="v"/>
            </a:pPr>
            <a:r>
              <a:rPr lang="en-US" dirty="0">
                <a:solidFill>
                  <a:prstClr val="white"/>
                </a:solidFill>
                <a:latin typeface="Posterama" panose="020B0504020200020000" pitchFamily="34" charset="0"/>
                <a:ea typeface="微软雅黑"/>
                <a:cs typeface="Posterama" panose="020B0504020200020000" pitchFamily="34" charset="0"/>
              </a:rPr>
              <a:t>Full stack site on flask</a:t>
            </a:r>
          </a:p>
          <a:p>
            <a:pPr marL="285750" indent="-285750">
              <a:lnSpc>
                <a:spcPct val="100000"/>
              </a:lnSpc>
              <a:spcBef>
                <a:spcPts val="0"/>
              </a:spcBef>
              <a:buFont typeface="Wingdings" panose="05000000000000000000" pitchFamily="2" charset="2"/>
              <a:buChar char="v"/>
            </a:pPr>
            <a:r>
              <a:rPr lang="en-IN" dirty="0">
                <a:solidFill>
                  <a:prstClr val="white"/>
                </a:solidFill>
                <a:latin typeface="Posterama" panose="020B0504020200020000" pitchFamily="34" charset="0"/>
                <a:ea typeface="微软雅黑"/>
                <a:cs typeface="Posterama" panose="020B0504020200020000" pitchFamily="34" charset="0"/>
              </a:rPr>
              <a:t>IPL , FIFA , Marvel ,Cricket data Science and ML Project</a:t>
            </a:r>
          </a:p>
          <a:p>
            <a:pPr marL="285750" indent="-285750">
              <a:lnSpc>
                <a:spcPct val="100000"/>
              </a:lnSpc>
              <a:spcBef>
                <a:spcPts val="0"/>
              </a:spcBef>
              <a:buFont typeface="Wingdings" panose="05000000000000000000" pitchFamily="2" charset="2"/>
              <a:buChar char="v"/>
            </a:pPr>
            <a:r>
              <a:rPr lang="en-IN" sz="1800" dirty="0">
                <a:solidFill>
                  <a:prstClr val="white"/>
                </a:solidFill>
                <a:latin typeface="Posterama" panose="020B0504020200020000" pitchFamily="34" charset="0"/>
                <a:ea typeface="微软雅黑"/>
                <a:cs typeface="Posterama" panose="020B0504020200020000" pitchFamily="34" charset="0"/>
              </a:rPr>
              <a:t>Responsive Report on </a:t>
            </a:r>
            <a:r>
              <a:rPr lang="en-IN" sz="1800" dirty="0" err="1">
                <a:solidFill>
                  <a:prstClr val="white"/>
                </a:solidFill>
                <a:latin typeface="Posterama" panose="020B0504020200020000" pitchFamily="34" charset="0"/>
                <a:ea typeface="微软雅黑"/>
                <a:cs typeface="Posterama" panose="020B0504020200020000" pitchFamily="34" charset="0"/>
              </a:rPr>
              <a:t>PowerBi</a:t>
            </a:r>
            <a:r>
              <a:rPr lang="en-IN" sz="1800" dirty="0">
                <a:solidFill>
                  <a:prstClr val="white"/>
                </a:solidFill>
                <a:latin typeface="Posterama" panose="020B0504020200020000" pitchFamily="34" charset="0"/>
                <a:ea typeface="微软雅黑"/>
                <a:cs typeface="Posterama" panose="020B0504020200020000" pitchFamily="34" charset="0"/>
              </a:rPr>
              <a:t> , Excel for data Analysis</a:t>
            </a:r>
          </a:p>
        </p:txBody>
      </p:sp>
    </p:spTree>
    <p:extLst>
      <p:ext uri="{BB962C8B-B14F-4D97-AF65-F5344CB8AC3E}">
        <p14:creationId xmlns:p14="http://schemas.microsoft.com/office/powerpoint/2010/main" val="160799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B617-774D-DA5E-EC14-DA2F3C389DF5}"/>
              </a:ext>
            </a:extLst>
          </p:cNvPr>
          <p:cNvSpPr>
            <a:spLocks noGrp="1"/>
          </p:cNvSpPr>
          <p:nvPr>
            <p:ph type="title"/>
          </p:nvPr>
        </p:nvSpPr>
        <p:spPr>
          <a:xfrm>
            <a:off x="4376382" y="-168597"/>
            <a:ext cx="3439236" cy="887104"/>
          </a:xfrm>
        </p:spPr>
        <p:txBody>
          <a:bodyPr/>
          <a:lstStyle/>
          <a:p>
            <a:r>
              <a:rPr lang="en-US" dirty="0"/>
              <a:t>Certification</a:t>
            </a:r>
            <a:endParaRPr lang="en-IN" dirty="0"/>
          </a:p>
        </p:txBody>
      </p:sp>
      <p:sp>
        <p:nvSpPr>
          <p:cNvPr id="5" name="Footer Placeholder 4">
            <a:extLst>
              <a:ext uri="{FF2B5EF4-FFF2-40B4-BE49-F238E27FC236}">
                <a16:creationId xmlns:a16="http://schemas.microsoft.com/office/drawing/2014/main" id="{F019004E-4E90-E397-CCE3-9D2620926575}"/>
              </a:ext>
            </a:extLst>
          </p:cNvPr>
          <p:cNvSpPr>
            <a:spLocks noGrp="1"/>
          </p:cNvSpPr>
          <p:nvPr>
            <p:ph type="ftr" sz="quarter" idx="52"/>
          </p:nvPr>
        </p:nvSpPr>
        <p:spPr/>
        <p:txBody>
          <a:bodyPr/>
          <a:lstStyle/>
          <a:p>
            <a:endParaRPr lang="en-US" noProof="0" dirty="0"/>
          </a:p>
        </p:txBody>
      </p:sp>
      <p:pic>
        <p:nvPicPr>
          <p:cNvPr id="7" name="Picture 6">
            <a:extLst>
              <a:ext uri="{FF2B5EF4-FFF2-40B4-BE49-F238E27FC236}">
                <a16:creationId xmlns:a16="http://schemas.microsoft.com/office/drawing/2014/main" id="{5B023021-1191-B664-FF29-F92100FA0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54" y="698173"/>
            <a:ext cx="3669899" cy="2626273"/>
          </a:xfrm>
          <a:prstGeom prst="rect">
            <a:avLst/>
          </a:prstGeom>
        </p:spPr>
      </p:pic>
      <p:pic>
        <p:nvPicPr>
          <p:cNvPr id="9" name="Picture 8">
            <a:extLst>
              <a:ext uri="{FF2B5EF4-FFF2-40B4-BE49-F238E27FC236}">
                <a16:creationId xmlns:a16="http://schemas.microsoft.com/office/drawing/2014/main" id="{8DA10F3D-4470-8BF0-FD6C-E60DE6EE4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060" y="645811"/>
            <a:ext cx="3669899" cy="2629213"/>
          </a:xfrm>
          <a:prstGeom prst="rect">
            <a:avLst/>
          </a:prstGeom>
        </p:spPr>
      </p:pic>
      <p:pic>
        <p:nvPicPr>
          <p:cNvPr id="11" name="Picture 10">
            <a:extLst>
              <a:ext uri="{FF2B5EF4-FFF2-40B4-BE49-F238E27FC236}">
                <a16:creationId xmlns:a16="http://schemas.microsoft.com/office/drawing/2014/main" id="{AF5C5BED-0139-844C-46E6-749AE64FE4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4301" y="645811"/>
            <a:ext cx="3743070" cy="2678635"/>
          </a:xfrm>
          <a:prstGeom prst="rect">
            <a:avLst/>
          </a:prstGeom>
        </p:spPr>
      </p:pic>
      <p:pic>
        <p:nvPicPr>
          <p:cNvPr id="13" name="Picture 12">
            <a:extLst>
              <a:ext uri="{FF2B5EF4-FFF2-40B4-BE49-F238E27FC236}">
                <a16:creationId xmlns:a16="http://schemas.microsoft.com/office/drawing/2014/main" id="{CCD6266D-BB64-5AB7-4ADA-3DD50F0183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761" y="3642771"/>
            <a:ext cx="3739487" cy="2575149"/>
          </a:xfrm>
          <a:prstGeom prst="rect">
            <a:avLst/>
          </a:prstGeom>
        </p:spPr>
      </p:pic>
      <p:pic>
        <p:nvPicPr>
          <p:cNvPr id="15" name="Picture 14">
            <a:extLst>
              <a:ext uri="{FF2B5EF4-FFF2-40B4-BE49-F238E27FC236}">
                <a16:creationId xmlns:a16="http://schemas.microsoft.com/office/drawing/2014/main" id="{C2EC9EED-BABF-30D1-02AA-3972F1B7E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4813" y="3642771"/>
            <a:ext cx="3743070" cy="2600096"/>
          </a:xfrm>
          <a:prstGeom prst="rect">
            <a:avLst/>
          </a:prstGeom>
        </p:spPr>
      </p:pic>
      <p:pic>
        <p:nvPicPr>
          <p:cNvPr id="17" name="Picture 16">
            <a:extLst>
              <a:ext uri="{FF2B5EF4-FFF2-40B4-BE49-F238E27FC236}">
                <a16:creationId xmlns:a16="http://schemas.microsoft.com/office/drawing/2014/main" id="{8799E4DC-B6AB-0F26-B93D-41F04E0FA5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65754" y="3642771"/>
            <a:ext cx="3533062" cy="2627937"/>
          </a:xfrm>
          <a:prstGeom prst="rect">
            <a:avLst/>
          </a:prstGeom>
        </p:spPr>
      </p:pic>
    </p:spTree>
    <p:extLst>
      <p:ext uri="{BB962C8B-B14F-4D97-AF65-F5344CB8AC3E}">
        <p14:creationId xmlns:p14="http://schemas.microsoft.com/office/powerpoint/2010/main" val="328775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52E8-15F3-8E85-295E-E311ECC964E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5B1EC8C-5535-E6CD-1E9A-256613B54B70}"/>
              </a:ext>
            </a:extLst>
          </p:cNvPr>
          <p:cNvSpPr>
            <a:spLocks noGrp="1"/>
          </p:cNvSpPr>
          <p:nvPr>
            <p:ph type="body" sz="quarter" idx="28"/>
          </p:nvPr>
        </p:nvSpPr>
        <p:spPr/>
        <p:txBody>
          <a:bodyPr/>
          <a:lstStyle/>
          <a:p>
            <a:endParaRPr lang="en-IN" dirty="0"/>
          </a:p>
        </p:txBody>
      </p:sp>
      <p:sp>
        <p:nvSpPr>
          <p:cNvPr id="5" name="Footer Placeholder 4">
            <a:extLst>
              <a:ext uri="{FF2B5EF4-FFF2-40B4-BE49-F238E27FC236}">
                <a16:creationId xmlns:a16="http://schemas.microsoft.com/office/drawing/2014/main" id="{18620407-422E-0BE9-1297-D45BE9764793}"/>
              </a:ext>
            </a:extLst>
          </p:cNvPr>
          <p:cNvSpPr>
            <a:spLocks noGrp="1"/>
          </p:cNvSpPr>
          <p:nvPr>
            <p:ph type="ftr" sz="quarter" idx="52"/>
          </p:nvPr>
        </p:nvSpPr>
        <p:spPr/>
        <p:txBody>
          <a:bodyPr/>
          <a:lstStyle/>
          <a:p>
            <a:endParaRPr lang="en-US" noProof="0" dirty="0"/>
          </a:p>
        </p:txBody>
      </p:sp>
      <p:pic>
        <p:nvPicPr>
          <p:cNvPr id="13" name="Picture 12">
            <a:extLst>
              <a:ext uri="{FF2B5EF4-FFF2-40B4-BE49-F238E27FC236}">
                <a16:creationId xmlns:a16="http://schemas.microsoft.com/office/drawing/2014/main" id="{7A16F0EA-67E2-6C95-884A-6246621E9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106" y="461221"/>
            <a:ext cx="8401375" cy="5922465"/>
          </a:xfrm>
          <a:prstGeom prst="rect">
            <a:avLst/>
          </a:prstGeom>
        </p:spPr>
      </p:pic>
    </p:spTree>
    <p:extLst>
      <p:ext uri="{BB962C8B-B14F-4D97-AF65-F5344CB8AC3E}">
        <p14:creationId xmlns:p14="http://schemas.microsoft.com/office/powerpoint/2010/main" val="135751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3"/>
          <a:srcRect/>
          <a:stretch/>
        </p:blipFill>
        <p:spPr>
          <a:xfrm>
            <a:off x="2924287" y="2366319"/>
            <a:ext cx="1139869" cy="1289394"/>
          </a:xfrm>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4350707" cy="1879791"/>
          </a:xfrm>
        </p:spPr>
        <p:txBody>
          <a:bodyPr/>
          <a:lstStyle/>
          <a:p>
            <a:pPr lvl="0"/>
            <a:r>
              <a:rPr lang="en-US" dirty="0"/>
              <a:t>Ashutosh Gaur</a:t>
            </a:r>
          </a:p>
          <a:p>
            <a:pPr lvl="0"/>
            <a:r>
              <a:rPr lang="en-US" dirty="0"/>
              <a:t>ashutoshgaur0809@gmail.com</a:t>
            </a:r>
          </a:p>
          <a:p>
            <a:r>
              <a:rPr lang="en-US" dirty="0"/>
              <a:t>7014729896</a:t>
            </a:r>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0740-0A1C-6B82-274A-6C2C563920F4}"/>
              </a:ext>
            </a:extLst>
          </p:cNvPr>
          <p:cNvSpPr>
            <a:spLocks noGrp="1"/>
          </p:cNvSpPr>
          <p:nvPr>
            <p:ph type="ctrTitle"/>
          </p:nvPr>
        </p:nvSpPr>
        <p:spPr>
          <a:xfrm>
            <a:off x="0" y="2235200"/>
            <a:ext cx="9144000" cy="2387600"/>
          </a:xfrm>
        </p:spPr>
        <p:txBody>
          <a:bodyPr/>
          <a:lstStyle/>
          <a:p>
            <a:r>
              <a:rPr lang="en-US" dirty="0"/>
              <a:t> </a:t>
            </a:r>
            <a:endParaRPr lang="en-IN" dirty="0"/>
          </a:p>
        </p:txBody>
      </p:sp>
      <p:sp>
        <p:nvSpPr>
          <p:cNvPr id="3" name="Subtitle 2">
            <a:extLst>
              <a:ext uri="{FF2B5EF4-FFF2-40B4-BE49-F238E27FC236}">
                <a16:creationId xmlns:a16="http://schemas.microsoft.com/office/drawing/2014/main" id="{170B6E05-04D9-C330-001E-834A591D479F}"/>
              </a:ext>
            </a:extLst>
          </p:cNvPr>
          <p:cNvSpPr>
            <a:spLocks noGrp="1"/>
          </p:cNvSpPr>
          <p:nvPr>
            <p:ph type="subTitle" idx="1"/>
          </p:nvPr>
        </p:nvSpPr>
        <p:spPr>
          <a:xfrm>
            <a:off x="0" y="0"/>
            <a:ext cx="12192000" cy="464024"/>
          </a:xfrm>
        </p:spPr>
        <p:txBody>
          <a:bodyPr/>
          <a:lstStyle/>
          <a:p>
            <a:r>
              <a:rPr lang="en-US" sz="4400" dirty="0"/>
              <a:t>Table of content</a:t>
            </a:r>
            <a:endParaRPr lang="en-IN" sz="4400" dirty="0"/>
          </a:p>
        </p:txBody>
      </p:sp>
      <p:sp>
        <p:nvSpPr>
          <p:cNvPr id="4" name="Footer Placeholder 3">
            <a:extLst>
              <a:ext uri="{FF2B5EF4-FFF2-40B4-BE49-F238E27FC236}">
                <a16:creationId xmlns:a16="http://schemas.microsoft.com/office/drawing/2014/main" id="{11B787DE-86B8-0964-9D80-9B91FB763828}"/>
              </a:ext>
            </a:extLst>
          </p:cNvPr>
          <p:cNvSpPr>
            <a:spLocks noGrp="1"/>
          </p:cNvSpPr>
          <p:nvPr>
            <p:ph type="ftr" sz="quarter" idx="11"/>
          </p:nvPr>
        </p:nvSpPr>
        <p:spPr>
          <a:xfrm>
            <a:off x="1745777" y="3429000"/>
            <a:ext cx="6210868" cy="464025"/>
          </a:xfrm>
        </p:spPr>
        <p:txBody>
          <a:bodyPr/>
          <a:lstStyle/>
          <a:p>
            <a:pPr marL="228600" indent="-228600">
              <a:buFont typeface="+mj-lt"/>
              <a:buAutoNum type="arabicPeriod"/>
            </a:pPr>
            <a:r>
              <a:rPr lang="en-US" sz="2400" dirty="0"/>
              <a:t>About Company</a:t>
            </a:r>
          </a:p>
          <a:p>
            <a:pPr marL="228600" indent="-228600">
              <a:buFont typeface="+mj-lt"/>
              <a:buAutoNum type="arabicPeriod"/>
            </a:pPr>
            <a:r>
              <a:rPr lang="en-US" sz="2400" dirty="0"/>
              <a:t>About Internship</a:t>
            </a:r>
          </a:p>
          <a:p>
            <a:pPr marL="228600" indent="-228600">
              <a:buFont typeface="+mj-lt"/>
              <a:buAutoNum type="arabicPeriod"/>
            </a:pPr>
            <a:r>
              <a:rPr lang="en-IN" sz="2400" dirty="0"/>
              <a:t>About My role and Work</a:t>
            </a:r>
          </a:p>
          <a:p>
            <a:pPr marL="228600" indent="-228600">
              <a:buFont typeface="+mj-lt"/>
              <a:buAutoNum type="arabicPeriod"/>
            </a:pPr>
            <a:r>
              <a:rPr lang="en-IN" sz="2400" dirty="0"/>
              <a:t>Skills</a:t>
            </a:r>
          </a:p>
          <a:p>
            <a:pPr marL="228600" indent="-228600">
              <a:buFont typeface="+mj-lt"/>
              <a:buAutoNum type="arabicPeriod"/>
            </a:pPr>
            <a:r>
              <a:rPr lang="en-IN" sz="2400" dirty="0"/>
              <a:t>Projects</a:t>
            </a:r>
          </a:p>
          <a:p>
            <a:pPr marL="228600" indent="-228600">
              <a:buFont typeface="+mj-lt"/>
              <a:buAutoNum type="arabicPeriod"/>
            </a:pPr>
            <a:r>
              <a:rPr lang="en-IN" sz="2400" dirty="0"/>
              <a:t>Certification</a:t>
            </a:r>
          </a:p>
          <a:p>
            <a:pPr marL="228600" indent="-228600">
              <a:buFont typeface="+mj-lt"/>
              <a:buAutoNum type="arabicPeriod"/>
            </a:pPr>
            <a:r>
              <a:rPr lang="en-IN" sz="2400" dirty="0"/>
              <a:t>Thank You</a:t>
            </a:r>
          </a:p>
          <a:p>
            <a:pPr marL="228600" indent="-228600">
              <a:buFont typeface="+mj-lt"/>
              <a:buAutoNum type="arabicPeriod"/>
            </a:pPr>
            <a:endParaRPr lang="en-IN" dirty="0"/>
          </a:p>
          <a:p>
            <a:pPr marL="228600" indent="-228600">
              <a:buFont typeface="+mj-lt"/>
              <a:buAutoNum type="arabicPeriod"/>
            </a:pPr>
            <a:endParaRPr lang="en-IN" dirty="0"/>
          </a:p>
        </p:txBody>
      </p:sp>
    </p:spTree>
    <p:extLst>
      <p:ext uri="{BB962C8B-B14F-4D97-AF65-F5344CB8AC3E}">
        <p14:creationId xmlns:p14="http://schemas.microsoft.com/office/powerpoint/2010/main" val="141760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BA6B-C07B-0F90-BEFA-E3878EDCC7EE}"/>
              </a:ext>
            </a:extLst>
          </p:cNvPr>
          <p:cNvSpPr>
            <a:spLocks noGrp="1"/>
          </p:cNvSpPr>
          <p:nvPr>
            <p:ph type="ctrTitle"/>
          </p:nvPr>
        </p:nvSpPr>
        <p:spPr>
          <a:xfrm>
            <a:off x="0" y="0"/>
            <a:ext cx="6328012" cy="1203491"/>
          </a:xfrm>
        </p:spPr>
        <p:txBody>
          <a:bodyPr/>
          <a:lstStyle/>
          <a:p>
            <a:r>
              <a:rPr lang="en-US" dirty="0"/>
              <a:t>About Company</a:t>
            </a:r>
            <a:endParaRPr lang="en-IN" dirty="0"/>
          </a:p>
        </p:txBody>
      </p:sp>
      <p:sp>
        <p:nvSpPr>
          <p:cNvPr id="3" name="Subtitle 2">
            <a:extLst>
              <a:ext uri="{FF2B5EF4-FFF2-40B4-BE49-F238E27FC236}">
                <a16:creationId xmlns:a16="http://schemas.microsoft.com/office/drawing/2014/main" id="{6D03111D-5B8D-E032-BCFA-28D2866B583A}"/>
              </a:ext>
            </a:extLst>
          </p:cNvPr>
          <p:cNvSpPr>
            <a:spLocks noGrp="1"/>
          </p:cNvSpPr>
          <p:nvPr>
            <p:ph type="subTitle" idx="1"/>
          </p:nvPr>
        </p:nvSpPr>
        <p:spPr>
          <a:xfrm>
            <a:off x="582304" y="1773237"/>
            <a:ext cx="10854520" cy="4695801"/>
          </a:xfrm>
        </p:spPr>
        <p:txBody>
          <a:bodyPr/>
          <a:lstStyle/>
          <a:p>
            <a:pPr marL="342900" indent="-342900" algn="l">
              <a:buFont typeface="Arial" panose="020B0604020202020204" pitchFamily="34" charset="0"/>
              <a:buChar char="•"/>
            </a:pPr>
            <a:r>
              <a:rPr lang="en-US" sz="2800" b="0" i="0" dirty="0" err="1">
                <a:effectLst/>
                <a:latin typeface="Roboto" panose="020F0502020204030204" pitchFamily="2" charset="0"/>
              </a:rPr>
              <a:t>Praxon</a:t>
            </a:r>
            <a:r>
              <a:rPr lang="en-US" sz="2800" b="0" i="0" dirty="0">
                <a:effectLst/>
                <a:latin typeface="Roboto" panose="020F0502020204030204" pitchFamily="2" charset="0"/>
              </a:rPr>
              <a:t> </a:t>
            </a:r>
            <a:r>
              <a:rPr lang="en-US" sz="2800" b="0" i="0" dirty="0" err="1">
                <a:effectLst/>
                <a:latin typeface="Roboto" panose="020F0502020204030204" pitchFamily="2" charset="0"/>
              </a:rPr>
              <a:t>Technovations</a:t>
            </a:r>
            <a:r>
              <a:rPr lang="en-US" sz="2800" b="0" i="0" dirty="0">
                <a:effectLst/>
                <a:latin typeface="Roboto" panose="020F0502020204030204" pitchFamily="2" charset="0"/>
              </a:rPr>
              <a:t> Private Limited (PTPL) is a Private Limited Indian Non-Government Company incorporated in India on 14 July 2022 ( 11 months old). Its registered office is in Thane, Maharashtra, India.</a:t>
            </a:r>
            <a:endParaRPr lang="en-US" sz="2800" dirty="0"/>
          </a:p>
          <a:p>
            <a:pPr marL="342900" indent="-342900" algn="l">
              <a:buFont typeface="Arial" panose="020B0604020202020204" pitchFamily="34" charset="0"/>
              <a:buChar char="•"/>
            </a:pPr>
            <a:r>
              <a:rPr lang="en-US" sz="2800" b="0" i="0" dirty="0">
                <a:effectLst/>
                <a:latin typeface="Roboto" panose="020F0502020204030204" pitchFamily="2" charset="0"/>
              </a:rPr>
              <a:t>The Company is engaged in the Information Technology Industry.</a:t>
            </a:r>
          </a:p>
          <a:p>
            <a:pPr marL="342900" indent="-342900" algn="l">
              <a:buFont typeface="Arial" panose="020B0604020202020204" pitchFamily="34" charset="0"/>
              <a:buChar char="•"/>
            </a:pPr>
            <a:r>
              <a:rPr lang="en-US" sz="2800" b="0" i="0" strike="noStrike" dirty="0" err="1">
                <a:effectLst/>
                <a:latin typeface="Roboto" panose="02000000000000000000" pitchFamily="2" charset="0"/>
                <a:hlinkClick r:id="rId2">
                  <a:extLst>
                    <a:ext uri="{A12FA001-AC4F-418D-AE19-62706E023703}">
                      <ahyp:hlinkClr xmlns:ahyp="http://schemas.microsoft.com/office/drawing/2018/hyperlinkcolor" val="tx"/>
                    </a:ext>
                  </a:extLst>
                </a:hlinkClick>
              </a:rPr>
              <a:t>Samridhi</a:t>
            </a:r>
            <a:r>
              <a:rPr lang="en-US" sz="2800" b="0" i="0" strike="noStrike" dirty="0">
                <a:effectLst/>
                <a:latin typeface="Roboto" panose="02000000000000000000" pitchFamily="2" charset="0"/>
                <a:hlinkClick r:id="rId2">
                  <a:extLst>
                    <a:ext uri="{A12FA001-AC4F-418D-AE19-62706E023703}">
                      <ahyp:hlinkClr xmlns:ahyp="http://schemas.microsoft.com/office/drawing/2018/hyperlinkcolor" val="tx"/>
                    </a:ext>
                  </a:extLst>
                </a:hlinkClick>
              </a:rPr>
              <a:t> Vyas</a:t>
            </a:r>
            <a:r>
              <a:rPr lang="en-US" sz="2800" b="0" i="0" dirty="0">
                <a:effectLst/>
                <a:latin typeface="Roboto" panose="02000000000000000000" pitchFamily="2" charset="0"/>
              </a:rPr>
              <a:t>, </a:t>
            </a:r>
            <a:r>
              <a:rPr lang="en-US" sz="2800" b="0" i="0" strike="noStrike" dirty="0">
                <a:effectLst/>
                <a:latin typeface="Roboto" panose="02000000000000000000" pitchFamily="2" charset="0"/>
                <a:hlinkClick r:id="rId3">
                  <a:extLst>
                    <a:ext uri="{A12FA001-AC4F-418D-AE19-62706E023703}">
                      <ahyp:hlinkClr xmlns:ahyp="http://schemas.microsoft.com/office/drawing/2018/hyperlinkcolor" val="tx"/>
                    </a:ext>
                  </a:extLst>
                </a:hlinkClick>
              </a:rPr>
              <a:t>Anand Vyas</a:t>
            </a:r>
            <a:r>
              <a:rPr lang="en-US" sz="2800" b="0" i="0" dirty="0">
                <a:effectLst/>
                <a:latin typeface="Roboto" panose="02000000000000000000" pitchFamily="2" charset="0"/>
              </a:rPr>
              <a:t>, </a:t>
            </a:r>
            <a:r>
              <a:rPr lang="en-US" sz="2800" b="0" i="0" strike="noStrike" dirty="0">
                <a:effectLst/>
                <a:latin typeface="Roboto" panose="02000000000000000000" pitchFamily="2" charset="0"/>
                <a:hlinkClick r:id="rId4">
                  <a:extLst>
                    <a:ext uri="{A12FA001-AC4F-418D-AE19-62706E023703}">
                      <ahyp:hlinkClr xmlns:ahyp="http://schemas.microsoft.com/office/drawing/2018/hyperlinkcolor" val="tx"/>
                    </a:ext>
                  </a:extLst>
                </a:hlinkClick>
              </a:rPr>
              <a:t>Lavanya Vyas</a:t>
            </a:r>
            <a:r>
              <a:rPr lang="en-US" sz="2800" b="0" i="0" dirty="0">
                <a:effectLst/>
                <a:latin typeface="Roboto" panose="02000000000000000000" pitchFamily="2" charset="0"/>
              </a:rPr>
              <a:t>, and One other member serve as directors at the Company.</a:t>
            </a:r>
          </a:p>
          <a:p>
            <a:pPr marL="342900" indent="-342900" algn="l">
              <a:buFont typeface="Arial" panose="020B0604020202020204" pitchFamily="34" charset="0"/>
              <a:buChar char="•"/>
            </a:pPr>
            <a:r>
              <a:rPr lang="en-IN" sz="2800" b="0" i="0" dirty="0">
                <a:effectLst/>
                <a:latin typeface="Roboto" panose="02000000000000000000" pitchFamily="2" charset="0"/>
              </a:rPr>
              <a:t>Industry</a:t>
            </a:r>
          </a:p>
          <a:p>
            <a:pPr algn="l"/>
            <a:r>
              <a:rPr lang="en-IN" sz="2800" b="0" i="0" strike="noStrike" dirty="0">
                <a:effectLst/>
                <a:latin typeface="Roboto" panose="02000000000000000000" pitchFamily="2" charset="0"/>
                <a:hlinkClick r:id="rId5">
                  <a:extLst>
                    <a:ext uri="{A12FA001-AC4F-418D-AE19-62706E023703}">
                      <ahyp:hlinkClr xmlns:ahyp="http://schemas.microsoft.com/office/drawing/2018/hyperlinkcolor" val="tx"/>
                    </a:ext>
                  </a:extLst>
                </a:hlinkClick>
              </a:rPr>
              <a:t>Information Technology </a:t>
            </a:r>
            <a:r>
              <a:rPr lang="en-IN" sz="2800" b="0" i="0" strike="noStrike" dirty="0">
                <a:effectLst/>
                <a:latin typeface="Roboto" panose="02000000000000000000" pitchFamily="2" charset="0"/>
                <a:hlinkClick r:id="rId6">
                  <a:extLst>
                    <a:ext uri="{A12FA001-AC4F-418D-AE19-62706E023703}">
                      <ahyp:hlinkClr xmlns:ahyp="http://schemas.microsoft.com/office/drawing/2018/hyperlinkcolor" val="tx"/>
                    </a:ext>
                  </a:extLst>
                </a:hlinkClick>
              </a:rPr>
              <a:t>Information Technology Services</a:t>
            </a:r>
            <a:endParaRPr lang="en-IN" sz="2800" b="0" i="0" dirty="0">
              <a:effectLst/>
              <a:latin typeface="Roboto" panose="02000000000000000000" pitchFamily="2" charset="0"/>
            </a:endParaRP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427664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BA6B-C07B-0F90-BEFA-E3878EDCC7EE}"/>
              </a:ext>
            </a:extLst>
          </p:cNvPr>
          <p:cNvSpPr>
            <a:spLocks noGrp="1"/>
          </p:cNvSpPr>
          <p:nvPr>
            <p:ph type="ctrTitle"/>
          </p:nvPr>
        </p:nvSpPr>
        <p:spPr>
          <a:xfrm>
            <a:off x="0" y="0"/>
            <a:ext cx="6328012" cy="1203491"/>
          </a:xfrm>
        </p:spPr>
        <p:txBody>
          <a:bodyPr/>
          <a:lstStyle/>
          <a:p>
            <a:r>
              <a:rPr lang="en-US" dirty="0"/>
              <a:t>About Internship</a:t>
            </a:r>
            <a:endParaRPr lang="en-IN" dirty="0"/>
          </a:p>
        </p:txBody>
      </p:sp>
      <p:sp>
        <p:nvSpPr>
          <p:cNvPr id="3" name="Subtitle 2">
            <a:extLst>
              <a:ext uri="{FF2B5EF4-FFF2-40B4-BE49-F238E27FC236}">
                <a16:creationId xmlns:a16="http://schemas.microsoft.com/office/drawing/2014/main" id="{6D03111D-5B8D-E032-BCFA-28D2866B583A}"/>
              </a:ext>
            </a:extLst>
          </p:cNvPr>
          <p:cNvSpPr>
            <a:spLocks noGrp="1"/>
          </p:cNvSpPr>
          <p:nvPr>
            <p:ph type="subTitle" idx="1"/>
          </p:nvPr>
        </p:nvSpPr>
        <p:spPr>
          <a:xfrm>
            <a:off x="582304" y="1773237"/>
            <a:ext cx="10854520" cy="4695801"/>
          </a:xfrm>
        </p:spPr>
        <p:txBody>
          <a:bodyPr/>
          <a:lstStyle/>
          <a:p>
            <a:pPr marL="342900" indent="-342900" algn="l">
              <a:buFont typeface="Arial" panose="020B0604020202020204" pitchFamily="34" charset="0"/>
              <a:buChar char="•"/>
            </a:pPr>
            <a:r>
              <a:rPr lang="en-US" dirty="0">
                <a:latin typeface="Roboto" panose="020F0502020204030204" pitchFamily="2" charset="0"/>
              </a:rPr>
              <a:t>As we know that </a:t>
            </a:r>
            <a:r>
              <a:rPr lang="en-US" b="0" i="0" dirty="0" err="1">
                <a:effectLst/>
                <a:latin typeface="Roboto" panose="020F0502020204030204" pitchFamily="2" charset="0"/>
              </a:rPr>
              <a:t>Praxon</a:t>
            </a:r>
            <a:r>
              <a:rPr lang="en-US" b="0" i="0" dirty="0">
                <a:effectLst/>
                <a:latin typeface="Roboto" panose="020F0502020204030204" pitchFamily="2" charset="0"/>
              </a:rPr>
              <a:t> </a:t>
            </a:r>
            <a:r>
              <a:rPr lang="en-US" b="0" i="0" dirty="0" err="1">
                <a:effectLst/>
                <a:latin typeface="Roboto" panose="020F0502020204030204" pitchFamily="2" charset="0"/>
              </a:rPr>
              <a:t>Technovations</a:t>
            </a:r>
            <a:r>
              <a:rPr lang="en-US" b="0" i="0" dirty="0">
                <a:effectLst/>
                <a:latin typeface="Roboto" panose="020F0502020204030204" pitchFamily="2" charset="0"/>
              </a:rPr>
              <a:t> Private Limited (PTPL) its registered office is in Thane,  so they provide internship in virtual mode into different</a:t>
            </a:r>
            <a:r>
              <a:rPr lang="en-IN" b="0" i="0" dirty="0">
                <a:effectLst/>
                <a:latin typeface="Roboto" panose="020F0502020204030204" pitchFamily="2" charset="0"/>
              </a:rPr>
              <a:t> domain like in We</a:t>
            </a:r>
            <a:r>
              <a:rPr lang="en-IN" dirty="0">
                <a:latin typeface="Roboto" panose="020F0502020204030204" pitchFamily="2" charset="0"/>
              </a:rPr>
              <a:t>b , AI/ML and Cloud and I am chosen for both as web and AI/ML intern.</a:t>
            </a:r>
          </a:p>
          <a:p>
            <a:pPr marL="342900" indent="-342900" algn="l">
              <a:buFont typeface="Arial" panose="020B0604020202020204" pitchFamily="34" charset="0"/>
              <a:buChar char="•"/>
            </a:pPr>
            <a:r>
              <a:rPr lang="en-IN" dirty="0">
                <a:latin typeface="Roboto" panose="020F0502020204030204" pitchFamily="2" charset="0"/>
              </a:rPr>
              <a:t>They taught us about basic Microsoft tools and provide us an training and certification of Microsoft Azure , Microsoft learning path. </a:t>
            </a:r>
          </a:p>
          <a:p>
            <a:pPr marL="342900" indent="-342900" algn="l">
              <a:buFont typeface="Arial" panose="020B0604020202020204" pitchFamily="34" charset="0"/>
              <a:buChar char="•"/>
            </a:pPr>
            <a:r>
              <a:rPr lang="en-IN" b="0" i="0" dirty="0">
                <a:effectLst/>
                <a:latin typeface="Roboto" panose="020F0502020204030204" pitchFamily="2" charset="0"/>
              </a:rPr>
              <a:t>The company made up a team as Team Gladiators with 4 person and provide </a:t>
            </a:r>
            <a:r>
              <a:rPr lang="en-IN" dirty="0">
                <a:latin typeface="Roboto" panose="020F0502020204030204" pitchFamily="2" charset="0"/>
              </a:rPr>
              <a:t>us to 3 to 4 Project with 1 web framework project (Ashutosh Portfolio) which is on Google </a:t>
            </a:r>
            <a:r>
              <a:rPr lang="en-IN" dirty="0" err="1">
                <a:latin typeface="Roboto" panose="020F0502020204030204" pitchFamily="2" charset="0"/>
              </a:rPr>
              <a:t>AppSheet</a:t>
            </a:r>
            <a:r>
              <a:rPr lang="en-IN" dirty="0">
                <a:latin typeface="Roboto" panose="020F0502020204030204" pitchFamily="2" charset="0"/>
              </a:rPr>
              <a:t>.</a:t>
            </a:r>
          </a:p>
          <a:p>
            <a:pPr marL="342900" indent="-342900" algn="l">
              <a:buFont typeface="Arial" panose="020B0604020202020204" pitchFamily="34" charset="0"/>
              <a:buChar char="•"/>
            </a:pPr>
            <a:r>
              <a:rPr lang="en-IN" dirty="0">
                <a:latin typeface="Roboto" panose="020F0502020204030204" pitchFamily="2" charset="0"/>
              </a:rPr>
              <a:t>The internship duration is 4 month from 17 may 2023 – 17 Sep 2023</a:t>
            </a:r>
          </a:p>
          <a:p>
            <a:pPr marL="342900" indent="-342900" algn="l">
              <a:buFont typeface="Arial" panose="020B0604020202020204" pitchFamily="34" charset="0"/>
              <a:buChar char="•"/>
            </a:pPr>
            <a:endParaRPr lang="en-US" b="0" i="0" dirty="0">
              <a:effectLst/>
              <a:latin typeface="Roboto" panose="020F0502020204030204" pitchFamily="2" charset="0"/>
            </a:endParaRPr>
          </a:p>
        </p:txBody>
      </p:sp>
    </p:spTree>
    <p:extLst>
      <p:ext uri="{BB962C8B-B14F-4D97-AF65-F5344CB8AC3E}">
        <p14:creationId xmlns:p14="http://schemas.microsoft.com/office/powerpoint/2010/main" val="272598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BA6B-C07B-0F90-BEFA-E3878EDCC7EE}"/>
              </a:ext>
            </a:extLst>
          </p:cNvPr>
          <p:cNvSpPr>
            <a:spLocks noGrp="1"/>
          </p:cNvSpPr>
          <p:nvPr>
            <p:ph type="ctrTitle"/>
          </p:nvPr>
        </p:nvSpPr>
        <p:spPr>
          <a:xfrm>
            <a:off x="682388" y="477671"/>
            <a:ext cx="9689910" cy="1203491"/>
          </a:xfrm>
        </p:spPr>
        <p:txBody>
          <a:bodyPr/>
          <a:lstStyle/>
          <a:p>
            <a:r>
              <a:rPr lang="en-US" dirty="0"/>
              <a:t>About My Role and Work</a:t>
            </a:r>
            <a:endParaRPr lang="en-IN" dirty="0"/>
          </a:p>
        </p:txBody>
      </p:sp>
      <p:sp>
        <p:nvSpPr>
          <p:cNvPr id="3" name="Subtitle 2">
            <a:extLst>
              <a:ext uri="{FF2B5EF4-FFF2-40B4-BE49-F238E27FC236}">
                <a16:creationId xmlns:a16="http://schemas.microsoft.com/office/drawing/2014/main" id="{6D03111D-5B8D-E032-BCFA-28D2866B583A}"/>
              </a:ext>
            </a:extLst>
          </p:cNvPr>
          <p:cNvSpPr>
            <a:spLocks noGrp="1"/>
          </p:cNvSpPr>
          <p:nvPr>
            <p:ph type="subTitle" idx="1"/>
          </p:nvPr>
        </p:nvSpPr>
        <p:spPr>
          <a:xfrm>
            <a:off x="486770" y="2018897"/>
            <a:ext cx="10854520" cy="4695801"/>
          </a:xfrm>
        </p:spPr>
        <p:txBody>
          <a:bodyPr/>
          <a:lstStyle/>
          <a:p>
            <a:pPr marL="342900" indent="-342900" algn="l">
              <a:buFont typeface="Arial" panose="020B0604020202020204" pitchFamily="34" charset="0"/>
              <a:buChar char="•"/>
            </a:pPr>
            <a:r>
              <a:rPr lang="en-US" sz="2800" b="0" i="0" dirty="0">
                <a:effectLst/>
                <a:latin typeface="Manrope"/>
              </a:rPr>
              <a:t>As web developer in </a:t>
            </a:r>
            <a:r>
              <a:rPr lang="en-US" sz="2800" b="1" i="0" dirty="0">
                <a:effectLst/>
                <a:latin typeface="Manrope"/>
              </a:rPr>
              <a:t>a </a:t>
            </a:r>
            <a:r>
              <a:rPr lang="en-US" sz="2800" b="1" i="0" dirty="0" err="1">
                <a:effectLst/>
                <a:latin typeface="Manrope"/>
              </a:rPr>
              <a:t>Praxon</a:t>
            </a:r>
            <a:r>
              <a:rPr lang="en-US" sz="2800" b="1" i="0" dirty="0">
                <a:effectLst/>
                <a:latin typeface="Manrope"/>
              </a:rPr>
              <a:t> </a:t>
            </a:r>
            <a:r>
              <a:rPr lang="en-US" sz="2800" b="1" i="0" dirty="0" err="1">
                <a:effectLst/>
                <a:latin typeface="Manrope"/>
              </a:rPr>
              <a:t>Technovation</a:t>
            </a:r>
            <a:r>
              <a:rPr lang="en-US" sz="2800" b="1" i="0" dirty="0">
                <a:effectLst/>
                <a:latin typeface="Manrope"/>
              </a:rPr>
              <a:t> my work is in website design</a:t>
            </a:r>
            <a:r>
              <a:rPr lang="en-US" sz="2800" b="0" i="0" dirty="0">
                <a:effectLst/>
                <a:latin typeface="Manrope"/>
              </a:rPr>
              <a:t>.</a:t>
            </a:r>
          </a:p>
          <a:p>
            <a:pPr marL="342900" indent="-342900" algn="l">
              <a:buFont typeface="Arial" panose="020B0604020202020204" pitchFamily="34" charset="0"/>
              <a:buChar char="•"/>
            </a:pPr>
            <a:r>
              <a:rPr lang="en-US" sz="2800" b="0" i="0" dirty="0">
                <a:effectLst/>
                <a:latin typeface="Manrope"/>
              </a:rPr>
              <a:t>I use HTML, CSS, JavaScript </a:t>
            </a:r>
            <a:r>
              <a:rPr lang="en-US" sz="2800" dirty="0">
                <a:latin typeface="Manrope"/>
              </a:rPr>
              <a:t>and</a:t>
            </a:r>
            <a:r>
              <a:rPr lang="en-US" sz="2800" b="0" i="0" dirty="0">
                <a:effectLst/>
                <a:latin typeface="Manrope"/>
              </a:rPr>
              <a:t> React to build the client side of a website, including the layout, buttons, menus, forms, and other features that users see and interact with when they visit a webpage.</a:t>
            </a:r>
          </a:p>
          <a:p>
            <a:pPr marL="342900" indent="-342900" algn="l">
              <a:buFont typeface="Arial" panose="020B0604020202020204" pitchFamily="34" charset="0"/>
              <a:buChar char="•"/>
            </a:pPr>
            <a:r>
              <a:rPr lang="en-US" sz="2800" b="0" i="0" dirty="0">
                <a:effectLst/>
                <a:latin typeface="Manrope"/>
              </a:rPr>
              <a:t>Basically this layout designed by UI/UX developer then according to it I’ll build si</a:t>
            </a:r>
            <a:r>
              <a:rPr lang="en-US" sz="2800" dirty="0">
                <a:latin typeface="Manrope"/>
              </a:rPr>
              <a:t>milar of things with functionality</a:t>
            </a:r>
          </a:p>
          <a:p>
            <a:pPr marL="342900" indent="-342900" algn="l">
              <a:buFont typeface="Arial" panose="020B0604020202020204" pitchFamily="34" charset="0"/>
              <a:buChar char="•"/>
            </a:pPr>
            <a:r>
              <a:rPr lang="en-US" sz="2800" b="0" i="0" dirty="0">
                <a:effectLst/>
                <a:latin typeface="Manrope"/>
              </a:rPr>
              <a:t>After Frontend work I’ll need to add on backend(Django/Flask) </a:t>
            </a:r>
            <a:r>
              <a:rPr lang="en-US" sz="2800" dirty="0">
                <a:latin typeface="Manrope"/>
              </a:rPr>
              <a:t>and Database(MySQL) with it.</a:t>
            </a:r>
          </a:p>
          <a:p>
            <a:pPr marL="342900" indent="-342900" algn="l">
              <a:buFont typeface="Arial" panose="020B0604020202020204" pitchFamily="34" charset="0"/>
              <a:buChar char="•"/>
            </a:pPr>
            <a:r>
              <a:rPr lang="en-US" sz="2800" dirty="0">
                <a:latin typeface="Manrope"/>
              </a:rPr>
              <a:t>I need to perform python automation and web scraping to get data and EDA on given datasets and puts machine learning algorithm on it.</a:t>
            </a:r>
          </a:p>
          <a:p>
            <a:pPr algn="l"/>
            <a:endParaRPr lang="en-US" sz="2800" b="0" i="0" dirty="0">
              <a:effectLst/>
              <a:latin typeface="Manrope"/>
            </a:endParaRPr>
          </a:p>
          <a:p>
            <a:pPr algn="l"/>
            <a:endParaRPr lang="en-IN" dirty="0"/>
          </a:p>
        </p:txBody>
      </p:sp>
    </p:spTree>
    <p:extLst>
      <p:ext uri="{BB962C8B-B14F-4D97-AF65-F5344CB8AC3E}">
        <p14:creationId xmlns:p14="http://schemas.microsoft.com/office/powerpoint/2010/main" val="374142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4D17-6B6E-61D0-D53C-D225EB6D30EF}"/>
              </a:ext>
            </a:extLst>
          </p:cNvPr>
          <p:cNvSpPr>
            <a:spLocks noGrp="1"/>
          </p:cNvSpPr>
          <p:nvPr>
            <p:ph type="title"/>
          </p:nvPr>
        </p:nvSpPr>
        <p:spPr>
          <a:xfrm>
            <a:off x="1302204" y="161980"/>
            <a:ext cx="10889796" cy="1418998"/>
          </a:xfrm>
        </p:spPr>
        <p:txBody>
          <a:bodyPr/>
          <a:lstStyle/>
          <a:p>
            <a:r>
              <a:rPr lang="en-US" dirty="0"/>
              <a:t>Skills which I learnt during internship</a:t>
            </a:r>
            <a:endParaRPr lang="en-IN" dirty="0"/>
          </a:p>
        </p:txBody>
      </p:sp>
      <p:sp>
        <p:nvSpPr>
          <p:cNvPr id="4" name="Footer Placeholder 3">
            <a:extLst>
              <a:ext uri="{FF2B5EF4-FFF2-40B4-BE49-F238E27FC236}">
                <a16:creationId xmlns:a16="http://schemas.microsoft.com/office/drawing/2014/main" id="{91A7BB92-C200-287C-C65A-B52F945A6EB6}"/>
              </a:ext>
            </a:extLst>
          </p:cNvPr>
          <p:cNvSpPr>
            <a:spLocks noGrp="1"/>
          </p:cNvSpPr>
          <p:nvPr>
            <p:ph type="ftr" sz="quarter" idx="28"/>
          </p:nvPr>
        </p:nvSpPr>
        <p:spPr/>
        <p:txBody>
          <a:bodyPr/>
          <a:lstStyle/>
          <a:p>
            <a:endParaRPr lang="en-US" noProof="0" dirty="0"/>
          </a:p>
        </p:txBody>
      </p:sp>
      <p:sp>
        <p:nvSpPr>
          <p:cNvPr id="6" name="TextBox 5">
            <a:extLst>
              <a:ext uri="{FF2B5EF4-FFF2-40B4-BE49-F238E27FC236}">
                <a16:creationId xmlns:a16="http://schemas.microsoft.com/office/drawing/2014/main" id="{DB30C2AD-3636-BA7A-3E96-7FF7E7CFD437}"/>
              </a:ext>
            </a:extLst>
          </p:cNvPr>
          <p:cNvSpPr txBox="1"/>
          <p:nvPr/>
        </p:nvSpPr>
        <p:spPr>
          <a:xfrm>
            <a:off x="0" y="1291391"/>
            <a:ext cx="11832609" cy="5539978"/>
          </a:xfrm>
          <a:prstGeom prst="rect">
            <a:avLst/>
          </a:prstGeom>
          <a:noFill/>
        </p:spPr>
        <p:txBody>
          <a:bodyPr wrap="square">
            <a:spAutoFit/>
          </a:bodyPr>
          <a:lstStyle/>
          <a:p>
            <a:pPr marL="457200" indent="-457200">
              <a:buFont typeface="Arial" panose="020B0604020202020204" pitchFamily="34" charset="0"/>
              <a:buChar char="•"/>
            </a:pPr>
            <a:r>
              <a:rPr lang="en-US" sz="2800" b="1" i="0" dirty="0">
                <a:solidFill>
                  <a:schemeClr val="bg1"/>
                </a:solidFill>
                <a:effectLst/>
                <a:latin typeface="Manrope"/>
              </a:rPr>
              <a:t>As web developer and Ai/</a:t>
            </a:r>
            <a:r>
              <a:rPr lang="en-US" sz="2800" b="1" i="0" dirty="0" err="1">
                <a:solidFill>
                  <a:schemeClr val="bg1"/>
                </a:solidFill>
                <a:effectLst/>
                <a:latin typeface="Manrope"/>
              </a:rPr>
              <a:t>Ml</a:t>
            </a:r>
            <a:r>
              <a:rPr lang="en-US" sz="2800" b="1" i="0" dirty="0">
                <a:solidFill>
                  <a:schemeClr val="bg1"/>
                </a:solidFill>
                <a:effectLst/>
                <a:latin typeface="Manrope"/>
              </a:rPr>
              <a:t> intern in a </a:t>
            </a:r>
            <a:r>
              <a:rPr lang="en-US" sz="2800" b="1" i="0" dirty="0" err="1">
                <a:solidFill>
                  <a:schemeClr val="bg1"/>
                </a:solidFill>
                <a:effectLst/>
                <a:latin typeface="Manrope"/>
              </a:rPr>
              <a:t>Praxon</a:t>
            </a:r>
            <a:r>
              <a:rPr lang="en-US" sz="2800" b="1" i="0" dirty="0">
                <a:solidFill>
                  <a:schemeClr val="bg1"/>
                </a:solidFill>
                <a:effectLst/>
                <a:latin typeface="Manrope"/>
              </a:rPr>
              <a:t> </a:t>
            </a:r>
            <a:r>
              <a:rPr lang="en-US" sz="2800" b="1" i="0" dirty="0" err="1">
                <a:solidFill>
                  <a:schemeClr val="bg1"/>
                </a:solidFill>
                <a:effectLst/>
                <a:latin typeface="Manrope"/>
              </a:rPr>
              <a:t>Technovation</a:t>
            </a:r>
            <a:r>
              <a:rPr lang="en-US" sz="2800" b="1" i="0" dirty="0">
                <a:solidFill>
                  <a:schemeClr val="bg1"/>
                </a:solidFill>
                <a:effectLst/>
                <a:latin typeface="Manrope"/>
              </a:rPr>
              <a:t> I learnt about </a:t>
            </a:r>
          </a:p>
          <a:p>
            <a:pPr marL="457200" indent="-457200">
              <a:buFont typeface="Arial" panose="020B0604020202020204" pitchFamily="34" charset="0"/>
              <a:buChar char="•"/>
            </a:pPr>
            <a:r>
              <a:rPr lang="en-US" sz="2800" b="1" dirty="0">
                <a:solidFill>
                  <a:schemeClr val="bg1"/>
                </a:solidFill>
              </a:rPr>
              <a:t>Front End Skills – Html , CSS , BS , JavaScript , jQuery , React</a:t>
            </a:r>
          </a:p>
          <a:p>
            <a:pPr marL="457200" indent="-457200">
              <a:buFont typeface="Arial" panose="020B0604020202020204" pitchFamily="34" charset="0"/>
              <a:buChar char="•"/>
            </a:pPr>
            <a:r>
              <a:rPr lang="en-US" sz="2800" b="1" dirty="0">
                <a:solidFill>
                  <a:schemeClr val="bg1"/>
                </a:solidFill>
              </a:rPr>
              <a:t>Microsoft Tools – Teams , Outlook , Excel , Power Point , Word , Azure DevOps , Power Bi</a:t>
            </a:r>
          </a:p>
          <a:p>
            <a:pPr marL="457200" indent="-457200">
              <a:buFont typeface="Arial" panose="020B0604020202020204" pitchFamily="34" charset="0"/>
              <a:buChar char="•"/>
            </a:pPr>
            <a:r>
              <a:rPr lang="en-US" sz="2800" b="1" dirty="0">
                <a:solidFill>
                  <a:schemeClr val="bg1"/>
                </a:solidFill>
              </a:rPr>
              <a:t>Web Frame Work – Google App sheet</a:t>
            </a:r>
          </a:p>
          <a:p>
            <a:pPr marL="457200" indent="-457200">
              <a:buFont typeface="Arial" panose="020B0604020202020204" pitchFamily="34" charset="0"/>
              <a:buChar char="•"/>
            </a:pPr>
            <a:r>
              <a:rPr lang="en-IN" sz="2800" b="1" dirty="0">
                <a:solidFill>
                  <a:schemeClr val="bg1"/>
                </a:solidFill>
              </a:rPr>
              <a:t>Automation – Selenium with Python</a:t>
            </a:r>
          </a:p>
          <a:p>
            <a:pPr marL="457200" indent="-457200">
              <a:buFont typeface="Arial" panose="020B0604020202020204" pitchFamily="34" charset="0"/>
              <a:buChar char="•"/>
            </a:pPr>
            <a:r>
              <a:rPr lang="en-IN" sz="2800" b="1" dirty="0">
                <a:solidFill>
                  <a:schemeClr val="bg1"/>
                </a:solidFill>
              </a:rPr>
              <a:t>Back End Skills – Python Flask , MySQL , SQL</a:t>
            </a:r>
          </a:p>
          <a:p>
            <a:pPr marL="457200" indent="-457200">
              <a:buFont typeface="Arial" panose="020B0604020202020204" pitchFamily="34" charset="0"/>
              <a:buChar char="•"/>
            </a:pPr>
            <a:r>
              <a:rPr lang="en-IN" sz="2800" b="1" dirty="0">
                <a:solidFill>
                  <a:schemeClr val="bg1"/>
                </a:solidFill>
              </a:rPr>
              <a:t>Data Science , ML basics ,</a:t>
            </a:r>
            <a:r>
              <a:rPr lang="en-IN" sz="2800" b="1" dirty="0" err="1">
                <a:solidFill>
                  <a:schemeClr val="bg1"/>
                </a:solidFill>
              </a:rPr>
              <a:t>Exploretray</a:t>
            </a:r>
            <a:r>
              <a:rPr lang="en-IN" sz="2800" b="1" dirty="0">
                <a:solidFill>
                  <a:schemeClr val="bg1"/>
                </a:solidFill>
              </a:rPr>
              <a:t> Data Analysis</a:t>
            </a:r>
          </a:p>
          <a:p>
            <a:pPr marL="457200" indent="-457200">
              <a:buFont typeface="Arial" panose="020B0604020202020204" pitchFamily="34" charset="0"/>
              <a:buChar char="•"/>
            </a:pPr>
            <a:r>
              <a:rPr lang="en-IN" sz="2800" b="1" dirty="0">
                <a:solidFill>
                  <a:schemeClr val="bg1"/>
                </a:solidFill>
              </a:rPr>
              <a:t>Git and </a:t>
            </a:r>
            <a:r>
              <a:rPr lang="en-IN" sz="2800" b="1" dirty="0" err="1">
                <a:solidFill>
                  <a:schemeClr val="bg1"/>
                </a:solidFill>
              </a:rPr>
              <a:t>Github</a:t>
            </a:r>
            <a:endParaRPr lang="en-IN" sz="2800" b="1" dirty="0">
              <a:solidFill>
                <a:schemeClr val="bg1"/>
              </a:solidFill>
            </a:endParaRPr>
          </a:p>
          <a:p>
            <a:pPr marL="457200" indent="-457200">
              <a:buFont typeface="Arial" panose="020B0604020202020204" pitchFamily="34" charset="0"/>
              <a:buChar char="•"/>
            </a:pPr>
            <a:r>
              <a:rPr lang="en-IN" sz="2800" b="1" dirty="0">
                <a:solidFill>
                  <a:schemeClr val="bg1"/>
                </a:solidFill>
              </a:rPr>
              <a:t>Data Structure , DBMS , Computer Network </a:t>
            </a:r>
          </a:p>
          <a:p>
            <a:pPr marL="457200" indent="-457200">
              <a:buFont typeface="Arial" panose="020B0604020202020204" pitchFamily="34" charset="0"/>
              <a:buChar char="•"/>
            </a:pPr>
            <a:r>
              <a:rPr lang="en-IN" sz="2800" b="1" dirty="0">
                <a:solidFill>
                  <a:schemeClr val="bg1"/>
                </a:solidFill>
              </a:rPr>
              <a:t>Aptitude</a:t>
            </a:r>
            <a:endParaRPr lang="en-IN" sz="2800" dirty="0">
              <a:solidFill>
                <a:schemeClr val="bg1"/>
              </a:solidFill>
            </a:endParaRPr>
          </a:p>
          <a:p>
            <a:pPr marL="457200" indent="-457200">
              <a:buFont typeface="Arial" panose="020B0604020202020204" pitchFamily="34" charset="0"/>
              <a:buChar char="•"/>
            </a:pPr>
            <a:r>
              <a:rPr lang="en-US" sz="2800" dirty="0">
                <a:solidFill>
                  <a:schemeClr val="bg1"/>
                </a:solidFill>
              </a:rPr>
              <a:t>Microsoft Learning Path – DP-900</a:t>
            </a:r>
            <a:endParaRPr lang="en-IN" sz="2800" dirty="0">
              <a:solidFill>
                <a:schemeClr val="bg1"/>
              </a:solidFill>
            </a:endParaRPr>
          </a:p>
          <a:p>
            <a:pPr marL="342900" indent="-342900" algn="l">
              <a:buFont typeface="Arial" panose="020B0604020202020204" pitchFamily="34" charset="0"/>
              <a:buChar char="•"/>
            </a:pPr>
            <a:endParaRPr lang="en-US" sz="1800" b="0" i="0" dirty="0">
              <a:effectLst/>
              <a:latin typeface="Manrope"/>
            </a:endParaRPr>
          </a:p>
        </p:txBody>
      </p:sp>
    </p:spTree>
    <p:extLst>
      <p:ext uri="{BB962C8B-B14F-4D97-AF65-F5344CB8AC3E}">
        <p14:creationId xmlns:p14="http://schemas.microsoft.com/office/powerpoint/2010/main" val="132773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BA6B-C07B-0F90-BEFA-E3878EDCC7EE}"/>
              </a:ext>
            </a:extLst>
          </p:cNvPr>
          <p:cNvSpPr>
            <a:spLocks noGrp="1"/>
          </p:cNvSpPr>
          <p:nvPr>
            <p:ph type="ctrTitle"/>
          </p:nvPr>
        </p:nvSpPr>
        <p:spPr>
          <a:xfrm>
            <a:off x="709684" y="136477"/>
            <a:ext cx="10495128" cy="1203491"/>
          </a:xfrm>
        </p:spPr>
        <p:txBody>
          <a:bodyPr/>
          <a:lstStyle/>
          <a:p>
            <a:r>
              <a:rPr lang="en-US" dirty="0"/>
              <a:t>What Is Frontend Development?</a:t>
            </a:r>
            <a:endParaRPr lang="en-IN" dirty="0"/>
          </a:p>
        </p:txBody>
      </p:sp>
      <p:sp>
        <p:nvSpPr>
          <p:cNvPr id="3" name="Subtitle 2">
            <a:extLst>
              <a:ext uri="{FF2B5EF4-FFF2-40B4-BE49-F238E27FC236}">
                <a16:creationId xmlns:a16="http://schemas.microsoft.com/office/drawing/2014/main" id="{6D03111D-5B8D-E032-BCFA-28D2866B583A}"/>
              </a:ext>
            </a:extLst>
          </p:cNvPr>
          <p:cNvSpPr>
            <a:spLocks noGrp="1"/>
          </p:cNvSpPr>
          <p:nvPr>
            <p:ph type="subTitle" idx="1"/>
          </p:nvPr>
        </p:nvSpPr>
        <p:spPr>
          <a:xfrm>
            <a:off x="0" y="1339968"/>
            <a:ext cx="12192000" cy="4695801"/>
          </a:xfrm>
        </p:spPr>
        <p:txBody>
          <a:bodyPr/>
          <a:lstStyle/>
          <a:p>
            <a:pPr marL="342900" indent="-342900" algn="l">
              <a:buFont typeface="Arial" panose="020B0604020202020204" pitchFamily="34" charset="0"/>
              <a:buChar char="•"/>
            </a:pPr>
            <a:r>
              <a:rPr lang="en-US" b="0" i="0" dirty="0">
                <a:solidFill>
                  <a:srgbClr val="D1D5DB"/>
                </a:solidFill>
                <a:effectLst/>
                <a:latin typeface="Söhne"/>
              </a:rPr>
              <a:t>frontend development involves a combination of design, coding, and problem-solving skills to create visually appealing, responsive, and interactive web interfaces that deliver a seamless user experience.</a:t>
            </a:r>
          </a:p>
          <a:p>
            <a:pPr marL="342900" indent="-342900" algn="l">
              <a:buFont typeface="Arial" panose="020B0604020202020204" pitchFamily="34" charset="0"/>
              <a:buChar char="•"/>
            </a:pPr>
            <a:r>
              <a:rPr lang="en-US" b="0" i="0" dirty="0">
                <a:solidFill>
                  <a:srgbClr val="D1D5DB"/>
                </a:solidFill>
                <a:effectLst/>
                <a:latin typeface="Söhne"/>
              </a:rPr>
              <a:t>Frontend development typically involves the use of HTML (Hypertext Markup Language), CSS (Cascading Style Sheets), and JavaScript. Here's a brief overview of each of these technologies:</a:t>
            </a:r>
          </a:p>
          <a:p>
            <a:pPr algn="l"/>
            <a:r>
              <a:rPr lang="en-US" b="0" i="0" dirty="0">
                <a:solidFill>
                  <a:srgbClr val="D1D5DB"/>
                </a:solidFill>
                <a:effectLst/>
                <a:latin typeface="Söhne"/>
              </a:rPr>
              <a:t>HTML: HTML provides the structure and content of a web page.</a:t>
            </a:r>
          </a:p>
          <a:p>
            <a:pPr algn="l"/>
            <a:r>
              <a:rPr lang="en-US" b="0" i="0" dirty="0">
                <a:solidFill>
                  <a:srgbClr val="D1D5DB"/>
                </a:solidFill>
                <a:effectLst/>
                <a:latin typeface="Söhne"/>
              </a:rPr>
              <a:t>CSS: CSS is used to control the presentation and styling of web pages</a:t>
            </a:r>
            <a:endParaRPr lang="en-US" dirty="0">
              <a:solidFill>
                <a:srgbClr val="D1D5DB"/>
              </a:solidFill>
              <a:latin typeface="Söhne"/>
            </a:endParaRPr>
          </a:p>
          <a:p>
            <a:pPr algn="l"/>
            <a:r>
              <a:rPr lang="en-US" b="0" i="0" dirty="0">
                <a:solidFill>
                  <a:srgbClr val="D1D5DB"/>
                </a:solidFill>
                <a:effectLst/>
                <a:latin typeface="Söhne"/>
              </a:rPr>
              <a:t>JavaScript: JavaScript is a programming language that enables dynamic interactivity on web pages. It adds functionality and behavior to the frontend components</a:t>
            </a:r>
          </a:p>
          <a:p>
            <a:pPr marL="342900" indent="-342900" algn="l">
              <a:buFont typeface="Arial" panose="020B0604020202020204" pitchFamily="34" charset="0"/>
              <a:buChar char="•"/>
            </a:pPr>
            <a:r>
              <a:rPr lang="en-US" b="0" i="0" dirty="0">
                <a:solidFill>
                  <a:srgbClr val="D1D5DB"/>
                </a:solidFill>
                <a:effectLst/>
                <a:latin typeface="Söhne"/>
              </a:rPr>
              <a:t>In addition to these core technologies, frontend developers often use various libraries, frameworks, and tools to their workflow and enhance productivity. Popular frontend frameworks include React, Angular, and Vue.js, which provide reusable components and efficient ways to manage complex UIs</a:t>
            </a:r>
            <a:endParaRPr lang="en-IN" dirty="0"/>
          </a:p>
        </p:txBody>
      </p:sp>
    </p:spTree>
    <p:extLst>
      <p:ext uri="{BB962C8B-B14F-4D97-AF65-F5344CB8AC3E}">
        <p14:creationId xmlns:p14="http://schemas.microsoft.com/office/powerpoint/2010/main" val="426287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BA6B-C07B-0F90-BEFA-E3878EDCC7EE}"/>
              </a:ext>
            </a:extLst>
          </p:cNvPr>
          <p:cNvSpPr>
            <a:spLocks noGrp="1"/>
          </p:cNvSpPr>
          <p:nvPr>
            <p:ph type="ctrTitle"/>
          </p:nvPr>
        </p:nvSpPr>
        <p:spPr>
          <a:xfrm>
            <a:off x="709684" y="136477"/>
            <a:ext cx="10495128" cy="1203491"/>
          </a:xfrm>
        </p:spPr>
        <p:txBody>
          <a:bodyPr/>
          <a:lstStyle/>
          <a:p>
            <a:r>
              <a:rPr lang="en-US" dirty="0"/>
              <a:t>What Is Backend Development?</a:t>
            </a:r>
            <a:endParaRPr lang="en-IN" dirty="0"/>
          </a:p>
        </p:txBody>
      </p:sp>
      <p:sp>
        <p:nvSpPr>
          <p:cNvPr id="3" name="Subtitle 2">
            <a:extLst>
              <a:ext uri="{FF2B5EF4-FFF2-40B4-BE49-F238E27FC236}">
                <a16:creationId xmlns:a16="http://schemas.microsoft.com/office/drawing/2014/main" id="{6D03111D-5B8D-E032-BCFA-28D2866B583A}"/>
              </a:ext>
            </a:extLst>
          </p:cNvPr>
          <p:cNvSpPr>
            <a:spLocks noGrp="1"/>
          </p:cNvSpPr>
          <p:nvPr>
            <p:ph type="subTitle" idx="1"/>
          </p:nvPr>
        </p:nvSpPr>
        <p:spPr>
          <a:xfrm>
            <a:off x="0" y="1339968"/>
            <a:ext cx="12192000" cy="4695801"/>
          </a:xfrm>
        </p:spPr>
        <p:txBody>
          <a:bodyPr/>
          <a:lstStyle/>
          <a:p>
            <a:pPr marL="342900" indent="-342900" algn="l">
              <a:buFont typeface="Arial" panose="020B0604020202020204" pitchFamily="34" charset="0"/>
              <a:buChar char="•"/>
            </a:pPr>
            <a:r>
              <a:rPr lang="en-US" b="0" i="0" dirty="0">
                <a:solidFill>
                  <a:srgbClr val="D1D5DB"/>
                </a:solidFill>
                <a:effectLst/>
                <a:latin typeface="Söhne"/>
              </a:rPr>
              <a:t>Backend development focuses on building the logic and infrastructure that enable the frontend to function smoothly. It involves working with databases, APIs, server-side programming, and ensuring the performance, scalability, and security of the web application.</a:t>
            </a:r>
          </a:p>
          <a:p>
            <a:pPr marL="342900" indent="-342900" algn="l">
              <a:buFont typeface="Arial" panose="020B0604020202020204" pitchFamily="34" charset="0"/>
              <a:buChar char="•"/>
            </a:pPr>
            <a:r>
              <a:rPr lang="en-US" b="0" i="0" dirty="0">
                <a:solidFill>
                  <a:srgbClr val="D1D5DB"/>
                </a:solidFill>
                <a:effectLst/>
                <a:latin typeface="Söhne"/>
              </a:rPr>
              <a:t> Collaborating with frontend developers, backend developers create the necessary APIs and endpoints to provide data and functionality to the user interface.</a:t>
            </a:r>
          </a:p>
          <a:p>
            <a:pPr marL="342900" indent="-342900" algn="l">
              <a:buFont typeface="Arial" panose="020B0604020202020204" pitchFamily="34" charset="0"/>
              <a:buChar char="•"/>
            </a:pPr>
            <a:r>
              <a:rPr lang="en-US" b="0" i="0" dirty="0">
                <a:solidFill>
                  <a:srgbClr val="D1D5DB"/>
                </a:solidFill>
                <a:effectLst/>
                <a:latin typeface="Söhne"/>
              </a:rPr>
              <a:t>While frontend development focuses on the client-side and user-facing aspects, backend development deals with the behind-the-scenes operations that enable the frontend to function.</a:t>
            </a:r>
          </a:p>
          <a:p>
            <a:pPr marL="342900" indent="-342900" algn="l">
              <a:buFont typeface="Arial" panose="020B0604020202020204" pitchFamily="34" charset="0"/>
              <a:buChar char="•"/>
            </a:pPr>
            <a:r>
              <a:rPr lang="en-US" b="0" i="0" dirty="0">
                <a:solidFill>
                  <a:srgbClr val="D1D5DB"/>
                </a:solidFill>
                <a:effectLst/>
                <a:latin typeface="Söhne"/>
              </a:rPr>
              <a:t>Backend developers use programming languages like Python, Java, Ruby, PHP, or Node.js to write the server-side code. These languages allow developers to handle data processing, implement business logic, and communicate with databases and other systems.</a:t>
            </a:r>
          </a:p>
        </p:txBody>
      </p:sp>
    </p:spTree>
    <p:extLst>
      <p:ext uri="{BB962C8B-B14F-4D97-AF65-F5344CB8AC3E}">
        <p14:creationId xmlns:p14="http://schemas.microsoft.com/office/powerpoint/2010/main" val="302147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CDA2-50E1-2F1D-008B-297B727A0004}"/>
              </a:ext>
            </a:extLst>
          </p:cNvPr>
          <p:cNvSpPr>
            <a:spLocks noGrp="1"/>
          </p:cNvSpPr>
          <p:nvPr>
            <p:ph type="ctrTitle"/>
          </p:nvPr>
        </p:nvSpPr>
        <p:spPr>
          <a:xfrm>
            <a:off x="1524000" y="-1416122"/>
            <a:ext cx="9144000" cy="2387600"/>
          </a:xfrm>
        </p:spPr>
        <p:txBody>
          <a:bodyPr/>
          <a:lstStyle/>
          <a:p>
            <a:r>
              <a:rPr lang="en-US" dirty="0"/>
              <a:t>Microsoft Tools</a:t>
            </a:r>
            <a:endParaRPr lang="en-IN" dirty="0"/>
          </a:p>
        </p:txBody>
      </p:sp>
      <p:sp>
        <p:nvSpPr>
          <p:cNvPr id="3" name="Subtitle 2">
            <a:extLst>
              <a:ext uri="{FF2B5EF4-FFF2-40B4-BE49-F238E27FC236}">
                <a16:creationId xmlns:a16="http://schemas.microsoft.com/office/drawing/2014/main" id="{1F93BFA3-D3F5-B695-EF0E-8A57AF938B8F}"/>
              </a:ext>
            </a:extLst>
          </p:cNvPr>
          <p:cNvSpPr>
            <a:spLocks noGrp="1"/>
          </p:cNvSpPr>
          <p:nvPr>
            <p:ph type="subTitle" idx="1"/>
          </p:nvPr>
        </p:nvSpPr>
        <p:spPr>
          <a:xfrm>
            <a:off x="-109182" y="971478"/>
            <a:ext cx="12301182" cy="5886522"/>
          </a:xfrm>
        </p:spPr>
        <p:txBody>
          <a:bodyPr/>
          <a:lstStyle/>
          <a:p>
            <a:r>
              <a:rPr lang="en-US" sz="2800" dirty="0"/>
              <a:t>1.MS Teams </a:t>
            </a:r>
            <a:br>
              <a:rPr lang="en-US" sz="2800" dirty="0"/>
            </a:br>
            <a:r>
              <a:rPr lang="en-US" sz="2800" b="0" i="0" dirty="0">
                <a:solidFill>
                  <a:srgbClr val="D1D5DB"/>
                </a:solidFill>
                <a:effectLst/>
                <a:latin typeface="Söhne"/>
              </a:rPr>
              <a:t>Microsoft Teams is a collaborative platform developed by Microsoft that combines chat, video meetings, file storage, and application integration. It is designed to facilitate communication and collaboration within teams and organizations</a:t>
            </a:r>
          </a:p>
          <a:p>
            <a:r>
              <a:rPr lang="en-US" sz="2800" dirty="0"/>
              <a:t>2.MS Outlook</a:t>
            </a:r>
          </a:p>
          <a:p>
            <a:r>
              <a:rPr lang="en-US" sz="2800" b="0" i="0" dirty="0">
                <a:solidFill>
                  <a:srgbClr val="D1D5DB"/>
                </a:solidFill>
                <a:effectLst/>
                <a:latin typeface="Söhne"/>
              </a:rPr>
              <a:t>Microsoft Outlook is a comprehensive email client and personal information manager that provides a range of features to help users manage their emails, calendars, contacts, and tasks. It is widely used by individuals, businesses, and organizations for efficient communication, organization, and productivity.</a:t>
            </a:r>
          </a:p>
          <a:p>
            <a:r>
              <a:rPr lang="en-US" sz="2800" dirty="0"/>
              <a:t>3.MS Excel</a:t>
            </a:r>
          </a:p>
          <a:p>
            <a:r>
              <a:rPr lang="en-US" sz="2800" b="0" i="0" dirty="0">
                <a:solidFill>
                  <a:srgbClr val="D1D5DB"/>
                </a:solidFill>
                <a:effectLst/>
                <a:latin typeface="Söhne"/>
              </a:rPr>
              <a:t>Excel is widely used in various industries and sectors, including finance, accounting, data analysis, project management, and more. It provides a versatile platform for managing and analyzing data, making complex calculations, and creating visual representations of information.</a:t>
            </a:r>
            <a:endParaRPr lang="en-US" sz="2800" dirty="0"/>
          </a:p>
          <a:p>
            <a:endParaRPr lang="en-US" dirty="0"/>
          </a:p>
          <a:p>
            <a:endParaRPr lang="en-US" b="0" i="0" dirty="0">
              <a:solidFill>
                <a:srgbClr val="D1D5DB"/>
              </a:solidFill>
              <a:effectLst/>
              <a:latin typeface="Söhne"/>
            </a:endParaRPr>
          </a:p>
          <a:p>
            <a:endParaRPr lang="en-IN" dirty="0"/>
          </a:p>
        </p:txBody>
      </p:sp>
    </p:spTree>
    <p:extLst>
      <p:ext uri="{BB962C8B-B14F-4D97-AF65-F5344CB8AC3E}">
        <p14:creationId xmlns:p14="http://schemas.microsoft.com/office/powerpoint/2010/main" val="1935826938"/>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docProps/app.xml><?xml version="1.0" encoding="utf-8"?>
<Properties xmlns="http://schemas.openxmlformats.org/officeDocument/2006/extended-properties" xmlns:vt="http://schemas.openxmlformats.org/officeDocument/2006/docPropsVTypes">
  <TotalTime>1075</TotalTime>
  <Words>1298</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Abadi</vt:lpstr>
      <vt:lpstr>Arial</vt:lpstr>
      <vt:lpstr>Manrope</vt:lpstr>
      <vt:lpstr>Posterama</vt:lpstr>
      <vt:lpstr>Posterama Text Black</vt:lpstr>
      <vt:lpstr>Posterama Text SemiBold</vt:lpstr>
      <vt:lpstr>Roboto</vt:lpstr>
      <vt:lpstr>Söhne</vt:lpstr>
      <vt:lpstr>Wingdings</vt:lpstr>
      <vt:lpstr>Office 主题​​</vt:lpstr>
      <vt:lpstr>Summer Internship  Domain – S/W engineer(Ai/Ml Intern) </vt:lpstr>
      <vt:lpstr> </vt:lpstr>
      <vt:lpstr>About Company</vt:lpstr>
      <vt:lpstr>About Internship</vt:lpstr>
      <vt:lpstr>About My Role and Work</vt:lpstr>
      <vt:lpstr>Skills which I learnt during internship</vt:lpstr>
      <vt:lpstr>What Is Frontend Development?</vt:lpstr>
      <vt:lpstr>What Is Backend Development?</vt:lpstr>
      <vt:lpstr>Microsoft Tools</vt:lpstr>
      <vt:lpstr>Microsoft Tools</vt:lpstr>
      <vt:lpstr>Azure DevOps</vt:lpstr>
      <vt:lpstr>Projects</vt:lpstr>
      <vt:lpstr>Certification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Domain – S/W engineer(Web Intern) </dc:title>
  <dc:creator>ashutoshgaur0809@outlook.com</dc:creator>
  <cp:lastModifiedBy>Ashutosh Gaur</cp:lastModifiedBy>
  <cp:revision>19</cp:revision>
  <dcterms:created xsi:type="dcterms:W3CDTF">2023-06-14T06:58:24Z</dcterms:created>
  <dcterms:modified xsi:type="dcterms:W3CDTF">2023-10-25T16:25:28Z</dcterms:modified>
</cp:coreProperties>
</file>