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bril Fatface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 Classic" panose="020B0604020202020204" charset="0"/>
      <p:regular r:id="rId12"/>
    </p:embeddedFont>
    <p:embeddedFont>
      <p:font typeface="Montserrat Classic Bold" panose="020B0604020202020204" charset="0"/>
      <p:regular r:id="rId13"/>
    </p:embeddedFont>
    <p:embeddedFont>
      <p:font typeface="Montserrat Light" panose="020B0604020202020204" charset="0"/>
      <p:regular r:id="rId14"/>
    </p:embeddedFont>
    <p:embeddedFont>
      <p:font typeface="Vesper Libr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haanssr.github.io/isr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4878" b="51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858630" y="4167124"/>
            <a:ext cx="1268746" cy="148253"/>
            <a:chOff x="0" y="0"/>
            <a:chExt cx="4890895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4890895" cy="69850"/>
            </a:xfrm>
            <a:custGeom>
              <a:avLst/>
              <a:gdLst/>
              <a:ahLst/>
              <a:cxnLst/>
              <a:rect l="l" t="t" r="r" b="b"/>
              <a:pathLst>
                <a:path w="4890895" h="69850">
                  <a:moveTo>
                    <a:pt x="4600065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890895" y="69850"/>
                  </a:lnTo>
                  <a:lnTo>
                    <a:pt x="4890895" y="0"/>
                  </a:lnTo>
                  <a:close/>
                </a:path>
              </a:pathLst>
            </a:custGeom>
            <a:solidFill>
              <a:srgbClr val="7FAB49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8409317" y="9505946"/>
            <a:ext cx="1469366" cy="148253"/>
            <a:chOff x="0" y="0"/>
            <a:chExt cx="5664266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664266" cy="69850"/>
            </a:xfrm>
            <a:custGeom>
              <a:avLst/>
              <a:gdLst/>
              <a:ahLst/>
              <a:cxnLst/>
              <a:rect l="l" t="t" r="r" b="b"/>
              <a:pathLst>
                <a:path w="5664266" h="69850">
                  <a:moveTo>
                    <a:pt x="537343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664266" y="69850"/>
                  </a:lnTo>
                  <a:lnTo>
                    <a:pt x="5664266" y="0"/>
                  </a:lnTo>
                  <a:close/>
                </a:path>
              </a:pathLst>
            </a:custGeom>
            <a:solidFill>
              <a:srgbClr val="7FAB4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98221" y="3606878"/>
            <a:ext cx="13718294" cy="6680122"/>
            <a:chOff x="0" y="0"/>
            <a:chExt cx="4283221" cy="2085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3221" cy="2085714"/>
            </a:xfrm>
            <a:custGeom>
              <a:avLst/>
              <a:gdLst/>
              <a:ahLst/>
              <a:cxnLst/>
              <a:rect l="l" t="t" r="r" b="b"/>
              <a:pathLst>
                <a:path w="4283221" h="2085714">
                  <a:moveTo>
                    <a:pt x="0" y="0"/>
                  </a:moveTo>
                  <a:lnTo>
                    <a:pt x="4283221" y="0"/>
                  </a:lnTo>
                  <a:lnTo>
                    <a:pt x="4283221" y="2085714"/>
                  </a:lnTo>
                  <a:lnTo>
                    <a:pt x="0" y="2085714"/>
                  </a:lnTo>
                  <a:close/>
                </a:path>
              </a:pathLst>
            </a:custGeom>
            <a:solidFill>
              <a:srgbClr val="000342">
                <a:alpha val="69803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5119" y="4008341"/>
            <a:ext cx="12847991" cy="6334990"/>
            <a:chOff x="0" y="0"/>
            <a:chExt cx="5370213" cy="26479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70213" cy="2647904"/>
            </a:xfrm>
            <a:custGeom>
              <a:avLst/>
              <a:gdLst/>
              <a:ahLst/>
              <a:cxnLst/>
              <a:rect l="l" t="t" r="r" b="b"/>
              <a:pathLst>
                <a:path w="5370213" h="2647904">
                  <a:moveTo>
                    <a:pt x="0" y="0"/>
                  </a:moveTo>
                  <a:lnTo>
                    <a:pt x="5370213" y="0"/>
                  </a:lnTo>
                  <a:lnTo>
                    <a:pt x="5370213" y="2647904"/>
                  </a:lnTo>
                  <a:lnTo>
                    <a:pt x="0" y="2647904"/>
                  </a:lnTo>
                  <a:close/>
                </a:path>
              </a:pathLst>
            </a:custGeom>
            <a:solidFill>
              <a:srgbClr val="000342">
                <a:alpha val="8235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67030" y="6030297"/>
            <a:ext cx="13229289" cy="387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50"/>
              </a:lnSpc>
            </a:pPr>
            <a:r>
              <a:rPr lang="en-US" sz="2500" spc="-20" dirty="0">
                <a:solidFill>
                  <a:srgbClr val="FFFFFF"/>
                </a:solidFill>
                <a:latin typeface="Montserrat Light"/>
              </a:rPr>
              <a:t>Ministry/Organization name     :   ISRO</a:t>
            </a:r>
          </a:p>
          <a:p>
            <a:pPr>
              <a:lnSpc>
                <a:spcPts val="4350"/>
              </a:lnSpc>
            </a:pPr>
            <a:r>
              <a:rPr lang="en-US" sz="2500" spc="-20" dirty="0">
                <a:solidFill>
                  <a:srgbClr val="FFFFFF"/>
                </a:solidFill>
                <a:latin typeface="Montserrat Light"/>
              </a:rPr>
              <a:t>Title                                                :   Land Cover Classification, Analysis, Prediction(L-CAP)</a:t>
            </a:r>
          </a:p>
          <a:p>
            <a:pPr>
              <a:lnSpc>
                <a:spcPts val="4350"/>
              </a:lnSpc>
            </a:pPr>
            <a:r>
              <a:rPr lang="en-US" sz="2500" spc="-20" dirty="0">
                <a:solidFill>
                  <a:srgbClr val="FFFFFF"/>
                </a:solidFill>
                <a:latin typeface="Montserrat Light"/>
              </a:rPr>
              <a:t>Problem Statement                   :   Automated mapping of trees/farms in satellite image </a:t>
            </a:r>
          </a:p>
          <a:p>
            <a:pPr>
              <a:lnSpc>
                <a:spcPts val="4350"/>
              </a:lnSpc>
            </a:pPr>
            <a:r>
              <a:rPr lang="en-US" sz="2500" spc="-20">
                <a:solidFill>
                  <a:srgbClr val="FFFFFF"/>
                </a:solidFill>
                <a:latin typeface="Montserrat Light"/>
              </a:rPr>
              <a:t>Problem Code                             :   (NM386)</a:t>
            </a:r>
          </a:p>
          <a:p>
            <a:pPr>
              <a:lnSpc>
                <a:spcPts val="4350"/>
              </a:lnSpc>
            </a:pPr>
            <a:r>
              <a:rPr lang="en-US" sz="2500" spc="-20" dirty="0">
                <a:solidFill>
                  <a:srgbClr val="FFFFFF"/>
                </a:solidFill>
                <a:latin typeface="Montserrat Light"/>
              </a:rPr>
              <a:t>Team Name                                 :   </a:t>
            </a:r>
            <a:r>
              <a:rPr lang="en-US" sz="2500" spc="-20" dirty="0" err="1">
                <a:solidFill>
                  <a:srgbClr val="FFFFFF"/>
                </a:solidFill>
                <a:latin typeface="Montserrat Light"/>
              </a:rPr>
              <a:t>Doryforos</a:t>
            </a:r>
            <a:endParaRPr lang="en-US" sz="2500" spc="-20" dirty="0">
              <a:solidFill>
                <a:srgbClr val="FFFFFF"/>
              </a:solidFill>
              <a:latin typeface="Montserrat Light"/>
            </a:endParaRPr>
          </a:p>
          <a:p>
            <a:pPr>
              <a:lnSpc>
                <a:spcPts val="4350"/>
              </a:lnSpc>
            </a:pPr>
            <a:r>
              <a:rPr lang="en-US" sz="2500" spc="-20" dirty="0">
                <a:solidFill>
                  <a:srgbClr val="FFFFFF"/>
                </a:solidFill>
                <a:latin typeface="Montserrat Light"/>
              </a:rPr>
              <a:t>Team Leader Name                    :   Rachel Jose   </a:t>
            </a:r>
          </a:p>
          <a:p>
            <a:pPr>
              <a:lnSpc>
                <a:spcPts val="4350"/>
              </a:lnSpc>
            </a:pPr>
            <a:r>
              <a:rPr lang="en-US" sz="2500" spc="-20" dirty="0">
                <a:solidFill>
                  <a:srgbClr val="FFFFFF"/>
                </a:solidFill>
                <a:latin typeface="Montserrat Light"/>
              </a:rPr>
              <a:t>College Code                               :   1 - 3508330114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8409317" y="9505946"/>
            <a:ext cx="1469366" cy="148253"/>
            <a:chOff x="0" y="0"/>
            <a:chExt cx="5664266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5664266" cy="69850"/>
            </a:xfrm>
            <a:custGeom>
              <a:avLst/>
              <a:gdLst/>
              <a:ahLst/>
              <a:cxnLst/>
              <a:rect l="l" t="t" r="r" b="b"/>
              <a:pathLst>
                <a:path w="5664266" h="69850">
                  <a:moveTo>
                    <a:pt x="537343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664266" y="69850"/>
                  </a:lnTo>
                  <a:lnTo>
                    <a:pt x="5664266" y="0"/>
                  </a:lnTo>
                  <a:close/>
                </a:path>
              </a:pathLst>
            </a:custGeom>
            <a:solidFill>
              <a:srgbClr val="DC3C4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67030" y="4431751"/>
            <a:ext cx="9645000" cy="136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88"/>
              </a:lnSpc>
            </a:pPr>
            <a:r>
              <a:rPr lang="en-US" sz="10285" spc="-51">
                <a:solidFill>
                  <a:srgbClr val="FFFFFF"/>
                </a:solidFill>
                <a:latin typeface="Vesper Libre Bold"/>
              </a:rPr>
              <a:t>Doryforos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46389" y="434531"/>
            <a:ext cx="12711622" cy="8708611"/>
            <a:chOff x="0" y="0"/>
            <a:chExt cx="16948829" cy="11611481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16948829" cy="742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spc="350">
                  <a:solidFill>
                    <a:srgbClr val="68BBE3"/>
                  </a:solidFill>
                  <a:latin typeface="Montserrat Classic"/>
                </a:rPr>
                <a:t>SOLUTION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29898"/>
              <a:ext cx="16948829" cy="10481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199" spc="31">
                  <a:solidFill>
                    <a:srgbClr val="FFFFFF"/>
                  </a:solidFill>
                  <a:latin typeface="Montserrat Light"/>
                  <a:hlinkClick r:id="rId2" tooltip="https://sihaanssr.github.io/isro"/>
                </a:rPr>
                <a:t>Land use classification is a resource intensive and expensive process.</a:t>
              </a:r>
            </a:p>
            <a:p>
              <a:pPr>
                <a:lnSpc>
                  <a:spcPts val="4799"/>
                </a:lnSpc>
              </a:pPr>
              <a:endParaRPr lang="en-US" sz="3199" spc="31">
                <a:solidFill>
                  <a:srgbClr val="FFFFFF"/>
                </a:solidFill>
                <a:latin typeface="Montserrat Light"/>
                <a:hlinkClick r:id="rId2" tooltip="https://sihaanssr.github.io/isro"/>
              </a:endParaRPr>
            </a:p>
            <a:p>
              <a:pPr>
                <a:lnSpc>
                  <a:spcPts val="4799"/>
                </a:lnSpc>
              </a:pPr>
              <a:r>
                <a:rPr lang="en-US" sz="3200" spc="32">
                  <a:solidFill>
                    <a:srgbClr val="FFFFFF"/>
                  </a:solidFill>
                  <a:latin typeface="Montserrat Light"/>
                  <a:hlinkClick r:id="rId2" tooltip="https://sihaanssr.github.io/isro"/>
                </a:rPr>
                <a:t>Our solution is a supervised learning technique of automating land use classification</a:t>
              </a:r>
              <a:r>
                <a:rPr lang="en-US" sz="3199" spc="31">
                  <a:solidFill>
                    <a:srgbClr val="FFFFFF"/>
                  </a:solidFill>
                  <a:latin typeface="Montserrat Light"/>
                  <a:hlinkClick r:id="rId2" tooltip="https://sihaanssr.github.io/isro"/>
                </a:rPr>
                <a:t>.We have used a temporal convolutional network (TFCN) based architecture to perform the task based on data obtained from ISRO.</a:t>
              </a:r>
            </a:p>
            <a:p>
              <a:pPr>
                <a:lnSpc>
                  <a:spcPts val="4799"/>
                </a:lnSpc>
              </a:pPr>
              <a:endParaRPr lang="en-US" sz="3199" spc="31">
                <a:solidFill>
                  <a:srgbClr val="FFFFFF"/>
                </a:solidFill>
                <a:latin typeface="Montserrat Light"/>
                <a:hlinkClick r:id="rId2" tooltip="https://sihaanssr.github.io/isro"/>
              </a:endParaRPr>
            </a:p>
            <a:p>
              <a:pPr>
                <a:lnSpc>
                  <a:spcPts val="4799"/>
                </a:lnSpc>
              </a:pPr>
              <a:r>
                <a:rPr lang="en-US" sz="3199" spc="31">
                  <a:solidFill>
                    <a:srgbClr val="FFFFFF"/>
                  </a:solidFill>
                  <a:latin typeface="Montserrat Light"/>
                  <a:hlinkClick r:id="rId2" tooltip="https://sihaanssr.github.io/isro"/>
                </a:rPr>
                <a:t>Further building on the provided data we have developed a web-app based solution which can perform crop classification and real-time land-use change detection.Our results are available at:</a:t>
              </a:r>
            </a:p>
            <a:p>
              <a:pPr>
                <a:lnSpc>
                  <a:spcPts val="4800"/>
                </a:lnSpc>
              </a:pPr>
              <a:r>
                <a:rPr lang="en-US" sz="3200" spc="32">
                  <a:solidFill>
                    <a:srgbClr val="FFFFFF"/>
                  </a:solidFill>
                  <a:latin typeface="Montserrat Light"/>
                  <a:hlinkClick r:id="rId2" tooltip="https://sihaanssr.github.io/isro"/>
                </a:rPr>
                <a:t>https://sihaanssr.github.io/isro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57179" y="9695157"/>
            <a:ext cx="18802359" cy="1183686"/>
            <a:chOff x="0" y="0"/>
            <a:chExt cx="25069811" cy="1578248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9811" cy="1578248"/>
            </a:xfrm>
            <a:prstGeom prst="rect">
              <a:avLst/>
            </a:prstGeom>
            <a:solidFill>
              <a:srgbClr val="68BB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5780" y="93293"/>
              <a:ext cx="2296108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92">
                  <a:solidFill>
                    <a:srgbClr val="003060"/>
                  </a:solidFill>
                  <a:latin typeface="Montserrat Classic"/>
                </a:rPr>
                <a:t>Land use classification automation | 2020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alphaModFix amt="27000"/>
          </a:blip>
          <a:srcRect l="25069" r="25069" b="280"/>
          <a:stretch>
            <a:fillRect/>
          </a:stretch>
        </p:blipFill>
        <p:spPr>
          <a:xfrm>
            <a:off x="0" y="0"/>
            <a:ext cx="4847659" cy="969515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7025" y="386906"/>
            <a:ext cx="4890464" cy="123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28"/>
              </a:lnSpc>
            </a:pPr>
            <a:r>
              <a:rPr lang="en-US" sz="7800" spc="70">
                <a:solidFill>
                  <a:srgbClr val="FFFFFF"/>
                </a:solidFill>
                <a:latin typeface="Montserrat Classic Bold"/>
              </a:rPr>
              <a:t>Idea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8" b="38"/>
          <a:stretch>
            <a:fillRect/>
          </a:stretch>
        </p:blipFill>
        <p:spPr>
          <a:xfrm>
            <a:off x="1699601" y="-163042"/>
            <a:ext cx="14888798" cy="10961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4094895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2480"/>
          <a:stretch>
            <a:fillRect/>
          </a:stretch>
        </p:blipFill>
        <p:spPr>
          <a:xfrm>
            <a:off x="14408074" y="1266336"/>
            <a:ext cx="3062297" cy="902066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091450" y="277930"/>
            <a:ext cx="3695545" cy="534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  <a:spcBef>
                <a:spcPct val="0"/>
              </a:spcBef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Technology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4217" y="4703188"/>
            <a:ext cx="6297024" cy="1684400"/>
            <a:chOff x="0" y="0"/>
            <a:chExt cx="8396033" cy="2245867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8396033" cy="1172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5500" spc="330">
                  <a:solidFill>
                    <a:srgbClr val="FFFFFF"/>
                  </a:solidFill>
                  <a:latin typeface="Montserrat Classic Bold"/>
                </a:rPr>
                <a:t>SHOWSTOPPER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257"/>
              <a:ext cx="8396033" cy="531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86906" y="219442"/>
            <a:ext cx="1609725" cy="1609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86906" y="2276842"/>
            <a:ext cx="1609725" cy="16097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86906" y="4334242"/>
            <a:ext cx="1609725" cy="1609725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8806666" y="9034462"/>
            <a:ext cx="29796" cy="1252538"/>
          </a:xfrm>
          <a:prstGeom prst="rect">
            <a:avLst/>
          </a:prstGeom>
          <a:solidFill>
            <a:srgbClr val="000000">
              <a:alpha val="14901"/>
            </a:srgbClr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86906" y="6391642"/>
            <a:ext cx="1609725" cy="1609725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8791768" y="0"/>
            <a:ext cx="29796" cy="1252538"/>
          </a:xfrm>
          <a:prstGeom prst="rect">
            <a:avLst/>
          </a:prstGeom>
          <a:solidFill>
            <a:srgbClr val="000000">
              <a:alpha val="14901"/>
            </a:srgbClr>
          </a:solidFill>
        </p:spPr>
      </p:sp>
      <p:sp>
        <p:nvSpPr>
          <p:cNvPr id="11" name="AutoShape 11"/>
          <p:cNvSpPr/>
          <p:nvPr/>
        </p:nvSpPr>
        <p:spPr>
          <a:xfrm>
            <a:off x="8754594" y="2862262"/>
            <a:ext cx="37174" cy="447675"/>
          </a:xfrm>
          <a:prstGeom prst="rect">
            <a:avLst/>
          </a:prstGeom>
          <a:solidFill>
            <a:srgbClr val="000000">
              <a:alpha val="14901"/>
            </a:srgbClr>
          </a:solidFill>
        </p:spPr>
      </p:sp>
      <p:sp>
        <p:nvSpPr>
          <p:cNvPr id="12" name="AutoShape 12"/>
          <p:cNvSpPr/>
          <p:nvPr/>
        </p:nvSpPr>
        <p:spPr>
          <a:xfrm>
            <a:off x="8754594" y="4919662"/>
            <a:ext cx="37174" cy="447675"/>
          </a:xfrm>
          <a:prstGeom prst="rect">
            <a:avLst/>
          </a:prstGeom>
          <a:solidFill>
            <a:srgbClr val="000000">
              <a:alpha val="14901"/>
            </a:srgbClr>
          </a:solidFill>
        </p:spPr>
      </p:sp>
      <p:sp>
        <p:nvSpPr>
          <p:cNvPr id="13" name="AutoShape 13"/>
          <p:cNvSpPr/>
          <p:nvPr/>
        </p:nvSpPr>
        <p:spPr>
          <a:xfrm>
            <a:off x="8791768" y="6977062"/>
            <a:ext cx="37174" cy="447675"/>
          </a:xfrm>
          <a:prstGeom prst="rect">
            <a:avLst/>
          </a:prstGeom>
          <a:solidFill>
            <a:srgbClr val="000000">
              <a:alpha val="14901"/>
            </a:srgbClr>
          </a:solid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70750" y="588388"/>
            <a:ext cx="871833" cy="871833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154082" y="8817206"/>
            <a:ext cx="7701560" cy="83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312">
                <a:solidFill>
                  <a:srgbClr val="FFFFFF"/>
                </a:solidFill>
                <a:latin typeface="Montserrat Light"/>
              </a:rPr>
              <a:t>DEVELOPEMENT ANALYSIS OF URBAN GROWTH AND IRRIGATION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54082" y="2373424"/>
            <a:ext cx="7720178" cy="1258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312">
                <a:solidFill>
                  <a:srgbClr val="FFFFFF"/>
                </a:solidFill>
                <a:latin typeface="Montserrat Light"/>
              </a:rPr>
              <a:t>PROPER ANALYSIS OF LAND BEFORE AND AFTER ANY NATURAL / MAN MADE CALAMITY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54082" y="4490431"/>
            <a:ext cx="7720178" cy="1258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312">
                <a:solidFill>
                  <a:srgbClr val="FFFFFF"/>
                </a:solidFill>
                <a:latin typeface="Montserrat Light"/>
              </a:rPr>
              <a:t>ANALYSIS OF DEFORESTRATION, SHRINKING OF FRESH WATER SOURCES AND COASTAL EXPANSION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54082" y="6755410"/>
            <a:ext cx="7720178" cy="83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312">
                <a:solidFill>
                  <a:srgbClr val="FFFFFF"/>
                </a:solidFill>
                <a:latin typeface="Montserrat Light"/>
              </a:rPr>
              <a:t>HELP IN BETTER POLICY MAKING FOR URBAN AS WELL AS RURAL AREAS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55852" y="4703188"/>
            <a:ext cx="871833" cy="8718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70750" y="2590577"/>
            <a:ext cx="871833" cy="871833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70750" y="6760588"/>
            <a:ext cx="871833" cy="871833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0154082" y="383791"/>
            <a:ext cx="8133918" cy="1258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312">
                <a:solidFill>
                  <a:srgbClr val="FFFFFF"/>
                </a:solidFill>
                <a:latin typeface="Montserrat Light"/>
              </a:rPr>
              <a:t>ASSESSING CHANGES THAT HAVE OCCURED OVER A GEOGRAPHICAL AREA FROM SATELLITE IMAGES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986906" y="8377494"/>
            <a:ext cx="1609725" cy="1609725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55852" y="8721225"/>
            <a:ext cx="871833" cy="8718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Montserrat Light</vt:lpstr>
      <vt:lpstr>Arial</vt:lpstr>
      <vt:lpstr>Montserrat Classic</vt:lpstr>
      <vt:lpstr>Montserrat Classic Bold</vt:lpstr>
      <vt:lpstr>Calibri</vt:lpstr>
      <vt:lpstr>Vesper Libre Bold</vt:lpstr>
      <vt:lpstr>Abril Fatface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 ppt - Doryforos</dc:title>
  <cp:lastModifiedBy>abhisheknagvekar8@gmail.com</cp:lastModifiedBy>
  <cp:revision>2</cp:revision>
  <dcterms:created xsi:type="dcterms:W3CDTF">2006-08-16T00:00:00Z</dcterms:created>
  <dcterms:modified xsi:type="dcterms:W3CDTF">2020-08-01T05:29:28Z</dcterms:modified>
  <dc:identifier>DADyFLbHgKM</dc:identifier>
</cp:coreProperties>
</file>