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7.jpeg" ContentType="image/jpeg"/>
  <Override PartName="/ppt/media/image2.jpeg" ContentType="image/jpeg"/>
  <Override PartName="/ppt/media/image1.jpeg" ContentType="image/jpeg"/>
  <Override PartName="/ppt/media/image4.png" ContentType="image/png"/>
  <Override PartName="/ppt/media/image3.png" ContentType="image/png"/>
  <Override PartName="/ppt/media/image5.jpeg" ContentType="image/jpeg"/>
  <Override PartName="/ppt/media/image6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Click to </a:t>
            </a: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move the </a:t>
            </a: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slide</a:t>
            </a:r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form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09B3E90-1C2D-46A5-A23B-0EB58277B1B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C39F94-F8A6-4F51-B5EA-991F07AC3B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9880" y="514440"/>
            <a:ext cx="4571640" cy="257148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219320" y="3257640"/>
            <a:ext cx="975312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6905520" y="6513480"/>
            <a:ext cx="5283000" cy="342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4097B81-D307-4686-91D4-8787F6BC100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88760" y="376200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2764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7760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96608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78876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7760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96608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788760" y="1779840"/>
            <a:ext cx="10614240" cy="3794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1061424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532880" y="2322720"/>
            <a:ext cx="9126000" cy="742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788760" y="1779840"/>
            <a:ext cx="10614240" cy="3794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2764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88760" y="376200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2764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7760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96608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78876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7760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96608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788760" y="1779840"/>
            <a:ext cx="10614240" cy="3794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1061424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1061424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532880" y="2322720"/>
            <a:ext cx="9126000" cy="742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2764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88760" y="376200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2764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7760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96608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78876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7760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96608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788760" y="1779840"/>
            <a:ext cx="10614240" cy="3794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1061424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1532880" y="2322720"/>
            <a:ext cx="9126000" cy="742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2764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88760" y="376200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22764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37760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796608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78876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37760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796608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788760" y="1779840"/>
            <a:ext cx="10614240" cy="3794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1061424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1532880" y="2322720"/>
            <a:ext cx="9126000" cy="742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2764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788760" y="376200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22764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532880" y="2322720"/>
            <a:ext cx="9126000" cy="742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37760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7966080" y="177984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78876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437760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7966080" y="3762000"/>
            <a:ext cx="34174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27640" y="376200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7640" y="1779840"/>
            <a:ext cx="517968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88760" y="3762000"/>
            <a:ext cx="10614240" cy="18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69ff6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4400" y="0"/>
            <a:ext cx="3327120" cy="5169240"/>
          </a:xfrm>
          <a:custGeom>
            <a:avLst/>
            <a:gdLst/>
            <a:ahLst/>
            <a:rect l="l" t="t" r="r" b="b"/>
            <a:pathLst>
              <a:path w="3327400" h="5169535">
                <a:moveTo>
                  <a:pt x="0" y="5169408"/>
                </a:moveTo>
                <a:lnTo>
                  <a:pt x="3326891" y="5169408"/>
                </a:lnTo>
                <a:lnTo>
                  <a:pt x="3326891" y="0"/>
                </a:lnTo>
                <a:lnTo>
                  <a:pt x="0" y="0"/>
                </a:lnTo>
                <a:lnTo>
                  <a:pt x="0" y="51694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222200" y="4733640"/>
            <a:ext cx="1046880" cy="1048680"/>
          </a:xfrm>
          <a:custGeom>
            <a:avLst/>
            <a:gdLst/>
            <a:ahLst/>
            <a:rect l="l" t="t" r="r" b="b"/>
            <a:pathLst>
              <a:path w="1047114" h="1049020">
                <a:moveTo>
                  <a:pt x="0" y="1048511"/>
                </a:moveTo>
                <a:lnTo>
                  <a:pt x="1046988" y="1048511"/>
                </a:lnTo>
                <a:lnTo>
                  <a:pt x="1046988" y="0"/>
                </a:lnTo>
                <a:lnTo>
                  <a:pt x="0" y="0"/>
                </a:lnTo>
                <a:lnTo>
                  <a:pt x="0" y="1048511"/>
                </a:lnTo>
                <a:close/>
              </a:path>
            </a:pathLst>
          </a:custGeom>
          <a:solidFill>
            <a:srgbClr val="f79e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382120" y="5016960"/>
            <a:ext cx="195120" cy="1841040"/>
          </a:xfrm>
          <a:custGeom>
            <a:avLst/>
            <a:gdLst/>
            <a:ahLst/>
            <a:rect l="l" t="t" r="r" b="b"/>
            <a:pathLst>
              <a:path w="195580" h="1841500">
                <a:moveTo>
                  <a:pt x="0" y="1840991"/>
                </a:moveTo>
                <a:lnTo>
                  <a:pt x="195072" y="1840991"/>
                </a:lnTo>
                <a:lnTo>
                  <a:pt x="195072" y="0"/>
                </a:lnTo>
                <a:lnTo>
                  <a:pt x="0" y="0"/>
                </a:lnTo>
                <a:lnTo>
                  <a:pt x="0" y="1840991"/>
                </a:lnTo>
                <a:close/>
              </a:path>
            </a:pathLst>
          </a:custGeom>
          <a:solidFill>
            <a:srgbClr val="68da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Clic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k to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mat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08C5CDC5-EFFC-4CB4-8743-3341B78D5DBB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4/7/19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091283B-BAD4-4915-AE52-35424CE669CC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7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32880" y="2322720"/>
            <a:ext cx="9126000" cy="1602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tl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88760" y="1779840"/>
            <a:ext cx="10614240" cy="3794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091C39EC-3855-42EF-A319-8580C8BCB91A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4/7/19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277FED6-BD95-42F3-971A-0E723ECD85C2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AC50EDA-8757-4286-9FD4-0D5F34F5987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8F5B90C-E1F7-4812-A735-63B8E109DD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5040"/>
            <a:ext cx="10972440" cy="11422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48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3"/>
          <a:stretch/>
        </p:blipFill>
        <p:spPr>
          <a:xfrm>
            <a:off x="96840" y="6233400"/>
            <a:ext cx="1349280" cy="488160"/>
          </a:xfrm>
          <a:prstGeom prst="rect">
            <a:avLst/>
          </a:prstGeom>
          <a:ln>
            <a:noFill/>
          </a:ln>
        </p:spPr>
      </p:pic>
      <p:pic>
        <p:nvPicPr>
          <p:cNvPr id="132" name="Picture 4" descr=""/>
          <p:cNvPicPr/>
          <p:nvPr/>
        </p:nvPicPr>
        <p:blipFill>
          <a:blip r:embed="rId4"/>
          <a:stretch/>
        </p:blipFill>
        <p:spPr>
          <a:xfrm>
            <a:off x="1625760" y="6247800"/>
            <a:ext cx="2031480" cy="47376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11431800" y="6474240"/>
            <a:ext cx="1029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59F123DB-838F-4B81-AF50-4F73B8F4B559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7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7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Franklin Gothic Medium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7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41CB80F-A666-49F5-8AB7-1A143261BC2D}" type="datetime">
              <a:rPr b="0" lang="en-US" sz="1000" spc="-1" strike="noStrike">
                <a:solidFill>
                  <a:srgbClr val="0a304a"/>
                </a:solidFill>
                <a:latin typeface="Franklin Gothic Book"/>
              </a:rPr>
              <a:t>4/7/19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1D1B890-60D7-4DA4-A84C-233CCA18F400}" type="slidenum">
              <a:rPr b="0" lang="en-US" sz="3200" spc="-1" strike="noStrike">
                <a:solidFill>
                  <a:srgbClr val="0a304a"/>
                </a:solidFill>
                <a:latin typeface="Franklin Gothic Book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18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Franklin Gothic Book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Franklin Gothic Book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Franklin Gothic Book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4360" y="685800"/>
            <a:ext cx="10786320" cy="1839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ffffff"/>
                </a:solidFill>
                <a:latin typeface="Franklin Gothic Medium"/>
              </a:rPr>
              <a:t>BlockCHAIN (DLT: DISTRIBUTED LEDGER TECHNOLOGY) BASED CRYPTOCURRENCY WITH FURTHER IMPLEMENTATION OF SMART CONTRACTS</a:t>
            </a:r>
            <a:endParaRPr b="1" lang="en-US" sz="2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84360" y="3843720"/>
            <a:ext cx="5990760" cy="200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0000"/>
                </a:solidFill>
                <a:latin typeface="Franklin Gothic Book"/>
              </a:rPr>
              <a:t>Submitted for: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0000"/>
                </a:solidFill>
                <a:latin typeface="Franklin Gothic Book"/>
              </a:rPr>
              <a:t>VOID HACKS 2019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0000"/>
                </a:solidFill>
                <a:latin typeface="Franklin Gothic Book"/>
              </a:rPr>
              <a:t>SVVV, INDORE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223760" y="4074480"/>
            <a:ext cx="466344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Franklin Gothic Book"/>
              </a:rPr>
              <a:t>Submitted by:</a:t>
            </a:r>
            <a:endParaRPr b="1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ffffff"/>
                </a:solidFill>
                <a:latin typeface="Franklin Gothic Book"/>
              </a:rPr>
              <a:t>Team HACK O’ HOLICS </a:t>
            </a:r>
            <a:endParaRPr b="1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ffffff"/>
                </a:solidFill>
                <a:latin typeface="Franklin Gothic Book"/>
              </a:rPr>
              <a:t>SVVV, INDORE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452520" y="6416640"/>
            <a:ext cx="2607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6780FBF1-6636-4F91-A555-A4244C3250E2}" type="datetime">
              <a:rPr b="0" lang="en-US" sz="1400" spc="-1" strike="noStrike">
                <a:solidFill>
                  <a:srgbClr val="0a304a"/>
                </a:solidFill>
                <a:latin typeface="Franklin Gothic Book"/>
              </a:rPr>
              <a:t>4/7/19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2" name="TextShape 5"/>
          <p:cNvSpPr txBox="1"/>
          <p:nvPr/>
        </p:nvSpPr>
        <p:spPr>
          <a:xfrm>
            <a:off x="11334960" y="6297120"/>
            <a:ext cx="706680" cy="48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79D4300-AFF3-4AE7-B345-108370134DBE}" type="slidenum">
              <a:rPr b="0" lang="en-US" sz="3200" spc="-1" strike="noStrike">
                <a:solidFill>
                  <a:srgbClr val="0a304a"/>
                </a:solidFill>
                <a:latin typeface="Franklin Gothic Book"/>
              </a:rPr>
              <a:t>1</a:t>
            </a:fld>
            <a:endParaRPr b="0" lang="en-US" sz="3200" spc="-1" strike="noStrike">
              <a:latin typeface="Times New Roman"/>
            </a:endParaRPr>
          </a:p>
        </p:txBody>
      </p:sp>
    </p:spTree>
  </p:cSld>
  <p:transition spd="med">
    <p:pull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1304640"/>
            <a:ext cx="12191760" cy="2568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0" y="1304640"/>
            <a:ext cx="12191760" cy="2569320"/>
          </a:xfrm>
          <a:custGeom>
            <a:avLst/>
            <a:gdLst/>
            <a:ahLst/>
            <a:rect l="l" t="t" r="r" b="b"/>
            <a:pathLst>
              <a:path w="12192000" h="2569845">
                <a:moveTo>
                  <a:pt x="0" y="2569463"/>
                </a:moveTo>
                <a:lnTo>
                  <a:pt x="12192000" y="2569463"/>
                </a:lnTo>
                <a:lnTo>
                  <a:pt x="12192000" y="0"/>
                </a:lnTo>
                <a:lnTo>
                  <a:pt x="0" y="0"/>
                </a:lnTo>
                <a:lnTo>
                  <a:pt x="0" y="2569463"/>
                </a:lnTo>
                <a:close/>
              </a:path>
            </a:pathLst>
          </a:custGeom>
          <a:solidFill>
            <a:srgbClr val="869ff6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5340240" y="6818400"/>
            <a:ext cx="1511640" cy="360"/>
          </a:xfrm>
          <a:custGeom>
            <a:avLst/>
            <a:gdLst/>
            <a:ahLst/>
            <a:rect l="l" t="t" r="r" b="b"/>
            <a:pathLst>
              <a:path w="1511934" h="0">
                <a:moveTo>
                  <a:pt x="0" y="0"/>
                </a:moveTo>
                <a:lnTo>
                  <a:pt x="1511807" y="0"/>
                </a:lnTo>
              </a:path>
            </a:pathLst>
          </a:custGeom>
          <a:noFill/>
          <a:ln w="79200">
            <a:solidFill>
              <a:srgbClr val="869f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7042320" y="6834960"/>
            <a:ext cx="380520" cy="360"/>
          </a:xfrm>
          <a:custGeom>
            <a:avLst/>
            <a:gdLst/>
            <a:ah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45720">
            <a:solidFill>
              <a:srgbClr val="68dae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4768560" y="6834960"/>
            <a:ext cx="380520" cy="360"/>
          </a:xfrm>
          <a:custGeom>
            <a:avLst/>
            <a:gdLst/>
            <a:ah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45720">
            <a:solidFill>
              <a:srgbClr val="f79e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"/>
          <p:cNvSpPr/>
          <p:nvPr/>
        </p:nvSpPr>
        <p:spPr>
          <a:xfrm>
            <a:off x="0" y="2146680"/>
            <a:ext cx="1219176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075040" indent="-1080" algn="ctr">
              <a:lnSpc>
                <a:spcPct val="100000"/>
              </a:lnSpc>
              <a:spcBef>
                <a:spcPts val="99"/>
              </a:spcBef>
            </a:pPr>
            <a:r>
              <a:rPr b="0" lang="en-US" sz="1800" spc="-4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1800" spc="-41" strike="noStrike">
                <a:solidFill>
                  <a:srgbClr val="ffffff"/>
                </a:solidFill>
                <a:latin typeface="Arial"/>
              </a:rPr>
              <a:t>The </a:t>
            </a:r>
            <a:r>
              <a:rPr b="0" lang="en-US" sz="1800" spc="-80" strike="noStrike">
                <a:solidFill>
                  <a:srgbClr val="ffffff"/>
                </a:solidFill>
                <a:latin typeface="Arial"/>
              </a:rPr>
              <a:t>blockchain </a:t>
            </a:r>
            <a:r>
              <a:rPr b="0" lang="en-US" sz="1800" spc="-97" strike="noStrike">
                <a:solidFill>
                  <a:srgbClr val="ffffff"/>
                </a:solidFill>
                <a:latin typeface="Arial"/>
              </a:rPr>
              <a:t>is </a:t>
            </a:r>
            <a:r>
              <a:rPr b="0" lang="en-US" sz="1800" spc="-100" strike="noStrike">
                <a:solidFill>
                  <a:srgbClr val="ffffff"/>
                </a:solidFill>
                <a:latin typeface="Arial"/>
              </a:rPr>
              <a:t>an </a:t>
            </a:r>
            <a:r>
              <a:rPr b="0" lang="en-US" sz="1800" spc="-35" strike="noStrike">
                <a:solidFill>
                  <a:srgbClr val="ffffff"/>
                </a:solidFill>
                <a:latin typeface="Arial"/>
              </a:rPr>
              <a:t>incorruptible </a:t>
            </a:r>
            <a:r>
              <a:rPr b="0" lang="en-US" sz="1800" spc="-41" strike="noStrike">
                <a:solidFill>
                  <a:srgbClr val="ffffff"/>
                </a:solidFill>
                <a:latin typeface="Arial"/>
              </a:rPr>
              <a:t>digital </a:t>
            </a:r>
            <a:r>
              <a:rPr b="0" lang="en-US" sz="1800" spc="-66" strike="noStrike">
                <a:solidFill>
                  <a:srgbClr val="ffffff"/>
                </a:solidFill>
                <a:latin typeface="Arial"/>
              </a:rPr>
              <a:t>ledger </a:t>
            </a:r>
            <a:r>
              <a:rPr b="0" lang="en-US" sz="1800" spc="-7" strike="noStrike">
                <a:solidFill>
                  <a:srgbClr val="ffffff"/>
                </a:solidFill>
                <a:latin typeface="Arial"/>
              </a:rPr>
              <a:t>of </a:t>
            </a:r>
            <a:r>
              <a:rPr b="0" lang="en-US" sz="1800" spc="-80" strike="noStrike">
                <a:solidFill>
                  <a:srgbClr val="ffffff"/>
                </a:solidFill>
                <a:latin typeface="Arial"/>
              </a:rPr>
              <a:t>economic </a:t>
            </a:r>
            <a:r>
              <a:rPr b="0" lang="en-US" sz="1800" spc="-72" strike="noStrike">
                <a:solidFill>
                  <a:srgbClr val="ffffff"/>
                </a:solidFill>
                <a:latin typeface="Arial"/>
              </a:rPr>
              <a:t>transactions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that </a:t>
            </a:r>
            <a:r>
              <a:rPr b="0" lang="en-US" sz="1800" spc="-120" strike="noStrike">
                <a:solidFill>
                  <a:srgbClr val="ffffff"/>
                </a:solidFill>
                <a:latin typeface="Arial"/>
              </a:rPr>
              <a:t>can </a:t>
            </a:r>
            <a:r>
              <a:rPr b="0" lang="en-US" sz="1800" spc="-92" strike="noStrike">
                <a:solidFill>
                  <a:srgbClr val="ffffff"/>
                </a:solidFill>
                <a:latin typeface="Arial"/>
              </a:rPr>
              <a:t>be  </a:t>
            </a:r>
            <a:r>
              <a:rPr b="0" lang="en-US" sz="1800" spc="-75" strike="noStrike">
                <a:solidFill>
                  <a:srgbClr val="ffffff"/>
                </a:solidFill>
                <a:latin typeface="Arial"/>
              </a:rPr>
              <a:t>programmed</a:t>
            </a:r>
            <a:r>
              <a:rPr b="0" lang="en-US" sz="1800" spc="-8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12" strike="noStrike">
                <a:solidFill>
                  <a:srgbClr val="ffffff"/>
                </a:solidFill>
                <a:latin typeface="Arial"/>
              </a:rPr>
              <a:t>to</a:t>
            </a:r>
            <a:r>
              <a:rPr b="0" lang="en-US" sz="1800" spc="-8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66" strike="noStrike">
                <a:solidFill>
                  <a:srgbClr val="ffffff"/>
                </a:solidFill>
                <a:latin typeface="Arial"/>
              </a:rPr>
              <a:t>record</a:t>
            </a:r>
            <a:r>
              <a:rPr b="0" lang="en-US" sz="1800" spc="-7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7" strike="noStrike">
                <a:solidFill>
                  <a:srgbClr val="ffffff"/>
                </a:solidFill>
                <a:latin typeface="Arial"/>
              </a:rPr>
              <a:t>not</a:t>
            </a:r>
            <a:r>
              <a:rPr b="0" lang="en-US" sz="1800" spc="-7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1" strike="noStrike">
                <a:solidFill>
                  <a:srgbClr val="ffffff"/>
                </a:solidFill>
                <a:latin typeface="Arial"/>
              </a:rPr>
              <a:t>just</a:t>
            </a:r>
            <a:r>
              <a:rPr b="0" lang="en-US" sz="1800" spc="-10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55" strike="noStrike">
                <a:solidFill>
                  <a:srgbClr val="ffffff"/>
                </a:solidFill>
                <a:latin typeface="Arial"/>
              </a:rPr>
              <a:t>financial</a:t>
            </a:r>
            <a:r>
              <a:rPr b="0" lang="en-US" sz="1800" spc="-6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72" strike="noStrike">
                <a:solidFill>
                  <a:srgbClr val="ffffff"/>
                </a:solidFill>
                <a:latin typeface="Arial"/>
              </a:rPr>
              <a:t>transactions </a:t>
            </a:r>
            <a:r>
              <a:rPr b="0" lang="en-US" sz="1800" spc="-7" strike="noStrike">
                <a:solidFill>
                  <a:srgbClr val="ffffff"/>
                </a:solidFill>
                <a:latin typeface="Arial"/>
              </a:rPr>
              <a:t>but</a:t>
            </a:r>
            <a:r>
              <a:rPr b="0" lang="en-US" sz="1800" spc="-8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32" strike="noStrike">
                <a:solidFill>
                  <a:srgbClr val="ffffff"/>
                </a:solidFill>
                <a:latin typeface="Arial"/>
              </a:rPr>
              <a:t>virtually</a:t>
            </a:r>
            <a:r>
              <a:rPr b="0" lang="en-US" sz="1800" spc="-7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55" strike="noStrike">
                <a:solidFill>
                  <a:srgbClr val="ffffff"/>
                </a:solidFill>
                <a:latin typeface="Arial"/>
              </a:rPr>
              <a:t>everything</a:t>
            </a:r>
            <a:r>
              <a:rPr b="0" lang="en-US" sz="1800" spc="-8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7" strike="noStrike">
                <a:solidFill>
                  <a:srgbClr val="ffffff"/>
                </a:solidFill>
                <a:latin typeface="Arial"/>
              </a:rPr>
              <a:t>of</a:t>
            </a:r>
            <a:r>
              <a:rPr b="0" lang="en-US" sz="1800" spc="-8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60" strike="noStrike">
                <a:solidFill>
                  <a:srgbClr val="ffffff"/>
                </a:solidFill>
                <a:latin typeface="Arial"/>
              </a:rPr>
              <a:t>value.”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92" strike="noStrike">
                <a:solidFill>
                  <a:srgbClr val="ffffff"/>
                </a:solidFill>
                <a:latin typeface="Arial"/>
              </a:rPr>
              <a:t>-Don </a:t>
            </a:r>
            <a:r>
              <a:rPr b="0" lang="en-US" sz="1800" spc="24" strike="noStrike">
                <a:solidFill>
                  <a:srgbClr val="ffffff"/>
                </a:solidFill>
                <a:latin typeface="Arial"/>
              </a:rPr>
              <a:t>&amp; </a:t>
            </a:r>
            <a:r>
              <a:rPr b="0" lang="en-US" sz="1800" spc="-100" strike="noStrike">
                <a:solidFill>
                  <a:srgbClr val="ffffff"/>
                </a:solidFill>
                <a:latin typeface="Arial"/>
              </a:rPr>
              <a:t>Alex Tapscott, </a:t>
            </a:r>
            <a:r>
              <a:rPr b="0" lang="en-US" sz="1800" spc="-60" strike="noStrike">
                <a:solidFill>
                  <a:srgbClr val="ffffff"/>
                </a:solidFill>
                <a:latin typeface="Arial"/>
              </a:rPr>
              <a:t>authors </a:t>
            </a:r>
            <a:r>
              <a:rPr b="0" lang="en-US" sz="1800" spc="-97" strike="noStrike">
                <a:solidFill>
                  <a:srgbClr val="ffffff"/>
                </a:solidFill>
                <a:latin typeface="Arial"/>
              </a:rPr>
              <a:t>Blockchain </a:t>
            </a:r>
            <a:r>
              <a:rPr b="0" lang="en-US" sz="1800" spc="-75" strike="noStrike">
                <a:solidFill>
                  <a:srgbClr val="ffffff"/>
                </a:solidFill>
                <a:latin typeface="Arial"/>
              </a:rPr>
              <a:t>Revolution</a:t>
            </a:r>
            <a:r>
              <a:rPr b="0" lang="en-US" sz="1800" spc="-19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80" strike="noStrike">
                <a:solidFill>
                  <a:srgbClr val="ffffff"/>
                </a:solidFill>
                <a:latin typeface="Arial"/>
              </a:rPr>
              <a:t>(2016)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6126480" y="1784520"/>
            <a:ext cx="138600" cy="140040"/>
          </a:xfrm>
          <a:custGeom>
            <a:avLst/>
            <a:gdLst/>
            <a:ahLst/>
            <a:rect l="l" t="t" r="r" b="b"/>
            <a:pathLst>
              <a:path w="139064" h="140335">
                <a:moveTo>
                  <a:pt x="0" y="140208"/>
                </a:moveTo>
                <a:lnTo>
                  <a:pt x="138684" y="140208"/>
                </a:lnTo>
                <a:lnTo>
                  <a:pt x="138684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8"/>
          <p:cNvSpPr/>
          <p:nvPr/>
        </p:nvSpPr>
        <p:spPr>
          <a:xfrm>
            <a:off x="6126480" y="1924920"/>
            <a:ext cx="52920" cy="70200"/>
          </a:xfrm>
          <a:custGeom>
            <a:avLst/>
            <a:gdLst/>
            <a:ahLst/>
            <a:rect l="l" t="t" r="r" b="b"/>
            <a:pathLst>
              <a:path w="53339" h="70485">
                <a:moveTo>
                  <a:pt x="0" y="70103"/>
                </a:moveTo>
                <a:lnTo>
                  <a:pt x="53339" y="70103"/>
                </a:lnTo>
                <a:lnTo>
                  <a:pt x="53339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9"/>
          <p:cNvSpPr/>
          <p:nvPr/>
        </p:nvSpPr>
        <p:spPr>
          <a:xfrm>
            <a:off x="5926680" y="1784520"/>
            <a:ext cx="138600" cy="140040"/>
          </a:xfrm>
          <a:custGeom>
            <a:avLst/>
            <a:gdLst/>
            <a:ahLst/>
            <a:rect l="l" t="t" r="r" b="b"/>
            <a:pathLst>
              <a:path w="139064" h="140335">
                <a:moveTo>
                  <a:pt x="0" y="140208"/>
                </a:moveTo>
                <a:lnTo>
                  <a:pt x="138684" y="140208"/>
                </a:lnTo>
                <a:lnTo>
                  <a:pt x="138684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0"/>
          <p:cNvSpPr/>
          <p:nvPr/>
        </p:nvSpPr>
        <p:spPr>
          <a:xfrm>
            <a:off x="5926680" y="1924920"/>
            <a:ext cx="52920" cy="70200"/>
          </a:xfrm>
          <a:custGeom>
            <a:avLst/>
            <a:gdLst/>
            <a:ahLst/>
            <a:rect l="l" t="t" r="r" b="b"/>
            <a:pathLst>
              <a:path w="53339" h="70485">
                <a:moveTo>
                  <a:pt x="0" y="70103"/>
                </a:moveTo>
                <a:lnTo>
                  <a:pt x="53339" y="70103"/>
                </a:lnTo>
                <a:lnTo>
                  <a:pt x="53339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1"/>
          <p:cNvSpPr/>
          <p:nvPr/>
        </p:nvSpPr>
        <p:spPr>
          <a:xfrm>
            <a:off x="803160" y="3511440"/>
            <a:ext cx="723600" cy="723600"/>
          </a:xfrm>
          <a:custGeom>
            <a:avLst/>
            <a:gdLst/>
            <a:ahLst/>
            <a:rect l="l" t="t" r="r" b="b"/>
            <a:pathLst>
              <a:path w="723900" h="723900">
                <a:moveTo>
                  <a:pt x="0" y="723899"/>
                </a:moveTo>
                <a:lnTo>
                  <a:pt x="723900" y="723899"/>
                </a:lnTo>
                <a:lnTo>
                  <a:pt x="723900" y="0"/>
                </a:lnTo>
                <a:lnTo>
                  <a:pt x="0" y="0"/>
                </a:lnTo>
                <a:lnTo>
                  <a:pt x="0" y="723899"/>
                </a:lnTo>
                <a:close/>
              </a:path>
            </a:pathLst>
          </a:custGeom>
          <a:solidFill>
            <a:srgbClr val="f79e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2"/>
          <p:cNvSpPr/>
          <p:nvPr/>
        </p:nvSpPr>
        <p:spPr>
          <a:xfrm>
            <a:off x="803160" y="3873960"/>
            <a:ext cx="723600" cy="302040"/>
          </a:xfrm>
          <a:prstGeom prst="rect">
            <a:avLst/>
          </a:prstGeom>
          <a:solidFill>
            <a:srgbClr val="f79ed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spAutoFit/>
          </a:bodyPr>
          <a:p>
            <a:pPr marL="89640">
              <a:lnSpc>
                <a:spcPct val="100000"/>
              </a:lnSpc>
              <a:spcBef>
                <a:spcPts val="215"/>
              </a:spcBef>
            </a:pPr>
            <a:r>
              <a:rPr b="0" lang="en-US" sz="1800" spc="-97" strike="noStrike">
                <a:solidFill>
                  <a:srgbClr val="ffffff"/>
                </a:solidFill>
                <a:latin typeface="Arial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790920" y="5088960"/>
            <a:ext cx="1869840" cy="1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4" strike="noStrike">
                <a:solidFill>
                  <a:srgbClr val="7e7e7e"/>
                </a:solidFill>
                <a:latin typeface="Arial"/>
              </a:rPr>
              <a:t>written</a:t>
            </a:r>
            <a:r>
              <a:rPr b="0" lang="en-US" sz="1100" spc="4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9" strike="noStrike">
                <a:solidFill>
                  <a:srgbClr val="7e7e7e"/>
                </a:solidFill>
                <a:latin typeface="Arial"/>
              </a:rPr>
              <a:t>to</a:t>
            </a:r>
            <a:r>
              <a:rPr b="0" lang="en-US" sz="1100" spc="9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a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blockchain,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6" name="CustomShape 14"/>
          <p:cNvSpPr/>
          <p:nvPr/>
        </p:nvSpPr>
        <p:spPr>
          <a:xfrm>
            <a:off x="790920" y="5256720"/>
            <a:ext cx="186984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realistically,   </a:t>
            </a:r>
            <a:r>
              <a:rPr b="0" lang="en-US" sz="1100" spc="29" strike="noStrike">
                <a:solidFill>
                  <a:srgbClr val="7e7e7e"/>
                </a:solidFill>
                <a:latin typeface="Arial"/>
              </a:rPr>
              <a:t>it  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cannot 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change.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US" sz="1100" spc="-21" strike="noStrike">
                <a:solidFill>
                  <a:srgbClr val="7e7e7e"/>
                </a:solidFill>
                <a:latin typeface="Arial"/>
              </a:rPr>
              <a:t>Immutability  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has   </a:t>
            </a:r>
            <a:r>
              <a:rPr b="0" lang="en-US" sz="1100" spc="-15" strike="noStrike">
                <a:solidFill>
                  <a:srgbClr val="7e7e7e"/>
                </a:solidFill>
                <a:latin typeface="Arial"/>
              </a:rPr>
              <a:t>the</a:t>
            </a:r>
            <a:r>
              <a:rPr b="0" lang="en-US" sz="1100" spc="228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21" strike="noStrike">
                <a:solidFill>
                  <a:srgbClr val="7e7e7e"/>
                </a:solidFill>
                <a:latin typeface="Arial"/>
              </a:rPr>
              <a:t>potential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790920" y="5592240"/>
            <a:ext cx="18698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t</a:t>
            </a:r>
            <a:r>
              <a:rPr b="0" lang="en-US" sz="1100" spc="18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tra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s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f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r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m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the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a</a:t>
            </a:r>
            <a:r>
              <a:rPr b="0" lang="en-US" sz="1100" spc="-80" strike="noStrike">
                <a:solidFill>
                  <a:srgbClr val="7e7e7e"/>
                </a:solidFill>
                <a:latin typeface="Arial"/>
              </a:rPr>
              <a:t>u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d</a:t>
            </a:r>
            <a:r>
              <a:rPr b="0" lang="en-US" sz="1100" spc="4" strike="noStrike">
                <a:solidFill>
                  <a:srgbClr val="7e7e7e"/>
                </a:solidFill>
                <a:latin typeface="Arial"/>
              </a:rPr>
              <a:t>iti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-97" strike="noStrike">
                <a:solidFill>
                  <a:srgbClr val="7e7e7e"/>
                </a:solidFill>
                <a:latin typeface="Arial"/>
              </a:rPr>
              <a:t>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8" name="CustomShape 16"/>
          <p:cNvSpPr/>
          <p:nvPr/>
        </p:nvSpPr>
        <p:spPr>
          <a:xfrm>
            <a:off x="790920" y="5760000"/>
            <a:ext cx="1869120" cy="1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process </a:t>
            </a:r>
            <a:r>
              <a:rPr b="0" lang="en-US" sz="1100" spc="-7" strike="noStrike">
                <a:solidFill>
                  <a:srgbClr val="7e7e7e"/>
                </a:solidFill>
                <a:latin typeface="Arial"/>
              </a:rPr>
              <a:t>into 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a 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quick,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21" strike="noStrike">
                <a:solidFill>
                  <a:srgbClr val="7e7e7e"/>
                </a:solidFill>
                <a:latin typeface="Arial"/>
              </a:rPr>
              <a:t>efficient,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9" name="CustomShape 17"/>
          <p:cNvSpPr/>
          <p:nvPr/>
        </p:nvSpPr>
        <p:spPr>
          <a:xfrm>
            <a:off x="2011320" y="5927400"/>
            <a:ext cx="64908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5120" indent="-2880">
              <a:lnSpc>
                <a:spcPct val="100000"/>
              </a:lnSpc>
              <a:spcBef>
                <a:spcPts val="99"/>
              </a:spcBef>
            </a:pP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p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r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100" strike="noStrike">
                <a:solidFill>
                  <a:srgbClr val="7e7e7e"/>
                </a:solidFill>
                <a:latin typeface="Arial"/>
              </a:rPr>
              <a:t>c</a:t>
            </a:r>
            <a:r>
              <a:rPr b="0" lang="en-US" sz="1100" spc="-75" strike="noStrike">
                <a:solidFill>
                  <a:srgbClr val="7e7e7e"/>
                </a:solidFill>
                <a:latin typeface="Arial"/>
              </a:rPr>
              <a:t>e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du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re,  </a:t>
            </a:r>
            <a:r>
              <a:rPr b="0" lang="en-US" sz="1100" spc="-21" strike="noStrike">
                <a:solidFill>
                  <a:srgbClr val="7e7e7e"/>
                </a:solidFill>
                <a:latin typeface="Arial"/>
              </a:rPr>
              <a:t>tru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s</a:t>
            </a:r>
            <a:r>
              <a:rPr b="0" lang="en-US" sz="1100" spc="58" strike="noStrike">
                <a:solidFill>
                  <a:srgbClr val="7e7e7e"/>
                </a:solidFill>
                <a:latin typeface="Arial"/>
              </a:rPr>
              <a:t>t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a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0" name="CustomShape 18"/>
          <p:cNvSpPr/>
          <p:nvPr/>
        </p:nvSpPr>
        <p:spPr>
          <a:xfrm>
            <a:off x="790920" y="5927400"/>
            <a:ext cx="112680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and 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cost-effective  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and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bring more  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integrity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1" name="CustomShape 19"/>
          <p:cNvSpPr/>
          <p:nvPr/>
        </p:nvSpPr>
        <p:spPr>
          <a:xfrm>
            <a:off x="790920" y="4383360"/>
            <a:ext cx="18691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n-US" sz="1600" spc="-46" strike="noStrike">
                <a:solidFill>
                  <a:srgbClr val="869ff6"/>
                </a:solidFill>
                <a:latin typeface="Arial"/>
              </a:rPr>
              <a:t>Immutable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14"/>
              </a:spcBef>
            </a:pP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Blockchains 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are </a:t>
            </a: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designed </a:t>
            </a:r>
            <a:r>
              <a:rPr b="0" lang="en-US" sz="1100" spc="9" strike="noStrike">
                <a:solidFill>
                  <a:srgbClr val="7e7e7e"/>
                </a:solidFill>
                <a:latin typeface="Arial"/>
              </a:rPr>
              <a:t>to 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be 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immutable. 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Once a 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block</a:t>
            </a:r>
            <a:r>
              <a:rPr b="0" lang="en-US" sz="1100" spc="38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is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2" name="CustomShape 20"/>
          <p:cNvSpPr/>
          <p:nvPr/>
        </p:nvSpPr>
        <p:spPr>
          <a:xfrm>
            <a:off x="3070800" y="3511440"/>
            <a:ext cx="723600" cy="723600"/>
          </a:xfrm>
          <a:custGeom>
            <a:avLst/>
            <a:gdLst/>
            <a:ahLst/>
            <a:rect l="l" t="t" r="r" b="b"/>
            <a:pathLst>
              <a:path w="723900" h="723900">
                <a:moveTo>
                  <a:pt x="0" y="723899"/>
                </a:moveTo>
                <a:lnTo>
                  <a:pt x="723900" y="723899"/>
                </a:lnTo>
                <a:lnTo>
                  <a:pt x="723900" y="0"/>
                </a:lnTo>
                <a:lnTo>
                  <a:pt x="0" y="0"/>
                </a:lnTo>
                <a:lnTo>
                  <a:pt x="0" y="723899"/>
                </a:lnTo>
                <a:close/>
              </a:path>
            </a:pathLst>
          </a:custGeom>
          <a:solidFill>
            <a:srgbClr val="f79e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1"/>
          <p:cNvSpPr/>
          <p:nvPr/>
        </p:nvSpPr>
        <p:spPr>
          <a:xfrm>
            <a:off x="3070800" y="3873960"/>
            <a:ext cx="723600" cy="302040"/>
          </a:xfrm>
          <a:prstGeom prst="rect">
            <a:avLst/>
          </a:prstGeom>
          <a:solidFill>
            <a:srgbClr val="f79ed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spAutoFit/>
          </a:bodyPr>
          <a:p>
            <a:pPr marL="89640">
              <a:lnSpc>
                <a:spcPct val="100000"/>
              </a:lnSpc>
              <a:spcBef>
                <a:spcPts val="215"/>
              </a:spcBef>
            </a:pPr>
            <a:r>
              <a:rPr b="0" lang="en-US" sz="1800" spc="-97" strike="noStrike">
                <a:solidFill>
                  <a:srgbClr val="ffffff"/>
                </a:solidFill>
                <a:latin typeface="Arial"/>
              </a:rPr>
              <a:t>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22"/>
          <p:cNvSpPr/>
          <p:nvPr/>
        </p:nvSpPr>
        <p:spPr>
          <a:xfrm>
            <a:off x="3058560" y="4921200"/>
            <a:ext cx="7808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secured  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cryp</a:t>
            </a:r>
            <a:r>
              <a:rPr b="0" lang="en-US" sz="1100" spc="49" strike="noStrike">
                <a:solidFill>
                  <a:srgbClr val="7e7e7e"/>
                </a:solidFill>
                <a:latin typeface="Arial"/>
              </a:rPr>
              <a:t>t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100" strike="noStrike">
                <a:solidFill>
                  <a:srgbClr val="7e7e7e"/>
                </a:solidFill>
                <a:latin typeface="Arial"/>
              </a:rPr>
              <a:t>g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ra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p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hy 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stored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5" name="CustomShape 23"/>
          <p:cNvSpPr/>
          <p:nvPr/>
        </p:nvSpPr>
        <p:spPr>
          <a:xfrm>
            <a:off x="3940920" y="4921200"/>
            <a:ext cx="55332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73080" algn="r">
              <a:lnSpc>
                <a:spcPct val="100000"/>
              </a:lnSpc>
              <a:spcBef>
                <a:spcPts val="99"/>
              </a:spcBef>
            </a:pPr>
            <a:r>
              <a:rPr b="0" lang="en-US" sz="1100" spc="12" strike="noStrike">
                <a:solidFill>
                  <a:srgbClr val="7e7e7e"/>
                </a:solidFill>
                <a:latin typeface="Arial"/>
              </a:rPr>
              <a:t>th</a:t>
            </a:r>
            <a:r>
              <a:rPr b="0" lang="en-US" sz="1100" spc="-7" strike="noStrike">
                <a:solidFill>
                  <a:srgbClr val="7e7e7e"/>
                </a:solidFill>
                <a:latin typeface="Arial"/>
              </a:rPr>
              <a:t>r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u</a:t>
            </a:r>
            <a:r>
              <a:rPr b="0" lang="en-US" sz="1100" spc="-100" strike="noStrike">
                <a:solidFill>
                  <a:srgbClr val="7e7e7e"/>
                </a:solidFill>
                <a:latin typeface="Arial"/>
              </a:rPr>
              <a:t>g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h  </a:t>
            </a: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a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d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are  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u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si</a:t>
            </a:r>
            <a:r>
              <a:rPr b="0" lang="en-US" sz="1100" spc="-75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-97" strike="noStrike">
                <a:solidFill>
                  <a:srgbClr val="7e7e7e"/>
                </a:solidFill>
                <a:latin typeface="Arial"/>
              </a:rPr>
              <a:t>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6" name="CustomShape 24"/>
          <p:cNvSpPr/>
          <p:nvPr/>
        </p:nvSpPr>
        <p:spPr>
          <a:xfrm>
            <a:off x="3058560" y="5424120"/>
            <a:ext cx="143604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sophisticated 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math</a:t>
            </a:r>
            <a:r>
              <a:rPr b="0" lang="en-US" sz="1100" spc="222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and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7" name="CustomShape 25"/>
          <p:cNvSpPr/>
          <p:nvPr/>
        </p:nvSpPr>
        <p:spPr>
          <a:xfrm>
            <a:off x="3058560" y="5592240"/>
            <a:ext cx="1434600" cy="1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innovative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software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8" name="CustomShape 26"/>
          <p:cNvSpPr/>
          <p:nvPr/>
        </p:nvSpPr>
        <p:spPr>
          <a:xfrm>
            <a:off x="3058560" y="5760000"/>
            <a:ext cx="14342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rules </a:t>
            </a:r>
            <a:r>
              <a:rPr b="0" lang="en-US" sz="1100" spc="-7" strike="noStrike">
                <a:solidFill>
                  <a:srgbClr val="7e7e7e"/>
                </a:solidFill>
                <a:latin typeface="Arial"/>
              </a:rPr>
              <a:t>that 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are 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extremely  </a:t>
            </a:r>
            <a:r>
              <a:rPr b="0" lang="en-US" sz="1100" spc="-7" strike="noStrike">
                <a:solidFill>
                  <a:srgbClr val="7e7e7e"/>
                </a:solidFill>
                <a:latin typeface="Arial"/>
              </a:rPr>
              <a:t>difficult 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for 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attackers </a:t>
            </a:r>
            <a:r>
              <a:rPr b="0" lang="en-US" sz="1100" spc="4" strike="noStrike">
                <a:solidFill>
                  <a:srgbClr val="7e7e7e"/>
                </a:solidFill>
                <a:latin typeface="Arial"/>
              </a:rPr>
              <a:t>to 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manipulate 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and</a:t>
            </a:r>
            <a:r>
              <a:rPr b="0" lang="en-US" sz="1100" spc="-160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tamper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9" name="CustomShape 27"/>
          <p:cNvSpPr/>
          <p:nvPr/>
        </p:nvSpPr>
        <p:spPr>
          <a:xfrm>
            <a:off x="3058560" y="4383360"/>
            <a:ext cx="1434600" cy="5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n-US" sz="1600" spc="-126" strike="noStrike">
                <a:solidFill>
                  <a:srgbClr val="869ff6"/>
                </a:solidFill>
                <a:latin typeface="Arial"/>
              </a:rPr>
              <a:t>Secure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14"/>
              </a:spcBef>
            </a:pP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Data </a:t>
            </a:r>
            <a:r>
              <a:rPr b="0" lang="en-US" sz="1100" spc="-15" strike="noStrike">
                <a:solidFill>
                  <a:srgbClr val="7e7e7e"/>
                </a:solidFill>
                <a:latin typeface="Arial"/>
              </a:rPr>
              <a:t>in 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the 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blockchain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is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0" name="CustomShape 28"/>
          <p:cNvSpPr/>
          <p:nvPr/>
        </p:nvSpPr>
        <p:spPr>
          <a:xfrm>
            <a:off x="5338440" y="3511440"/>
            <a:ext cx="723600" cy="723600"/>
          </a:xfrm>
          <a:custGeom>
            <a:avLst/>
            <a:gdLst/>
            <a:ahLst/>
            <a:rect l="l" t="t" r="r" b="b"/>
            <a:pathLst>
              <a:path w="723900" h="723900">
                <a:moveTo>
                  <a:pt x="0" y="723899"/>
                </a:moveTo>
                <a:lnTo>
                  <a:pt x="723900" y="723899"/>
                </a:lnTo>
                <a:lnTo>
                  <a:pt x="723900" y="0"/>
                </a:lnTo>
                <a:lnTo>
                  <a:pt x="0" y="0"/>
                </a:lnTo>
                <a:lnTo>
                  <a:pt x="0" y="723899"/>
                </a:lnTo>
                <a:close/>
              </a:path>
            </a:pathLst>
          </a:custGeom>
          <a:solidFill>
            <a:srgbClr val="f79e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9"/>
          <p:cNvSpPr/>
          <p:nvPr/>
        </p:nvSpPr>
        <p:spPr>
          <a:xfrm>
            <a:off x="5338440" y="3873960"/>
            <a:ext cx="723600" cy="302040"/>
          </a:xfrm>
          <a:prstGeom prst="rect">
            <a:avLst/>
          </a:prstGeom>
          <a:solidFill>
            <a:srgbClr val="f79ed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spAutoFit/>
          </a:bodyPr>
          <a:p>
            <a:pPr marL="89640">
              <a:lnSpc>
                <a:spcPct val="100000"/>
              </a:lnSpc>
              <a:spcBef>
                <a:spcPts val="215"/>
              </a:spcBef>
            </a:pPr>
            <a:r>
              <a:rPr b="0" lang="en-US" sz="1800" spc="-97" strike="noStrike">
                <a:solidFill>
                  <a:srgbClr val="ffffff"/>
                </a:solidFill>
                <a:latin typeface="Arial"/>
              </a:rPr>
              <a:t>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30"/>
          <p:cNvSpPr/>
          <p:nvPr/>
        </p:nvSpPr>
        <p:spPr>
          <a:xfrm>
            <a:off x="5326200" y="4753800"/>
            <a:ext cx="18698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Th</a:t>
            </a:r>
            <a:r>
              <a:rPr b="0" lang="en-US" sz="1100" spc="-75" strike="noStrike">
                <a:solidFill>
                  <a:srgbClr val="7e7e7e"/>
                </a:solidFill>
                <a:latin typeface="Arial"/>
              </a:rPr>
              <a:t>e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tra</a:t>
            </a:r>
            <a:r>
              <a:rPr b="0" lang="en-US" sz="1100" spc="-21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-80" strike="noStrike">
                <a:solidFill>
                  <a:srgbClr val="7e7e7e"/>
                </a:solidFill>
                <a:latin typeface="Arial"/>
              </a:rPr>
              <a:t>s</a:t>
            </a:r>
            <a:r>
              <a:rPr b="0" lang="en-US" sz="1100" spc="-100" strike="noStrike">
                <a:solidFill>
                  <a:srgbClr val="7e7e7e"/>
                </a:solidFill>
                <a:latin typeface="Arial"/>
              </a:rPr>
              <a:t>p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are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-72" strike="noStrike">
                <a:solidFill>
                  <a:srgbClr val="7e7e7e"/>
                </a:solidFill>
                <a:latin typeface="Arial"/>
              </a:rPr>
              <a:t>cy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4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f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3" name="CustomShape 31"/>
          <p:cNvSpPr/>
          <p:nvPr/>
        </p:nvSpPr>
        <p:spPr>
          <a:xfrm>
            <a:off x="5326200" y="4921200"/>
            <a:ext cx="1869120" cy="1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blockchain </a:t>
            </a: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stems </a:t>
            </a:r>
            <a:r>
              <a:rPr b="0" lang="en-US" sz="1100" spc="-15" strike="noStrike">
                <a:solidFill>
                  <a:srgbClr val="7e7e7e"/>
                </a:solidFill>
                <a:latin typeface="Arial"/>
              </a:rPr>
              <a:t>from the</a:t>
            </a:r>
            <a:r>
              <a:rPr b="0" lang="en-US" sz="1100" spc="83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fact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4" name="CustomShape 32"/>
          <p:cNvSpPr/>
          <p:nvPr/>
        </p:nvSpPr>
        <p:spPr>
          <a:xfrm>
            <a:off x="5326200" y="5088960"/>
            <a:ext cx="18698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21" strike="noStrike">
                <a:solidFill>
                  <a:srgbClr val="7e7e7e"/>
                </a:solidFill>
                <a:latin typeface="Arial"/>
              </a:rPr>
              <a:t>th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a</a:t>
            </a:r>
            <a:r>
              <a:rPr b="0" lang="en-US" sz="1100" spc="58" strike="noStrike">
                <a:solidFill>
                  <a:srgbClr val="7e7e7e"/>
                </a:solidFill>
                <a:latin typeface="Arial"/>
              </a:rPr>
              <a:t>t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the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h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l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d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i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-114" strike="noStrike">
                <a:solidFill>
                  <a:srgbClr val="7e7e7e"/>
                </a:solidFill>
                <a:latin typeface="Arial"/>
              </a:rPr>
              <a:t>g</a:t>
            </a:r>
            <a:r>
              <a:rPr b="0" lang="en-US" sz="1100" spc="-120" strike="noStrike">
                <a:solidFill>
                  <a:srgbClr val="7e7e7e"/>
                </a:solidFill>
                <a:latin typeface="Arial"/>
              </a:rPr>
              <a:t>s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a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5" name="CustomShape 33"/>
          <p:cNvSpPr/>
          <p:nvPr/>
        </p:nvSpPr>
        <p:spPr>
          <a:xfrm>
            <a:off x="5326200" y="5256720"/>
            <a:ext cx="1869840" cy="13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transactions 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of </a:t>
            </a:r>
            <a:r>
              <a:rPr b="0" lang="en-US" sz="1100" spc="-72" strike="noStrike">
                <a:solidFill>
                  <a:srgbClr val="7e7e7e"/>
                </a:solidFill>
                <a:latin typeface="Arial"/>
              </a:rPr>
              <a:t>each 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public  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address 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are open </a:t>
            </a:r>
            <a:r>
              <a:rPr b="0" lang="en-US" sz="1100" spc="9" strike="noStrike">
                <a:solidFill>
                  <a:srgbClr val="7e7e7e"/>
                </a:solidFill>
                <a:latin typeface="Arial"/>
              </a:rPr>
              <a:t>to 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viewing.  </a:t>
            </a:r>
            <a:r>
              <a:rPr b="0" lang="en-US" sz="1100" spc="-75" strike="noStrike">
                <a:solidFill>
                  <a:srgbClr val="7e7e7e"/>
                </a:solidFill>
                <a:latin typeface="Arial"/>
              </a:rPr>
              <a:t>This 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level 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of 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transparency 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has  </a:t>
            </a:r>
            <a:r>
              <a:rPr b="0" lang="en-US" sz="1100" spc="-7" strike="noStrike">
                <a:solidFill>
                  <a:srgbClr val="7e7e7e"/>
                </a:solidFill>
                <a:latin typeface="Arial"/>
              </a:rPr>
              <a:t>not 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existed </a:t>
            </a:r>
            <a:r>
              <a:rPr b="0" lang="en-US" sz="1100" spc="-7" strike="noStrike">
                <a:solidFill>
                  <a:srgbClr val="7e7e7e"/>
                </a:solidFill>
                <a:latin typeface="Arial"/>
              </a:rPr>
              <a:t>within 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financial  </a:t>
            </a:r>
            <a:r>
              <a:rPr b="0" lang="en-US" sz="1100" spc="-72" strike="noStrike">
                <a:solidFill>
                  <a:srgbClr val="7e7e7e"/>
                </a:solidFill>
                <a:latin typeface="Arial"/>
              </a:rPr>
              <a:t>systems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before, 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especially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in  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regards </a:t>
            </a:r>
            <a:r>
              <a:rPr b="0" lang="en-US" sz="1100" spc="9" strike="noStrike">
                <a:solidFill>
                  <a:srgbClr val="7e7e7e"/>
                </a:solidFill>
                <a:latin typeface="Arial"/>
              </a:rPr>
              <a:t>to 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large </a:t>
            </a:r>
            <a:r>
              <a:rPr b="0" lang="en-US" sz="1100" spc="-75" strike="noStrike">
                <a:solidFill>
                  <a:srgbClr val="7e7e7e"/>
                </a:solidFill>
                <a:latin typeface="Arial"/>
              </a:rPr>
              <a:t>businesses, 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and  </a:t>
            </a:r>
            <a:r>
              <a:rPr b="0" lang="en-US" sz="1100" spc="-72" strike="noStrike">
                <a:solidFill>
                  <a:srgbClr val="7e7e7e"/>
                </a:solidFill>
                <a:latin typeface="Arial"/>
              </a:rPr>
              <a:t>adds 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a 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degree 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of 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accountability  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that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80" strike="noStrike">
                <a:solidFill>
                  <a:srgbClr val="7e7e7e"/>
                </a:solidFill>
                <a:latin typeface="Arial"/>
              </a:rPr>
              <a:t>has</a:t>
            </a:r>
            <a:r>
              <a:rPr b="0" lang="en-US" sz="1100" spc="-75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not</a:t>
            </a:r>
            <a:r>
              <a:rPr b="0" lang="en-US" sz="1100" spc="-80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existed</a:t>
            </a:r>
            <a:r>
              <a:rPr b="0" lang="en-US" sz="1100" spc="-100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12" strike="noStrike">
                <a:solidFill>
                  <a:srgbClr val="7e7e7e"/>
                </a:solidFill>
                <a:latin typeface="Arial"/>
              </a:rPr>
              <a:t>to</a:t>
            </a:r>
            <a:r>
              <a:rPr b="0" lang="en-US" sz="1100" spc="-80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date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6" name="CustomShape 34"/>
          <p:cNvSpPr/>
          <p:nvPr/>
        </p:nvSpPr>
        <p:spPr>
          <a:xfrm>
            <a:off x="5326200" y="4458240"/>
            <a:ext cx="10062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600" spc="-296" strike="noStrike">
                <a:solidFill>
                  <a:srgbClr val="869ff6"/>
                </a:solidFill>
                <a:latin typeface="Arial"/>
              </a:rPr>
              <a:t>T</a:t>
            </a:r>
            <a:r>
              <a:rPr b="0" lang="en-US" sz="1600" spc="-26" strike="noStrike">
                <a:solidFill>
                  <a:srgbClr val="869ff6"/>
                </a:solidFill>
                <a:latin typeface="Arial"/>
              </a:rPr>
              <a:t>r</a:t>
            </a:r>
            <a:r>
              <a:rPr b="0" lang="en-US" sz="1600" spc="-106" strike="noStrike">
                <a:solidFill>
                  <a:srgbClr val="869ff6"/>
                </a:solidFill>
                <a:latin typeface="Arial"/>
              </a:rPr>
              <a:t>anspa</a:t>
            </a:r>
            <a:r>
              <a:rPr b="0" lang="en-US" sz="1600" spc="-12" strike="noStrike">
                <a:solidFill>
                  <a:srgbClr val="869ff6"/>
                </a:solidFill>
                <a:latin typeface="Arial"/>
              </a:rPr>
              <a:t>r</a:t>
            </a:r>
            <a:r>
              <a:rPr b="0" lang="en-US" sz="1600" spc="-75" strike="noStrike">
                <a:solidFill>
                  <a:srgbClr val="869ff6"/>
                </a:solidFill>
                <a:latin typeface="Arial"/>
              </a:rPr>
              <a:t>e</a:t>
            </a:r>
            <a:r>
              <a:rPr b="0" lang="en-US" sz="1600" spc="-92" strike="noStrike">
                <a:solidFill>
                  <a:srgbClr val="869ff6"/>
                </a:solidFill>
                <a:latin typeface="Arial"/>
              </a:rPr>
              <a:t>n</a:t>
            </a:r>
            <a:r>
              <a:rPr b="0" lang="en-US" sz="1600" spc="89" strike="noStrike">
                <a:solidFill>
                  <a:srgbClr val="869ff6"/>
                </a:solidFill>
                <a:latin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7" name="CustomShape 35"/>
          <p:cNvSpPr/>
          <p:nvPr/>
        </p:nvSpPr>
        <p:spPr>
          <a:xfrm>
            <a:off x="7606440" y="3511440"/>
            <a:ext cx="723600" cy="723600"/>
          </a:xfrm>
          <a:custGeom>
            <a:avLst/>
            <a:gdLst/>
            <a:ahLst/>
            <a:rect l="l" t="t" r="r" b="b"/>
            <a:pathLst>
              <a:path w="723900" h="723900">
                <a:moveTo>
                  <a:pt x="0" y="723899"/>
                </a:moveTo>
                <a:lnTo>
                  <a:pt x="723900" y="723899"/>
                </a:lnTo>
                <a:lnTo>
                  <a:pt x="723900" y="0"/>
                </a:lnTo>
                <a:lnTo>
                  <a:pt x="0" y="0"/>
                </a:lnTo>
                <a:lnTo>
                  <a:pt x="0" y="723899"/>
                </a:lnTo>
                <a:close/>
              </a:path>
            </a:pathLst>
          </a:custGeom>
          <a:solidFill>
            <a:srgbClr val="f79e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6"/>
          <p:cNvSpPr/>
          <p:nvPr/>
        </p:nvSpPr>
        <p:spPr>
          <a:xfrm>
            <a:off x="7606440" y="3873960"/>
            <a:ext cx="723600" cy="302040"/>
          </a:xfrm>
          <a:prstGeom prst="rect">
            <a:avLst/>
          </a:prstGeom>
          <a:solidFill>
            <a:srgbClr val="f79ed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spAutoFit/>
          </a:bodyPr>
          <a:p>
            <a:pPr marL="89640">
              <a:lnSpc>
                <a:spcPct val="100000"/>
              </a:lnSpc>
              <a:spcBef>
                <a:spcPts val="215"/>
              </a:spcBef>
            </a:pPr>
            <a:r>
              <a:rPr b="0" lang="en-US" sz="1800" spc="-97" strike="noStrike">
                <a:solidFill>
                  <a:srgbClr val="ffffff"/>
                </a:solidFill>
                <a:latin typeface="Arial"/>
              </a:rPr>
              <a:t>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37"/>
          <p:cNvSpPr/>
          <p:nvPr/>
        </p:nvSpPr>
        <p:spPr>
          <a:xfrm>
            <a:off x="7593840" y="5592240"/>
            <a:ext cx="154080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ce</a:t>
            </a:r>
            <a:r>
              <a:rPr b="0" lang="en-US" sz="1100" spc="-80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tral</a:t>
            </a:r>
            <a:r>
              <a:rPr b="0" lang="en-US" sz="1100" spc="-7" strike="noStrike">
                <a:solidFill>
                  <a:srgbClr val="7e7e7e"/>
                </a:solidFill>
                <a:latin typeface="Arial"/>
              </a:rPr>
              <a:t>i</a:t>
            </a:r>
            <a:r>
              <a:rPr b="0" lang="en-US" sz="1100" spc="-120" strike="noStrike">
                <a:solidFill>
                  <a:srgbClr val="7e7e7e"/>
                </a:solidFill>
                <a:latin typeface="Arial"/>
              </a:rPr>
              <a:t>z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ed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a</a:t>
            </a:r>
            <a:r>
              <a:rPr b="0" lang="en-US" sz="1100" spc="-80" strike="noStrike">
                <a:solidFill>
                  <a:srgbClr val="7e7e7e"/>
                </a:solidFill>
                <a:latin typeface="Arial"/>
              </a:rPr>
              <a:t>u</a:t>
            </a:r>
            <a:r>
              <a:rPr b="0" lang="en-US" sz="1100" spc="9" strike="noStrike">
                <a:solidFill>
                  <a:srgbClr val="7e7e7e"/>
                </a:solidFill>
                <a:latin typeface="Arial"/>
              </a:rPr>
              <a:t>t</a:t>
            </a:r>
            <a:r>
              <a:rPr b="0" lang="en-US" sz="1100" spc="4" strike="noStrike">
                <a:solidFill>
                  <a:srgbClr val="7e7e7e"/>
                </a:solidFill>
                <a:latin typeface="Arial"/>
              </a:rPr>
              <a:t>h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12" strike="noStrike">
                <a:solidFill>
                  <a:srgbClr val="7e7e7e"/>
                </a:solidFill>
                <a:latin typeface="Arial"/>
              </a:rPr>
              <a:t>r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i</a:t>
            </a:r>
            <a:r>
              <a:rPr b="0" lang="en-US" sz="1100" spc="4" strike="noStrike">
                <a:solidFill>
                  <a:srgbClr val="7e7e7e"/>
                </a:solidFill>
                <a:latin typeface="Arial"/>
              </a:rPr>
              <a:t>ty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0" name="CustomShape 38"/>
          <p:cNvSpPr/>
          <p:nvPr/>
        </p:nvSpPr>
        <p:spPr>
          <a:xfrm>
            <a:off x="7593840" y="5760000"/>
            <a:ext cx="15415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n-US" sz="1100" spc="-75" strike="noStrike">
                <a:solidFill>
                  <a:srgbClr val="7e7e7e"/>
                </a:solidFill>
                <a:latin typeface="Arial"/>
              </a:rPr>
              <a:t>makes 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the 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system </a:t>
            </a:r>
            <a:r>
              <a:rPr b="0" lang="en-US" sz="1100" spc="-15" strike="noStrike">
                <a:solidFill>
                  <a:srgbClr val="7e7e7e"/>
                </a:solidFill>
                <a:latin typeface="Arial"/>
              </a:rPr>
              <a:t>fairer  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and 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considerably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more  </a:t>
            </a:r>
            <a:r>
              <a:rPr b="0" lang="en-US" sz="1100" spc="-60" strike="noStrike">
                <a:solidFill>
                  <a:srgbClr val="7e7e7e"/>
                </a:solidFill>
                <a:latin typeface="Arial"/>
              </a:rPr>
              <a:t>secure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1" name="CustomShape 39"/>
          <p:cNvSpPr/>
          <p:nvPr/>
        </p:nvSpPr>
        <p:spPr>
          <a:xfrm>
            <a:off x="7593840" y="4383360"/>
            <a:ext cx="1542600" cy="12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n-US" sz="1600" spc="-75" strike="noStrike">
                <a:solidFill>
                  <a:srgbClr val="869ff6"/>
                </a:solidFill>
                <a:latin typeface="Arial"/>
              </a:rPr>
              <a:t>Decentralized</a:t>
            </a:r>
            <a:endParaRPr b="0" lang="en-US" sz="16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14"/>
              </a:spcBef>
            </a:pPr>
            <a:r>
              <a:rPr b="0" lang="en-US" sz="1100" spc="-80" strike="noStrike">
                <a:solidFill>
                  <a:srgbClr val="7e7e7e"/>
                </a:solidFill>
                <a:latin typeface="Arial"/>
              </a:rPr>
              <a:t>The 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decentralized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nature  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of 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blockchain 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technology  </a:t>
            </a:r>
            <a:r>
              <a:rPr b="0" lang="en-US" sz="1100" spc="-72" strike="noStrike">
                <a:solidFill>
                  <a:srgbClr val="7e7e7e"/>
                </a:solidFill>
                <a:latin typeface="Arial"/>
              </a:rPr>
              <a:t>means </a:t>
            </a:r>
            <a:r>
              <a:rPr b="0" lang="en-US" sz="1100" spc="-7" strike="noStrike">
                <a:solidFill>
                  <a:srgbClr val="7e7e7e"/>
                </a:solidFill>
                <a:latin typeface="Arial"/>
              </a:rPr>
              <a:t>that </a:t>
            </a:r>
            <a:r>
              <a:rPr b="0" lang="en-US" sz="1100" spc="29" strike="noStrike">
                <a:solidFill>
                  <a:srgbClr val="7e7e7e"/>
                </a:solidFill>
                <a:latin typeface="Arial"/>
              </a:rPr>
              <a:t>it 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doesn't 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rely 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on 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a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central </a:t>
            </a:r>
            <a:r>
              <a:rPr b="0" lang="en-US" sz="1100" spc="-15" strike="noStrike">
                <a:solidFill>
                  <a:srgbClr val="7e7e7e"/>
                </a:solidFill>
                <a:latin typeface="Arial"/>
              </a:rPr>
              <a:t>point </a:t>
            </a:r>
            <a:r>
              <a:rPr b="0" lang="en-US" sz="1100" spc="4" strike="noStrike">
                <a:solidFill>
                  <a:srgbClr val="7e7e7e"/>
                </a:solidFill>
                <a:latin typeface="Arial"/>
              </a:rPr>
              <a:t>of  </a:t>
            </a:r>
            <a:r>
              <a:rPr b="0" lang="en-US" sz="1100" spc="-21" strike="noStrike">
                <a:solidFill>
                  <a:srgbClr val="7e7e7e"/>
                </a:solidFill>
                <a:latin typeface="Arial"/>
              </a:rPr>
              <a:t>control. </a:t>
            </a:r>
            <a:r>
              <a:rPr b="0" lang="en-US" sz="1100" spc="-97" strike="noStrike">
                <a:solidFill>
                  <a:srgbClr val="7e7e7e"/>
                </a:solidFill>
                <a:latin typeface="Arial"/>
              </a:rPr>
              <a:t>Lack 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of 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any</a:t>
            </a:r>
            <a:r>
              <a:rPr b="0" lang="en-US" sz="1100" spc="38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single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2" name="CustomShape 40"/>
          <p:cNvSpPr/>
          <p:nvPr/>
        </p:nvSpPr>
        <p:spPr>
          <a:xfrm>
            <a:off x="9872640" y="3511440"/>
            <a:ext cx="723600" cy="723600"/>
          </a:xfrm>
          <a:custGeom>
            <a:avLst/>
            <a:gdLst/>
            <a:ahLst/>
            <a:rect l="l" t="t" r="r" b="b"/>
            <a:pathLst>
              <a:path w="723900" h="723900">
                <a:moveTo>
                  <a:pt x="0" y="723899"/>
                </a:moveTo>
                <a:lnTo>
                  <a:pt x="723900" y="723899"/>
                </a:lnTo>
                <a:lnTo>
                  <a:pt x="723900" y="0"/>
                </a:lnTo>
                <a:lnTo>
                  <a:pt x="0" y="0"/>
                </a:lnTo>
                <a:lnTo>
                  <a:pt x="0" y="723899"/>
                </a:lnTo>
                <a:close/>
              </a:path>
            </a:pathLst>
          </a:custGeom>
          <a:solidFill>
            <a:srgbClr val="f79e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1"/>
          <p:cNvSpPr/>
          <p:nvPr/>
        </p:nvSpPr>
        <p:spPr>
          <a:xfrm>
            <a:off x="9872640" y="3873960"/>
            <a:ext cx="723600" cy="302040"/>
          </a:xfrm>
          <a:prstGeom prst="rect">
            <a:avLst/>
          </a:prstGeom>
          <a:solidFill>
            <a:srgbClr val="f79ed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spAutoFit/>
          </a:bodyPr>
          <a:p>
            <a:pPr marL="90720">
              <a:lnSpc>
                <a:spcPct val="100000"/>
              </a:lnSpc>
              <a:spcBef>
                <a:spcPts val="215"/>
              </a:spcBef>
            </a:pPr>
            <a:r>
              <a:rPr b="0" lang="en-US" sz="1800" spc="-97" strike="noStrike">
                <a:solidFill>
                  <a:srgbClr val="ffffff"/>
                </a:solidFill>
                <a:latin typeface="Arial"/>
              </a:rPr>
              <a:t>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42"/>
          <p:cNvSpPr/>
          <p:nvPr/>
        </p:nvSpPr>
        <p:spPr>
          <a:xfrm>
            <a:off x="9861480" y="4921200"/>
            <a:ext cx="79920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v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er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15" strike="noStrike">
                <a:solidFill>
                  <a:srgbClr val="7e7e7e"/>
                </a:solidFill>
                <a:latin typeface="Arial"/>
              </a:rPr>
              <a:t>three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5" name="CustomShape 43"/>
          <p:cNvSpPr/>
          <p:nvPr/>
        </p:nvSpPr>
        <p:spPr>
          <a:xfrm>
            <a:off x="10844640" y="4921200"/>
            <a:ext cx="55908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9" strike="noStrike">
                <a:solidFill>
                  <a:srgbClr val="7e7e7e"/>
                </a:solidFill>
                <a:latin typeface="Arial"/>
              </a:rPr>
              <a:t>t</a:t>
            </a:r>
            <a:r>
              <a:rPr b="0" lang="en-US" sz="1100" spc="4" strike="noStrike">
                <a:solidFill>
                  <a:srgbClr val="7e7e7e"/>
                </a:solidFill>
                <a:latin typeface="Arial"/>
              </a:rPr>
              <a:t>h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u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san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6" name="CustomShape 44"/>
          <p:cNvSpPr/>
          <p:nvPr/>
        </p:nvSpPr>
        <p:spPr>
          <a:xfrm>
            <a:off x="9861480" y="5088960"/>
            <a:ext cx="154260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executives </a:t>
            </a:r>
            <a:r>
              <a:rPr b="0" lang="en-US" sz="1100" spc="-86" strike="noStrike">
                <a:solidFill>
                  <a:srgbClr val="7e7e7e"/>
                </a:solidFill>
                <a:latin typeface="Arial"/>
              </a:rPr>
              <a:t>has 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shown </a:t>
            </a:r>
            <a:r>
              <a:rPr b="0" lang="en-US" sz="1100" spc="-7" strike="noStrike">
                <a:solidFill>
                  <a:srgbClr val="7e7e7e"/>
                </a:solidFill>
                <a:latin typeface="Arial"/>
              </a:rPr>
              <a:t>that  </a:t>
            </a:r>
            <a:r>
              <a:rPr b="0" lang="en-US" sz="1100" spc="-15" strike="noStrike">
                <a:solidFill>
                  <a:srgbClr val="7e7e7e"/>
                </a:solidFill>
                <a:latin typeface="Arial"/>
              </a:rPr>
              <a:t>at 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least 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eighty percent 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are  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actively 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using, </a:t>
            </a:r>
            <a:r>
              <a:rPr b="0" lang="en-US" sz="1100" spc="-7" strike="noStrike">
                <a:solidFill>
                  <a:srgbClr val="7e7e7e"/>
                </a:solidFill>
                <a:latin typeface="Arial"/>
              </a:rPr>
              <a:t>or</a:t>
            </a:r>
            <a:r>
              <a:rPr b="0" lang="en-US" sz="1100" spc="219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planning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7" name="CustomShape 45"/>
          <p:cNvSpPr/>
          <p:nvPr/>
        </p:nvSpPr>
        <p:spPr>
          <a:xfrm>
            <a:off x="9861480" y="5592240"/>
            <a:ext cx="154152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t</a:t>
            </a:r>
            <a:r>
              <a:rPr b="0" lang="en-US" sz="1100" spc="18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i</a:t>
            </a:r>
            <a:r>
              <a:rPr b="0" lang="en-US" sz="1100" spc="-46" strike="noStrike">
                <a:solidFill>
                  <a:srgbClr val="7e7e7e"/>
                </a:solidFill>
                <a:latin typeface="Arial"/>
              </a:rPr>
              <a:t>m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p</a:t>
            </a:r>
            <a:r>
              <a:rPr b="0" lang="en-US" sz="1100" spc="-21" strike="noStrike">
                <a:solidFill>
                  <a:srgbClr val="7e7e7e"/>
                </a:solidFill>
                <a:latin typeface="Arial"/>
              </a:rPr>
              <a:t>l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e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m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e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12" strike="noStrike">
                <a:solidFill>
                  <a:srgbClr val="7e7e7e"/>
                </a:solidFill>
                <a:latin typeface="Arial"/>
              </a:rPr>
              <a:t>t,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137" strike="noStrike">
                <a:solidFill>
                  <a:srgbClr val="7e7e7e"/>
                </a:solidFill>
                <a:latin typeface="Arial"/>
              </a:rPr>
              <a:t>s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35" strike="noStrike">
                <a:solidFill>
                  <a:srgbClr val="7e7e7e"/>
                </a:solidFill>
                <a:latin typeface="Arial"/>
              </a:rPr>
              <a:t>m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8" name="CustomShape 46"/>
          <p:cNvSpPr/>
          <p:nvPr/>
        </p:nvSpPr>
        <p:spPr>
          <a:xfrm>
            <a:off x="9861480" y="5760000"/>
            <a:ext cx="154260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80" strike="noStrike">
                <a:solidFill>
                  <a:srgbClr val="7e7e7e"/>
                </a:solidFill>
                <a:latin typeface="Arial"/>
              </a:rPr>
              <a:t>as</a:t>
            </a:r>
            <a:r>
              <a:rPr b="0" lang="en-US" sz="1100" spc="-92" strike="noStrike">
                <a:solidFill>
                  <a:srgbClr val="7e7e7e"/>
                </a:solidFill>
                <a:latin typeface="Arial"/>
              </a:rPr>
              <a:t>p</a:t>
            </a:r>
            <a:r>
              <a:rPr b="0" lang="en-US" sz="1100" spc="-75" strike="noStrike">
                <a:solidFill>
                  <a:srgbClr val="7e7e7e"/>
                </a:solidFill>
                <a:latin typeface="Arial"/>
              </a:rPr>
              <a:t>e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ct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4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f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b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l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72" strike="noStrike">
                <a:solidFill>
                  <a:srgbClr val="7e7e7e"/>
                </a:solidFill>
                <a:latin typeface="Arial"/>
              </a:rPr>
              <a:t>c</a:t>
            </a:r>
            <a:r>
              <a:rPr b="0" lang="en-US" sz="1100" spc="-80" strike="noStrike">
                <a:solidFill>
                  <a:srgbClr val="7e7e7e"/>
                </a:solidFill>
                <a:latin typeface="Arial"/>
              </a:rPr>
              <a:t>k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ch</a:t>
            </a:r>
            <a:r>
              <a:rPr b="0" lang="en-US" sz="1100" spc="-75" strike="noStrike">
                <a:solidFill>
                  <a:srgbClr val="7e7e7e"/>
                </a:solidFill>
                <a:latin typeface="Arial"/>
              </a:rPr>
              <a:t>a</a:t>
            </a:r>
            <a:r>
              <a:rPr b="0" lang="en-US" sz="1100" spc="-15" strike="noStrike">
                <a:solidFill>
                  <a:srgbClr val="7e7e7e"/>
                </a:solidFill>
                <a:latin typeface="Arial"/>
              </a:rPr>
              <a:t>in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9" name="CustomShape 47"/>
          <p:cNvSpPr/>
          <p:nvPr/>
        </p:nvSpPr>
        <p:spPr>
          <a:xfrm>
            <a:off x="9861480" y="5927400"/>
            <a:ext cx="154080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te</a:t>
            </a:r>
            <a:r>
              <a:rPr b="0" lang="en-US" sz="1100" spc="-100" strike="noStrike">
                <a:solidFill>
                  <a:srgbClr val="7e7e7e"/>
                </a:solidFill>
                <a:latin typeface="Arial"/>
              </a:rPr>
              <a:t>c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h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l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114" strike="noStrike">
                <a:solidFill>
                  <a:srgbClr val="7e7e7e"/>
                </a:solidFill>
                <a:latin typeface="Arial"/>
              </a:rPr>
              <a:t>g</a:t>
            </a:r>
            <a:r>
              <a:rPr b="0" lang="en-US" sz="1100" spc="-55" strike="noStrike">
                <a:solidFill>
                  <a:srgbClr val="7e7e7e"/>
                </a:solidFill>
                <a:latin typeface="Arial"/>
              </a:rPr>
              <a:t>y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i</a:t>
            </a:r>
            <a:r>
              <a:rPr b="0" lang="en-US" sz="1100" spc="-26" strike="noStrike">
                <a:solidFill>
                  <a:srgbClr val="7e7e7e"/>
                </a:solidFill>
                <a:latin typeface="Arial"/>
              </a:rPr>
              <a:t>n</a:t>
            </a:r>
            <a:r>
              <a:rPr b="0" lang="en-US" sz="1100" spc="49" strike="noStrike">
                <a:solidFill>
                  <a:srgbClr val="7e7e7e"/>
                </a:solidFill>
                <a:latin typeface="Arial"/>
              </a:rPr>
              <a:t>t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o</a:t>
            </a:r>
            <a:r>
              <a:rPr b="0" lang="en-US" sz="1100" spc="-1" strike="noStrike">
                <a:solidFill>
                  <a:srgbClr val="7e7e7e"/>
                </a:solidFill>
                <a:latin typeface="Arial"/>
              </a:rPr>
              <a:t>	</a:t>
            </a:r>
            <a:r>
              <a:rPr b="0" lang="en-US" sz="1100" spc="-12" strike="noStrike">
                <a:solidFill>
                  <a:srgbClr val="7e7e7e"/>
                </a:solidFill>
                <a:latin typeface="Arial"/>
              </a:rPr>
              <a:t>th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e</a:t>
            </a:r>
            <a:r>
              <a:rPr b="0" lang="en-US" sz="1100" spc="9" strike="noStrike">
                <a:solidFill>
                  <a:srgbClr val="7e7e7e"/>
                </a:solidFill>
                <a:latin typeface="Arial"/>
              </a:rPr>
              <a:t>ir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0" name="CustomShape 48"/>
          <p:cNvSpPr/>
          <p:nvPr/>
        </p:nvSpPr>
        <p:spPr>
          <a:xfrm>
            <a:off x="9861480" y="6095160"/>
            <a:ext cx="109692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everyday</a:t>
            </a:r>
            <a:r>
              <a:rPr b="0" lang="en-US" sz="1100" spc="-111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66" strike="noStrike">
                <a:solidFill>
                  <a:srgbClr val="7e7e7e"/>
                </a:solidFill>
                <a:latin typeface="Arial"/>
              </a:rPr>
              <a:t>business.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1" name="CustomShape 49"/>
          <p:cNvSpPr/>
          <p:nvPr/>
        </p:nvSpPr>
        <p:spPr>
          <a:xfrm>
            <a:off x="9861480" y="4383360"/>
            <a:ext cx="1541880" cy="5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n-US" sz="1600" spc="-140" strike="noStrike">
                <a:solidFill>
                  <a:srgbClr val="869ff6"/>
                </a:solidFill>
                <a:latin typeface="Arial"/>
              </a:rPr>
              <a:t>Use</a:t>
            </a:r>
            <a:r>
              <a:rPr b="0" lang="en-US" sz="1600" spc="-92" strike="noStrike">
                <a:solidFill>
                  <a:srgbClr val="869ff6"/>
                </a:solidFill>
                <a:latin typeface="Arial"/>
              </a:rPr>
              <a:t> </a:t>
            </a:r>
            <a:r>
              <a:rPr b="0" lang="en-US" sz="1600" spc="-182" strike="noStrike">
                <a:solidFill>
                  <a:srgbClr val="869ff6"/>
                </a:solidFill>
                <a:latin typeface="Arial"/>
              </a:rPr>
              <a:t>Cases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14"/>
              </a:spcBef>
            </a:pPr>
            <a:r>
              <a:rPr b="0" lang="en-US" sz="1100" spc="-97" strike="noStrike">
                <a:solidFill>
                  <a:srgbClr val="7e7e7e"/>
                </a:solidFill>
                <a:latin typeface="Arial"/>
              </a:rPr>
              <a:t>A </a:t>
            </a:r>
            <a:r>
              <a:rPr b="0" lang="en-US" sz="1100" spc="-32" strike="noStrike">
                <a:solidFill>
                  <a:srgbClr val="7e7e7e"/>
                </a:solidFill>
                <a:latin typeface="Arial"/>
              </a:rPr>
              <a:t>recent </a:t>
            </a:r>
            <a:r>
              <a:rPr b="0" lang="en-US" sz="1100" spc="-41" strike="noStrike">
                <a:solidFill>
                  <a:srgbClr val="7e7e7e"/>
                </a:solidFill>
                <a:latin typeface="Arial"/>
              </a:rPr>
              <a:t>study</a:t>
            </a:r>
            <a:r>
              <a:rPr b="0" lang="en-US" sz="1100" spc="111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100" spc="-52" strike="noStrike">
                <a:solidFill>
                  <a:srgbClr val="7e7e7e"/>
                </a:solidFill>
                <a:latin typeface="Arial"/>
              </a:rPr>
              <a:t>surveying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2" name="CustomShape 50"/>
          <p:cNvSpPr/>
          <p:nvPr/>
        </p:nvSpPr>
        <p:spPr>
          <a:xfrm>
            <a:off x="0" y="1298520"/>
            <a:ext cx="12191760" cy="12240"/>
          </a:xfrm>
          <a:custGeom>
            <a:avLst/>
            <a:gdLst/>
            <a:ahLst/>
            <a:rect l="l" t="t" r="r" b="b"/>
            <a:pathLst>
              <a:path w="12192000" h="12700">
                <a:moveTo>
                  <a:pt x="0" y="12192"/>
                </a:moveTo>
                <a:lnTo>
                  <a:pt x="12192000" y="12192"/>
                </a:lnTo>
                <a:lnTo>
                  <a:pt x="12192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69f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TextShape 51"/>
          <p:cNvSpPr txBox="1"/>
          <p:nvPr/>
        </p:nvSpPr>
        <p:spPr>
          <a:xfrm>
            <a:off x="790920" y="308880"/>
            <a:ext cx="5372280" cy="1209960"/>
          </a:xfrm>
          <a:prstGeom prst="rect">
            <a:avLst/>
          </a:prstGeom>
          <a:noFill/>
          <a:ln>
            <a:noFill/>
          </a:ln>
        </p:spPr>
        <p:txBody>
          <a:bodyPr lIns="0" rIns="0" tIns="64800" bIns="0">
            <a:spAutoFit/>
          </a:bodyPr>
          <a:p>
            <a:pPr marL="12600">
              <a:lnSpc>
                <a:spcPct val="100000"/>
              </a:lnSpc>
              <a:spcBef>
                <a:spcPts val="510"/>
              </a:spcBef>
            </a:pPr>
            <a:r>
              <a:rPr b="0" lang="en-US" sz="2400" spc="-120" strike="noStrike">
                <a:solidFill>
                  <a:srgbClr val="7e7e7e"/>
                </a:solidFill>
                <a:latin typeface="Arial"/>
              </a:rPr>
              <a:t>Blockchain</a:t>
            </a:r>
            <a:br/>
            <a:r>
              <a:rPr b="0" lang="en-US" sz="1200" spc="-35" strike="noStrike">
                <a:solidFill>
                  <a:srgbClr val="7e7e7e"/>
                </a:solidFill>
                <a:latin typeface="Arial"/>
              </a:rPr>
              <a:t>Disruption</a:t>
            </a:r>
            <a:r>
              <a:rPr b="0" lang="en-US" sz="1200" spc="-92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200" spc="-41" strike="noStrike">
                <a:solidFill>
                  <a:srgbClr val="7e7e7e"/>
                </a:solidFill>
                <a:latin typeface="Arial"/>
              </a:rPr>
              <a:t>starts</a:t>
            </a:r>
            <a:r>
              <a:rPr b="0" lang="en-US" sz="1200" spc="-66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200" spc="4" strike="noStrike">
                <a:solidFill>
                  <a:srgbClr val="7e7e7e"/>
                </a:solidFill>
                <a:latin typeface="Arial"/>
              </a:rPr>
              <a:t>with</a:t>
            </a:r>
            <a:r>
              <a:rPr b="0" lang="en-US" sz="1200" spc="-60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200" spc="-26" strike="noStrike">
                <a:solidFill>
                  <a:srgbClr val="7e7e7e"/>
                </a:solidFill>
                <a:latin typeface="Arial"/>
              </a:rPr>
              <a:t>committing</a:t>
            </a:r>
            <a:r>
              <a:rPr b="0" lang="en-US" sz="1200" spc="-60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200" spc="9" strike="noStrike">
                <a:solidFill>
                  <a:srgbClr val="7e7e7e"/>
                </a:solidFill>
                <a:latin typeface="Arial"/>
              </a:rPr>
              <a:t>to</a:t>
            </a:r>
            <a:r>
              <a:rPr b="0" lang="en-US" sz="1200" spc="-60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200" spc="-66" strike="noStrike">
                <a:solidFill>
                  <a:srgbClr val="7e7e7e"/>
                </a:solidFill>
                <a:latin typeface="Arial"/>
              </a:rPr>
              <a:t>excellence</a:t>
            </a:r>
            <a:r>
              <a:rPr b="0" lang="en-US" sz="1200" spc="-52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200" spc="-55" strike="noStrike">
                <a:solidFill>
                  <a:srgbClr val="7e7e7e"/>
                </a:solidFill>
                <a:latin typeface="Arial"/>
              </a:rPr>
              <a:t>and</a:t>
            </a:r>
            <a:r>
              <a:rPr b="0" lang="en-US" sz="1200" spc="-72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200" spc="-41" strike="noStrike">
                <a:solidFill>
                  <a:srgbClr val="7e7e7e"/>
                </a:solidFill>
                <a:latin typeface="Arial"/>
              </a:rPr>
              <a:t>taking</a:t>
            </a:r>
            <a:r>
              <a:rPr b="0" lang="en-US" sz="1200" spc="-60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200" spc="-97" strike="noStrike">
                <a:solidFill>
                  <a:srgbClr val="7e7e7e"/>
                </a:solidFill>
                <a:latin typeface="Arial"/>
              </a:rPr>
              <a:t>a</a:t>
            </a:r>
            <a:r>
              <a:rPr b="0" lang="en-US" sz="1200" spc="-52" strike="noStrike">
                <a:solidFill>
                  <a:srgbClr val="7e7e7e"/>
                </a:solidFill>
                <a:latin typeface="Arial"/>
              </a:rPr>
              <a:t> stand</a:t>
            </a:r>
            <a:r>
              <a:rPr b="0" lang="en-US" sz="1200" spc="-80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200" spc="-7" strike="noStrike">
                <a:solidFill>
                  <a:srgbClr val="7e7e7e"/>
                </a:solidFill>
                <a:latin typeface="Arial"/>
              </a:rPr>
              <a:t>for</a:t>
            </a:r>
            <a:r>
              <a:rPr b="0" lang="en-US" sz="1200" spc="-60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200" spc="-35" strike="noStrike">
                <a:solidFill>
                  <a:srgbClr val="7e7e7e"/>
                </a:solidFill>
                <a:latin typeface="Arial"/>
              </a:rPr>
              <a:t>your</a:t>
            </a:r>
            <a:r>
              <a:rPr b="0" lang="en-US" sz="1200" spc="-72" strike="noStrike">
                <a:solidFill>
                  <a:srgbClr val="7e7e7e"/>
                </a:solidFill>
                <a:latin typeface="Arial"/>
              </a:rPr>
              <a:t> </a:t>
            </a:r>
            <a:r>
              <a:rPr b="0" lang="en-US" sz="1200" spc="-35" strike="noStrike">
                <a:solidFill>
                  <a:srgbClr val="7e7e7e"/>
                </a:solidFill>
                <a:latin typeface="Arial"/>
              </a:rPr>
              <a:t>community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84520" y="552960"/>
            <a:ext cx="10396440" cy="77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Blockchain Based Cryptocurrency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788400" y="1779480"/>
            <a:ext cx="5179320" cy="379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Better Understanding of What is Block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Hashing and it’s Techniques (SHA 256)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Mining a Block in a Blockchain(Complete Procedure)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Role of NONCE in Mining.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Blockchain has few fundamentals (Applied in Code):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Immutable Ledger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Hash Cryptography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Consensus Protocol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Distributed P2P Network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6227280" y="1779480"/>
            <a:ext cx="5179320" cy="379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Our Code implies real time understanding of core blockchain technology, It maintains the De-Centralized Network (connect_node,replace_chain). It definitely follows Concensus Protocol.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0000"/>
                </a:solidFill>
                <a:latin typeface="Calibri"/>
                <a:ea typeface="Droid Sans Fallback"/>
              </a:rPr>
              <a:t>A Cryptocurrency is said to be a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Cryptocurrency when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Transactions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occur in blockchain network, and Concensus Protocol ensures same chain among all nodes.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640080" y="213120"/>
            <a:ext cx="11247120" cy="637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822960" y="548640"/>
            <a:ext cx="10687320" cy="594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280160" y="43560"/>
            <a:ext cx="9126000" cy="160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Compelling Blockchain “Use Cases”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549000" y="1554480"/>
            <a:ext cx="10972440" cy="4517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Smart Contracts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Digitizing law; contractual instruments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Execute commercial transactions and agreements automatically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Smart Assets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Trade finance, supply chain, workflow, rich 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Clearing and Settlement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Greater trade accuracy, and a shorter settlement process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Short-term win with real cost savings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Payment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Reducing friction (time &amp; cost) from the current framework ACH, SWIFT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Speed up and simplify cross-border payments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Digital Identity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Register identity; re-use that identification for other services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IoT requires IoV; IoV requires MoIP to operate; machine-to-machine commerce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1554480" y="592200"/>
            <a:ext cx="9126000" cy="160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Smart Contracts Implementation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640080" y="2286000"/>
            <a:ext cx="10915560" cy="379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Initial Coin Offering of 1 Lakh Coins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fixed the rate in  .sol Program (Solidity)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Different kind of functions related to transaction are present in .sol program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Ganache Truffle 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Truffle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Suite) : API Framework to show Block Chain Transactions.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My Ether Wallet is used for the simulation of transactions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 Categories : Smart Contracts Implementation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Deployement of Smart Contracts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Interaction of Smart Contracts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LibreOffice/6.2.2.2$Linux_X86_64 LibreOffice_project/20$Build-2</Application>
  <Words>743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2019-02-01T09:17:02Z</dcterms:created>
  <dc:creator>Fauzy Lukman</dc:creator>
  <dc:description/>
  <dc:language>en-US</dc:language>
  <cp:lastModifiedBy/>
  <dcterms:modified xsi:type="dcterms:W3CDTF">2019-04-07T07:56:55Z</dcterms:modified>
  <cp:revision>11</cp:revision>
  <dc:subject/>
  <dc:title>9216219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reated">
    <vt:filetime>2019-01-26T00:00:00Z</vt:filetime>
  </property>
  <property fmtid="{D5CDD505-2E9C-101B-9397-08002B2CF9AE}" pid="4" name="Creator">
    <vt:lpwstr>Microsoft® PowerPoint® 2016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2019-02-01T00:00:00Z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5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6</vt:i4>
  </property>
</Properties>
</file>