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sampadab17/network-intrusion-detection" TargetMode="External"/><Relationship Id="rId2" Type="http://schemas.openxmlformats.org/officeDocument/2006/relationships/hyperlink" Target="https://ieeexplore.ieee.org/document/6498972/" TargetMode="External"/><Relationship Id="rId1" Type="http://schemas.openxmlformats.org/officeDocument/2006/relationships/slideLayout" Target="../slideLayouts/slideLayout2.xml"/><Relationship Id="rId4" Type="http://schemas.openxmlformats.org/officeDocument/2006/relationships/hyperlink" Target="https://cloud.ibm.com/doc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t>Network Intrusion Detection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41016" y="4535565"/>
            <a:ext cx="7980183" cy="1015663"/>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Ashutosh Karemore</a:t>
            </a:r>
          </a:p>
          <a:p>
            <a:pPr algn="ctr"/>
            <a:r>
              <a:rPr lang="en-US" sz="2000" b="1" dirty="0">
                <a:solidFill>
                  <a:schemeClr val="accent1">
                    <a:lumMod val="75000"/>
                  </a:schemeClr>
                </a:solidFill>
                <a:latin typeface="Arial"/>
                <a:cs typeface="Arial"/>
              </a:rPr>
              <a:t>Manipal University Jaipur (BCA)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FF664-0187-9951-B066-1F23259A904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15A6B50-CE4D-1715-16D2-ABE486F1ED0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C9757F2E-AF31-79FB-6E36-F6C9345EA7D4}"/>
              </a:ext>
            </a:extLst>
          </p:cNvPr>
          <p:cNvPicPr>
            <a:picLocks noGrp="1" noChangeAspect="1"/>
          </p:cNvPicPr>
          <p:nvPr>
            <p:ph idx="1"/>
          </p:nvPr>
        </p:nvPicPr>
        <p:blipFill>
          <a:blip r:embed="rId2"/>
          <a:stretch>
            <a:fillRect/>
          </a:stretch>
        </p:blipFill>
        <p:spPr>
          <a:xfrm>
            <a:off x="1753958" y="1301750"/>
            <a:ext cx="8684084" cy="4673600"/>
          </a:xfrm>
        </p:spPr>
      </p:pic>
    </p:spTree>
    <p:extLst>
      <p:ext uri="{BB962C8B-B14F-4D97-AF65-F5344CB8AC3E}">
        <p14:creationId xmlns:p14="http://schemas.microsoft.com/office/powerpoint/2010/main" val="3235491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Decision Tree Classifier Paper : </a:t>
            </a:r>
            <a:r>
              <a:rPr lang="en-IN" sz="2400" dirty="0">
                <a:solidFill>
                  <a:srgbClr val="0F0F0F"/>
                </a:solidFill>
                <a:ea typeface="+mn-lt"/>
                <a:cs typeface="+mn-lt"/>
                <a:hlinkClick r:id="rId2"/>
              </a:rPr>
              <a:t>https://ieeexplore.ieee.org/document/6498972/</a:t>
            </a:r>
            <a:endParaRPr lang="en-IN" sz="2400" dirty="0">
              <a:solidFill>
                <a:srgbClr val="0F0F0F"/>
              </a:solidFill>
              <a:ea typeface="+mn-lt"/>
              <a:cs typeface="+mn-lt"/>
            </a:endParaRPr>
          </a:p>
          <a:p>
            <a:pPr marL="305435" indent="-305435"/>
            <a:r>
              <a:rPr lang="en-IN" sz="2400" dirty="0">
                <a:solidFill>
                  <a:srgbClr val="0F0F0F"/>
                </a:solidFill>
                <a:ea typeface="+mn-lt"/>
                <a:cs typeface="+mn-lt"/>
              </a:rPr>
              <a:t>https://www.sciencedirect.com/science/article/pii/S1877050916311127</a:t>
            </a:r>
          </a:p>
          <a:p>
            <a:pPr marL="305435" indent="-305435"/>
            <a:r>
              <a:rPr lang="en-IN" sz="2400" dirty="0">
                <a:solidFill>
                  <a:srgbClr val="0F0F0F"/>
                </a:solidFill>
                <a:ea typeface="+mn-lt"/>
                <a:cs typeface="+mn-lt"/>
              </a:rPr>
              <a:t>Dataset used: </a:t>
            </a:r>
            <a:r>
              <a:rPr lang="en-IN" sz="2400" dirty="0">
                <a:hlinkClick r:id="rId3"/>
              </a:rPr>
              <a:t>https://www.kaggle.com/datasets/sampadab17/network-intrusion-detection</a:t>
            </a:r>
            <a:endParaRPr lang="en-IN" sz="2400" dirty="0"/>
          </a:p>
          <a:p>
            <a:pPr marL="305435" indent="-305435"/>
            <a:r>
              <a:rPr lang="en-IN" sz="2400" dirty="0">
                <a:hlinkClick r:id="rId4"/>
              </a:rPr>
              <a:t>https://cloud.ibm.com/docs</a:t>
            </a:r>
            <a:endParaRPr lang="en-IN" sz="2400" dirty="0"/>
          </a:p>
          <a:p>
            <a:pPr marL="305435" indent="-305435"/>
            <a:r>
              <a:rPr lang="en-IN" sz="2400" dirty="0"/>
              <a:t>https://www.ibm.com/docs/en/watsonx/saas?topic=solutions-autoai-machine-learning</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7059CD1F-0E2C-359E-5278-52632D217B14}"/>
              </a:ext>
            </a:extLst>
          </p:cNvPr>
          <p:cNvPicPr>
            <a:picLocks noGrp="1" noChangeAspect="1"/>
          </p:cNvPicPr>
          <p:nvPr>
            <p:ph idx="1"/>
          </p:nvPr>
        </p:nvPicPr>
        <p:blipFill>
          <a:blip r:embed="rId2"/>
          <a:stretch>
            <a:fillRect/>
          </a:stretch>
        </p:blipFill>
        <p:spPr>
          <a:xfrm>
            <a:off x="2950768" y="1482244"/>
            <a:ext cx="6290464"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a:extLst>
              <a:ext uri="{FF2B5EF4-FFF2-40B4-BE49-F238E27FC236}">
                <a16:creationId xmlns:a16="http://schemas.microsoft.com/office/drawing/2014/main" id="{66ADCBFC-EFAF-D484-4147-4090E43E88EE}"/>
              </a:ext>
            </a:extLst>
          </p:cNvPr>
          <p:cNvPicPr>
            <a:picLocks noGrp="1" noChangeAspect="1"/>
          </p:cNvPicPr>
          <p:nvPr>
            <p:ph idx="1"/>
          </p:nvPr>
        </p:nvPicPr>
        <p:blipFill>
          <a:blip r:embed="rId2"/>
          <a:stretch>
            <a:fillRect/>
          </a:stretch>
        </p:blipFill>
        <p:spPr>
          <a:xfrm>
            <a:off x="2966782" y="1482244"/>
            <a:ext cx="6258435" cy="4673600"/>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C0C37F9B-3F15-1A77-4B88-C1353FCDDAC7}"/>
              </a:ext>
            </a:extLst>
          </p:cNvPr>
          <p:cNvPicPr>
            <a:picLocks noChangeAspect="1"/>
          </p:cNvPicPr>
          <p:nvPr/>
        </p:nvPicPr>
        <p:blipFill>
          <a:blip r:embed="rId2"/>
          <a:stretch>
            <a:fillRect/>
          </a:stretch>
        </p:blipFill>
        <p:spPr>
          <a:xfrm rot="5400000">
            <a:off x="3976456" y="295756"/>
            <a:ext cx="4239088" cy="685800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b="1" dirty="0"/>
              <a:t>Network Intrusion Detection</a:t>
            </a:r>
          </a:p>
          <a:p>
            <a:pPr marL="0" indent="0">
              <a:buNone/>
            </a:pPr>
            <a:r>
              <a:rPr lang="en-US" sz="2400" dirty="0"/>
              <a:t>Create a robust network intrusion detection system (NIDS) using machine learning. The system should be capable of analyzing network traffic data to identify and classify various types of cyber-attacks (e.g., DoS, Probe, R2L, U2R) and distinguish them from normal network activity. The goal is to build a model that can effectively secure communication networks by providing an early warning of malicious activities.</a:t>
            </a:r>
            <a:endParaRPr lang="en-IN" sz="2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526141" cy="530297"/>
          </a:xfrm>
        </p:spPr>
        <p:txBody>
          <a:bodyPr>
            <a:normAutofit lnSpcReduction="10000"/>
          </a:bodyPr>
          <a:lstStyle/>
          <a:p>
            <a:pPr marL="0" indent="0">
              <a:buNone/>
            </a:pPr>
            <a:r>
              <a:rPr lang="en-IN" sz="1400" b="1" dirty="0">
                <a:solidFill>
                  <a:srgbClr val="0F0F0F"/>
                </a:solidFill>
                <a:ea typeface="+mn-lt"/>
                <a:cs typeface="+mn-lt"/>
              </a:rPr>
              <a:t>Link to deployed model : </a:t>
            </a:r>
            <a:r>
              <a:rPr lang="en-IN" sz="1400" dirty="0">
                <a:solidFill>
                  <a:srgbClr val="0F0F0F"/>
                </a:solidFill>
                <a:ea typeface="+mn-lt"/>
                <a:cs typeface="+mn-lt"/>
              </a:rPr>
              <a:t>https://eu-gb.ml.cloud.ibm.com/ml/v4/deployments/a1eeb2e4-9788-473d-953c-bce56dc707c1/predictions?version=2021-05-01</a:t>
            </a:r>
            <a:endParaRPr lang="en-IN" sz="1400" dirty="0"/>
          </a:p>
        </p:txBody>
      </p:sp>
      <p:pic>
        <p:nvPicPr>
          <p:cNvPr id="4" name="Picture 3">
            <a:extLst>
              <a:ext uri="{FF2B5EF4-FFF2-40B4-BE49-F238E27FC236}">
                <a16:creationId xmlns:a16="http://schemas.microsoft.com/office/drawing/2014/main" id="{FC95D446-8189-15F9-895D-E456D834731B}"/>
              </a:ext>
            </a:extLst>
          </p:cNvPr>
          <p:cNvPicPr>
            <a:picLocks noChangeAspect="1"/>
          </p:cNvPicPr>
          <p:nvPr/>
        </p:nvPicPr>
        <p:blipFill>
          <a:blip r:embed="rId2"/>
          <a:stretch>
            <a:fillRect/>
          </a:stretch>
        </p:blipFill>
        <p:spPr>
          <a:xfrm>
            <a:off x="1820333" y="1832323"/>
            <a:ext cx="7928077" cy="428669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D2BF0-D4C1-3997-48B8-728EF8BFEFD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9D4A4EB-D31B-2FE8-F018-DFD6BC63E6D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AB2DFA99-DD98-2526-B5A8-DD122DB30030}"/>
              </a:ext>
            </a:extLst>
          </p:cNvPr>
          <p:cNvPicPr>
            <a:picLocks noGrp="1" noChangeAspect="1"/>
          </p:cNvPicPr>
          <p:nvPr>
            <p:ph idx="1"/>
          </p:nvPr>
        </p:nvPicPr>
        <p:blipFill>
          <a:blip r:embed="rId2"/>
          <a:stretch>
            <a:fillRect/>
          </a:stretch>
        </p:blipFill>
        <p:spPr>
          <a:xfrm>
            <a:off x="1742292" y="1301750"/>
            <a:ext cx="8707416" cy="4673600"/>
          </a:xfrm>
        </p:spPr>
      </p:pic>
    </p:spTree>
    <p:extLst>
      <p:ext uri="{BB962C8B-B14F-4D97-AF65-F5344CB8AC3E}">
        <p14:creationId xmlns:p14="http://schemas.microsoft.com/office/powerpoint/2010/main" val="2182389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7ED84-E0A9-DF73-9F03-E6455BD09EC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72EDDB2-5FAD-EED1-F9A6-4FD8E2A87EF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623F3687-B1EA-2AAB-A0A7-EE50F922068E}"/>
              </a:ext>
            </a:extLst>
          </p:cNvPr>
          <p:cNvPicPr>
            <a:picLocks noGrp="1" noChangeAspect="1"/>
          </p:cNvPicPr>
          <p:nvPr>
            <p:ph idx="1"/>
          </p:nvPr>
        </p:nvPicPr>
        <p:blipFill>
          <a:blip r:embed="rId2"/>
          <a:stretch>
            <a:fillRect/>
          </a:stretch>
        </p:blipFill>
        <p:spPr>
          <a:xfrm>
            <a:off x="1729574" y="1301750"/>
            <a:ext cx="8732851" cy="4673600"/>
          </a:xfrm>
        </p:spPr>
      </p:pic>
    </p:spTree>
    <p:extLst>
      <p:ext uri="{BB962C8B-B14F-4D97-AF65-F5344CB8AC3E}">
        <p14:creationId xmlns:p14="http://schemas.microsoft.com/office/powerpoint/2010/main" val="24016474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41</TotalTime>
  <Words>799</Words>
  <Application>Microsoft Office PowerPoint</Application>
  <PresentationFormat>Widescreen</PresentationFormat>
  <Paragraphs>71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Network Intrusion Detection</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Ashutosh Karemore</cp:lastModifiedBy>
  <cp:revision>35</cp:revision>
  <dcterms:created xsi:type="dcterms:W3CDTF">2021-05-26T16:50:10Z</dcterms:created>
  <dcterms:modified xsi:type="dcterms:W3CDTF">2025-07-28T07:12:08Z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