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2" r:id="rId11"/>
    <p:sldId id="265" r:id="rId12"/>
    <p:sldId id="263" r:id="rId13"/>
    <p:sldId id="264" r:id="rId14"/>
    <p:sldId id="266" r:id="rId15"/>
    <p:sldId id="269" r:id="rId16"/>
  </p:sldIdLst>
  <p:sldSz cx="12192000" cy="6858000"/>
  <p:notesSz cx="7102475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7739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e7acd313d_0_18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6e7acd31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e7acd313d_0_23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6e7acd31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776ec5a1_0_14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6e776ec5a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776ec5a1_0_14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6e776ec5a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57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776ec5a1_0_20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6e776ec5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e776ec5a1_0_8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6e776ec5a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e776ec5a1_0_26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6e776ec5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e776ec5a1_0_26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6e776ec5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4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e776ec5a1_0_32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6e776ec5a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e7acd313d_0_28:notes"/>
          <p:cNvSpPr txBox="1">
            <a:spLocks noGrp="1"/>
          </p:cNvSpPr>
          <p:nvPr>
            <p:ph type="body" idx="1"/>
          </p:nvPr>
        </p:nvSpPr>
        <p:spPr>
          <a:xfrm>
            <a:off x="710248" y="4925407"/>
            <a:ext cx="56820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6e7acd313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sk&amp;blur Sustainability 80pt (motif 2)">
  <p:cSld name="Title mask&amp;blur Sustainability 80pt (motif 2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 descr="Headline of the presentation"/>
          <p:cNvSpPr txBox="1">
            <a:spLocks noGrp="1"/>
          </p:cNvSpPr>
          <p:nvPr>
            <p:ph type="title"/>
          </p:nvPr>
        </p:nvSpPr>
        <p:spPr>
          <a:xfrm>
            <a:off x="410400" y="1414464"/>
            <a:ext cx="1137678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 descr="Subheadline of the presentation"/>
          <p:cNvSpPr txBox="1">
            <a:spLocks noGrp="1"/>
          </p:cNvSpPr>
          <p:nvPr>
            <p:ph type="subTitle" idx="1"/>
          </p:nvPr>
        </p:nvSpPr>
        <p:spPr>
          <a:xfrm>
            <a:off x="411162" y="3876677"/>
            <a:ext cx="9286875" cy="193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08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R="0" lvl="1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2pPr>
            <a:lvl3pPr lvl="2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" descr="Siemen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400" y="6364800"/>
            <a:ext cx="1512000" cy="24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411163" y="6310800"/>
            <a:ext cx="928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109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891">
          <p15:clr>
            <a:srgbClr val="65CEFF"/>
          </p15:clr>
        </p15:guide>
        <p15:guide id="5" orient="horz" pos="3658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 descr="Content text frame"/>
          <p:cNvSpPr txBox="1">
            <a:spLocks noGrp="1"/>
          </p:cNvSpPr>
          <p:nvPr>
            <p:ph type="subTitle" idx="1"/>
          </p:nvPr>
        </p:nvSpPr>
        <p:spPr>
          <a:xfrm>
            <a:off x="1058400" y="2397324"/>
            <a:ext cx="9216000" cy="340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 b="0"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 b="1"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>
                <a:solidFill>
                  <a:schemeClr val="lt1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9pPr>
          </a:lstStyle>
          <a:p>
            <a:endParaRPr/>
          </a:p>
        </p:txBody>
      </p:sp>
      <p:pic>
        <p:nvPicPr>
          <p:cNvPr id="26" name="Google Shape;26;p4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1058400" y="1234440"/>
            <a:ext cx="353782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87463" y="-173092"/>
            <a:ext cx="12499274" cy="7205472"/>
            <a:chOff x="-146821" y="-155448"/>
            <a:chExt cx="12499274" cy="7205472"/>
          </a:xfrm>
        </p:grpSpPr>
        <p:grpSp>
          <p:nvGrpSpPr>
            <p:cNvPr id="31" name="Google Shape;31;p4"/>
            <p:cNvGrpSpPr/>
            <p:nvPr/>
          </p:nvGrpSpPr>
          <p:grpSpPr>
            <a:xfrm>
              <a:off x="-146821" y="2342804"/>
              <a:ext cx="96285" cy="3539049"/>
              <a:chOff x="-146821" y="2342804"/>
              <a:chExt cx="96285" cy="3539049"/>
            </a:xfrm>
          </p:grpSpPr>
          <p:sp>
            <p:nvSpPr>
              <p:cNvPr id="32" name="Google Shape;32;p4"/>
              <p:cNvSpPr/>
              <p:nvPr/>
            </p:nvSpPr>
            <p:spPr>
              <a:xfrm rot="5400000">
                <a:off x="-171669" y="5760720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5400000">
                <a:off x="-171669" y="2367652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4"/>
            <p:cNvGrpSpPr/>
            <p:nvPr/>
          </p:nvGrpSpPr>
          <p:grpSpPr>
            <a:xfrm>
              <a:off x="10186416" y="-155448"/>
              <a:ext cx="160971" cy="7205472"/>
              <a:chOff x="10186416" y="-155448"/>
              <a:chExt cx="160971" cy="7205472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10186416" y="6949440"/>
                <a:ext cx="146304" cy="100584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10800000">
                <a:off x="10201406" y="-155448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 rot="10800000">
              <a:off x="12256168" y="2297728"/>
              <a:ext cx="96285" cy="3584125"/>
              <a:chOff x="-146821" y="1346999"/>
              <a:chExt cx="96285" cy="3584125"/>
            </a:xfrm>
          </p:grpSpPr>
          <p:sp>
            <p:nvSpPr>
              <p:cNvPr id="38" name="Google Shape;38;p4"/>
              <p:cNvSpPr/>
              <p:nvPr/>
            </p:nvSpPr>
            <p:spPr>
              <a:xfrm rot="5400000">
                <a:off x="-171669" y="1371847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 rot="5400000">
                <a:off x="-171669" y="4809991"/>
                <a:ext cx="145981" cy="96285"/>
              </a:xfrm>
              <a:prstGeom prst="triangle">
                <a:avLst>
                  <a:gd name="adj" fmla="val 50000"/>
                </a:avLst>
              </a:prstGeom>
              <a:solidFill>
                <a:srgbClr val="CCCCD4"/>
              </a:solidFill>
              <a:ln>
                <a:noFill/>
              </a:ln>
            </p:spPr>
            <p:txBody>
              <a:bodyPr spcFirstLastPara="1" wrap="square" lIns="108000" tIns="72000" rIns="108000" bIns="720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4"/>
            <p:cNvSpPr/>
            <p:nvPr/>
          </p:nvSpPr>
          <p:spPr>
            <a:xfrm>
              <a:off x="914400" y="6949916"/>
              <a:ext cx="145981" cy="96285"/>
            </a:xfrm>
            <a:prstGeom prst="triangle">
              <a:avLst>
                <a:gd name="adj" fmla="val 50000"/>
              </a:avLst>
            </a:prstGeom>
            <a:solidFill>
              <a:srgbClr val="CCCCD4"/>
            </a:solidFill>
            <a:ln>
              <a:noFill/>
            </a:ln>
          </p:spPr>
          <p:txBody>
            <a:bodyPr spcFirstLastPara="1" wrap="square" lIns="108000" tIns="72000" rIns="108000" bIns="72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973758" y="-174381"/>
            <a:ext cx="145981" cy="96285"/>
          </a:xfrm>
          <a:prstGeom prst="triangle">
            <a:avLst>
              <a:gd name="adj" fmla="val 50000"/>
            </a:avLst>
          </a:prstGeom>
          <a:solidFill>
            <a:srgbClr val="CCCCD4"/>
          </a:solidFill>
          <a:ln>
            <a:noFill/>
          </a:ln>
        </p:spPr>
        <p:txBody>
          <a:bodyPr spcFirstLastPara="1" wrap="square" lIns="108000" tIns="72000" rIns="108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59">
          <p15:clr>
            <a:srgbClr val="FBAE40"/>
          </p15:clr>
        </p15:guide>
        <p15:guide id="2" pos="6472">
          <p15:clr>
            <a:srgbClr val="FBAE40"/>
          </p15:clr>
        </p15:guide>
        <p15:guide id="3" orient="horz" pos="1500">
          <p15:clr>
            <a:srgbClr val="FBAE40"/>
          </p15:clr>
        </p15:guide>
        <p15:guide id="4" orient="horz" pos="365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ndex / Agenda dark">
  <p:cSld name="4_Index / Agenda dark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6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3978">
          <p15:clr>
            <a:srgbClr val="65CEFF"/>
          </p15:clr>
        </p15:guide>
        <p15:guide id="3" pos="6472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302">
          <p15:clr>
            <a:srgbClr val="65CEFF"/>
          </p15:clr>
        </p15:guide>
        <p15:guide id="6" orient="horz" pos="664">
          <p15:clr>
            <a:srgbClr val="65CEFF"/>
          </p15:clr>
        </p15:guide>
        <p15:guide id="7" orient="horz" pos="891">
          <p15:clr>
            <a:srgbClr val="65CEFF"/>
          </p15:clr>
        </p15:guide>
        <p15:guide id="8" orient="horz" pos="2206">
          <p15:clr>
            <a:srgbClr val="65CEFF"/>
          </p15:clr>
        </p15:guide>
        <p15:guide id="9" orient="horz" pos="2343">
          <p15:clr>
            <a:srgbClr val="65CEFF"/>
          </p15:clr>
        </p15:guide>
        <p15:guide id="10" orient="horz" pos="3658">
          <p15:clr>
            <a:srgbClr val="65CEFF"/>
          </p15:clr>
        </p15:guide>
        <p15:guide id="11" orient="horz" pos="3885">
          <p15:clr>
            <a:srgbClr val="65CEFF"/>
          </p15:clr>
        </p15:guide>
        <p15:guide id="12" orient="horz" pos="4157">
          <p15:clr>
            <a:srgbClr val="65CEFF"/>
          </p15:clr>
        </p15:guide>
        <p15:guide id="13" pos="4248">
          <p15:clr>
            <a:srgbClr val="65CE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color Deep Blue">
  <p:cSld name="Full bleed color Deep Blue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7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2" y="1414800"/>
            <a:ext cx="9863235" cy="4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2526">
          <p15:clr>
            <a:srgbClr val="65CEFF"/>
          </p15:clr>
        </p15:guide>
        <p15:guide id="3" pos="2708">
          <p15:clr>
            <a:srgbClr val="65CEFF"/>
          </p15:clr>
        </p15:guide>
        <p15:guide id="4" pos="3705">
          <p15:clr>
            <a:srgbClr val="65CEFF"/>
          </p15:clr>
        </p15:guide>
        <p15:guide id="5" pos="3978">
          <p15:clr>
            <a:srgbClr val="65CEFF"/>
          </p15:clr>
        </p15:guide>
        <p15:guide id="6" pos="4975">
          <p15:clr>
            <a:srgbClr val="65CEFF"/>
          </p15:clr>
        </p15:guide>
        <p15:guide id="7" pos="5157">
          <p15:clr>
            <a:srgbClr val="65CEFF"/>
          </p15:clr>
        </p15:guide>
        <p15:guide id="8" pos="6472">
          <p15:clr>
            <a:srgbClr val="65CEFF"/>
          </p15:clr>
        </p15:guide>
        <p15:guide id="9" pos="7425">
          <p15:clr>
            <a:srgbClr val="65CEFF"/>
          </p15:clr>
        </p15:guide>
        <p15:guide id="10" orient="horz" pos="302">
          <p15:clr>
            <a:srgbClr val="65CEFF"/>
          </p15:clr>
        </p15:guide>
        <p15:guide id="11" orient="horz" pos="664">
          <p15:clr>
            <a:srgbClr val="65CEFF"/>
          </p15:clr>
        </p15:guide>
        <p15:guide id="12" orient="horz" pos="891">
          <p15:clr>
            <a:srgbClr val="65CEFF"/>
          </p15:clr>
        </p15:guide>
        <p15:guide id="13" orient="horz" pos="2206">
          <p15:clr>
            <a:srgbClr val="65CEFF"/>
          </p15:clr>
        </p15:guide>
        <p15:guide id="14" orient="horz" pos="2343">
          <p15:clr>
            <a:srgbClr val="65CEFF"/>
          </p15:clr>
        </p15:guide>
        <p15:guide id="15" orient="horz" pos="3658">
          <p15:clr>
            <a:srgbClr val="65CEFF"/>
          </p15:clr>
        </p15:guide>
        <p15:guide id="16" orient="horz" pos="3885">
          <p15:clr>
            <a:srgbClr val="65CEFF"/>
          </p15:clr>
        </p15:guide>
        <p15:guide id="17" orient="horz" pos="4157">
          <p15:clr>
            <a:srgbClr val="65CE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 descr="Slide headline"/>
          <p:cNvSpPr txBox="1">
            <a:spLocks noGrp="1"/>
          </p:cNvSpPr>
          <p:nvPr>
            <p:ph type="title"/>
          </p:nvPr>
        </p:nvSpPr>
        <p:spPr>
          <a:xfrm>
            <a:off x="1058400" y="1234800"/>
            <a:ext cx="9216000" cy="116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 descr="Content text frame"/>
          <p:cNvSpPr txBox="1">
            <a:spLocks noGrp="1"/>
          </p:cNvSpPr>
          <p:nvPr>
            <p:ph type="subTitle" idx="1"/>
          </p:nvPr>
        </p:nvSpPr>
        <p:spPr>
          <a:xfrm>
            <a:off x="1058400" y="2397324"/>
            <a:ext cx="9216000" cy="340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 b="1">
                <a:solidFill>
                  <a:schemeClr val="lt1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0"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 b="1"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>
                <a:solidFill>
                  <a:schemeClr val="lt1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/>
            </a:lvl9pPr>
          </a:lstStyle>
          <a:p>
            <a:endParaRPr/>
          </a:p>
        </p:txBody>
      </p:sp>
      <p:pic>
        <p:nvPicPr>
          <p:cNvPr id="61" name="Google Shape;61;p8" descr="Siemen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5188" y="6418800"/>
            <a:ext cx="1152000" cy="1831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472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778">
          <p15:clr>
            <a:srgbClr val="65CEFF"/>
          </p15:clr>
        </p15:guide>
        <p15:guide id="5" orient="horz" pos="3658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 descr="Page number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 descr="Page number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 descr="Slide headline"/>
          <p:cNvSpPr txBox="1"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5" descr="Content text frame"/>
          <p:cNvSpPr txBox="1">
            <a:spLocks noGrp="1"/>
          </p:cNvSpPr>
          <p:nvPr>
            <p:ph type="body" idx="1"/>
          </p:nvPr>
        </p:nvSpPr>
        <p:spPr>
          <a:xfrm>
            <a:off x="411161" y="1414800"/>
            <a:ext cx="720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 descr="Page number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67050" y="2099419"/>
            <a:ext cx="6123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4000" b="1" dirty="0">
                <a:solidFill>
                  <a:schemeClr val="lt1"/>
                </a:solidFill>
                <a:latin typeface="Georgia Pro Semibold" panose="020B0604020202020204" pitchFamily="18" charset="0"/>
              </a:rPr>
              <a:t>Bulk Import Vendors via AW UI for </a:t>
            </a:r>
            <a:r>
              <a:rPr lang="en-US" sz="4000" b="1" dirty="0" err="1">
                <a:solidFill>
                  <a:schemeClr val="lt1"/>
                </a:solidFill>
                <a:latin typeface="Georgia Pro Semibold" panose="020B0604020202020204" pitchFamily="18" charset="0"/>
              </a:rPr>
              <a:t>TcX</a:t>
            </a:r>
            <a:endParaRPr lang="en-US" sz="4000" b="1" dirty="0">
              <a:solidFill>
                <a:schemeClr val="lt1"/>
              </a:solidFill>
              <a:latin typeface="Georgia Pro Semibold" panose="020B0604020202020204" pitchFamily="18" charset="0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1163" y="6310800"/>
            <a:ext cx="928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667050" y="3822441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Ashutosh Korde(Summer Intern Siemens DISW)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28410" y="767677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Learnings &amp; Key Takeaways</a:t>
            </a:r>
            <a:endParaRPr sz="30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Restricted | © Siemens 2025 | Siemens Digital Industries Software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492980" y="1437221"/>
            <a:ext cx="8212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Development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</a:rPr>
              <a:t>Learnings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97376" y="2056841"/>
            <a:ext cx="12036287" cy="222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practical experience with AW’s MVVM-driven UI architecture and event-driven workflows.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Learned to interact with Teamcenter SOA/REST APIs for executing business logic.</a:t>
            </a:r>
            <a:endParaRPr sz="1800" dirty="0">
              <a:solidFill>
                <a:schemeClr val="lt1"/>
              </a:solidFill>
            </a:endParaRP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Learned creating SOA using BMIDE to handle business logic.</a:t>
            </a: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knowledge about build structure &amp; how to resolve build errors.</a:t>
            </a: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Figured out working and usage of csv2tcxml &amp; </a:t>
            </a:r>
            <a:r>
              <a:rPr lang="en-US" sz="1800" dirty="0" err="1">
                <a:solidFill>
                  <a:schemeClr val="lt1"/>
                </a:solidFill>
              </a:rPr>
              <a:t>tcxml_import</a:t>
            </a:r>
            <a:r>
              <a:rPr lang="en-US" sz="1800" dirty="0">
                <a:solidFill>
                  <a:schemeClr val="lt1"/>
                </a:solidFill>
              </a:rPr>
              <a:t> utilities.</a:t>
            </a:r>
          </a:p>
          <a:p>
            <a:pPr marL="457200" indent="-330200">
              <a:lnSpc>
                <a:spcPct val="115000"/>
              </a:lnSpc>
              <a:buClr>
                <a:schemeClr val="lt1"/>
              </a:buClr>
              <a:buSzPts val="1600"/>
              <a:buFont typeface="Arial"/>
              <a:buChar char="●"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056A8-D5A9-BBE0-3127-71922EDED450}"/>
              </a:ext>
            </a:extLst>
          </p:cNvPr>
          <p:cNvSpPr txBox="1"/>
          <p:nvPr/>
        </p:nvSpPr>
        <p:spPr>
          <a:xfrm flipH="1">
            <a:off x="492980" y="4179404"/>
            <a:ext cx="438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EB5C5-B479-FEE2-67B8-7CC0BCDFAAC9}"/>
              </a:ext>
            </a:extLst>
          </p:cNvPr>
          <p:cNvSpPr txBox="1"/>
          <p:nvPr/>
        </p:nvSpPr>
        <p:spPr>
          <a:xfrm>
            <a:off x="697376" y="4801159"/>
            <a:ext cx="103963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Gained valuable insights into enterprise solution i.e. Teamcenter.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Personal Growth both technical &amp; non-technical.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C9EC1-93F0-E7C9-988C-042A5CD1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107" y="507427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730475" y="764975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/>
              <a:t>Key Takeaways</a:t>
            </a:r>
            <a:endParaRPr sz="3000"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059150" y="1973275"/>
            <a:ext cx="1068890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understanding of enterprise PLM systems &amp; developed initial insights into how customization of their data models, workflows, and integrations is done to fit different business needs.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Gained valuable insights into managing and organizing a large-scale Teamcenter codebase, including the use of abstraction and modularity. Learned how these principles are applied to maintain clarity, flexibility, and long-term sustainability in enterprise PLM systems.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Enhanced my skills in understanding code, visualizing process flows, debugging.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Overall as the first experience in corporate shrugged my nervousness and built confidence in my ability to contribute and be productive in a professional environment.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059150" y="1000025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Acknowledgement</a:t>
            </a:r>
            <a:endParaRPr sz="3000"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400100" y="1948650"/>
            <a:ext cx="82125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lt1"/>
                </a:solidFill>
              </a:rPr>
              <a:t>Manager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Chandar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Panjwani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lt1"/>
                </a:solidFill>
              </a:rPr>
              <a:t>Mentors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Praveen </a:t>
            </a:r>
            <a:r>
              <a:rPr lang="en-US" sz="1800" dirty="0" err="1">
                <a:solidFill>
                  <a:schemeClr val="lt1"/>
                </a:solidFill>
              </a:rPr>
              <a:t>Kamatnurkar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Priyanka </a:t>
            </a:r>
            <a:r>
              <a:rPr lang="en-US" sz="1800" dirty="0" err="1">
                <a:solidFill>
                  <a:schemeClr val="lt1"/>
                </a:solidFill>
              </a:rPr>
              <a:t>Bhise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lt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Ishrat Shaikh.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669592" y="2536594"/>
            <a:ext cx="1995135" cy="96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6600" dirty="0"/>
              <a:t>Q&amp;A</a:t>
            </a:r>
            <a:endParaRPr sz="6600"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20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1059160" y="2873628"/>
            <a:ext cx="9216000" cy="222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approach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Demonstration of the solution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take aways / learnings from the project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dirty="0">
                <a:solidFill>
                  <a:srgbClr val="FFFFFF"/>
                </a:solidFill>
              </a:rPr>
              <a:t>Future work</a:t>
            </a:r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dirty="0">
                <a:solidFill>
                  <a:srgbClr val="FFFFFF"/>
                </a:solidFill>
              </a:rPr>
              <a:t>Acknowledgement</a:t>
            </a:r>
            <a:endParaRPr dirty="0"/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dirty="0">
                <a:solidFill>
                  <a:srgbClr val="FFFFFF"/>
                </a:solidFill>
              </a:rPr>
              <a:t>Q&amp;A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7" name="Google Shape;77;p10" descr="Footer with copyright, author and department information, and date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Restricted | © Siemens 2025 | Siemens Digital Industries Software</a:t>
            </a: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411162" y="6310800"/>
            <a:ext cx="648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565712" y="619560"/>
            <a:ext cx="979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4000" bIns="144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3000" dirty="0"/>
              <a:t>Problem Statement</a:t>
            </a:r>
            <a:endParaRPr sz="3000" dirty="0"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Restricted | © Siemens 2025 | Siemens Digital Industries Software</a:t>
            </a:r>
            <a:endParaRPr dirty="0"/>
          </a:p>
        </p:txBody>
      </p:sp>
      <p:sp>
        <p:nvSpPr>
          <p:cNvPr id="85" name="Google Shape;85;p11"/>
          <p:cNvSpPr txBox="1"/>
          <p:nvPr/>
        </p:nvSpPr>
        <p:spPr>
          <a:xfrm>
            <a:off x="429126" y="1503197"/>
            <a:ext cx="9490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lt1"/>
                </a:solidFill>
                <a:latin typeface="Georgia Pro Semibold" panose="020B0604020202020204" pitchFamily="18" charset="0"/>
              </a:rPr>
              <a:t>Bulk Import </a:t>
            </a:r>
            <a:r>
              <a:rPr lang="en-US" sz="2400" dirty="0">
                <a:solidFill>
                  <a:schemeClr val="lt1"/>
                </a:solidFill>
                <a:latin typeface="Georgia Pro Semibold" panose="020B0604020202020204" pitchFamily="18" charset="0"/>
              </a:rPr>
              <a:t>Vendors</a:t>
            </a:r>
            <a:r>
              <a:rPr lang="en-US" sz="2100" dirty="0">
                <a:solidFill>
                  <a:schemeClr val="lt1"/>
                </a:solidFill>
                <a:latin typeface="Georgia Pro Semibold" panose="020B0604020202020204" pitchFamily="18" charset="0"/>
              </a:rPr>
              <a:t> via AW UI for </a:t>
            </a:r>
            <a:r>
              <a:rPr lang="en-US" sz="2100" dirty="0" err="1">
                <a:solidFill>
                  <a:schemeClr val="lt1"/>
                </a:solidFill>
                <a:latin typeface="Georgia Pro Semibold" panose="020B0604020202020204" pitchFamily="18" charset="0"/>
              </a:rPr>
              <a:t>TcX</a:t>
            </a:r>
            <a:endParaRPr lang="en-US" sz="2100" dirty="0">
              <a:solidFill>
                <a:schemeClr val="lt1"/>
              </a:solidFill>
              <a:latin typeface="Georgia Pro Semibold" panose="020B0604020202020204" pitchFamily="18" charset="0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1274374" y="3288531"/>
            <a:ext cx="4939542" cy="181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lt1"/>
                </a:solidFill>
              </a:rPr>
              <a:t>Why Bulk Import Vendors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lt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lt1"/>
                </a:solidFill>
              </a:rPr>
              <a:t>Existing Solution &amp; Limitation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lt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lt1"/>
                </a:solidFill>
              </a:rPr>
              <a:t>Proposed Solution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A553F-2D03-3020-8BB4-1AD5622D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612" y="511651"/>
            <a:ext cx="791817" cy="791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F20BE1-8BDF-A34A-2D3C-87ED51B9F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35" y="2284639"/>
            <a:ext cx="4077307" cy="3424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642548" y="975342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Solution Approach</a:t>
            </a:r>
            <a:endParaRPr sz="3000"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subTitle" idx="1"/>
          </p:nvPr>
        </p:nvSpPr>
        <p:spPr>
          <a:xfrm>
            <a:off x="891026" y="2379762"/>
            <a:ext cx="10728000" cy="22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Leveraged </a:t>
            </a:r>
            <a:r>
              <a:rPr lang="en-US" sz="2000" b="1" dirty="0"/>
              <a:t>csv2tcxml</a:t>
            </a:r>
            <a:r>
              <a:rPr lang="en-US" sz="2000" dirty="0"/>
              <a:t> &amp; </a:t>
            </a:r>
            <a:r>
              <a:rPr lang="en-US" sz="2000" b="1" dirty="0" err="1"/>
              <a:t>tcxml_import</a:t>
            </a:r>
            <a:r>
              <a:rPr lang="en-US" sz="2000" dirty="0"/>
              <a:t> utilities to avoid reinventing the wheel.</a:t>
            </a:r>
            <a:endParaRPr sz="2000"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Created a SOA service which executes utilities to achieve bulk data import.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Provided user-friendly UI in the active workspace for users to execute Bulk Vendor Data Import utility.  </a:t>
            </a:r>
            <a:endParaRPr sz="2000"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3A85-E334-B33C-902C-7EEA5EDD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60" y="663634"/>
            <a:ext cx="1093516" cy="1093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659200" y="472475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/>
              <a:t>Process Flow</a:t>
            </a:r>
            <a:endParaRPr sz="3000"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12" y="1325875"/>
            <a:ext cx="10976273" cy="4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87500" y="459322"/>
            <a:ext cx="92160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2800" dirty="0"/>
              <a:t>Utilities Overview  </a:t>
            </a:r>
            <a:endParaRPr sz="28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787500" y="1624848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CSV2TCXML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87500" y="3410385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TCXML_IMPORT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915350" y="2099315"/>
            <a:ext cx="82125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The utility converts data provided in the csv into </a:t>
            </a:r>
            <a:r>
              <a:rPr lang="en-US" sz="1600" dirty="0" err="1">
                <a:solidFill>
                  <a:schemeClr val="lt1"/>
                </a:solidFill>
              </a:rPr>
              <a:t>tcxml</a:t>
            </a:r>
            <a:r>
              <a:rPr lang="en-US" sz="1600" dirty="0">
                <a:solidFill>
                  <a:schemeClr val="lt1"/>
                </a:solidFill>
              </a:rPr>
              <a:t>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Relations between the objects needs to be defined in the header of the csv.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Existing admin objects such as user can be referred using their candidate key.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Must contain a primary object in csv in each row for islands to be created around it.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87310" y="3928888"/>
            <a:ext cx="9359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The utility creates the objects island by island present in the </a:t>
            </a:r>
            <a:r>
              <a:rPr lang="en-US" sz="1600" dirty="0" err="1">
                <a:solidFill>
                  <a:schemeClr val="lt1"/>
                </a:solidFill>
              </a:rPr>
              <a:t>tcxml</a:t>
            </a:r>
            <a:r>
              <a:rPr lang="en-US" sz="1600" dirty="0">
                <a:solidFill>
                  <a:schemeClr val="lt1"/>
                </a:solidFill>
              </a:rPr>
              <a:t> file.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Refers to stub objects at the instance of object creation if referenced object does not exist.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We use the utility in -</a:t>
            </a:r>
            <a:r>
              <a:rPr lang="en-US" sz="1600" dirty="0" err="1">
                <a:solidFill>
                  <a:schemeClr val="lt1"/>
                </a:solidFill>
              </a:rPr>
              <a:t>bulk_import</a:t>
            </a:r>
            <a:r>
              <a:rPr lang="en-US" sz="1600" dirty="0">
                <a:solidFill>
                  <a:schemeClr val="lt1"/>
                </a:solidFill>
              </a:rPr>
              <a:t> mode to use POM level </a:t>
            </a:r>
            <a:r>
              <a:rPr lang="en-US" sz="1600" dirty="0" err="1">
                <a:solidFill>
                  <a:schemeClr val="lt1"/>
                </a:solidFill>
              </a:rPr>
              <a:t>api’s</a:t>
            </a:r>
            <a:r>
              <a:rPr lang="en-US" sz="1600" dirty="0">
                <a:solidFill>
                  <a:schemeClr val="lt1"/>
                </a:solidFill>
              </a:rPr>
              <a:t> for fast import.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dirty="0">
                <a:solidFill>
                  <a:schemeClr val="lt1"/>
                </a:solidFill>
              </a:rPr>
              <a:t>In case of failure generates xml file with failed island data.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578777" y="693049"/>
            <a:ext cx="9216000" cy="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Process</a:t>
            </a:r>
            <a:r>
              <a:rPr lang="en-US" sz="2800" dirty="0"/>
              <a:t> Flow &amp; SOA   </a:t>
            </a:r>
            <a:endParaRPr sz="2800"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1059160" y="6340617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78777" y="3906088"/>
            <a:ext cx="99549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SOA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CAFBD-D283-C350-BFC4-DC2DABAD4B2B}"/>
              </a:ext>
            </a:extLst>
          </p:cNvPr>
          <p:cNvSpPr txBox="1"/>
          <p:nvPr/>
        </p:nvSpPr>
        <p:spPr>
          <a:xfrm>
            <a:off x="578777" y="1452925"/>
            <a:ext cx="234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Process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EF6EED-5DB0-7E00-99A4-94327E21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60" y="487827"/>
            <a:ext cx="921027" cy="970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B15EB9-F8E5-3172-3498-29E4C2886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3" y="4468706"/>
            <a:ext cx="11296454" cy="1415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70BD8-160B-EF94-7B40-0C02212779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91" b="7931"/>
          <a:stretch/>
        </p:blipFill>
        <p:spPr>
          <a:xfrm>
            <a:off x="998721" y="2194627"/>
            <a:ext cx="10194557" cy="15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996950" y="2774675"/>
            <a:ext cx="8198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500"/>
              <a:t>Solution Demonstration</a:t>
            </a:r>
            <a:endParaRPr sz="35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FCDDE-E2E2-3019-8A7A-6BFDD0001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526" y="593889"/>
            <a:ext cx="833487" cy="833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44700" y="921150"/>
            <a:ext cx="9216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0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3000" dirty="0"/>
              <a:t>Future Steps</a:t>
            </a:r>
            <a:endParaRPr sz="3000"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1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| © Siemens 2025 | Siemens Digital Industries Software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943875" y="1902000"/>
            <a:ext cx="821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920514" y="2322640"/>
            <a:ext cx="10350972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Error handling needs to be more robust and thoroughly tested.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File validation needs to be added to check the syntax of content in the CSV file.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dirty="0">
                <a:solidFill>
                  <a:schemeClr val="lt1"/>
                </a:solidFill>
              </a:rPr>
              <a:t>Synchronous SOA will be converted to async SOA.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6DEF6-5550-903B-546B-63F224E1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602904"/>
            <a:ext cx="1106591" cy="1106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emens 2023">
  <a:themeElements>
    <a:clrScheme name="Siemens AG Theme Color">
      <a:dk1>
        <a:srgbClr val="000000"/>
      </a:dk1>
      <a:lt1>
        <a:srgbClr val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emens 2024">
  <a:themeElements>
    <a:clrScheme name="Siemens AG Theme Color">
      <a:dk1>
        <a:srgbClr val="000000"/>
      </a:dk1>
      <a:lt1>
        <a:srgbClr val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emens 2023">
  <a:themeElements>
    <a:clrScheme name="Siemens AG Theme Color">
      <a:dk1>
        <a:srgbClr val="000000"/>
      </a:dk1>
      <a:lt1>
        <a:srgbClr val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629</Words>
  <Application>Microsoft Office PowerPoint</Application>
  <PresentationFormat>Widescreen</PresentationFormat>
  <Paragraphs>93</Paragraphs>
  <Slides>13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 Pro Semibold</vt:lpstr>
      <vt:lpstr>Wingdings</vt:lpstr>
      <vt:lpstr>Siemens 2023</vt:lpstr>
      <vt:lpstr>Siemens 2024</vt:lpstr>
      <vt:lpstr>1_Siemens 2023</vt:lpstr>
      <vt:lpstr>Bulk Import Vendors via AW UI for TcX</vt:lpstr>
      <vt:lpstr>PowerPoint Presentation</vt:lpstr>
      <vt:lpstr>Problem Statement</vt:lpstr>
      <vt:lpstr>Solution Approach</vt:lpstr>
      <vt:lpstr>Process Flow</vt:lpstr>
      <vt:lpstr>Utilities Overview  </vt:lpstr>
      <vt:lpstr>Process Flow &amp; SOA   </vt:lpstr>
      <vt:lpstr>Solution Demonstration</vt:lpstr>
      <vt:lpstr>Future Steps</vt:lpstr>
      <vt:lpstr>Learnings &amp; Key Takeaways</vt:lpstr>
      <vt:lpstr>Key Takeaways</vt:lpstr>
      <vt:lpstr>Acknowledgement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&amp; Demo </dc:title>
  <cp:lastModifiedBy>Korde, Ashutosh (DI SW PLM LCS APPS INDAPPS R&amp;D1)</cp:lastModifiedBy>
  <cp:revision>10</cp:revision>
  <dcterms:modified xsi:type="dcterms:W3CDTF">2025-07-17T06:05:32Z</dcterms:modified>
</cp:coreProperties>
</file>