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231C-E9B2-494F-83D7-3C0AD30CF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632AB-DF1C-8040-8425-CBB632526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91BDF-6761-1241-98DE-513B92F9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2F49-C0F2-DF4F-B593-4E540D6954C8}" type="datetimeFigureOut">
              <a:rPr lang="en-JP" smtClean="0"/>
              <a:t>2021/08/17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2A865-D913-1A46-9591-2748DEDB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6ED61-1568-F745-8193-9E9B59A2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71C0-0E03-D34A-AD89-E417FD37057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6681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B4A44-37FB-2B4E-87AB-2F0947A0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24279-43BD-9546-9E0D-64A80F30A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63EE2-33B4-B04E-A983-5733747EA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2F49-C0F2-DF4F-B593-4E540D6954C8}" type="datetimeFigureOut">
              <a:rPr lang="en-JP" smtClean="0"/>
              <a:t>2021/08/17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53063-BA46-D44C-A5DF-D273CE05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BEEA2-094A-104C-AE1B-0F8B16B3F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71C0-0E03-D34A-AD89-E417FD37057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80750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9B7CC3-D46D-9F47-B046-BD441FE5A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624AC-3C8A-1140-8CF6-3F7D4B1F7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7E899-EDFD-3C40-84AC-AB6F71BF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2F49-C0F2-DF4F-B593-4E540D6954C8}" type="datetimeFigureOut">
              <a:rPr lang="en-JP" smtClean="0"/>
              <a:t>2021/08/17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2B7A0-C562-6247-9BA9-D28D33E7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F5D21-80EF-304F-B9EA-0887514A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71C0-0E03-D34A-AD89-E417FD37057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7558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D4A7-BEBA-7442-82E2-4A2E5CFE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86F1F-BBCC-E143-B2EF-CB7BEEB1F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2C926-9B99-624C-86D3-ACDB4D61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2F49-C0F2-DF4F-B593-4E540D6954C8}" type="datetimeFigureOut">
              <a:rPr lang="en-JP" smtClean="0"/>
              <a:t>2021/08/17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711BF-AF8E-3048-B67C-CF717B33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1914F-FA79-5046-AD9E-B4DE952C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71C0-0E03-D34A-AD89-E417FD37057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1374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8D0AA-8CAD-BC49-BF3A-F679AEA5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72E0A-EE65-4847-95E2-7DA0F3045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E1FCA-3B60-6444-AA98-4EEB075E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2F49-C0F2-DF4F-B593-4E540D6954C8}" type="datetimeFigureOut">
              <a:rPr lang="en-JP" smtClean="0"/>
              <a:t>2021/08/17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0442E-BB8A-9F4F-8E70-A527BA66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5A36C-08B6-4040-8504-E47AF31E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71C0-0E03-D34A-AD89-E417FD37057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0824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3B82-0ECE-0B4A-9779-3D8C9D4B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ED18-E19C-894C-8EA2-1938AD67D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CEE49-895A-BC47-B9DE-FD1DF5CDC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39499-A3E6-5C44-9521-656DCA82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2F49-C0F2-DF4F-B593-4E540D6954C8}" type="datetimeFigureOut">
              <a:rPr lang="en-JP" smtClean="0"/>
              <a:t>2021/08/17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B55D1-B1C4-1241-83A5-28486AD5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BDD12-C1FB-A947-93A5-68A5ECD8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71C0-0E03-D34A-AD89-E417FD37057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4621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B629-DAE8-E941-8934-07AFC7A0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52B73-1E6C-6A4E-8CB8-2EBDB8EAB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B7041-ABBA-5543-A195-49C5D3FC3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03CD4-E802-E842-8EE3-D5F54A38A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94DEF8-348C-4C49-926C-5C137F243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E0F603-A272-1243-8266-3DD119D19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2F49-C0F2-DF4F-B593-4E540D6954C8}" type="datetimeFigureOut">
              <a:rPr lang="en-JP" smtClean="0"/>
              <a:t>2021/08/17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378B1-5834-7349-B1DC-211AC9059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7E4AD8-52A7-6B4E-9790-E101D0C0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71C0-0E03-D34A-AD89-E417FD37057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7130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067A4-7CAF-4146-BC69-DF11D9C2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FC6759-ECBE-404D-841E-F1FB24D6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2F49-C0F2-DF4F-B593-4E540D6954C8}" type="datetimeFigureOut">
              <a:rPr lang="en-JP" smtClean="0"/>
              <a:t>2021/08/17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37558-FDA4-CB43-8742-5D4E349E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3AABA-49BA-E041-9FBC-7075E976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71C0-0E03-D34A-AD89-E417FD37057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1354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E69E01-1BB5-FC48-8E6E-318B14E5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2F49-C0F2-DF4F-B593-4E540D6954C8}" type="datetimeFigureOut">
              <a:rPr lang="en-JP" smtClean="0"/>
              <a:t>2021/08/17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BBBBB-489A-704D-AD26-4A0F83FD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B7DE4-58AA-DF4C-8AB9-0DBF3590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71C0-0E03-D34A-AD89-E417FD37057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68503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2CAA-6992-B544-AA60-F6170C18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6F8D7-B298-5248-9A61-8D04ACCA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160D9-CEE3-9C41-9A80-6AD48643A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6FE0B-A2C7-634E-B395-A428048ED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2F49-C0F2-DF4F-B593-4E540D6954C8}" type="datetimeFigureOut">
              <a:rPr lang="en-JP" smtClean="0"/>
              <a:t>2021/08/17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15638-9BFA-8040-9238-A3C49172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E9BF1-D7C9-BD41-B7C3-C0FB332F2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71C0-0E03-D34A-AD89-E417FD37057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7853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DEE1-2A19-4543-8552-C8D54E9D8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A13824-B55A-AD45-AB4C-E68979A87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11095-3CCF-6E47-9FFA-53CF11EDC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ECBDE-1AD2-D948-9042-879AC090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2F49-C0F2-DF4F-B593-4E540D6954C8}" type="datetimeFigureOut">
              <a:rPr lang="en-JP" smtClean="0"/>
              <a:t>2021/08/17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B5657-AE72-3F4F-AB59-05BAFEEC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0C759-16CC-AC41-B2C6-1DCE8E30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71C0-0E03-D34A-AD89-E417FD37057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0964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9E02B5-53C4-1146-98C7-979EC868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3ABF1-C2F6-8F41-BFCC-FE26A90DD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9D05-6BBA-E14F-B42D-91E889B8B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92F49-C0F2-DF4F-B593-4E540D6954C8}" type="datetimeFigureOut">
              <a:rPr lang="en-JP" smtClean="0"/>
              <a:t>2021/08/17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43ABD-896B-8847-90F4-531928AE7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9296E-5674-964E-B518-25FD5A59C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871C0-0E03-D34A-AD89-E417FD37057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029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F966-2FBD-1C4E-9A62-4B1AC335E7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JP" dirty="0">
                <a:latin typeface="Abadi" panose="020F0502020204030204" pitchFamily="34" charset="0"/>
                <a:cs typeface="Abadi" panose="020F0502020204030204" pitchFamily="34" charset="0"/>
              </a:rPr>
              <a:t>Book Review Semtiment Analysis</a:t>
            </a:r>
            <a:br>
              <a:rPr lang="en-JP" dirty="0">
                <a:latin typeface="Abadi" panose="020F0502020204030204" pitchFamily="34" charset="0"/>
                <a:cs typeface="Abadi" panose="020F0502020204030204" pitchFamily="34" charset="0"/>
              </a:rPr>
            </a:br>
            <a:endParaRPr lang="en-JP" dirty="0">
              <a:latin typeface="Abadi" panose="020F0502020204030204" pitchFamily="34" charset="0"/>
              <a:cs typeface="Abad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AB247-8142-B149-86FB-3250176243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JP" dirty="0">
                <a:latin typeface="Abadi" panose="020B0604020104020204" pitchFamily="34" charset="0"/>
              </a:rPr>
              <a:t>Ashutosh Tripathi</a:t>
            </a:r>
          </a:p>
        </p:txBody>
      </p:sp>
    </p:spTree>
    <p:extLst>
      <p:ext uri="{BB962C8B-B14F-4D97-AF65-F5344CB8AC3E}">
        <p14:creationId xmlns:p14="http://schemas.microsoft.com/office/powerpoint/2010/main" val="257522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604F-ED33-414B-8200-5CD2CD8EB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9971"/>
            <a:ext cx="10515600" cy="643868"/>
          </a:xfrm>
        </p:spPr>
        <p:txBody>
          <a:bodyPr>
            <a:normAutofit/>
          </a:bodyPr>
          <a:lstStyle/>
          <a:p>
            <a:r>
              <a:rPr lang="en-JP" sz="3200" b="1" dirty="0">
                <a:solidFill>
                  <a:srgbClr val="002060"/>
                </a:solidFill>
              </a:rPr>
              <a:t>Sentiment Analysis :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874EE-BF7A-A44D-B2F1-5034F826C8EB}"/>
              </a:ext>
            </a:extLst>
          </p:cNvPr>
          <p:cNvSpPr txBox="1"/>
          <p:nvPr/>
        </p:nvSpPr>
        <p:spPr>
          <a:xfrm>
            <a:off x="838200" y="1870842"/>
            <a:ext cx="99033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JP" dirty="0"/>
              <a:t>Sentiment analysis or opinion mining is a method of extraction of sentiment from textual data. </a:t>
            </a:r>
            <a:r>
              <a:rPr lang="en-US" dirty="0"/>
              <a:t>Generally,</a:t>
            </a:r>
            <a:r>
              <a:rPr lang="en-JP" dirty="0"/>
              <a:t> the sentiment is shown in terms of whether the text is positive , negative or neutral.</a:t>
            </a:r>
          </a:p>
          <a:p>
            <a:pPr marL="342900" indent="-342900" algn="just">
              <a:buFont typeface="+mj-lt"/>
              <a:buAutoNum type="arabicPeriod"/>
            </a:pPr>
            <a:endParaRPr lang="en-JP" dirty="0"/>
          </a:p>
          <a:p>
            <a:pPr marL="342900" indent="-342900" algn="just">
              <a:buFont typeface="+mj-lt"/>
              <a:buAutoNum type="arabicPeriod"/>
            </a:pPr>
            <a:r>
              <a:rPr lang="en-JP" dirty="0"/>
              <a:t>Sentiment analysis is important for both business case and for reseach purposes. </a:t>
            </a:r>
          </a:p>
          <a:p>
            <a:pPr marL="342900" indent="-342900" algn="just">
              <a:buFont typeface="+mj-lt"/>
              <a:buAutoNum type="arabicPeriod"/>
            </a:pPr>
            <a:endParaRPr lang="en-JP" dirty="0"/>
          </a:p>
          <a:p>
            <a:pPr marL="342900" indent="-342900" algn="just">
              <a:buFont typeface="+mj-lt"/>
              <a:buAutoNum type="arabicPeriod"/>
            </a:pPr>
            <a:r>
              <a:rPr lang="en-JP" dirty="0"/>
              <a:t>For business case, it is important to understand how the customers are reacting to any </a:t>
            </a:r>
            <a:r>
              <a:rPr lang="en-US" dirty="0"/>
              <a:t>product</a:t>
            </a:r>
            <a:r>
              <a:rPr lang="en-JP" dirty="0"/>
              <a:t> or services. By understanding the sentiment , the business can take important decisions such as to improve products / services or to promote if t</a:t>
            </a:r>
            <a:r>
              <a:rPr lang="en-US" dirty="0"/>
              <a:t>h</a:t>
            </a:r>
            <a:r>
              <a:rPr lang="en-JP" dirty="0"/>
              <a:t>e feedback is positive.</a:t>
            </a:r>
          </a:p>
          <a:p>
            <a:pPr marL="342900" indent="-342900" algn="just">
              <a:buFont typeface="+mj-lt"/>
              <a:buAutoNum type="arabicPeriod"/>
            </a:pPr>
            <a:endParaRPr lang="en-JP" dirty="0"/>
          </a:p>
          <a:p>
            <a:pPr marL="342900" indent="-342900" algn="just">
              <a:buFont typeface="+mj-lt"/>
              <a:buAutoNum type="arabicPeriod"/>
            </a:pPr>
            <a:r>
              <a:rPr lang="en-JP" dirty="0"/>
              <a:t>For research, it leads to new findings wh</a:t>
            </a:r>
            <a:r>
              <a:rPr lang="en-US" dirty="0" err="1"/>
              <a:t>ic</a:t>
            </a:r>
            <a:r>
              <a:rPr lang="en-JP" dirty="0"/>
              <a:t>h can be useful for  other areas of NLP.</a:t>
            </a:r>
          </a:p>
          <a:p>
            <a:pPr marL="342900" indent="-342900">
              <a:buFont typeface="+mj-lt"/>
              <a:buAutoNum type="arabicPeriod"/>
            </a:pP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23924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87F0-A837-614B-9040-49CA5CD5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b="1" dirty="0">
                <a:solidFill>
                  <a:srgbClr val="002060"/>
                </a:solidFill>
              </a:rPr>
              <a:t>Contents: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F91DF6-6CEF-CC48-ADE1-B4278DCF6D25}"/>
              </a:ext>
            </a:extLst>
          </p:cNvPr>
          <p:cNvSpPr txBox="1"/>
          <p:nvPr/>
        </p:nvSpPr>
        <p:spPr>
          <a:xfrm>
            <a:off x="838200" y="1587062"/>
            <a:ext cx="70944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sz="3200" dirty="0"/>
              <a:t>Problem Statement</a:t>
            </a:r>
          </a:p>
          <a:p>
            <a:endParaRPr lang="en-JP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sz="3200" dirty="0"/>
              <a:t>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JP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sz="3200" dirty="0"/>
              <a:t>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JP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sz="3200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JP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sz="3200" dirty="0"/>
              <a:t>Application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JP" sz="3200" dirty="0"/>
          </a:p>
        </p:txBody>
      </p:sp>
    </p:spTree>
    <p:extLst>
      <p:ext uri="{BB962C8B-B14F-4D97-AF65-F5344CB8AC3E}">
        <p14:creationId xmlns:p14="http://schemas.microsoft.com/office/powerpoint/2010/main" val="395398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EF14-CAC1-0142-8204-CF948EC2B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491"/>
            <a:ext cx="10515600" cy="1001220"/>
          </a:xfrm>
        </p:spPr>
        <p:txBody>
          <a:bodyPr/>
          <a:lstStyle/>
          <a:p>
            <a:r>
              <a:rPr lang="en-JP" b="1" dirty="0">
                <a:solidFill>
                  <a:srgbClr val="002060"/>
                </a:solidFill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34CAF-8303-7246-BA83-977827DC73F9}"/>
              </a:ext>
            </a:extLst>
          </p:cNvPr>
          <p:cNvSpPr txBox="1"/>
          <p:nvPr/>
        </p:nvSpPr>
        <p:spPr>
          <a:xfrm>
            <a:off x="956441" y="1334813"/>
            <a:ext cx="93857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dirty="0"/>
              <a:t>We are provided with book review dataset. The dataset contains commnets of readers describing how they felt about the book and expressing theres likings and dislikings. User generally provide a title as summary and the reviews.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b="1" dirty="0"/>
              <a:t>Business Problem :  </a:t>
            </a:r>
            <a:r>
              <a:rPr lang="en-JP" dirty="0"/>
              <a:t>The stakeholders concerned want to know how people are reacting to the books. Given huge volume of data involved it is very expensive for a human to manually check each review and assign sentiments. We need to develop an automated system which can read the reviews and automatically assign the sentiments.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JP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b="1" dirty="0"/>
              <a:t>Solution: </a:t>
            </a:r>
            <a:r>
              <a:rPr lang="en-JP" dirty="0"/>
              <a:t>We</a:t>
            </a:r>
            <a:r>
              <a:rPr lang="en-JP" b="1" dirty="0"/>
              <a:t> </a:t>
            </a:r>
            <a:r>
              <a:rPr lang="en-JP" dirty="0"/>
              <a:t>need to develop a Machine Learning solution which can learn from the dataset and able to classify the text into positive , negative and neutral classes. </a:t>
            </a:r>
            <a:endParaRPr lang="en-JP" b="1" dirty="0"/>
          </a:p>
        </p:txBody>
      </p:sp>
    </p:spTree>
    <p:extLst>
      <p:ext uri="{BB962C8B-B14F-4D97-AF65-F5344CB8AC3E}">
        <p14:creationId xmlns:p14="http://schemas.microsoft.com/office/powerpoint/2010/main" val="304796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4CBC-AD87-A745-8FD1-BF2E113A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096"/>
          </a:xfrm>
        </p:spPr>
        <p:txBody>
          <a:bodyPr/>
          <a:lstStyle/>
          <a:p>
            <a:r>
              <a:rPr lang="en-JP" b="1" dirty="0">
                <a:solidFill>
                  <a:srgbClr val="002060"/>
                </a:solidFill>
              </a:rPr>
              <a:t>Dataset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BA5346-7978-984F-9071-3F022A2A1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0" y="1240222"/>
            <a:ext cx="51943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1FCA8F-572E-0041-8CAF-0F748410B37B}"/>
              </a:ext>
            </a:extLst>
          </p:cNvPr>
          <p:cNvSpPr txBox="1"/>
          <p:nvPr/>
        </p:nvSpPr>
        <p:spPr>
          <a:xfrm>
            <a:off x="951470" y="1346886"/>
            <a:ext cx="514453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The train data has following characteristics:</a:t>
            </a:r>
          </a:p>
          <a:p>
            <a:endParaRPr lang="en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dirty="0"/>
              <a:t>Total Length : 882380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useful columns: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JP" dirty="0"/>
              <a:t>Review : The text review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JP" dirty="0"/>
              <a:t>Summary : A short header or title (text)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JP" dirty="0"/>
              <a:t>Score : A rating between 1 -  5.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dirty="0"/>
              <a:t>The score is then transformed into sentiment with 1 and 2 as negative, 3 as neutral, 4 and 5 as positive. The ration of negative , neutral and positive is roughly 6 : 10 : 84. We see the data is highly unbalanced.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dirty="0"/>
              <a:t>Test data : length 99995, with only review and summary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92271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9DAC8-FDAC-CE45-9204-DFBF2E1B9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7647"/>
          </a:xfrm>
        </p:spPr>
        <p:txBody>
          <a:bodyPr/>
          <a:lstStyle/>
          <a:p>
            <a:r>
              <a:rPr lang="en-JP" b="1" dirty="0">
                <a:solidFill>
                  <a:srgbClr val="002060"/>
                </a:solidFill>
              </a:rPr>
              <a:t>Modelling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515BAD-0737-804A-B221-2FE0DA34779F}"/>
              </a:ext>
            </a:extLst>
          </p:cNvPr>
          <p:cNvSpPr txBox="1"/>
          <p:nvPr/>
        </p:nvSpPr>
        <p:spPr>
          <a:xfrm>
            <a:off x="922282" y="1306958"/>
            <a:ext cx="1068113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Pre-Processing</a:t>
            </a:r>
            <a:r>
              <a:rPr lang="en-JP" b="1" dirty="0"/>
              <a:t> </a:t>
            </a:r>
            <a:r>
              <a:rPr lang="en-JP" dirty="0"/>
              <a:t>: There was no pre-processing applied to text in the final version of the model. The main reason being Pre-Sentence Embeddings were used as the base of the model and since these pre-trained models are based on huge corpus of text with no tradional pre-processing. Another reason for not applying any pre-processing was big amount of data. From my experience I have seen pre-processing may be useful when dealing with small data.</a:t>
            </a:r>
          </a:p>
          <a:p>
            <a:endParaRPr lang="en-JP" dirty="0"/>
          </a:p>
          <a:p>
            <a:r>
              <a:rPr lang="en-JP" b="1" dirty="0"/>
              <a:t>Holdout Data:  </a:t>
            </a:r>
            <a:r>
              <a:rPr lang="en-JP" dirty="0"/>
              <a:t>Prior to modelling or any analysis , I seperated out 20% of data as holdout set with stratified spliting. </a:t>
            </a:r>
          </a:p>
          <a:p>
            <a:endParaRPr lang="en-JP" b="1" dirty="0"/>
          </a:p>
          <a:p>
            <a:r>
              <a:rPr lang="en-JP" b="1" dirty="0"/>
              <a:t>Two Models : </a:t>
            </a:r>
            <a:r>
              <a:rPr lang="en-JP" dirty="0"/>
              <a:t>Two different models were built based on the word count in the review.	</a:t>
            </a:r>
          </a:p>
          <a:p>
            <a:endParaRPr lang="en-JP" dirty="0"/>
          </a:p>
          <a:p>
            <a:pPr marL="342900" indent="-342900">
              <a:buAutoNum type="arabicPeriod"/>
            </a:pPr>
            <a:r>
              <a:rPr lang="en-JP" b="1" dirty="0"/>
              <a:t>Less that equal to 250 words : </a:t>
            </a:r>
            <a:r>
              <a:rPr lang="en-JP" dirty="0"/>
              <a:t>X</a:t>
            </a:r>
            <a:r>
              <a:rPr lang="en-US" dirty="0"/>
              <a:t>l</a:t>
            </a:r>
            <a:r>
              <a:rPr lang="en-JP" dirty="0"/>
              <a:t>net transformer model was used with fine tuning. </a:t>
            </a:r>
          </a:p>
          <a:p>
            <a:pPr marL="342900" indent="-342900">
              <a:buAutoNum type="arabicPeriod"/>
            </a:pPr>
            <a:endParaRPr lang="en-JP" dirty="0"/>
          </a:p>
          <a:p>
            <a:r>
              <a:rPr lang="en-JP" b="1" dirty="0"/>
              <a:t>2. Greater than 250: </a:t>
            </a:r>
            <a:r>
              <a:rPr lang="en-JP" dirty="0"/>
              <a:t>A Bi-LSTM based method using embedding from Universal Sentence Encoder. The time sequence in the Bi-LSTM were </a:t>
            </a:r>
            <a:r>
              <a:rPr lang="en-US" dirty="0"/>
              <a:t>individual</a:t>
            </a:r>
            <a:r>
              <a:rPr lang="en-JP" dirty="0"/>
              <a:t> sentence embediing inste</a:t>
            </a:r>
            <a:r>
              <a:rPr lang="en-US" dirty="0"/>
              <a:t>a</a:t>
            </a:r>
            <a:r>
              <a:rPr lang="en-JP" dirty="0"/>
              <a:t>d of words. Apart from LSTM for review , the model parallely uses  an ANN with sentence embedding from summary.</a:t>
            </a:r>
            <a:r>
              <a:rPr lang="en-JP" b="1" dirty="0"/>
              <a:t>		</a:t>
            </a:r>
          </a:p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72485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C5AB-6B01-3440-B975-619B18534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05" y="6780"/>
            <a:ext cx="10515600" cy="748972"/>
          </a:xfrm>
        </p:spPr>
        <p:txBody>
          <a:bodyPr/>
          <a:lstStyle/>
          <a:p>
            <a:r>
              <a:rPr lang="en-JP" b="1" dirty="0">
                <a:solidFill>
                  <a:srgbClr val="002060"/>
                </a:solidFill>
              </a:rPr>
              <a:t>Results and Metrics on Holdout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EE07D6-7D2A-2D42-87A0-96508F2CD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695" y="755752"/>
            <a:ext cx="6032500" cy="2667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0F59A8-476D-8E47-965C-A4CAA1E0E325}"/>
              </a:ext>
            </a:extLst>
          </p:cNvPr>
          <p:cNvSpPr txBox="1"/>
          <p:nvPr/>
        </p:nvSpPr>
        <p:spPr>
          <a:xfrm>
            <a:off x="838199" y="869778"/>
            <a:ext cx="40283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b="1" dirty="0"/>
              <a:t>Bi-LSTM / Universal Sentence Encoder based model for word count &gt; 250.</a:t>
            </a:r>
          </a:p>
          <a:p>
            <a:endParaRPr lang="en-JP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b="1" dirty="0"/>
              <a:t>Accuracy </a:t>
            </a:r>
            <a:r>
              <a:rPr lang="en-JP" dirty="0"/>
              <a:t>is 89 %.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b="1" dirty="0"/>
              <a:t>Macro precision, recall and F1 </a:t>
            </a:r>
            <a:r>
              <a:rPr lang="en-JP" dirty="0"/>
              <a:t>are 76,70 and 72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b="1" dirty="0"/>
              <a:t>Weighted  precision, recall and F1 </a:t>
            </a:r>
            <a:r>
              <a:rPr lang="en-JP" dirty="0"/>
              <a:t>are 88,89 and 88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JP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66878B-6D7A-5F48-84FD-3640ACC5F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307" y="3823812"/>
            <a:ext cx="7271693" cy="28544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7A2AA6-BEE2-0F44-9A25-817894372B70}"/>
              </a:ext>
            </a:extLst>
          </p:cNvPr>
          <p:cNvSpPr txBox="1"/>
          <p:nvPr/>
        </p:nvSpPr>
        <p:spPr>
          <a:xfrm>
            <a:off x="838198" y="3958357"/>
            <a:ext cx="40283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b="1" dirty="0"/>
              <a:t>XLNET Based model for word count &lt;= 250.</a:t>
            </a:r>
          </a:p>
          <a:p>
            <a:endParaRPr lang="en-JP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b="1" dirty="0"/>
              <a:t>Accuracy </a:t>
            </a:r>
            <a:r>
              <a:rPr lang="en-JP" dirty="0"/>
              <a:t>is 92 %.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b="1" dirty="0"/>
              <a:t>Macro precision, recall and F1 </a:t>
            </a:r>
            <a:r>
              <a:rPr lang="en-JP" dirty="0"/>
              <a:t>are 78,73 and 75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b="1" dirty="0"/>
              <a:t>Weighted  precision, recall and F1 </a:t>
            </a:r>
            <a:r>
              <a:rPr lang="en-JP" dirty="0"/>
              <a:t>are 91,92 and 91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JP" b="1" dirty="0"/>
          </a:p>
        </p:txBody>
      </p:sp>
    </p:spTree>
    <p:extLst>
      <p:ext uri="{BB962C8B-B14F-4D97-AF65-F5344CB8AC3E}">
        <p14:creationId xmlns:p14="http://schemas.microsoft.com/office/powerpoint/2010/main" val="36323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C5AB-6B01-3440-B975-619B18534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086" y="241558"/>
            <a:ext cx="10515600" cy="748972"/>
          </a:xfrm>
        </p:spPr>
        <p:txBody>
          <a:bodyPr/>
          <a:lstStyle/>
          <a:p>
            <a:r>
              <a:rPr lang="en-JP" b="1" dirty="0">
                <a:solidFill>
                  <a:srgbClr val="002060"/>
                </a:solidFill>
              </a:rPr>
              <a:t>Application and Production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D8FC46-AF9F-0740-9A26-3777AB35925E}"/>
              </a:ext>
            </a:extLst>
          </p:cNvPr>
          <p:cNvSpPr txBox="1"/>
          <p:nvPr/>
        </p:nvSpPr>
        <p:spPr>
          <a:xfrm>
            <a:off x="444843" y="1186249"/>
            <a:ext cx="93417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dirty="0"/>
              <a:t>The whole sentiment module is futher transformed as </a:t>
            </a:r>
            <a:r>
              <a:rPr lang="en-US" dirty="0"/>
              <a:t>two-way</a:t>
            </a:r>
            <a:r>
              <a:rPr lang="en-JP" dirty="0"/>
              <a:t> appliation: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JP" dirty="0"/>
              <a:t>Rest Service : Using Flask as backend , the model offers Sentiment as a Service using web API calls.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JP" dirty="0"/>
              <a:t>Bulk File Processing : The application can be used to find sentiment of bulk text by uploading files in CSV format.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whole application is further wrapped inside a DOCKER Solution which can be easily ported from one system to another or in a cloud native environment. </a:t>
            </a:r>
            <a:endParaRPr lang="en-JP" dirty="0"/>
          </a:p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4187521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724</Words>
  <Application>Microsoft Macintosh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Abadi</vt:lpstr>
      <vt:lpstr>Arial</vt:lpstr>
      <vt:lpstr>Calibri</vt:lpstr>
      <vt:lpstr>Calibri Light</vt:lpstr>
      <vt:lpstr>Office Theme</vt:lpstr>
      <vt:lpstr>Book Review Semtiment Analysis </vt:lpstr>
      <vt:lpstr>Sentiment Analysis : Introduction</vt:lpstr>
      <vt:lpstr>Contents:</vt:lpstr>
      <vt:lpstr>Problem Statement</vt:lpstr>
      <vt:lpstr>Dataset</vt:lpstr>
      <vt:lpstr>Modelling</vt:lpstr>
      <vt:lpstr>Results and Metrics on Holdout Set</vt:lpstr>
      <vt:lpstr>Application and Production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Review Semtiment Analysis </dc:title>
  <dc:creator>ashutosh tripathi</dc:creator>
  <cp:lastModifiedBy>ashutosh tripathi</cp:lastModifiedBy>
  <cp:revision>1</cp:revision>
  <dcterms:created xsi:type="dcterms:W3CDTF">2021-08-16T17:40:19Z</dcterms:created>
  <dcterms:modified xsi:type="dcterms:W3CDTF">2021-08-16T18:45:25Z</dcterms:modified>
</cp:coreProperties>
</file>