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56" r:id="rId2"/>
    <p:sldId id="314" r:id="rId3"/>
    <p:sldId id="313" r:id="rId4"/>
    <p:sldId id="257" r:id="rId5"/>
    <p:sldId id="315" r:id="rId6"/>
    <p:sldId id="316" r:id="rId7"/>
    <p:sldId id="317" r:id="rId8"/>
    <p:sldId id="318" r:id="rId9"/>
    <p:sldId id="258" r:id="rId10"/>
    <p:sldId id="320" r:id="rId11"/>
    <p:sldId id="321" r:id="rId12"/>
    <p:sldId id="322" r:id="rId13"/>
    <p:sldId id="323" r:id="rId14"/>
    <p:sldId id="326" r:id="rId15"/>
    <p:sldId id="327" r:id="rId16"/>
    <p:sldId id="328" r:id="rId17"/>
    <p:sldId id="329" r:id="rId18"/>
    <p:sldId id="330" r:id="rId19"/>
    <p:sldId id="331" r:id="rId20"/>
    <p:sldId id="332" r:id="rId21"/>
    <p:sldId id="324" r:id="rId22"/>
    <p:sldId id="325" r:id="rId23"/>
  </p:sldIdLst>
  <p:sldSz cx="9144000" cy="5143500" type="screen16x9"/>
  <p:notesSz cx="6858000" cy="9144000"/>
  <p:embeddedFontLst>
    <p:embeddedFont>
      <p:font typeface="Abel" panose="020B0604020202020204" charset="0"/>
      <p:regular r:id="rId25"/>
    </p:embeddedFont>
    <p:embeddedFont>
      <p:font typeface="Bahiana" panose="020B0604020202020204" charset="0"/>
      <p:regular r:id="rId26"/>
    </p:embeddedFont>
    <p:embeddedFont>
      <p:font typeface="Fira Sans Extra Condensed Medium" panose="020B0604020202020204" charset="0"/>
      <p:regular r:id="rId27"/>
      <p:bold r:id="rId28"/>
      <p:italic r:id="rId29"/>
      <p:boldItalic r:id="rId30"/>
    </p:embeddedFont>
    <p:embeddedFont>
      <p:font typeface="Hepta Slab Medium" panose="020B0604020202020204" charset="0"/>
      <p:regular r:id="rId31"/>
      <p:bold r:id="rId32"/>
    </p:embeddedFont>
    <p:embeddedFont>
      <p:font typeface="Hepta Slab SemiBold" panose="020B0604020202020204" charset="0"/>
      <p:regular r:id="rId33"/>
      <p:bold r:id="rId34"/>
    </p:embeddedFont>
    <p:embeddedFont>
      <p:font typeface="Oswald SemiBold" panose="00000700000000000000" pitchFamily="2" charset="0"/>
      <p:regular r:id="rId35"/>
      <p:bold r:id="rId36"/>
    </p:embeddedFont>
    <p:embeddedFont>
      <p:font typeface="Sansit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66B908-7B59-474E-B8CB-0C2DC16B5A00}">
  <a:tblStyle styleId="{6266B908-7B59-474E-B8CB-0C2DC16B5A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23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786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394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53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flipH="1">
            <a:off x="2474500" y="3214700"/>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20" name="Google Shape;20;p3"/>
          <p:cNvSpPr txBox="1">
            <a:spLocks noGrp="1"/>
          </p:cNvSpPr>
          <p:nvPr>
            <p:ph type="subTitle" idx="1"/>
          </p:nvPr>
        </p:nvSpPr>
        <p:spPr>
          <a:xfrm flipH="1">
            <a:off x="2474500" y="3744825"/>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21" name="Google Shape;21;p3"/>
          <p:cNvSpPr txBox="1">
            <a:spLocks noGrp="1"/>
          </p:cNvSpPr>
          <p:nvPr>
            <p:ph type="title" idx="2" hasCustomPrompt="1"/>
          </p:nvPr>
        </p:nvSpPr>
        <p:spPr>
          <a:xfrm flipH="1">
            <a:off x="4041613" y="17901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 name="Google Shape;58;p10"/>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2"/>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3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83" name="Google Shape;83;p14"/>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lt2"/>
        </a:solidFill>
        <a:effectLst/>
      </p:bgPr>
    </p:bg>
    <p:spTree>
      <p:nvGrpSpPr>
        <p:cNvPr id="1" name="Shape 16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60"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bit.ly/2Tynxth"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slide" Target="slide9.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 Target="slide10.xm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slide" Target="slide1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2720175" y="2687200"/>
            <a:ext cx="3703800" cy="8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EXHIBITION -1 </a:t>
            </a:r>
            <a:endParaRPr dirty="0"/>
          </a:p>
        </p:txBody>
      </p:sp>
      <p:sp>
        <p:nvSpPr>
          <p:cNvPr id="178" name="Google Shape;178;p26">
            <a:hlinkClick r:id="" action="ppaction://hlinkshowjump?jump=nextslide"/>
          </p:cNvPr>
          <p:cNvSpPr/>
          <p:nvPr/>
        </p:nvSpPr>
        <p:spPr>
          <a:xfrm>
            <a:off x="3651900" y="3820488"/>
            <a:ext cx="1840200" cy="333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txBox="1">
            <a:spLocks noGrp="1"/>
          </p:cNvSpPr>
          <p:nvPr>
            <p:ph type="subTitle" idx="1"/>
          </p:nvPr>
        </p:nvSpPr>
        <p:spPr>
          <a:xfrm>
            <a:off x="4020150" y="3857474"/>
            <a:ext cx="1103700" cy="1698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solidFill>
                  <a:schemeClr val="hlink"/>
                </a:solidFill>
                <a:uFill>
                  <a:noFill/>
                </a:uFill>
                <a:hlinkClick r:id="rId3" action="ppaction://hlinksldjump"/>
              </a:rPr>
              <a:t>Start now!</a:t>
            </a:r>
            <a:endParaRPr/>
          </a:p>
        </p:txBody>
      </p:sp>
      <p:pic>
        <p:nvPicPr>
          <p:cNvPr id="3" name="Graphic 2" descr="Checklist">
            <a:extLst>
              <a:ext uri="{FF2B5EF4-FFF2-40B4-BE49-F238E27FC236}">
                <a16:creationId xmlns:a16="http://schemas.microsoft.com/office/drawing/2014/main" id="{B66DF46A-0815-4553-BBD4-84DAA76E1C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20150" y="1754307"/>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0"/>
            <a:ext cx="947092" cy="289149"/>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3" name="Google Shape;243;p27"/>
          <p:cNvSpPr txBox="1"/>
          <p:nvPr/>
        </p:nvSpPr>
        <p:spPr>
          <a:xfrm>
            <a:off x="2459374" y="90242"/>
            <a:ext cx="1051049" cy="19890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Objective </a:t>
            </a:r>
            <a:endParaRPr sz="1200" dirty="0">
              <a:solidFill>
                <a:schemeClr val="dk1"/>
              </a:solidFill>
              <a:latin typeface="Abel"/>
              <a:ea typeface="Abel"/>
              <a:cs typeface="Abel"/>
              <a:sym typeface="Abel"/>
            </a:endParaRPr>
          </a:p>
        </p:txBody>
      </p:sp>
      <p:sp>
        <p:nvSpPr>
          <p:cNvPr id="244" name="Google Shape;244;p27"/>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Proposal</a:t>
            </a:r>
            <a:endParaRPr sz="1200" dirty="0">
              <a:solidFill>
                <a:schemeClr val="dk1"/>
              </a:solidFill>
              <a:latin typeface="Abel"/>
              <a:ea typeface="Abel"/>
              <a:cs typeface="Abel"/>
              <a:sym typeface="Abel"/>
            </a:endParaRPr>
          </a:p>
        </p:txBody>
      </p:sp>
      <p:sp>
        <p:nvSpPr>
          <p:cNvPr id="245" name="Google Shape;245;p27"/>
          <p:cNvSpPr txBox="1">
            <a:spLocks noGrp="1"/>
          </p:cNvSpPr>
          <p:nvPr>
            <p:ph type="body" idx="1"/>
          </p:nvPr>
        </p:nvSpPr>
        <p:spPr>
          <a:xfrm>
            <a:off x="732525" y="2659380"/>
            <a:ext cx="7674600" cy="19695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mn-lt"/>
              </a:rPr>
              <a:t>Our group’s research is novel, because there may be GPA and CGPA calculator in other websites but our group has taken initiative in which we will put all the resources in the one website ,We will provide the attendance calculator through which they can keep track of their attendance in these time where everyone is involved in online education.</a:t>
            </a:r>
          </a:p>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dirty="0">
                <a:solidFill>
                  <a:schemeClr val="lt1"/>
                </a:solidFill>
                <a:latin typeface="+mn-lt"/>
              </a:rPr>
              <a:t>Even the student has to visit different websites for different resources , but from our website they can access all those resource which they can access from several different websites. </a:t>
            </a:r>
            <a:endParaRPr dirty="0">
              <a:solidFill>
                <a:schemeClr val="lt1"/>
              </a:solidFill>
              <a:latin typeface="+mn-lt"/>
            </a:endParaRP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b="1" dirty="0">
                <a:solidFill>
                  <a:schemeClr val="dk1"/>
                </a:solidFill>
                <a:latin typeface="Abel"/>
                <a:ea typeface="Abel"/>
                <a:cs typeface="Abel"/>
                <a:sym typeface="Abel"/>
              </a:rPr>
              <a:t>Novelty</a:t>
            </a:r>
            <a:endParaRPr sz="1200" b="1" dirty="0">
              <a:solidFill>
                <a:schemeClr val="dk1"/>
              </a:solidFill>
              <a:latin typeface="Abel"/>
              <a:ea typeface="Abel"/>
              <a:cs typeface="Abel"/>
              <a:sym typeface="Abel"/>
            </a:endParaRPr>
          </a:p>
        </p:txBody>
      </p:sp>
      <p:sp>
        <p:nvSpPr>
          <p:cNvPr id="249" name="Google Shape;249;p27"/>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Existing Work</a:t>
            </a:r>
            <a:endParaRPr sz="1200" dirty="0">
              <a:solidFill>
                <a:schemeClr val="dk1"/>
              </a:solidFill>
              <a:latin typeface="Abel"/>
              <a:ea typeface="Abel"/>
              <a:cs typeface="Abel"/>
              <a:sym typeface="Abel"/>
            </a:endParaRP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Other </a:t>
            </a:r>
            <a:endParaRPr sz="1200" dirty="0">
              <a:solidFill>
                <a:schemeClr val="dk1"/>
              </a:solidFill>
              <a:latin typeface="Abel"/>
              <a:ea typeface="Abel"/>
              <a:cs typeface="Abel"/>
              <a:sym typeface="Abel"/>
            </a:endParaRPr>
          </a:p>
        </p:txBody>
      </p:sp>
      <p:pic>
        <p:nvPicPr>
          <p:cNvPr id="7" name="Picture 6">
            <a:extLst>
              <a:ext uri="{FF2B5EF4-FFF2-40B4-BE49-F238E27FC236}">
                <a16:creationId xmlns:a16="http://schemas.microsoft.com/office/drawing/2014/main" id="{3EA10DFE-59EB-4AE8-995A-66B350CB9513}"/>
              </a:ext>
            </a:extLst>
          </p:cNvPr>
          <p:cNvPicPr>
            <a:picLocks noChangeAspect="1"/>
          </p:cNvPicPr>
          <p:nvPr/>
        </p:nvPicPr>
        <p:blipFill>
          <a:blip r:embed="rId7"/>
          <a:stretch>
            <a:fillRect/>
          </a:stretch>
        </p:blipFill>
        <p:spPr>
          <a:xfrm>
            <a:off x="2223987" y="647700"/>
            <a:ext cx="4234180" cy="1909792"/>
          </a:xfrm>
          <a:prstGeom prst="rect">
            <a:avLst/>
          </a:prstGeom>
        </p:spPr>
      </p:pic>
    </p:spTree>
    <p:extLst>
      <p:ext uri="{BB962C8B-B14F-4D97-AF65-F5344CB8AC3E}">
        <p14:creationId xmlns:p14="http://schemas.microsoft.com/office/powerpoint/2010/main" val="6181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7387D-CF0E-4BAC-98A2-1888540AF51F}"/>
              </a:ext>
            </a:extLst>
          </p:cNvPr>
          <p:cNvSpPr>
            <a:spLocks noGrp="1"/>
          </p:cNvSpPr>
          <p:nvPr>
            <p:ph type="ctrTitle"/>
          </p:nvPr>
        </p:nvSpPr>
        <p:spPr/>
        <p:txBody>
          <a:bodyPr/>
          <a:lstStyle/>
          <a:p>
            <a:r>
              <a:rPr lang="en-US" dirty="0"/>
              <a:t>Real Time Usage </a:t>
            </a:r>
            <a:endParaRPr lang="en-IN" dirty="0"/>
          </a:p>
        </p:txBody>
      </p:sp>
      <p:pic>
        <p:nvPicPr>
          <p:cNvPr id="4" name="Picture 3">
            <a:extLst>
              <a:ext uri="{FF2B5EF4-FFF2-40B4-BE49-F238E27FC236}">
                <a16:creationId xmlns:a16="http://schemas.microsoft.com/office/drawing/2014/main" id="{CC5953B8-8399-4508-91FB-309E2F6A73C9}"/>
              </a:ext>
            </a:extLst>
          </p:cNvPr>
          <p:cNvPicPr>
            <a:picLocks noChangeAspect="1"/>
          </p:cNvPicPr>
          <p:nvPr/>
        </p:nvPicPr>
        <p:blipFill>
          <a:blip r:embed="rId2"/>
          <a:stretch>
            <a:fillRect/>
          </a:stretch>
        </p:blipFill>
        <p:spPr>
          <a:xfrm>
            <a:off x="2889885" y="1281112"/>
            <a:ext cx="3028950" cy="1514475"/>
          </a:xfrm>
          <a:prstGeom prst="rect">
            <a:avLst/>
          </a:prstGeom>
        </p:spPr>
      </p:pic>
      <p:sp>
        <p:nvSpPr>
          <p:cNvPr id="5" name="TextBox 4">
            <a:extLst>
              <a:ext uri="{FF2B5EF4-FFF2-40B4-BE49-F238E27FC236}">
                <a16:creationId xmlns:a16="http://schemas.microsoft.com/office/drawing/2014/main" id="{D94C6767-45BC-4469-B16F-C028063F6990}"/>
              </a:ext>
            </a:extLst>
          </p:cNvPr>
          <p:cNvSpPr txBox="1"/>
          <p:nvPr/>
        </p:nvSpPr>
        <p:spPr>
          <a:xfrm>
            <a:off x="1093470" y="3063240"/>
            <a:ext cx="6957060" cy="954107"/>
          </a:xfrm>
          <a:prstGeom prst="rect">
            <a:avLst/>
          </a:prstGeom>
          <a:noFill/>
        </p:spPr>
        <p:txBody>
          <a:bodyPr wrap="square" rtlCol="0">
            <a:spAutoFit/>
          </a:bodyPr>
          <a:lstStyle/>
          <a:p>
            <a:r>
              <a:rPr lang="en-US" dirty="0"/>
              <a:t>In this COVID time , the students are at home and they are taking their class online, sometimes emergency occurs and they have to leave the class so our attendance calculator will predict that how many classes they can leave without getting their name in DEBAR- LIST , they can calculate the GPA and CGPA when they get their Grades .</a:t>
            </a:r>
            <a:endParaRPr lang="en-IN" dirty="0"/>
          </a:p>
        </p:txBody>
      </p:sp>
    </p:spTree>
    <p:extLst>
      <p:ext uri="{BB962C8B-B14F-4D97-AF65-F5344CB8AC3E}">
        <p14:creationId xmlns:p14="http://schemas.microsoft.com/office/powerpoint/2010/main" val="390196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BE-0DF0-451E-9FB3-D6D2DE3777C0}"/>
              </a:ext>
            </a:extLst>
          </p:cNvPr>
          <p:cNvSpPr>
            <a:spLocks noGrp="1"/>
          </p:cNvSpPr>
          <p:nvPr>
            <p:ph type="ctrTitle"/>
          </p:nvPr>
        </p:nvSpPr>
        <p:spPr>
          <a:xfrm>
            <a:off x="2872740" y="808779"/>
            <a:ext cx="5558160" cy="321300"/>
          </a:xfrm>
        </p:spPr>
        <p:txBody>
          <a:bodyPr/>
          <a:lstStyle/>
          <a:p>
            <a:r>
              <a:rPr lang="en-US" dirty="0"/>
              <a:t>Hardware and Software requirement  </a:t>
            </a:r>
            <a:endParaRPr lang="en-IN" dirty="0"/>
          </a:p>
        </p:txBody>
      </p:sp>
      <p:pic>
        <p:nvPicPr>
          <p:cNvPr id="4" name="Picture 3">
            <a:extLst>
              <a:ext uri="{FF2B5EF4-FFF2-40B4-BE49-F238E27FC236}">
                <a16:creationId xmlns:a16="http://schemas.microsoft.com/office/drawing/2014/main" id="{A0AD3801-7F2D-4BE7-8FE3-235CCF17C9E7}"/>
              </a:ext>
            </a:extLst>
          </p:cNvPr>
          <p:cNvPicPr>
            <a:picLocks noChangeAspect="1"/>
          </p:cNvPicPr>
          <p:nvPr/>
        </p:nvPicPr>
        <p:blipFill>
          <a:blip r:embed="rId2"/>
          <a:stretch>
            <a:fillRect/>
          </a:stretch>
        </p:blipFill>
        <p:spPr>
          <a:xfrm>
            <a:off x="2468880" y="1249680"/>
            <a:ext cx="3749040" cy="1577340"/>
          </a:xfrm>
          <a:prstGeom prst="rect">
            <a:avLst/>
          </a:prstGeom>
        </p:spPr>
      </p:pic>
      <p:sp>
        <p:nvSpPr>
          <p:cNvPr id="5" name="TextBox 4">
            <a:extLst>
              <a:ext uri="{FF2B5EF4-FFF2-40B4-BE49-F238E27FC236}">
                <a16:creationId xmlns:a16="http://schemas.microsoft.com/office/drawing/2014/main" id="{256C6E50-6151-49E1-8A64-1889E67A246F}"/>
              </a:ext>
            </a:extLst>
          </p:cNvPr>
          <p:cNvSpPr txBox="1"/>
          <p:nvPr/>
        </p:nvSpPr>
        <p:spPr>
          <a:xfrm>
            <a:off x="967740" y="3238500"/>
            <a:ext cx="7261860" cy="738664"/>
          </a:xfrm>
          <a:prstGeom prst="rect">
            <a:avLst/>
          </a:prstGeom>
          <a:noFill/>
        </p:spPr>
        <p:txBody>
          <a:bodyPr wrap="square" rtlCol="0">
            <a:spAutoFit/>
          </a:bodyPr>
          <a:lstStyle/>
          <a:p>
            <a:r>
              <a:rPr lang="en-US" dirty="0"/>
              <a:t>Hardware requirement -&gt; Any computer system.</a:t>
            </a:r>
          </a:p>
          <a:p>
            <a:r>
              <a:rPr lang="en-US" dirty="0"/>
              <a:t>Software requirement -&gt; VS code studio, Any browser </a:t>
            </a:r>
          </a:p>
          <a:p>
            <a:r>
              <a:rPr lang="en-US" dirty="0"/>
              <a:t>  </a:t>
            </a:r>
            <a:endParaRPr lang="en-IN" dirty="0"/>
          </a:p>
        </p:txBody>
      </p:sp>
    </p:spTree>
    <p:extLst>
      <p:ext uri="{BB962C8B-B14F-4D97-AF65-F5344CB8AC3E}">
        <p14:creationId xmlns:p14="http://schemas.microsoft.com/office/powerpoint/2010/main" val="3989606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0"/>
            <a:ext cx="947092" cy="289149"/>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3" name="Google Shape;243;p27"/>
          <p:cNvSpPr txBox="1"/>
          <p:nvPr/>
        </p:nvSpPr>
        <p:spPr>
          <a:xfrm>
            <a:off x="2459374" y="90242"/>
            <a:ext cx="1051049" cy="19890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Objective </a:t>
            </a:r>
            <a:endParaRPr sz="1200" dirty="0">
              <a:solidFill>
                <a:schemeClr val="dk1"/>
              </a:solidFill>
              <a:latin typeface="Abel"/>
              <a:ea typeface="Abel"/>
              <a:cs typeface="Abel"/>
              <a:sym typeface="Abel"/>
            </a:endParaRPr>
          </a:p>
        </p:txBody>
      </p:sp>
      <p:sp>
        <p:nvSpPr>
          <p:cNvPr id="244" name="Google Shape;244;p27"/>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Proposal</a:t>
            </a:r>
            <a:endParaRPr sz="1200" dirty="0">
              <a:solidFill>
                <a:schemeClr val="dk1"/>
              </a:solidFill>
              <a:latin typeface="Abel"/>
              <a:ea typeface="Abel"/>
              <a:cs typeface="Abel"/>
              <a:sym typeface="Abel"/>
            </a:endParaRPr>
          </a:p>
        </p:txBody>
      </p:sp>
      <p:sp>
        <p:nvSpPr>
          <p:cNvPr id="245" name="Google Shape;245;p27"/>
          <p:cNvSpPr txBox="1">
            <a:spLocks noGrp="1"/>
          </p:cNvSpPr>
          <p:nvPr>
            <p:ph type="body" idx="1"/>
          </p:nvPr>
        </p:nvSpPr>
        <p:spPr>
          <a:xfrm>
            <a:off x="732525" y="2811780"/>
            <a:ext cx="7674600" cy="1817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mn-lt"/>
              </a:rPr>
              <a:t>In existing work we have designed the layout and the homepage of the website using the html , CSS , bootstrap and planning is done that we will do next.</a:t>
            </a:r>
            <a:endParaRPr dirty="0">
              <a:solidFill>
                <a:schemeClr val="lt1"/>
              </a:solidFill>
              <a:latin typeface="+mn-lt"/>
            </a:endParaRP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Novelty</a:t>
            </a:r>
            <a:endParaRPr sz="1200" dirty="0">
              <a:solidFill>
                <a:schemeClr val="dk1"/>
              </a:solidFill>
              <a:latin typeface="Abel"/>
              <a:ea typeface="Abel"/>
              <a:cs typeface="Abel"/>
              <a:sym typeface="Abel"/>
            </a:endParaRPr>
          </a:p>
        </p:txBody>
      </p:sp>
      <p:sp>
        <p:nvSpPr>
          <p:cNvPr id="249" name="Google Shape;249;p27"/>
          <p:cNvSpPr txBox="1"/>
          <p:nvPr/>
        </p:nvSpPr>
        <p:spPr>
          <a:xfrm>
            <a:off x="6557700" y="90242"/>
            <a:ext cx="988500" cy="236772"/>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b="1" dirty="0">
                <a:solidFill>
                  <a:schemeClr val="dk1"/>
                </a:solidFill>
                <a:latin typeface="Abel"/>
                <a:ea typeface="Abel"/>
                <a:cs typeface="Abel"/>
                <a:sym typeface="Abel"/>
              </a:rPr>
              <a:t>Existing Work</a:t>
            </a:r>
            <a:endParaRPr sz="1200" b="1" dirty="0">
              <a:solidFill>
                <a:schemeClr val="dk1"/>
              </a:solidFill>
              <a:latin typeface="Abel"/>
              <a:ea typeface="Abel"/>
              <a:cs typeface="Abel"/>
              <a:sym typeface="Abel"/>
            </a:endParaRP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Other </a:t>
            </a:r>
            <a:endParaRPr sz="1200" dirty="0">
              <a:solidFill>
                <a:schemeClr val="dk1"/>
              </a:solidFill>
              <a:latin typeface="Abel"/>
              <a:ea typeface="Abel"/>
              <a:cs typeface="Abel"/>
              <a:sym typeface="Abel"/>
            </a:endParaRPr>
          </a:p>
        </p:txBody>
      </p:sp>
      <p:pic>
        <p:nvPicPr>
          <p:cNvPr id="5" name="Picture 4">
            <a:extLst>
              <a:ext uri="{FF2B5EF4-FFF2-40B4-BE49-F238E27FC236}">
                <a16:creationId xmlns:a16="http://schemas.microsoft.com/office/drawing/2014/main" id="{429B1507-EDC9-4091-BFB1-DC523438604E}"/>
              </a:ext>
            </a:extLst>
          </p:cNvPr>
          <p:cNvPicPr>
            <a:picLocks noChangeAspect="1"/>
          </p:cNvPicPr>
          <p:nvPr/>
        </p:nvPicPr>
        <p:blipFill>
          <a:blip r:embed="rId7"/>
          <a:stretch>
            <a:fillRect/>
          </a:stretch>
        </p:blipFill>
        <p:spPr>
          <a:xfrm>
            <a:off x="2102067" y="456277"/>
            <a:ext cx="4472940" cy="2115473"/>
          </a:xfrm>
          <a:prstGeom prst="rect">
            <a:avLst/>
          </a:prstGeom>
        </p:spPr>
      </p:pic>
    </p:spTree>
    <p:extLst>
      <p:ext uri="{BB962C8B-B14F-4D97-AF65-F5344CB8AC3E}">
        <p14:creationId xmlns:p14="http://schemas.microsoft.com/office/powerpoint/2010/main" val="101931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8935D8-4586-499B-989B-EA0783AA8A72}"/>
              </a:ext>
            </a:extLst>
          </p:cNvPr>
          <p:cNvSpPr/>
          <p:nvPr/>
        </p:nvSpPr>
        <p:spPr>
          <a:xfrm>
            <a:off x="4133415" y="2110085"/>
            <a:ext cx="877163"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UI</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52985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4ADF3-8FE2-4AAA-98B3-490E7D141EC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39747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52F8A-FC40-43BC-BC74-7FAB0F665E4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1219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EF141-E9D1-4F99-9DCF-57025FE35BE3}"/>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107518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DD8C4-9C41-4FC7-81FA-624DDAD0569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8345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FFC39F-8793-4338-96EF-775D8E07A0F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147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9CAD-F981-48A2-932C-3F64247C33E6}"/>
              </a:ext>
            </a:extLst>
          </p:cNvPr>
          <p:cNvSpPr/>
          <p:nvPr/>
        </p:nvSpPr>
        <p:spPr>
          <a:xfrm>
            <a:off x="324688" y="2110085"/>
            <a:ext cx="849463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TITLE OF THE PROJECT </a:t>
            </a:r>
          </a:p>
        </p:txBody>
      </p:sp>
      <p:sp>
        <p:nvSpPr>
          <p:cNvPr id="4" name="TextBox 3">
            <a:extLst>
              <a:ext uri="{FF2B5EF4-FFF2-40B4-BE49-F238E27FC236}">
                <a16:creationId xmlns:a16="http://schemas.microsoft.com/office/drawing/2014/main" id="{3A522EE3-9FEB-4BDE-BC66-2489EE68359C}"/>
              </a:ext>
            </a:extLst>
          </p:cNvPr>
          <p:cNvSpPr txBox="1"/>
          <p:nvPr/>
        </p:nvSpPr>
        <p:spPr>
          <a:xfrm>
            <a:off x="1851660" y="3352800"/>
            <a:ext cx="5234940" cy="523220"/>
          </a:xfrm>
          <a:prstGeom prst="rect">
            <a:avLst/>
          </a:prstGeom>
          <a:noFill/>
        </p:spPr>
        <p:txBody>
          <a:bodyPr wrap="square" rtlCol="0">
            <a:spAutoFit/>
          </a:bodyPr>
          <a:lstStyle/>
          <a:p>
            <a:r>
              <a:rPr lang="en-US" dirty="0">
                <a:ln w="0"/>
                <a:gradFill>
                  <a:gsLst>
                    <a:gs pos="21000">
                      <a:srgbClr val="53575C"/>
                    </a:gs>
                    <a:gs pos="88000">
                      <a:srgbClr val="C5C7CA"/>
                    </a:gs>
                  </a:gsLst>
                  <a:lin ang="5400000"/>
                </a:gradFill>
              </a:rPr>
              <a:t>                      </a:t>
            </a:r>
            <a:r>
              <a:rPr lang="en-US" dirty="0">
                <a:ln w="0"/>
                <a:solidFill>
                  <a:schemeClr val="tx1"/>
                </a:solidFill>
                <a:effectLst>
                  <a:outerShdw blurRad="38100" dist="19050" dir="2700000" algn="tl" rotWithShape="0">
                    <a:schemeClr val="dk1">
                      <a:alpha val="40000"/>
                    </a:schemeClr>
                  </a:outerShdw>
                </a:effectLst>
              </a:rPr>
              <a:t>MEMEBRS AND MENTOR </a:t>
            </a:r>
            <a:endParaRPr lang="en-US" dirty="0">
              <a:ln w="0"/>
              <a:gradFill>
                <a:gsLst>
                  <a:gs pos="21000">
                    <a:srgbClr val="53575C"/>
                  </a:gs>
                  <a:gs pos="88000">
                    <a:srgbClr val="C5C7CA"/>
                  </a:gs>
                </a:gsLst>
                <a:lin ang="5400000"/>
              </a:gradFill>
            </a:endParaRPr>
          </a:p>
          <a:p>
            <a:endParaRPr lang="en-IN" dirty="0"/>
          </a:p>
        </p:txBody>
      </p:sp>
      <p:sp>
        <p:nvSpPr>
          <p:cNvPr id="5" name="Rectangle 4">
            <a:extLst>
              <a:ext uri="{FF2B5EF4-FFF2-40B4-BE49-F238E27FC236}">
                <a16:creationId xmlns:a16="http://schemas.microsoft.com/office/drawing/2014/main" id="{FBCAEE5A-E74A-435E-AA14-E04A3551861D}"/>
              </a:ext>
            </a:extLst>
          </p:cNvPr>
          <p:cNvSpPr/>
          <p:nvPr/>
        </p:nvSpPr>
        <p:spPr>
          <a:xfrm>
            <a:off x="4479635" y="2110085"/>
            <a:ext cx="184730" cy="923330"/>
          </a:xfrm>
          <a:prstGeom prst="rect">
            <a:avLst/>
          </a:prstGeom>
          <a:noFill/>
        </p:spPr>
        <p:txBody>
          <a:bodyPr wrap="non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021862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723A64-6731-4EAF-B34F-7F43175F600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157172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4524-FA6B-48BB-9282-9C27F4AEF932}"/>
              </a:ext>
            </a:extLst>
          </p:cNvPr>
          <p:cNvSpPr>
            <a:spLocks noGrp="1"/>
          </p:cNvSpPr>
          <p:nvPr>
            <p:ph type="ctrTitle"/>
          </p:nvPr>
        </p:nvSpPr>
        <p:spPr/>
        <p:txBody>
          <a:bodyPr/>
          <a:lstStyle/>
          <a:p>
            <a:r>
              <a:rPr lang="en-US" dirty="0"/>
              <a:t>Responsibilities handled </a:t>
            </a:r>
            <a:endParaRPr lang="en-IN" dirty="0"/>
          </a:p>
        </p:txBody>
      </p:sp>
      <p:sp>
        <p:nvSpPr>
          <p:cNvPr id="3" name="TextBox 2">
            <a:extLst>
              <a:ext uri="{FF2B5EF4-FFF2-40B4-BE49-F238E27FC236}">
                <a16:creationId xmlns:a16="http://schemas.microsoft.com/office/drawing/2014/main" id="{CFD94924-2AF9-4DD3-878A-D5F206AAEF35}"/>
              </a:ext>
            </a:extLst>
          </p:cNvPr>
          <p:cNvSpPr txBox="1"/>
          <p:nvPr/>
        </p:nvSpPr>
        <p:spPr>
          <a:xfrm>
            <a:off x="777240" y="1417320"/>
            <a:ext cx="7802880" cy="1169551"/>
          </a:xfrm>
          <a:prstGeom prst="rect">
            <a:avLst/>
          </a:prstGeom>
          <a:noFill/>
        </p:spPr>
        <p:txBody>
          <a:bodyPr wrap="square" rtlCol="0">
            <a:spAutoFit/>
          </a:bodyPr>
          <a:lstStyle/>
          <a:p>
            <a:pPr marL="342900" indent="-342900">
              <a:buAutoNum type="arabicPeriod"/>
            </a:pPr>
            <a:r>
              <a:rPr lang="en-US" dirty="0"/>
              <a:t>Ashutosh Kumar -&gt; Main web page </a:t>
            </a:r>
          </a:p>
          <a:p>
            <a:pPr marL="342900" indent="-342900">
              <a:buAutoNum type="arabicPeriod"/>
            </a:pPr>
            <a:r>
              <a:rPr lang="en-US" dirty="0"/>
              <a:t>Sparsh Jain-&gt; GPA calculator</a:t>
            </a:r>
          </a:p>
          <a:p>
            <a:pPr marL="342900" indent="-342900">
              <a:buAutoNum type="arabicPeriod"/>
            </a:pPr>
            <a:r>
              <a:rPr lang="en-US" dirty="0"/>
              <a:t>Shubham Mishra-&gt; Attendance calculator</a:t>
            </a:r>
          </a:p>
          <a:p>
            <a:pPr marL="342900" indent="-342900">
              <a:buAutoNum type="arabicPeriod"/>
            </a:pPr>
            <a:r>
              <a:rPr lang="en-US" dirty="0"/>
              <a:t>Shauryan Bhardwaj-&gt; CGPA Estimator</a:t>
            </a:r>
          </a:p>
          <a:p>
            <a:pPr marL="342900" indent="-342900">
              <a:buAutoNum type="arabicPeriod"/>
            </a:pPr>
            <a:r>
              <a:rPr lang="en-US" dirty="0"/>
              <a:t>Shrey Shrivastava-&gt; CGPA Calculator.</a:t>
            </a:r>
            <a:endParaRPr lang="en-IN" dirty="0"/>
          </a:p>
        </p:txBody>
      </p:sp>
    </p:spTree>
    <p:extLst>
      <p:ext uri="{BB962C8B-B14F-4D97-AF65-F5344CB8AC3E}">
        <p14:creationId xmlns:p14="http://schemas.microsoft.com/office/powerpoint/2010/main" val="1181724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5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2744C-35FB-49E1-BA17-D3E57AE4EB90}"/>
              </a:ext>
            </a:extLst>
          </p:cNvPr>
          <p:cNvSpPr>
            <a:spLocks noGrp="1"/>
          </p:cNvSpPr>
          <p:nvPr>
            <p:ph type="ctrTitle"/>
          </p:nvPr>
        </p:nvSpPr>
        <p:spPr>
          <a:xfrm flipH="1">
            <a:off x="1615440" y="1577341"/>
            <a:ext cx="6035040" cy="2241859"/>
          </a:xfrm>
        </p:spPr>
        <p:txBody>
          <a:bodyPr/>
          <a:lstStyle/>
          <a:p>
            <a:br>
              <a:rPr lang="en-US" sz="1600" dirty="0"/>
            </a:br>
            <a:r>
              <a:rPr lang="en-US" sz="1600" dirty="0"/>
              <a:t>MEMBERS: -</a:t>
            </a:r>
            <a:br>
              <a:rPr lang="en-US" sz="1600" dirty="0"/>
            </a:br>
            <a:br>
              <a:rPr lang="en-US" sz="1600" dirty="0"/>
            </a:br>
            <a:r>
              <a:rPr lang="en-US" sz="1600" dirty="0"/>
              <a:t>1. Ashutosh Kumar </a:t>
            </a:r>
            <a:br>
              <a:rPr lang="en-US" sz="1600" dirty="0"/>
            </a:br>
            <a:r>
              <a:rPr lang="en-US" sz="1600" dirty="0"/>
              <a:t>2. Sparsh Jain </a:t>
            </a:r>
            <a:br>
              <a:rPr lang="en-US" sz="1600" dirty="0"/>
            </a:br>
            <a:r>
              <a:rPr lang="en-US" sz="1600" dirty="0"/>
              <a:t>3. Shubham Mishra </a:t>
            </a:r>
            <a:br>
              <a:rPr lang="en-US" sz="1600" dirty="0"/>
            </a:br>
            <a:r>
              <a:rPr lang="en-US" sz="1600" dirty="0"/>
              <a:t>4. Shauryan Bhardwaj</a:t>
            </a:r>
            <a:br>
              <a:rPr lang="en-US" sz="1600" dirty="0"/>
            </a:br>
            <a:r>
              <a:rPr lang="en-US" sz="1600" dirty="0"/>
              <a:t>5. Shrey Srivastava</a:t>
            </a:r>
            <a:br>
              <a:rPr lang="en-US" sz="1600" dirty="0"/>
            </a:br>
            <a:br>
              <a:rPr lang="en-US" sz="1600" dirty="0"/>
            </a:br>
            <a:r>
              <a:rPr lang="en-US" sz="1600" dirty="0"/>
              <a:t>MENTOR-PROF. ANAND MOTWANI</a:t>
            </a:r>
            <a:br>
              <a:rPr lang="en-US" dirty="0"/>
            </a:br>
            <a:endParaRPr lang="en-IN" dirty="0"/>
          </a:p>
        </p:txBody>
      </p:sp>
      <p:sp>
        <p:nvSpPr>
          <p:cNvPr id="4" name="Title 3">
            <a:extLst>
              <a:ext uri="{FF2B5EF4-FFF2-40B4-BE49-F238E27FC236}">
                <a16:creationId xmlns:a16="http://schemas.microsoft.com/office/drawing/2014/main" id="{A45E59E0-EDF2-4021-A27B-6DB7245AF372}"/>
              </a:ext>
            </a:extLst>
          </p:cNvPr>
          <p:cNvSpPr>
            <a:spLocks noGrp="1"/>
          </p:cNvSpPr>
          <p:nvPr>
            <p:ph type="title" idx="2"/>
          </p:nvPr>
        </p:nvSpPr>
        <p:spPr>
          <a:xfrm flipH="1">
            <a:off x="2377437" y="53341"/>
            <a:ext cx="4480559" cy="1524000"/>
          </a:xfrm>
        </p:spPr>
        <p:txBody>
          <a:bodyPr/>
          <a:lstStyle/>
          <a:p>
            <a:r>
              <a:rPr lang="en-US" dirty="0"/>
              <a:t>VIT INVENTORY</a:t>
            </a:r>
            <a:endParaRPr lang="en-IN" dirty="0"/>
          </a:p>
        </p:txBody>
      </p:sp>
    </p:spTree>
    <p:extLst>
      <p:ext uri="{BB962C8B-B14F-4D97-AF65-F5344CB8AC3E}">
        <p14:creationId xmlns:p14="http://schemas.microsoft.com/office/powerpoint/2010/main" val="303409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0"/>
            <a:ext cx="947092" cy="289149"/>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b="1" dirty="0">
                <a:solidFill>
                  <a:schemeClr val="dk1"/>
                </a:solidFill>
                <a:latin typeface="Abel"/>
                <a:ea typeface="Abel"/>
                <a:cs typeface="Abel"/>
                <a:sym typeface="Abel"/>
              </a:rPr>
              <a:t>Introduction</a:t>
            </a:r>
            <a:endParaRPr sz="1200" b="1" dirty="0">
              <a:solidFill>
                <a:schemeClr val="dk1"/>
              </a:solidFill>
              <a:latin typeface="Abel"/>
              <a:ea typeface="Abel"/>
              <a:cs typeface="Abel"/>
              <a:sym typeface="Abel"/>
            </a:endParaRPr>
          </a:p>
        </p:txBody>
      </p:sp>
      <p:sp>
        <p:nvSpPr>
          <p:cNvPr id="243" name="Google Shape;243;p27"/>
          <p:cNvSpPr txBox="1"/>
          <p:nvPr/>
        </p:nvSpPr>
        <p:spPr>
          <a:xfrm>
            <a:off x="2459374" y="90242"/>
            <a:ext cx="1051049" cy="19890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Objective </a:t>
            </a:r>
            <a:endParaRPr sz="1200" dirty="0">
              <a:solidFill>
                <a:schemeClr val="dk1"/>
              </a:solidFill>
              <a:latin typeface="Abel"/>
              <a:ea typeface="Abel"/>
              <a:cs typeface="Abel"/>
              <a:sym typeface="Abel"/>
            </a:endParaRPr>
          </a:p>
        </p:txBody>
      </p:sp>
      <p:sp>
        <p:nvSpPr>
          <p:cNvPr id="244" name="Google Shape;244;p27"/>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Proposal</a:t>
            </a:r>
            <a:endParaRPr sz="1200" dirty="0">
              <a:solidFill>
                <a:schemeClr val="dk1"/>
              </a:solidFill>
              <a:latin typeface="Abel"/>
              <a:ea typeface="Abel"/>
              <a:cs typeface="Abel"/>
              <a:sym typeface="Abel"/>
            </a:endParaRPr>
          </a:p>
        </p:txBody>
      </p:sp>
      <p:sp>
        <p:nvSpPr>
          <p:cNvPr id="245" name="Google Shape;245;p27"/>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lt1"/>
                </a:solidFill>
                <a:latin typeface="+mn-lt"/>
              </a:rPr>
              <a:t>As this is the time when the students are learning from home , there are the certain things which they want to access for their betterment of studies. </a:t>
            </a:r>
          </a:p>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dirty="0">
                <a:solidFill>
                  <a:schemeClr val="lt1"/>
                </a:solidFill>
                <a:latin typeface="+mn-lt"/>
              </a:rPr>
              <a:t>Most of the Students especially in the engineering field, want to set the target and want to score good Grades and GPA so due to the inner process of colleges they even don’t know that how they can achieve required CGPA and GPA </a:t>
            </a:r>
            <a:r>
              <a:rPr lang="en-US" dirty="0" err="1">
                <a:solidFill>
                  <a:schemeClr val="lt1"/>
                </a:solidFill>
                <a:latin typeface="+mn-lt"/>
              </a:rPr>
              <a:t>i.e</a:t>
            </a:r>
            <a:r>
              <a:rPr lang="en-US" dirty="0">
                <a:solidFill>
                  <a:schemeClr val="lt1"/>
                </a:solidFill>
                <a:latin typeface="+mn-lt"/>
              </a:rPr>
              <a:t> in what subject they should target what grade to attain the targeted CGPA.</a:t>
            </a:r>
          </a:p>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dirty="0">
                <a:solidFill>
                  <a:schemeClr val="lt1"/>
                </a:solidFill>
                <a:latin typeface="+mn-lt"/>
              </a:rPr>
              <a:t>Even they don’t have access to check their attendance that how many classes they can leave in case of emergency without appearing in DEBAR LIST in VIT.</a:t>
            </a:r>
          </a:p>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dirty="0">
                <a:solidFill>
                  <a:schemeClr val="lt1"/>
                </a:solidFill>
                <a:latin typeface="+mn-lt"/>
              </a:rPr>
              <a:t>Hence for solving these problems we the TECHION group has come up with an initiative to design such a platform where the students can continue their learning from home easily with all the resource which they want during this time. .</a:t>
            </a:r>
          </a:p>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dirty="0">
                <a:solidFill>
                  <a:schemeClr val="lt1"/>
                </a:solidFill>
                <a:latin typeface="+mn-lt"/>
              </a:rPr>
              <a:t>And we have given this platform a name that is </a:t>
            </a:r>
            <a:r>
              <a:rPr lang="en-US" sz="1600" b="1" dirty="0">
                <a:solidFill>
                  <a:schemeClr val="lt1"/>
                </a:solidFill>
                <a:latin typeface="+mn-lt"/>
              </a:rPr>
              <a:t> VIT INVENTORY </a:t>
            </a:r>
            <a:endParaRPr dirty="0">
              <a:solidFill>
                <a:schemeClr val="lt1"/>
              </a:solidFill>
              <a:latin typeface="+mn-lt"/>
            </a:endParaRPr>
          </a:p>
        </p:txBody>
      </p:sp>
      <p:sp>
        <p:nvSpPr>
          <p:cNvPr id="246" name="Google Shape;246;p27"/>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1"/>
                </a:solidFill>
              </a:rPr>
              <a:t>INTRODUCTION </a:t>
            </a:r>
            <a:endParaRPr dirty="0">
              <a:solidFill>
                <a:schemeClr val="lt1"/>
              </a:solidFill>
            </a:endParaRP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Novelty</a:t>
            </a:r>
            <a:endParaRPr sz="1200" dirty="0">
              <a:solidFill>
                <a:schemeClr val="dk1"/>
              </a:solidFill>
              <a:latin typeface="Abel"/>
              <a:ea typeface="Abel"/>
              <a:cs typeface="Abel"/>
              <a:sym typeface="Abel"/>
            </a:endParaRPr>
          </a:p>
        </p:txBody>
      </p:sp>
      <p:sp>
        <p:nvSpPr>
          <p:cNvPr id="249" name="Google Shape;249;p27"/>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Existing Work</a:t>
            </a:r>
            <a:endParaRPr sz="1200" dirty="0">
              <a:solidFill>
                <a:schemeClr val="dk1"/>
              </a:solidFill>
              <a:latin typeface="Abel"/>
              <a:ea typeface="Abel"/>
              <a:cs typeface="Abel"/>
              <a:sym typeface="Abel"/>
            </a:endParaRP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Other </a:t>
            </a:r>
            <a:endParaRPr sz="1200" dirty="0">
              <a:solidFill>
                <a:schemeClr val="dk1"/>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9CEB-4BC2-43C6-B03B-F3B1C76040D0}"/>
              </a:ext>
            </a:extLst>
          </p:cNvPr>
          <p:cNvSpPr>
            <a:spLocks noGrp="1"/>
          </p:cNvSpPr>
          <p:nvPr>
            <p:ph type="ctrTitle"/>
          </p:nvPr>
        </p:nvSpPr>
        <p:spPr/>
        <p:txBody>
          <a:bodyPr/>
          <a:lstStyle/>
          <a:p>
            <a:r>
              <a:rPr lang="en-US" dirty="0"/>
              <a:t>Problem Statement </a:t>
            </a:r>
            <a:endParaRPr lang="en-IN" dirty="0"/>
          </a:p>
        </p:txBody>
      </p:sp>
      <p:pic>
        <p:nvPicPr>
          <p:cNvPr id="4" name="Picture 3">
            <a:extLst>
              <a:ext uri="{FF2B5EF4-FFF2-40B4-BE49-F238E27FC236}">
                <a16:creationId xmlns:a16="http://schemas.microsoft.com/office/drawing/2014/main" id="{734D78EC-7469-41F0-A94E-276AF5F383EF}"/>
              </a:ext>
            </a:extLst>
          </p:cNvPr>
          <p:cNvPicPr>
            <a:picLocks noChangeAspect="1"/>
          </p:cNvPicPr>
          <p:nvPr/>
        </p:nvPicPr>
        <p:blipFill>
          <a:blip r:embed="rId2"/>
          <a:stretch>
            <a:fillRect/>
          </a:stretch>
        </p:blipFill>
        <p:spPr>
          <a:xfrm>
            <a:off x="2842260" y="1249680"/>
            <a:ext cx="3017520" cy="1493520"/>
          </a:xfrm>
          <a:prstGeom prst="rect">
            <a:avLst/>
          </a:prstGeom>
        </p:spPr>
      </p:pic>
      <p:sp>
        <p:nvSpPr>
          <p:cNvPr id="5" name="TextBox 4">
            <a:extLst>
              <a:ext uri="{FF2B5EF4-FFF2-40B4-BE49-F238E27FC236}">
                <a16:creationId xmlns:a16="http://schemas.microsoft.com/office/drawing/2014/main" id="{02CFB8BA-A328-46A2-9DE3-D9682C4DFE89}"/>
              </a:ext>
            </a:extLst>
          </p:cNvPr>
          <p:cNvSpPr txBox="1"/>
          <p:nvPr/>
        </p:nvSpPr>
        <p:spPr>
          <a:xfrm>
            <a:off x="1005840" y="3337560"/>
            <a:ext cx="7482840" cy="1169551"/>
          </a:xfrm>
          <a:prstGeom prst="rect">
            <a:avLst/>
          </a:prstGeom>
          <a:noFill/>
        </p:spPr>
        <p:txBody>
          <a:bodyPr wrap="square" rtlCol="0">
            <a:spAutoFit/>
          </a:bodyPr>
          <a:lstStyle/>
          <a:p>
            <a:r>
              <a:rPr lang="en-US" dirty="0"/>
              <a:t>During the online classes , People do not have much source to set a target for their upcoming exams and they don’t have any integrated website of all these calculators together,  and they do not have any source to know that in case of emergency they can leave how many classes without getting their name in DEBAR list if they have suppose x% percent of attendance, so these problems need to be solved.  </a:t>
            </a:r>
            <a:endParaRPr lang="en-IN" dirty="0"/>
          </a:p>
        </p:txBody>
      </p:sp>
    </p:spTree>
    <p:extLst>
      <p:ext uri="{BB962C8B-B14F-4D97-AF65-F5344CB8AC3E}">
        <p14:creationId xmlns:p14="http://schemas.microsoft.com/office/powerpoint/2010/main" val="235707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0"/>
            <a:ext cx="947092" cy="289149"/>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3" name="Google Shape;243;p27"/>
          <p:cNvSpPr txBox="1"/>
          <p:nvPr/>
        </p:nvSpPr>
        <p:spPr>
          <a:xfrm>
            <a:off x="2459374" y="90242"/>
            <a:ext cx="1051049" cy="19890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b="1" dirty="0">
                <a:solidFill>
                  <a:schemeClr val="dk1"/>
                </a:solidFill>
                <a:latin typeface="Abel"/>
                <a:ea typeface="Abel"/>
                <a:cs typeface="Abel"/>
                <a:sym typeface="Abel"/>
              </a:rPr>
              <a:t>Objective </a:t>
            </a:r>
            <a:endParaRPr sz="1200" b="1" dirty="0">
              <a:solidFill>
                <a:schemeClr val="dk1"/>
              </a:solidFill>
              <a:latin typeface="Abel"/>
              <a:ea typeface="Abel"/>
              <a:cs typeface="Abel"/>
              <a:sym typeface="Abel"/>
            </a:endParaRPr>
          </a:p>
        </p:txBody>
      </p:sp>
      <p:sp>
        <p:nvSpPr>
          <p:cNvPr id="244" name="Google Shape;244;p27"/>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Proposal</a:t>
            </a:r>
            <a:endParaRPr sz="1200" dirty="0">
              <a:solidFill>
                <a:schemeClr val="dk1"/>
              </a:solidFill>
              <a:latin typeface="Abel"/>
              <a:ea typeface="Abel"/>
              <a:cs typeface="Abel"/>
              <a:sym typeface="Abel"/>
            </a:endParaRPr>
          </a:p>
        </p:txBody>
      </p:sp>
      <p:sp>
        <p:nvSpPr>
          <p:cNvPr id="245" name="Google Shape;245;p27"/>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i="1" dirty="0">
                <a:solidFill>
                  <a:srgbClr val="00B050"/>
                </a:solidFill>
                <a:latin typeface="+mn-lt"/>
              </a:rPr>
              <a:t>THE OBJECTIVE OF THIS PROJECT IS  TO DESIGN A PLATFORM FOR VIT STUDENTS AND TO INTEGRATE ALL THE REQUIREMENTS OF STUDENT UNDER ONE DOMAIN SO THAT THEY CONTINUE THEIR ONLINE EDUCATION EASILY </a:t>
            </a:r>
            <a:endParaRPr sz="1400" i="1" dirty="0">
              <a:solidFill>
                <a:srgbClr val="00B050"/>
              </a:solidFill>
              <a:latin typeface="+mn-lt"/>
            </a:endParaRPr>
          </a:p>
        </p:txBody>
      </p:sp>
      <p:sp>
        <p:nvSpPr>
          <p:cNvPr id="246" name="Google Shape;246;p27"/>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1"/>
                </a:solidFill>
              </a:rPr>
              <a:t>OBJECTIVE </a:t>
            </a:r>
            <a:endParaRPr dirty="0">
              <a:solidFill>
                <a:schemeClr val="lt1"/>
              </a:solidFill>
            </a:endParaRP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Novelty</a:t>
            </a:r>
            <a:endParaRPr sz="1200" dirty="0">
              <a:solidFill>
                <a:schemeClr val="dk1"/>
              </a:solidFill>
              <a:latin typeface="Abel"/>
              <a:ea typeface="Abel"/>
              <a:cs typeface="Abel"/>
              <a:sym typeface="Abel"/>
            </a:endParaRPr>
          </a:p>
        </p:txBody>
      </p:sp>
      <p:sp>
        <p:nvSpPr>
          <p:cNvPr id="249" name="Google Shape;249;p27"/>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Existing Work</a:t>
            </a:r>
            <a:endParaRPr sz="1200" dirty="0">
              <a:solidFill>
                <a:schemeClr val="dk1"/>
              </a:solidFill>
              <a:latin typeface="Abel"/>
              <a:ea typeface="Abel"/>
              <a:cs typeface="Abel"/>
              <a:sym typeface="Abel"/>
            </a:endParaRP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Other </a:t>
            </a:r>
            <a:endParaRPr sz="1200" dirty="0">
              <a:solidFill>
                <a:schemeClr val="dk1"/>
              </a:solidFill>
              <a:latin typeface="Abel"/>
              <a:ea typeface="Abel"/>
              <a:cs typeface="Abel"/>
              <a:sym typeface="Abel"/>
            </a:endParaRPr>
          </a:p>
        </p:txBody>
      </p:sp>
      <p:pic>
        <p:nvPicPr>
          <p:cNvPr id="3" name="Picture 2">
            <a:extLst>
              <a:ext uri="{FF2B5EF4-FFF2-40B4-BE49-F238E27FC236}">
                <a16:creationId xmlns:a16="http://schemas.microsoft.com/office/drawing/2014/main" id="{84A3E91A-B214-4987-A1C5-7916F0DA07D4}"/>
              </a:ext>
            </a:extLst>
          </p:cNvPr>
          <p:cNvPicPr>
            <a:picLocks noChangeAspect="1"/>
          </p:cNvPicPr>
          <p:nvPr/>
        </p:nvPicPr>
        <p:blipFill>
          <a:blip r:embed="rId7"/>
          <a:stretch>
            <a:fillRect/>
          </a:stretch>
        </p:blipFill>
        <p:spPr>
          <a:xfrm>
            <a:off x="1947738" y="2525066"/>
            <a:ext cx="4379400" cy="2103834"/>
          </a:xfrm>
          <a:prstGeom prst="rect">
            <a:avLst/>
          </a:prstGeom>
        </p:spPr>
      </p:pic>
    </p:spTree>
    <p:extLst>
      <p:ext uri="{BB962C8B-B14F-4D97-AF65-F5344CB8AC3E}">
        <p14:creationId xmlns:p14="http://schemas.microsoft.com/office/powerpoint/2010/main" val="408718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0"/>
            <a:ext cx="947092" cy="289149"/>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Introduction</a:t>
            </a:r>
            <a:endParaRPr sz="1200" dirty="0">
              <a:solidFill>
                <a:schemeClr val="dk1"/>
              </a:solidFill>
              <a:latin typeface="Abel"/>
              <a:ea typeface="Abel"/>
              <a:cs typeface="Abel"/>
              <a:sym typeface="Abel"/>
            </a:endParaRPr>
          </a:p>
        </p:txBody>
      </p:sp>
      <p:sp>
        <p:nvSpPr>
          <p:cNvPr id="243" name="Google Shape;243;p27"/>
          <p:cNvSpPr txBox="1"/>
          <p:nvPr/>
        </p:nvSpPr>
        <p:spPr>
          <a:xfrm>
            <a:off x="2459374" y="90242"/>
            <a:ext cx="1051049" cy="198908"/>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Objective </a:t>
            </a:r>
            <a:endParaRPr sz="1200" dirty="0">
              <a:solidFill>
                <a:schemeClr val="dk1"/>
              </a:solidFill>
              <a:latin typeface="Abel"/>
              <a:ea typeface="Abel"/>
              <a:cs typeface="Abel"/>
              <a:sym typeface="Abel"/>
            </a:endParaRPr>
          </a:p>
        </p:txBody>
      </p:sp>
      <p:sp>
        <p:nvSpPr>
          <p:cNvPr id="244" name="Google Shape;244;p27"/>
          <p:cNvSpPr txBox="1"/>
          <p:nvPr/>
        </p:nvSpPr>
        <p:spPr>
          <a:xfrm>
            <a:off x="3768902" y="90250"/>
            <a:ext cx="8916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b="1" dirty="0">
                <a:solidFill>
                  <a:schemeClr val="dk1"/>
                </a:solidFill>
                <a:latin typeface="Abel"/>
                <a:ea typeface="Abel"/>
                <a:cs typeface="Abel"/>
                <a:sym typeface="Abel"/>
              </a:rPr>
              <a:t>Proposal</a:t>
            </a:r>
            <a:endParaRPr sz="1200" b="1" dirty="0">
              <a:solidFill>
                <a:schemeClr val="dk1"/>
              </a:solidFill>
              <a:latin typeface="Abel"/>
              <a:ea typeface="Abel"/>
              <a:cs typeface="Abel"/>
              <a:sym typeface="Abel"/>
            </a:endParaRPr>
          </a:p>
        </p:txBody>
      </p:sp>
      <p:sp>
        <p:nvSpPr>
          <p:cNvPr id="245" name="Google Shape;245;p27"/>
          <p:cNvSpPr txBox="1">
            <a:spLocks noGrp="1"/>
          </p:cNvSpPr>
          <p:nvPr>
            <p:ph type="body" idx="1"/>
          </p:nvPr>
        </p:nvSpPr>
        <p:spPr>
          <a:xfrm>
            <a:off x="732525" y="754380"/>
            <a:ext cx="7674600" cy="38745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endParaRPr lang="en-IN" dirty="0">
              <a:solidFill>
                <a:schemeClr val="lt1"/>
              </a:solidFill>
              <a:latin typeface="+mn-lt"/>
            </a:endParaRPr>
          </a:p>
          <a:p>
            <a:pPr marL="0" lvl="0" indent="0" algn="l" rtl="0">
              <a:spcBef>
                <a:spcPts val="0"/>
              </a:spcBef>
              <a:spcAft>
                <a:spcPts val="0"/>
              </a:spcAft>
              <a:buClr>
                <a:schemeClr val="dk1"/>
              </a:buClr>
              <a:buSzPts val="1100"/>
              <a:buFont typeface="Arial"/>
              <a:buNone/>
            </a:pPr>
            <a:r>
              <a:rPr lang="en-IN" dirty="0">
                <a:solidFill>
                  <a:schemeClr val="lt1"/>
                </a:solidFill>
                <a:latin typeface="+mn-lt"/>
              </a:rPr>
              <a:t>For fulfilling the objective of our project , we will design a website where we will integrate all of the resources which VIT students wants to access during their learning, under this we will design a GPA , CGPA calculator which will help them to compute their result from grades and also help them to set a target for upcoming exams , they will also have attendance calculator which will help them in keeping track of their attendance.</a:t>
            </a: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Novelty</a:t>
            </a:r>
            <a:endParaRPr sz="1200" dirty="0">
              <a:solidFill>
                <a:schemeClr val="dk1"/>
              </a:solidFill>
              <a:latin typeface="Abel"/>
              <a:ea typeface="Abel"/>
              <a:cs typeface="Abel"/>
              <a:sym typeface="Abel"/>
            </a:endParaRPr>
          </a:p>
        </p:txBody>
      </p:sp>
      <p:sp>
        <p:nvSpPr>
          <p:cNvPr id="249" name="Google Shape;249;p27"/>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Existing Work</a:t>
            </a:r>
            <a:endParaRPr sz="1200" dirty="0">
              <a:solidFill>
                <a:schemeClr val="dk1"/>
              </a:solidFill>
              <a:latin typeface="Abel"/>
              <a:ea typeface="Abel"/>
              <a:cs typeface="Abel"/>
              <a:sym typeface="Abel"/>
            </a:endParaRP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Other </a:t>
            </a:r>
            <a:endParaRPr sz="1200" dirty="0">
              <a:solidFill>
                <a:schemeClr val="dk1"/>
              </a:solidFill>
              <a:latin typeface="Abel"/>
              <a:ea typeface="Abel"/>
              <a:cs typeface="Abel"/>
              <a:sym typeface="Abel"/>
            </a:endParaRPr>
          </a:p>
        </p:txBody>
      </p:sp>
      <p:pic>
        <p:nvPicPr>
          <p:cNvPr id="5" name="Picture 4">
            <a:extLst>
              <a:ext uri="{FF2B5EF4-FFF2-40B4-BE49-F238E27FC236}">
                <a16:creationId xmlns:a16="http://schemas.microsoft.com/office/drawing/2014/main" id="{F2525FFF-582B-4F22-8462-BDC21A6BF56E}"/>
              </a:ext>
            </a:extLst>
          </p:cNvPr>
          <p:cNvPicPr>
            <a:picLocks noChangeAspect="1"/>
          </p:cNvPicPr>
          <p:nvPr/>
        </p:nvPicPr>
        <p:blipFill>
          <a:blip r:embed="rId7"/>
          <a:stretch>
            <a:fillRect/>
          </a:stretch>
        </p:blipFill>
        <p:spPr>
          <a:xfrm>
            <a:off x="2217414" y="754380"/>
            <a:ext cx="3994534" cy="2290222"/>
          </a:xfrm>
          <a:prstGeom prst="rect">
            <a:avLst/>
          </a:prstGeom>
        </p:spPr>
      </p:pic>
    </p:spTree>
    <p:extLst>
      <p:ext uri="{BB962C8B-B14F-4D97-AF65-F5344CB8AC3E}">
        <p14:creationId xmlns:p14="http://schemas.microsoft.com/office/powerpoint/2010/main" val="87777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1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4"/>
        <p:cNvGrpSpPr/>
        <p:nvPr/>
      </p:nvGrpSpPr>
      <p:grpSpPr>
        <a:xfrm>
          <a:off x="0" y="0"/>
          <a:ext cx="0" cy="0"/>
          <a:chOff x="0" y="0"/>
          <a:chExt cx="0" cy="0"/>
        </a:xfrm>
      </p:grpSpPr>
      <p:grpSp>
        <p:nvGrpSpPr>
          <p:cNvPr id="255" name="Google Shape;255;p28"/>
          <p:cNvGrpSpPr/>
          <p:nvPr/>
        </p:nvGrpSpPr>
        <p:grpSpPr>
          <a:xfrm>
            <a:off x="997895" y="2761162"/>
            <a:ext cx="3291000" cy="2012675"/>
            <a:chOff x="5071700" y="343300"/>
            <a:chExt cx="3291000" cy="2012675"/>
          </a:xfrm>
        </p:grpSpPr>
        <p:sp>
          <p:nvSpPr>
            <p:cNvPr id="256" name="Google Shape;256;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p:txBody>
        </p:sp>
        <p:grpSp>
          <p:nvGrpSpPr>
            <p:cNvPr id="257" name="Google Shape;257;p28"/>
            <p:cNvGrpSpPr/>
            <p:nvPr/>
          </p:nvGrpSpPr>
          <p:grpSpPr>
            <a:xfrm>
              <a:off x="5071700" y="343300"/>
              <a:ext cx="3291000" cy="392400"/>
              <a:chOff x="-8550475" y="393000"/>
              <a:chExt cx="3291000" cy="392400"/>
            </a:xfrm>
          </p:grpSpPr>
          <p:sp>
            <p:nvSpPr>
              <p:cNvPr id="258" name="Google Shape;258;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2" name="Google Shape;262;p28"/>
          <p:cNvGrpSpPr/>
          <p:nvPr/>
        </p:nvGrpSpPr>
        <p:grpSpPr>
          <a:xfrm>
            <a:off x="933788" y="399192"/>
            <a:ext cx="3291000" cy="2012675"/>
            <a:chOff x="5071700" y="343300"/>
            <a:chExt cx="3291000" cy="2012675"/>
          </a:xfrm>
        </p:grpSpPr>
        <p:sp>
          <p:nvSpPr>
            <p:cNvPr id="263" name="Google Shape;263;p28"/>
            <p:cNvSpPr/>
            <p:nvPr/>
          </p:nvSpPr>
          <p:spPr>
            <a:xfrm>
              <a:off x="5071700" y="355875"/>
              <a:ext cx="3291000" cy="2000100"/>
            </a:xfrm>
            <a:prstGeom prst="roundRect">
              <a:avLst>
                <a:gd name="adj" fmla="val 893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8"/>
            <p:cNvGrpSpPr/>
            <p:nvPr/>
          </p:nvGrpSpPr>
          <p:grpSpPr>
            <a:xfrm>
              <a:off x="5071700" y="343300"/>
              <a:ext cx="3291000" cy="392400"/>
              <a:chOff x="-8550475" y="393000"/>
              <a:chExt cx="3291000" cy="392400"/>
            </a:xfrm>
          </p:grpSpPr>
          <p:sp>
            <p:nvSpPr>
              <p:cNvPr id="265" name="Google Shape;265;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8"/>
          <p:cNvGrpSpPr/>
          <p:nvPr/>
        </p:nvGrpSpPr>
        <p:grpSpPr>
          <a:xfrm>
            <a:off x="4919288" y="399192"/>
            <a:ext cx="3291000" cy="2012675"/>
            <a:chOff x="5071700" y="343300"/>
            <a:chExt cx="3291000" cy="2012675"/>
          </a:xfrm>
        </p:grpSpPr>
        <p:sp>
          <p:nvSpPr>
            <p:cNvPr id="277" name="Google Shape;277;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8"/>
            <p:cNvGrpSpPr/>
            <p:nvPr/>
          </p:nvGrpSpPr>
          <p:grpSpPr>
            <a:xfrm>
              <a:off x="5071700" y="343300"/>
              <a:ext cx="3291000" cy="392400"/>
              <a:chOff x="-8550475" y="393000"/>
              <a:chExt cx="3291000" cy="392400"/>
            </a:xfrm>
          </p:grpSpPr>
          <p:sp>
            <p:nvSpPr>
              <p:cNvPr id="279" name="Google Shape;279;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 name="Google Shape;283;p28"/>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GPA CALCULATOR</a:t>
            </a:r>
            <a:endParaRPr dirty="0"/>
          </a:p>
        </p:txBody>
      </p:sp>
      <p:sp>
        <p:nvSpPr>
          <p:cNvPr id="286" name="Google Shape;286;p28"/>
          <p:cNvSpPr txBox="1">
            <a:spLocks noGrp="1"/>
          </p:cNvSpPr>
          <p:nvPr>
            <p:ph type="subTitle" idx="5"/>
          </p:nvPr>
        </p:nvSpPr>
        <p:spPr>
          <a:xfrm flipH="1">
            <a:off x="865638" y="1265003"/>
            <a:ext cx="3427200" cy="45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uFill>
                  <a:noFill/>
                </a:uFill>
                <a:hlinkClick r:id="rId3" action="ppaction://hlinksldjump"/>
              </a:rPr>
              <a:t>Contact Me</a:t>
            </a:r>
            <a:endParaRPr/>
          </a:p>
        </p:txBody>
      </p:sp>
      <p:sp>
        <p:nvSpPr>
          <p:cNvPr id="287" name="Google Shape;287;p28"/>
          <p:cNvSpPr txBox="1">
            <a:spLocks noGrp="1"/>
          </p:cNvSpPr>
          <p:nvPr>
            <p:ph type="subTitle" idx="6"/>
          </p:nvPr>
        </p:nvSpPr>
        <p:spPr>
          <a:xfrm flipH="1">
            <a:off x="1365470" y="4016579"/>
            <a:ext cx="2795050" cy="7151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endParaRPr lang="en" dirty="0">
              <a:uFill>
                <a:noFill/>
              </a:uFill>
            </a:endParaRPr>
          </a:p>
          <a:p>
            <a:pPr marL="0" lvl="0" indent="0" algn="ctr" rtl="0">
              <a:spcBef>
                <a:spcPts val="0"/>
              </a:spcBef>
              <a:spcAft>
                <a:spcPts val="0"/>
              </a:spcAft>
              <a:buNone/>
            </a:pPr>
            <a:r>
              <a:rPr lang="en" dirty="0">
                <a:uFill>
                  <a:noFill/>
                </a:uFill>
              </a:rPr>
              <a:t>ATTENDANCE</a:t>
            </a:r>
          </a:p>
          <a:p>
            <a:pPr marL="0" lvl="0" indent="0" algn="ctr" rtl="0">
              <a:spcBef>
                <a:spcPts val="0"/>
              </a:spcBef>
              <a:spcAft>
                <a:spcPts val="0"/>
              </a:spcAft>
              <a:buNone/>
            </a:pPr>
            <a:r>
              <a:rPr lang="en" dirty="0">
                <a:uFill>
                  <a:noFill/>
                </a:uFill>
              </a:rPr>
              <a:t>CALCULATOR</a:t>
            </a:r>
            <a:endParaRPr dirty="0"/>
          </a:p>
        </p:txBody>
      </p:sp>
      <p:sp>
        <p:nvSpPr>
          <p:cNvPr id="375" name="Google Shape;375;p28"/>
          <p:cNvSpPr txBox="1">
            <a:spLocks noGrp="1"/>
          </p:cNvSpPr>
          <p:nvPr>
            <p:ph type="subTitle" idx="7"/>
          </p:nvPr>
        </p:nvSpPr>
        <p:spPr>
          <a:xfrm flipH="1">
            <a:off x="4851163" y="1522693"/>
            <a:ext cx="3427200" cy="6738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CGPA Calculator</a:t>
            </a:r>
            <a:endParaRPr dirty="0"/>
          </a:p>
        </p:txBody>
      </p:sp>
      <p:sp>
        <p:nvSpPr>
          <p:cNvPr id="407" name="Google Shape;407;p28">
            <a:hlinkClick r:id="rId4" action="ppaction://hlinksldjump"/>
          </p:cNvPr>
          <p:cNvSpPr/>
          <p:nvPr/>
        </p:nvSpPr>
        <p:spPr>
          <a:xfrm>
            <a:off x="6910754" y="502291"/>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Graphic 2" descr="Bar chart">
            <a:extLst>
              <a:ext uri="{FF2B5EF4-FFF2-40B4-BE49-F238E27FC236}">
                <a16:creationId xmlns:a16="http://schemas.microsoft.com/office/drawing/2014/main" id="{364B1501-0879-490B-B954-9E37CACC8C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22037" y="696989"/>
            <a:ext cx="914400" cy="914400"/>
          </a:xfrm>
          <a:prstGeom prst="rect">
            <a:avLst/>
          </a:prstGeom>
        </p:spPr>
      </p:pic>
      <p:pic>
        <p:nvPicPr>
          <p:cNvPr id="5" name="Graphic 4" descr="Medal">
            <a:extLst>
              <a:ext uri="{FF2B5EF4-FFF2-40B4-BE49-F238E27FC236}">
                <a16:creationId xmlns:a16="http://schemas.microsoft.com/office/drawing/2014/main" id="{1A6DACFD-5FC6-471E-89E1-5C2CA3B8AC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8199" y="854091"/>
            <a:ext cx="914400" cy="693448"/>
          </a:xfrm>
          <a:prstGeom prst="rect">
            <a:avLst/>
          </a:prstGeom>
        </p:spPr>
      </p:pic>
      <p:pic>
        <p:nvPicPr>
          <p:cNvPr id="10" name="Graphic 9" descr="Classroom">
            <a:extLst>
              <a:ext uri="{FF2B5EF4-FFF2-40B4-BE49-F238E27FC236}">
                <a16:creationId xmlns:a16="http://schemas.microsoft.com/office/drawing/2014/main" id="{02BB7F1D-B417-40BB-8026-A7745CC2C2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86195" y="3127871"/>
            <a:ext cx="914400" cy="914400"/>
          </a:xfrm>
          <a:prstGeom prst="rect">
            <a:avLst/>
          </a:prstGeom>
        </p:spPr>
      </p:pic>
      <p:grpSp>
        <p:nvGrpSpPr>
          <p:cNvPr id="31" name="Google Shape;255;p28">
            <a:extLst>
              <a:ext uri="{FF2B5EF4-FFF2-40B4-BE49-F238E27FC236}">
                <a16:creationId xmlns:a16="http://schemas.microsoft.com/office/drawing/2014/main" id="{3D9F9B50-36E8-4CF6-A7FC-FC22BCF2F2C7}"/>
              </a:ext>
            </a:extLst>
          </p:cNvPr>
          <p:cNvGrpSpPr/>
          <p:nvPr/>
        </p:nvGrpSpPr>
        <p:grpSpPr>
          <a:xfrm>
            <a:off x="4975166" y="2719058"/>
            <a:ext cx="3291000" cy="2012675"/>
            <a:chOff x="5071700" y="343300"/>
            <a:chExt cx="3291000" cy="2012675"/>
          </a:xfrm>
        </p:grpSpPr>
        <p:sp>
          <p:nvSpPr>
            <p:cNvPr id="32" name="Google Shape;256;p28">
              <a:extLst>
                <a:ext uri="{FF2B5EF4-FFF2-40B4-BE49-F238E27FC236}">
                  <a16:creationId xmlns:a16="http://schemas.microsoft.com/office/drawing/2014/main" id="{7076F5F1-3AA6-4565-973E-55ECEE8C7790}"/>
                </a:ext>
              </a:extLst>
            </p:cNvPr>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57;p28">
              <a:extLst>
                <a:ext uri="{FF2B5EF4-FFF2-40B4-BE49-F238E27FC236}">
                  <a16:creationId xmlns:a16="http://schemas.microsoft.com/office/drawing/2014/main" id="{20B8EE0A-32FA-486E-A6FF-F0E7313049F3}"/>
                </a:ext>
              </a:extLst>
            </p:cNvPr>
            <p:cNvGrpSpPr/>
            <p:nvPr/>
          </p:nvGrpSpPr>
          <p:grpSpPr>
            <a:xfrm>
              <a:off x="5071700" y="343300"/>
              <a:ext cx="3291000" cy="392400"/>
              <a:chOff x="-8550475" y="393000"/>
              <a:chExt cx="3291000" cy="392400"/>
            </a:xfrm>
          </p:grpSpPr>
          <p:sp>
            <p:nvSpPr>
              <p:cNvPr id="34" name="Google Shape;258;p28">
                <a:extLst>
                  <a:ext uri="{FF2B5EF4-FFF2-40B4-BE49-F238E27FC236}">
                    <a16:creationId xmlns:a16="http://schemas.microsoft.com/office/drawing/2014/main" id="{FB7FC14B-BB82-4850-94E9-A85DD1B383C7}"/>
                  </a:ext>
                </a:extLst>
              </p:cNvPr>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9;p28">
                <a:extLst>
                  <a:ext uri="{FF2B5EF4-FFF2-40B4-BE49-F238E27FC236}">
                    <a16:creationId xmlns:a16="http://schemas.microsoft.com/office/drawing/2014/main" id="{C6E106AD-78D9-4BFD-813B-7A600FFB7858}"/>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0;p28">
                <a:extLst>
                  <a:ext uri="{FF2B5EF4-FFF2-40B4-BE49-F238E27FC236}">
                    <a16:creationId xmlns:a16="http://schemas.microsoft.com/office/drawing/2014/main" id="{9433A8C2-EA5D-414B-ABDA-AD087AB382EA}"/>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p28">
                <a:extLst>
                  <a:ext uri="{FF2B5EF4-FFF2-40B4-BE49-F238E27FC236}">
                    <a16:creationId xmlns:a16="http://schemas.microsoft.com/office/drawing/2014/main" id="{904FD7AB-567B-4626-9820-2673514B2F2D}"/>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 name="Google Shape;287;p28">
            <a:extLst>
              <a:ext uri="{FF2B5EF4-FFF2-40B4-BE49-F238E27FC236}">
                <a16:creationId xmlns:a16="http://schemas.microsoft.com/office/drawing/2014/main" id="{3EBB9EFC-379F-497F-ADBB-14DED549E98A}"/>
              </a:ext>
            </a:extLst>
          </p:cNvPr>
          <p:cNvSpPr txBox="1">
            <a:spLocks/>
          </p:cNvSpPr>
          <p:nvPr/>
        </p:nvSpPr>
        <p:spPr>
          <a:xfrm flipH="1">
            <a:off x="1301312" y="3878497"/>
            <a:ext cx="2196268" cy="6882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0000"/>
              </a:lnSpc>
              <a:spcBef>
                <a:spcPts val="0"/>
              </a:spcBef>
              <a:spcAft>
                <a:spcPts val="0"/>
              </a:spcAft>
              <a:buClr>
                <a:schemeClr val="dk1"/>
              </a:buClr>
              <a:buSzPts val="2400"/>
              <a:buFont typeface="Sansita"/>
              <a:buNone/>
              <a:defRPr sz="1800" b="0" i="0" u="none" strike="noStrike" cap="none">
                <a:solidFill>
                  <a:schemeClr val="lt1"/>
                </a:solidFill>
                <a:latin typeface="Hepta Slab Medium"/>
                <a:ea typeface="Hepta Slab Medium"/>
                <a:cs typeface="Hepta Slab Medium"/>
                <a:sym typeface="Hepta Slab Medium"/>
              </a:defRPr>
            </a:lvl1pPr>
            <a:lvl2pPr marL="914400" marR="0" lvl="1"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2pPr>
            <a:lvl3pPr marL="1371600" marR="0" lvl="2"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3pPr>
            <a:lvl4pPr marL="1828800" marR="0" lvl="3"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4pPr>
            <a:lvl5pPr marL="2286000" marR="0" lvl="4"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5pPr>
            <a:lvl6pPr marL="2743200" marR="0" lvl="5"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6pPr>
            <a:lvl7pPr marL="3200400" marR="0" lvl="6"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7pPr>
            <a:lvl8pPr marL="3657600" marR="0" lvl="7"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8pPr>
            <a:lvl9pPr marL="4114800" marR="0" lvl="8" indent="-317500" algn="l" rtl="0">
              <a:lnSpc>
                <a:spcPct val="100000"/>
              </a:lnSpc>
              <a:spcBef>
                <a:spcPts val="0"/>
              </a:spcBef>
              <a:spcAft>
                <a:spcPts val="0"/>
              </a:spcAft>
              <a:buClr>
                <a:schemeClr val="dk1"/>
              </a:buClr>
              <a:buSzPts val="2400"/>
              <a:buFont typeface="Sansita"/>
              <a:buNone/>
              <a:defRPr sz="2400" b="0" i="0" u="none" strike="noStrike" cap="none">
                <a:solidFill>
                  <a:schemeClr val="dk1"/>
                </a:solidFill>
                <a:latin typeface="Sansita"/>
                <a:ea typeface="Sansita"/>
                <a:cs typeface="Sansita"/>
                <a:sym typeface="Sansita"/>
              </a:defRPr>
            </a:lvl9pPr>
          </a:lstStyle>
          <a:p>
            <a:pPr marL="0" indent="0"/>
            <a:endParaRPr lang="en-IN" dirty="0">
              <a:uFill>
                <a:noFill/>
              </a:uFill>
            </a:endParaRPr>
          </a:p>
          <a:p>
            <a:pPr marL="0" indent="0"/>
            <a:endParaRPr lang="en-IN" dirty="0">
              <a:uFill>
                <a:noFill/>
              </a:uFill>
            </a:endParaRPr>
          </a:p>
          <a:p>
            <a:pPr marL="0" indent="0"/>
            <a:endParaRPr lang="en-IN" dirty="0">
              <a:uFill>
                <a:noFill/>
              </a:uFill>
            </a:endParaRPr>
          </a:p>
          <a:p>
            <a:pPr marL="0" indent="0"/>
            <a:endParaRPr lang="en-IN" dirty="0">
              <a:uFill>
                <a:noFill/>
              </a:uFill>
            </a:endParaRPr>
          </a:p>
          <a:p>
            <a:pPr marL="0" indent="0"/>
            <a:endParaRPr lang="en-IN" dirty="0">
              <a:uFill>
                <a:noFill/>
              </a:uFill>
            </a:endParaRPr>
          </a:p>
          <a:p>
            <a:pPr marL="0" indent="0"/>
            <a:endParaRPr lang="en-IN" dirty="0">
              <a:uFill>
                <a:noFill/>
              </a:uFill>
            </a:endParaRPr>
          </a:p>
          <a:p>
            <a:pPr marL="0" indent="0"/>
            <a:endParaRPr lang="en-IN" dirty="0">
              <a:uFill>
                <a:noFill/>
              </a:uFill>
            </a:endParaRPr>
          </a:p>
          <a:p>
            <a:pPr marL="0" indent="0"/>
            <a:endParaRPr lang="en-IN" dirty="0"/>
          </a:p>
        </p:txBody>
      </p:sp>
      <p:pic>
        <p:nvPicPr>
          <p:cNvPr id="4" name="Graphic 3" descr="Presentation with pie chart">
            <a:extLst>
              <a:ext uri="{FF2B5EF4-FFF2-40B4-BE49-F238E27FC236}">
                <a16:creationId xmlns:a16="http://schemas.microsoft.com/office/drawing/2014/main" id="{FA00F70C-8799-4553-AA79-BCBB1A6CB18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79911" y="3065593"/>
            <a:ext cx="914400" cy="914400"/>
          </a:xfrm>
          <a:prstGeom prst="rect">
            <a:avLst/>
          </a:prstGeom>
        </p:spPr>
      </p:pic>
      <p:sp>
        <p:nvSpPr>
          <p:cNvPr id="6" name="TextBox 5">
            <a:extLst>
              <a:ext uri="{FF2B5EF4-FFF2-40B4-BE49-F238E27FC236}">
                <a16:creationId xmlns:a16="http://schemas.microsoft.com/office/drawing/2014/main" id="{2771EB5D-0363-4838-9F43-70A22353BAFD}"/>
              </a:ext>
            </a:extLst>
          </p:cNvPr>
          <p:cNvSpPr txBox="1"/>
          <p:nvPr/>
        </p:nvSpPr>
        <p:spPr>
          <a:xfrm>
            <a:off x="5286863" y="3878497"/>
            <a:ext cx="2859242" cy="307777"/>
          </a:xfrm>
          <a:prstGeom prst="rect">
            <a:avLst/>
          </a:prstGeom>
          <a:noFill/>
        </p:spPr>
        <p:txBody>
          <a:bodyPr wrap="square" rtlCol="0">
            <a:spAutoFit/>
          </a:bodyPr>
          <a:lstStyle/>
          <a:p>
            <a:r>
              <a:rPr lang="en-US" dirty="0"/>
              <a:t>          CGPA ESTIMATOR </a:t>
            </a:r>
            <a:endParaRPr lang="en-IN" dirty="0"/>
          </a:p>
        </p:txBody>
      </p:sp>
    </p:spTree>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705</Words>
  <Application>Microsoft Office PowerPoint</Application>
  <PresentationFormat>On-screen Show (16:9)</PresentationFormat>
  <Paragraphs>99</Paragraphs>
  <Slides>22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Bahiana</vt:lpstr>
      <vt:lpstr>Abel</vt:lpstr>
      <vt:lpstr>Hepta Slab Medium</vt:lpstr>
      <vt:lpstr>Fira Sans Extra Condensed Medium</vt:lpstr>
      <vt:lpstr>Hepta Slab SemiBold</vt:lpstr>
      <vt:lpstr>Oswald SemiBold</vt:lpstr>
      <vt:lpstr>Arial</vt:lpstr>
      <vt:lpstr>Sansita</vt:lpstr>
      <vt:lpstr>OS Weekly planner for teachers by Slidesgo</vt:lpstr>
      <vt:lpstr>PROJECT EXHIBITION -1 </vt:lpstr>
      <vt:lpstr>PowerPoint Presentation</vt:lpstr>
      <vt:lpstr> MEMBERS: -  1. Ashutosh Kumar  2. Sparsh Jain  3. Shubham Mishra  4. Shauryan Bhardwaj 5. Shrey Srivastava  MENTOR-PROF. ANAND MOTWANI </vt:lpstr>
      <vt:lpstr>INTRODUCTION </vt:lpstr>
      <vt:lpstr>Problem Statement </vt:lpstr>
      <vt:lpstr>OBJECTIVE </vt:lpstr>
      <vt:lpstr>PowerPoint Presentation</vt:lpstr>
      <vt:lpstr>PowerPoint Presentation</vt:lpstr>
      <vt:lpstr>PowerPoint Presentation</vt:lpstr>
      <vt:lpstr>PowerPoint Presentation</vt:lpstr>
      <vt:lpstr>Real Time Usage </vt:lpstr>
      <vt:lpstr>Hardware and Software requirement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handled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EXHIBITION -1</dc:title>
  <dc:creator>hp</dc:creator>
  <cp:lastModifiedBy>20BCE10718</cp:lastModifiedBy>
  <cp:revision>8</cp:revision>
  <dcterms:modified xsi:type="dcterms:W3CDTF">2021-10-07T16:39:38Z</dcterms:modified>
</cp:coreProperties>
</file>