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Default Extension="docx" ContentType="application/vnd.openxmlformats-officedocument.wordprocessingml.document"/>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81" r:id="rId21"/>
    <p:sldId id="282" r:id="rId22"/>
    <p:sldId id="283" r:id="rId23"/>
    <p:sldId id="303" r:id="rId24"/>
    <p:sldId id="304" r:id="rId25"/>
    <p:sldId id="305" r:id="rId26"/>
    <p:sldId id="306" r:id="rId27"/>
    <p:sldId id="307" r:id="rId28"/>
    <p:sldId id="309" r:id="rId29"/>
    <p:sldId id="308" r:id="rId30"/>
    <p:sldId id="313" r:id="rId31"/>
    <p:sldId id="314"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5620" autoAdjust="0"/>
  </p:normalViewPr>
  <p:slideViewPr>
    <p:cSldViewPr>
      <p:cViewPr varScale="1">
        <p:scale>
          <a:sx n="65" d="100"/>
          <a:sy n="65" d="100"/>
        </p:scale>
        <p:origin x="-112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8BF6E47-487D-4F2D-BD15-D2EEE556EF2F}" type="datetimeFigureOut">
              <a:rPr lang="en-US"/>
              <a:pPr>
                <a:defRPr/>
              </a:pPr>
              <a:t>6/9/2010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165AAAD-16BA-4A27-A332-E1367842356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marL="0" lvl="1">
              <a:spcBef>
                <a:spcPct val="0"/>
              </a:spcBef>
            </a:pPr>
            <a:r>
              <a:rPr lang="en-US" sz="1400" b="1" u="sng" dirty="0" smtClean="0">
                <a:latin typeface="Verdana" pitchFamily="34" charset="0"/>
                <a:ea typeface="Calibri" pitchFamily="34" charset="0"/>
                <a:cs typeface="Times New Roman" pitchFamily="18" charset="0"/>
              </a:rPr>
              <a:t>Data store</a:t>
            </a:r>
            <a:r>
              <a:rPr lang="en-US" b="1" u="sng" dirty="0" smtClean="0">
                <a:latin typeface="Verdana" pitchFamily="34" charset="0"/>
                <a:ea typeface="Calibri" pitchFamily="34" charset="0"/>
                <a:cs typeface="Times New Roman" pitchFamily="18" charset="0"/>
              </a:rPr>
              <a:t>:</a:t>
            </a:r>
            <a:r>
              <a:rPr lang="en-US" dirty="0" smtClean="0">
                <a:latin typeface="Verdana" pitchFamily="34" charset="0"/>
                <a:ea typeface="Calibri" pitchFamily="34" charset="0"/>
                <a:cs typeface="Times New Roman" pitchFamily="18" charset="0"/>
              </a:rPr>
              <a:t> Any store data but with no reference to the physical method of storing.</a:t>
            </a:r>
            <a:endParaRPr lang="en-US" sz="1800" dirty="0" smtClean="0">
              <a:latin typeface="Arial" charset="0"/>
              <a:ea typeface="Calibri" pitchFamily="34" charset="0"/>
              <a:cs typeface="Arial" charset="0"/>
            </a:endParaRPr>
          </a:p>
          <a:p>
            <a:pPr>
              <a:spcBef>
                <a:spcPct val="0"/>
              </a:spcBef>
            </a:pPr>
            <a:endParaRPr lang="en-US" dirty="0" smtClean="0">
              <a:ea typeface="Calibri" pitchFamily="34" charset="0"/>
              <a:cs typeface="Arial" charset="0"/>
            </a:endParaRPr>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886E20-ACCE-4E08-8B3B-0D01334053A3}" type="slidenum">
              <a:rPr lang="en-US"/>
              <a:pPr fontAlgn="base">
                <a:spcBef>
                  <a:spcPct val="0"/>
                </a:spcBef>
                <a:spcAft>
                  <a:spcPct val="0"/>
                </a:spcAft>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FC7589E5-B1B7-4CC6-A0DB-0CEFD4A77451}" type="datetimeFigureOut">
              <a:rPr lang="en-US"/>
              <a:pPr>
                <a:defRPr/>
              </a:pPr>
              <a:t>6/9/2010</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A1627456-4AF4-4603-A0FA-911BBCF79B2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CC9578B-CB20-44A3-930D-9EB331E2F937}" type="datetimeFigureOut">
              <a:rPr lang="en-US"/>
              <a:pPr>
                <a:defRPr/>
              </a:pPr>
              <a:t>6/9/2010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0FFDE94-8138-4B0F-ADFD-FC85C7CA2E7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E843099-F621-40D2-864C-1AE0C54597AD}" type="datetimeFigureOut">
              <a:rPr lang="en-US"/>
              <a:pPr>
                <a:defRPr/>
              </a:pPr>
              <a:t>6/9/2010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3B3BC97-E63B-4151-89D0-7ABD5DF7082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699483C8-D457-4C3F-A542-4A29DD882B68}" type="datetimeFigureOut">
              <a:rPr lang="en-US"/>
              <a:pPr>
                <a:defRPr/>
              </a:pPr>
              <a:t>6/9/2010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7DC33C9-A703-4E7E-A61E-3DF64689661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4D4AF178-FA0E-4335-8398-33B53B53A24B}" type="datetimeFigureOut">
              <a:rPr lang="en-US"/>
              <a:pPr>
                <a:defRPr/>
              </a:pPr>
              <a:t>6/9/2010</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779D828D-6FD6-4A8D-9D91-0F258EA2F69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C165124D-1CB0-4A17-BE2A-6F3D8C013A87}" type="datetimeFigureOut">
              <a:rPr lang="en-US"/>
              <a:pPr>
                <a:defRPr/>
              </a:pPr>
              <a:t>6/9/2010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88231B8-CB59-42C1-806E-D6180689230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6AE09D3B-BB73-4140-8D2C-EBCDDB271D36}" type="datetimeFigureOut">
              <a:rPr lang="en-US"/>
              <a:pPr>
                <a:defRPr/>
              </a:pPr>
              <a:t>6/9/2010</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E5C247B8-1854-4820-B812-28F18ED26A5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DE927FAE-7CE5-4AA1-AA83-1884D9FA7D29}" type="datetimeFigureOut">
              <a:rPr lang="en-US"/>
              <a:pPr>
                <a:defRPr/>
              </a:pPr>
              <a:t>6/9/2010</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318452A4-40BF-47AB-85A8-5D2D996B4E9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F181A207-4BB4-404E-89A8-CA5BBF0D32AF}" type="datetimeFigureOut">
              <a:rPr lang="en-US"/>
              <a:pPr>
                <a:defRPr/>
              </a:pPr>
              <a:t>6/9/2010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671F284-7E25-40ED-AF4A-BE05DA1F2B6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CD0866CA-9DA1-4F10-9CF9-765839D84CF7}" type="datetimeFigureOut">
              <a:rPr lang="en-US"/>
              <a:pPr>
                <a:defRPr/>
              </a:pPr>
              <a:t>6/9/2010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F1CD3D06-AA46-4523-94B2-0B138DC2073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FD425A67-B7EE-4542-8C06-D4097C3F771C}" type="datetimeFigureOut">
              <a:rPr lang="en-US"/>
              <a:pPr>
                <a:defRPr/>
              </a:pPr>
              <a:t>6/9/2010</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8A953397-1DA1-434F-A9AC-4C7EF699DE9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2057"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A722C180-2AC6-4584-A0F1-8D489BCD1533}" type="datetimeFigureOut">
              <a:rPr lang="en-US"/>
              <a:pPr>
                <a:defRPr/>
              </a:pPr>
              <a:t>6/9/2010</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8FC1C9B8-237A-4D60-81A0-37CC0AFD02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27" r:id="rId2"/>
    <p:sldLayoutId id="2147483732" r:id="rId3"/>
    <p:sldLayoutId id="2147483733" r:id="rId4"/>
    <p:sldLayoutId id="2147483734" r:id="rId5"/>
    <p:sldLayoutId id="2147483735" r:id="rId6"/>
    <p:sldLayoutId id="2147483728" r:id="rId7"/>
    <p:sldLayoutId id="2147483736" r:id="rId8"/>
    <p:sldLayoutId id="2147483737" r:id="rId9"/>
    <p:sldLayoutId id="2147483729" r:id="rId10"/>
    <p:sldLayoutId id="2147483730"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google.com/" TargetMode="External"/><Relationship Id="rId7" Type="http://schemas.openxmlformats.org/officeDocument/2006/relationships/hyperlink" Target="http://www.code4u.com/"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www.wikipedia.com/" TargetMode="External"/><Relationship Id="rId5" Type="http://schemas.openxmlformats.org/officeDocument/2006/relationships/hyperlink" Target="http://www.yahoosearch.com/" TargetMode="External"/><Relationship Id="rId4" Type="http://schemas.openxmlformats.org/officeDocument/2006/relationships/hyperlink" Target="http://www.eng123.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hyperlink" Target="mailto:info@sharmainfoway.com"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www.sharmainfoway.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eng123.com/" TargetMode="External"/><Relationship Id="rId7" Type="http://schemas.openxmlformats.org/officeDocument/2006/relationships/hyperlink" Target="http://www.w3school.com/"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hyperlink" Target="http://www.4tests.com/" TargetMode="External"/><Relationship Id="rId5" Type="http://schemas.openxmlformats.org/officeDocument/2006/relationships/hyperlink" Target="http://www.wikipedia.com/" TargetMode="External"/><Relationship Id="rId4" Type="http://schemas.openxmlformats.org/officeDocument/2006/relationships/hyperlink" Target="http://www.livesearch.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m/" TargetMode="External"/><Relationship Id="rId7" Type="http://schemas.openxmlformats.org/officeDocument/2006/relationships/hyperlink" Target="http://www.w3school.co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www.code4u.com/" TargetMode="External"/><Relationship Id="rId5" Type="http://schemas.openxmlformats.org/officeDocument/2006/relationships/hyperlink" Target="http://www.4test.com/" TargetMode="External"/><Relationship Id="rId4" Type="http://schemas.openxmlformats.org/officeDocument/2006/relationships/hyperlink" Target="http://www.examonline.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http://www.php-learn-it.com/images/php_process.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2285984" y="0"/>
            <a:ext cx="5429288" cy="707886"/>
          </a:xfrm>
          <a:prstGeom prst="rect">
            <a:avLst/>
          </a:prstGeom>
          <a:noFill/>
          <a:ln>
            <a:noFill/>
            <a:headEnd/>
            <a:tailEnd/>
          </a:ln>
        </p:spPr>
        <p:style>
          <a:lnRef idx="1">
            <a:schemeClr val="accent6"/>
          </a:lnRef>
          <a:fillRef idx="2">
            <a:schemeClr val="accent6"/>
          </a:fillRef>
          <a:effectRef idx="1">
            <a:schemeClr val="accent6"/>
          </a:effectRef>
          <a:fontRef idx="minor">
            <a:schemeClr val="dk1"/>
          </a:fontRef>
        </p:style>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Swami Sachchidanand Polytechnic college, </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Visnagar</a:t>
            </a:r>
          </a:p>
        </p:txBody>
      </p:sp>
      <p:sp>
        <p:nvSpPr>
          <p:cNvPr id="7" name="Subtitle 4"/>
          <p:cNvSpPr txBox="1">
            <a:spLocks/>
          </p:cNvSpPr>
          <p:nvPr/>
        </p:nvSpPr>
        <p:spPr bwMode="auto">
          <a:xfrm>
            <a:off x="0" y="1143000"/>
            <a:ext cx="9144000" cy="2000264"/>
          </a:xfrm>
          <a:prstGeom prst="rect">
            <a:avLst/>
          </a:prstGeom>
          <a:noFill/>
          <a:ln w="9525">
            <a:noFill/>
            <a:miter lim="800000"/>
            <a:headEnd/>
            <a:tailEnd/>
          </a:ln>
        </p:spPr>
        <p:txBody>
          <a:bodyPr/>
          <a:lstStyle/>
          <a:p>
            <a:pPr fontAlgn="auto">
              <a:spcBef>
                <a:spcPts val="0"/>
              </a:spcBef>
              <a:spcAft>
                <a:spcPts val="0"/>
              </a:spcAft>
              <a:defRPr/>
            </a:pPr>
            <a:r>
              <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rPr>
              <a:t>CRIME REPORTING         		SYSTEM</a:t>
            </a:r>
          </a:p>
          <a:p>
            <a:pPr fontAlgn="auto">
              <a:spcBef>
                <a:spcPts val="0"/>
              </a:spcBef>
              <a:spcAft>
                <a:spcPts val="0"/>
              </a:spcAft>
              <a:defRPr/>
            </a:pPr>
            <a:r>
              <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rPr>
              <a:t> </a:t>
            </a:r>
            <a:r>
              <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rPr>
              <a:t>        </a:t>
            </a:r>
            <a:endPar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endParaRPr>
          </a:p>
          <a:p>
            <a:pPr algn="ctr" eaLnBrk="0" fontAlgn="auto" hangingPunct="0">
              <a:spcBef>
                <a:spcPct val="20000"/>
              </a:spcBef>
              <a:spcAft>
                <a:spcPts val="0"/>
              </a:spcAft>
              <a:buFont typeface="Arial" charset="0"/>
              <a:buNone/>
              <a:defRPr/>
            </a:pPr>
            <a:endParaRPr lang="en-US" sz="3200" dirty="0">
              <a:solidFill>
                <a:schemeClr val="accent3">
                  <a:lumMod val="20000"/>
                  <a:lumOff val="80000"/>
                </a:schemeClr>
              </a:solidFill>
              <a:latin typeface="+mn-lt"/>
              <a:cs typeface="+mn-cs"/>
            </a:endParaRPr>
          </a:p>
          <a:p>
            <a:pPr algn="ctr" eaLnBrk="0" fontAlgn="auto" hangingPunct="0">
              <a:spcBef>
                <a:spcPct val="20000"/>
              </a:spcBef>
              <a:spcAft>
                <a:spcPts val="0"/>
              </a:spcAft>
              <a:buFont typeface="Arial" charset="0"/>
              <a:buNone/>
              <a:defRPr/>
            </a:pPr>
            <a:r>
              <a:rPr lang="en-US" sz="3200" dirty="0">
                <a:solidFill>
                  <a:schemeClr val="accent3">
                    <a:lumMod val="20000"/>
                    <a:lumOff val="80000"/>
                  </a:schemeClr>
                </a:solidFill>
                <a:latin typeface="+mn-lt"/>
                <a:cs typeface="+mn-cs"/>
              </a:rPr>
              <a:t>                                    </a:t>
            </a:r>
          </a:p>
          <a:p>
            <a:pPr algn="ctr" eaLnBrk="0" fontAlgn="auto" hangingPunct="0">
              <a:spcBef>
                <a:spcPct val="20000"/>
              </a:spcBef>
              <a:spcAft>
                <a:spcPts val="0"/>
              </a:spcAft>
              <a:buFont typeface="Arial" charset="0"/>
              <a:buNone/>
              <a:defRPr/>
            </a:pPr>
            <a:r>
              <a:rPr lang="en-US" sz="3200" dirty="0">
                <a:solidFill>
                  <a:schemeClr val="accent3">
                    <a:lumMod val="20000"/>
                    <a:lumOff val="80000"/>
                  </a:schemeClr>
                </a:solidFill>
                <a:latin typeface="+mn-lt"/>
                <a:cs typeface="+mn-cs"/>
              </a:rPr>
              <a:t>                                                   </a:t>
            </a:r>
          </a:p>
          <a:p>
            <a:pPr algn="ctr" eaLnBrk="0" fontAlgn="auto" hangingPunct="0">
              <a:spcBef>
                <a:spcPct val="20000"/>
              </a:spcBef>
              <a:spcAft>
                <a:spcPts val="0"/>
              </a:spcAft>
              <a:buFont typeface="Arial" charset="0"/>
              <a:buNone/>
              <a:defRPr/>
            </a:pPr>
            <a:r>
              <a:rPr lang="en-US" sz="2400" dirty="0">
                <a:solidFill>
                  <a:schemeClr val="accent3">
                    <a:lumMod val="20000"/>
                    <a:lumOff val="80000"/>
                  </a:schemeClr>
                </a:solidFill>
                <a:latin typeface="Verdana" pitchFamily="34" charset="0"/>
                <a:cs typeface="+mn-cs"/>
              </a:rPr>
              <a:t>                                           </a:t>
            </a:r>
          </a:p>
          <a:p>
            <a:pPr algn="ctr" eaLnBrk="0" fontAlgn="auto" hangingPunct="0">
              <a:spcBef>
                <a:spcPct val="20000"/>
              </a:spcBef>
              <a:spcAft>
                <a:spcPts val="0"/>
              </a:spcAft>
              <a:buFont typeface="Arial" charset="0"/>
              <a:buNone/>
              <a:defRPr/>
            </a:pPr>
            <a:r>
              <a:rPr lang="en-US" sz="3200" dirty="0">
                <a:solidFill>
                  <a:srgbClr val="735F68"/>
                </a:solidFill>
                <a:latin typeface="+mn-lt"/>
                <a:cs typeface="+mn-cs"/>
              </a:rPr>
              <a:t>                                                        </a:t>
            </a:r>
            <a:endParaRPr lang="en-US" dirty="0">
              <a:solidFill>
                <a:srgbClr val="735F68"/>
              </a:solidFill>
              <a:latin typeface="+mn-lt"/>
              <a:cs typeface="+mn-cs"/>
            </a:endParaRPr>
          </a:p>
        </p:txBody>
      </p:sp>
      <p:sp>
        <p:nvSpPr>
          <p:cNvPr id="9" name="Rectangle 8"/>
          <p:cNvSpPr/>
          <p:nvPr/>
        </p:nvSpPr>
        <p:spPr>
          <a:xfrm>
            <a:off x="914400" y="3429000"/>
            <a:ext cx="7543800" cy="369332"/>
          </a:xfrm>
          <a:prstGeom prst="rect">
            <a:avLst/>
          </a:prstGeom>
        </p:spPr>
        <p:txBody>
          <a:bodyPr>
            <a:spAutoFit/>
          </a:bodyPr>
          <a:lstStyle/>
          <a:p>
            <a:pPr fontAlgn="auto">
              <a:spcBef>
                <a:spcPts val="0"/>
              </a:spcBef>
              <a:spcAft>
                <a:spcPts val="0"/>
              </a:spcAft>
              <a:defRPr/>
            </a:pPr>
            <a:r>
              <a:rPr lang="en-US" b="1" spc="50" dirty="0">
                <a:ln w="12700" cmpd="sng">
                  <a:solidFill>
                    <a:schemeClr val="tx1"/>
                  </a:solidFill>
                  <a:prstDash val="solid"/>
                </a:ln>
                <a:solidFill>
                  <a:srgbClr val="FFFF00"/>
                </a:solidFill>
                <a:effectLst>
                  <a:glow rad="53100">
                    <a:schemeClr val="accent6">
                      <a:satMod val="180000"/>
                      <a:alpha val="30000"/>
                    </a:schemeClr>
                  </a:glow>
                </a:effectLst>
                <a:latin typeface="Verdana" pitchFamily="34" charset="0"/>
                <a:cs typeface="+mn-cs"/>
              </a:rPr>
              <a:t>      </a:t>
            </a:r>
            <a:r>
              <a:rPr lang="en-US" b="1" spc="50" dirty="0">
                <a:ln w="12700" cmpd="sng">
                  <a:solidFill>
                    <a:schemeClr val="tx1"/>
                  </a:solidFill>
                  <a:prstDash val="solid"/>
                </a:ln>
                <a:solidFill>
                  <a:srgbClr val="FFFF00"/>
                </a:solidFill>
                <a:effectLst>
                  <a:glow rad="53100">
                    <a:schemeClr val="accent6">
                      <a:satMod val="180000"/>
                      <a:alpha val="30000"/>
                    </a:schemeClr>
                  </a:glow>
                </a:effectLst>
                <a:latin typeface="Verdana" pitchFamily="34" charset="0"/>
                <a:cs typeface="+mn-cs"/>
              </a:rPr>
              <a:t>Developed By: </a:t>
            </a:r>
            <a:r>
              <a:rPr lang="en-US" b="1" spc="50" dirty="0">
                <a:ln w="12700" cmpd="sng">
                  <a:solidFill>
                    <a:schemeClr val="tx1"/>
                  </a:solidFill>
                  <a:prstDash val="solid"/>
                </a:ln>
                <a:solidFill>
                  <a:schemeClr val="accent6">
                    <a:lumMod val="60000"/>
                    <a:lumOff val="40000"/>
                  </a:schemeClr>
                </a:solidFill>
                <a:effectLst>
                  <a:glow rad="53100">
                    <a:schemeClr val="accent6">
                      <a:satMod val="180000"/>
                      <a:alpha val="30000"/>
                    </a:schemeClr>
                  </a:glow>
                </a:effectLst>
                <a:latin typeface="Verdana" pitchFamily="34" charset="0"/>
                <a:cs typeface="+mn-cs"/>
              </a:rPr>
              <a:t>PATEL BRIKESH.R(Reg No-7025)  </a:t>
            </a:r>
            <a:endParaRPr lang="en-US" dirty="0">
              <a:solidFill>
                <a:schemeClr val="accent6">
                  <a:lumMod val="60000"/>
                  <a:lumOff val="40000"/>
                </a:schemeClr>
              </a:solidFill>
              <a:latin typeface="+mn-lt"/>
              <a:cs typeface="+mn-cs"/>
            </a:endParaRPr>
          </a:p>
        </p:txBody>
      </p:sp>
      <p:sp>
        <p:nvSpPr>
          <p:cNvPr id="15" name="TextBox 14"/>
          <p:cNvSpPr txBox="1"/>
          <p:nvPr/>
        </p:nvSpPr>
        <p:spPr>
          <a:xfrm>
            <a:off x="2209800" y="5410200"/>
            <a:ext cx="4648200" cy="646331"/>
          </a:xfrm>
          <a:prstGeom prst="rect">
            <a:avLst/>
          </a:prstGeom>
          <a:noFill/>
        </p:spPr>
        <p:txBody>
          <a:bodyPr>
            <a:spAutoFit/>
          </a:bodyPr>
          <a:lstStyle/>
          <a:p>
            <a:pPr fontAlgn="auto">
              <a:spcBef>
                <a:spcPts val="0"/>
              </a:spcBef>
              <a:spcAft>
                <a:spcPts val="0"/>
              </a:spcAft>
              <a:defRPr/>
            </a:pPr>
            <a:r>
              <a:rPr lang="en-US"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Verdana" pitchFamily="34" charset="0"/>
                <a:cs typeface="+mn-cs"/>
              </a:rPr>
              <a:t>External – Internal Guide</a:t>
            </a:r>
            <a:r>
              <a:rPr lang="en-US"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Verdana" pitchFamily="34" charset="0"/>
                <a:cs typeface="+mn-cs"/>
              </a:rPr>
              <a:t>:</a:t>
            </a:r>
          </a:p>
          <a:p>
            <a:pPr fontAlgn="auto">
              <a:spcBef>
                <a:spcPts val="0"/>
              </a:spcBef>
              <a:spcAft>
                <a:spcPts val="0"/>
              </a:spcAft>
              <a:defRPr/>
            </a:pPr>
            <a:r>
              <a:rPr lang="en-US"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Verdana" pitchFamily="34" charset="0"/>
                <a:cs typeface="+mn-cs"/>
              </a:rPr>
              <a:t>Ms.Kuldeep Bhatti</a:t>
            </a:r>
            <a:endParaRPr lang="en-US"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Verdana" pitchFamily="34" charset="0"/>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0" y="0"/>
            <a:ext cx="10656888" cy="7078663"/>
          </a:xfrm>
          <a:prstGeom prst="rect">
            <a:avLst/>
          </a:prstGeom>
          <a:noFill/>
          <a:ln w="9525">
            <a:noFill/>
            <a:miter lim="800000"/>
            <a:headEnd/>
            <a:tailEnd/>
          </a:ln>
        </p:spPr>
        <p:txBody>
          <a:bodyPr wrap="none" anchor="ctr">
            <a:spAutoFit/>
          </a:bodyPr>
          <a:lstStyle/>
          <a:p>
            <a:pPr lvl="2">
              <a:buClr>
                <a:schemeClr val="tx1"/>
              </a:buClr>
              <a:buFont typeface="Symbol" pitchFamily="18" charset="2"/>
              <a:buChar char=""/>
              <a:tabLst>
                <a:tab pos="1397000" algn="l"/>
              </a:tabLst>
            </a:pPr>
            <a:r>
              <a:rPr lang="en-US" b="1" dirty="0">
                <a:latin typeface="Verdana" pitchFamily="34" charset="0"/>
                <a:cs typeface="Times New Roman" pitchFamily="18" charset="0"/>
              </a:rPr>
              <a:t>Hardware Requirement</a:t>
            </a:r>
            <a:endParaRPr lang="en-US" sz="1400" dirty="0">
              <a:latin typeface="Calibri" pitchFamily="34" charset="0"/>
              <a:ea typeface="Times New Roman" pitchFamily="18" charset="0"/>
              <a:cs typeface="Calibri" pitchFamily="34" charset="0"/>
            </a:endParaRPr>
          </a:p>
          <a:p>
            <a:pPr indent="412750" eaLnBrk="0" hangingPunct="0">
              <a:buFontTx/>
              <a:buChar char="•"/>
              <a:tabLst>
                <a:tab pos="1397000" algn="l"/>
              </a:tabLst>
            </a:pPr>
            <a:r>
              <a:rPr lang="en-US" sz="1400" b="1" dirty="0">
                <a:latin typeface="Verdana" pitchFamily="34" charset="0"/>
                <a:ea typeface="Times New Roman" pitchFamily="18" charset="0"/>
              </a:rPr>
              <a:t>Minimum Configuration:</a:t>
            </a:r>
            <a:endParaRPr lang="en-US" sz="1400" dirty="0">
              <a:latin typeface="Calibri" pitchFamily="34" charset="0"/>
              <a:ea typeface="Times New Roman" pitchFamily="18" charset="0"/>
              <a:cs typeface="Calibri" pitchFamily="34" charset="0"/>
            </a:endParaRPr>
          </a:p>
          <a:p>
            <a:pPr indent="412750" eaLnBrk="0" hangingPunct="0">
              <a:tabLst>
                <a:tab pos="1397000" algn="l"/>
              </a:tabLst>
            </a:pPr>
            <a:r>
              <a:rPr lang="en-US" sz="1400" dirty="0">
                <a:latin typeface="Verdana" pitchFamily="34" charset="0"/>
                <a:ea typeface="Times New Roman" pitchFamily="18" charset="0"/>
              </a:rPr>
              <a:t>To run the application software of the system in the computer the minimum configuration required is as below:</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233 MHz processor.</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128 MB SD-RAM</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2 – 4 GB Hard-Disk.</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4x Compact Disc drive or faster.</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1.44 MB Floppy Disk Drive.</a:t>
            </a:r>
            <a:endParaRPr lang="en-US" sz="1400" dirty="0">
              <a:latin typeface="Calibri" pitchFamily="34" charset="0"/>
              <a:ea typeface="Times New Roman" pitchFamily="18" charset="0"/>
              <a:cs typeface="Calibri" pitchFamily="34" charset="0"/>
            </a:endParaRPr>
          </a:p>
          <a:p>
            <a:pPr lvl="4" eaLnBrk="0" hangingPunct="0">
              <a:buFont typeface="Symbol" pitchFamily="18" charset="2"/>
              <a:buChar char=""/>
              <a:tabLst>
                <a:tab pos="1397000" algn="l"/>
              </a:tabLst>
            </a:pPr>
            <a:r>
              <a:rPr lang="en-US" sz="1400" dirty="0">
                <a:latin typeface="Verdana" pitchFamily="34" charset="0"/>
                <a:ea typeface="Times New Roman" pitchFamily="18" charset="0"/>
              </a:rPr>
              <a:t>Monitor. [ 640 x 480 Display ]</a:t>
            </a:r>
            <a:endParaRPr lang="en-US" sz="1400" dirty="0">
              <a:latin typeface="Calibri" pitchFamily="34" charset="0"/>
              <a:ea typeface="Times New Roman" pitchFamily="18" charset="0"/>
              <a:cs typeface="Calibri" pitchFamily="34" charset="0"/>
            </a:endParaRPr>
          </a:p>
          <a:p>
            <a:pPr indent="412750" eaLnBrk="0" hangingPunct="0">
              <a:tabLst>
                <a:tab pos="1397000" algn="l"/>
              </a:tabLst>
            </a:pPr>
            <a:r>
              <a:rPr lang="en-US" sz="1400" dirty="0">
                <a:latin typeface="Verdana" pitchFamily="34" charset="0"/>
                <a:ea typeface="Times New Roman" pitchFamily="18" charset="0"/>
              </a:rPr>
              <a:t>This is the brief introduction of Hardware Configuration for the system. The system can work in newest</a:t>
            </a:r>
          </a:p>
          <a:p>
            <a:pPr indent="412750" eaLnBrk="0" hangingPunct="0">
              <a:tabLst>
                <a:tab pos="1397000" algn="l"/>
              </a:tabLst>
            </a:pPr>
            <a:r>
              <a:rPr lang="en-US" sz="1400" dirty="0">
                <a:latin typeface="Verdana" pitchFamily="34" charset="0"/>
                <a:ea typeface="Times New Roman" pitchFamily="18" charset="0"/>
              </a:rPr>
              <a:t> technology also. It is just telling that system can work with old technology also but, it consist this </a:t>
            </a:r>
          </a:p>
          <a:p>
            <a:pPr indent="412750" eaLnBrk="0" hangingPunct="0">
              <a:tabLst>
                <a:tab pos="1397000" algn="l"/>
              </a:tabLst>
            </a:pPr>
            <a:r>
              <a:rPr lang="en-US" sz="1400" dirty="0">
                <a:latin typeface="Verdana" pitchFamily="34" charset="0"/>
                <a:ea typeface="Times New Roman" pitchFamily="18" charset="0"/>
              </a:rPr>
              <a:t>minimum configuration of Hardware.</a:t>
            </a:r>
            <a:endParaRPr lang="en-US" sz="1400" dirty="0">
              <a:latin typeface="Calibri" pitchFamily="34" charset="0"/>
              <a:ea typeface="Times New Roman" pitchFamily="18" charset="0"/>
              <a:cs typeface="Calibri" pitchFamily="34" charset="0"/>
            </a:endParaRPr>
          </a:p>
          <a:p>
            <a:pPr lvl="1" eaLnBrk="0" hangingPunct="0">
              <a:buFont typeface="Wingdings" pitchFamily="2" charset="2"/>
              <a:buChar char=""/>
              <a:tabLst>
                <a:tab pos="1397000" algn="l"/>
              </a:tabLst>
            </a:pPr>
            <a:r>
              <a:rPr lang="en-US" b="1" dirty="0">
                <a:latin typeface="Verdana" pitchFamily="34" charset="0"/>
                <a:cs typeface="Times New Roman" pitchFamily="18" charset="0"/>
              </a:rPr>
              <a:t>Software Requirement</a:t>
            </a:r>
            <a:endParaRPr lang="en-US" sz="1200" dirty="0">
              <a:latin typeface="Calibri" pitchFamily="34" charset="0"/>
              <a:ea typeface="Times New Roman" pitchFamily="18" charset="0"/>
              <a:cs typeface="Calibri" pitchFamily="34" charset="0"/>
            </a:endParaRPr>
          </a:p>
          <a:p>
            <a:pPr indent="412750" eaLnBrk="0" hangingPunct="0">
              <a:tabLst>
                <a:tab pos="1397000" algn="l"/>
              </a:tabLst>
            </a:pPr>
            <a:r>
              <a:rPr lang="en-US" sz="1400" dirty="0">
                <a:latin typeface="Verdana" pitchFamily="34" charset="0"/>
                <a:ea typeface="Times New Roman" pitchFamily="18" charset="0"/>
              </a:rPr>
              <a:t>To Handel the system, Administrator requires some software. This software is used for the development </a:t>
            </a:r>
          </a:p>
          <a:p>
            <a:pPr indent="412750" eaLnBrk="0" hangingPunct="0">
              <a:tabLst>
                <a:tab pos="1397000" algn="l"/>
              </a:tabLst>
            </a:pPr>
            <a:r>
              <a:rPr lang="en-US" sz="1400" dirty="0">
                <a:latin typeface="Verdana" pitchFamily="34" charset="0"/>
                <a:ea typeface="Times New Roman" pitchFamily="18" charset="0"/>
              </a:rPr>
              <a:t>such as coding and testing. Lists are given below:</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Front End</a:t>
            </a:r>
            <a:r>
              <a:rPr lang="en-US" sz="1400" dirty="0">
                <a:latin typeface="Verdana" pitchFamily="34" charset="0"/>
                <a:cs typeface="Times New Roman" pitchFamily="18" charset="0"/>
              </a:rPr>
              <a:t>          -PHP </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Back End</a:t>
            </a:r>
            <a:r>
              <a:rPr lang="en-US" sz="1400" dirty="0">
                <a:latin typeface="Verdana" pitchFamily="34" charset="0"/>
                <a:cs typeface="Times New Roman" pitchFamily="18" charset="0"/>
              </a:rPr>
              <a:t>           -MySQL 5.0</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Server               -</a:t>
            </a:r>
            <a:r>
              <a:rPr lang="en-US" sz="1400" dirty="0">
                <a:latin typeface="Verdana" pitchFamily="34" charset="0"/>
                <a:cs typeface="Times New Roman" pitchFamily="18" charset="0"/>
              </a:rPr>
              <a:t>Apache Server 2.0</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Design Tool	   -</a:t>
            </a:r>
            <a:r>
              <a:rPr lang="en-US" sz="1400" dirty="0">
                <a:solidFill>
                  <a:srgbClr val="000000"/>
                </a:solidFill>
                <a:latin typeface="Verdana" pitchFamily="34" charset="0"/>
                <a:cs typeface="Times New Roman" pitchFamily="18" charset="0"/>
              </a:rPr>
              <a:t>Macromedia Dreamweaver 8.0</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Documentation Tools       -</a:t>
            </a:r>
            <a:r>
              <a:rPr lang="en-US" sz="1400" dirty="0">
                <a:latin typeface="Verdana" pitchFamily="34" charset="0"/>
                <a:cs typeface="Times New Roman" pitchFamily="18" charset="0"/>
              </a:rPr>
              <a:t>Microsoft Word</a:t>
            </a:r>
            <a:endParaRPr lang="en-US" sz="1400" dirty="0">
              <a:latin typeface="Calibri" pitchFamily="34" charset="0"/>
              <a:cs typeface="Times New Roman" pitchFamily="18" charset="0"/>
            </a:endParaRPr>
          </a:p>
          <a:p>
            <a:pPr indent="412750" eaLnBrk="0" hangingPunct="0">
              <a:tabLst>
                <a:tab pos="1397000" algn="l"/>
              </a:tabLst>
            </a:pPr>
            <a:r>
              <a:rPr lang="en-US" sz="1400" dirty="0">
                <a:latin typeface="Verdana" pitchFamily="34" charset="0"/>
                <a:cs typeface="Times New Roman" pitchFamily="18" charset="0"/>
              </a:rPr>
              <a:t>-Microsoft PowerPoint</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PHP</a:t>
            </a:r>
            <a:r>
              <a:rPr lang="en-US" sz="1400" dirty="0">
                <a:latin typeface="Verdana" pitchFamily="34" charset="0"/>
                <a:cs typeface="Times New Roman" pitchFamily="18" charset="0"/>
              </a:rPr>
              <a:t> – It is used for front end tools for the system.</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MYSQL</a:t>
            </a:r>
            <a:r>
              <a:rPr lang="en-US" sz="1400" dirty="0">
                <a:latin typeface="Verdana" pitchFamily="34" charset="0"/>
                <a:cs typeface="Times New Roman" pitchFamily="18" charset="0"/>
              </a:rPr>
              <a:t> - Used to maintain the database. So, you can call it to back-end of system.</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Web Server </a:t>
            </a:r>
            <a:r>
              <a:rPr lang="en-US" sz="1400" dirty="0">
                <a:latin typeface="Verdana" pitchFamily="34" charset="0"/>
                <a:cs typeface="Times New Roman" pitchFamily="18" charset="0"/>
              </a:rPr>
              <a:t>- Apache web server or other who concern with PHP codes or scripts.</a:t>
            </a:r>
          </a:p>
          <a:p>
            <a:pPr indent="412750" eaLnBrk="0" hangingPunct="0">
              <a:buFontTx/>
              <a:buChar char="•"/>
              <a:tabLst>
                <a:tab pos="1397000" algn="l"/>
              </a:tabLst>
            </a:pPr>
            <a:r>
              <a:rPr lang="en-US" sz="1400" dirty="0">
                <a:latin typeface="Verdana" pitchFamily="34" charset="0"/>
                <a:cs typeface="Times New Roman" pitchFamily="18" charset="0"/>
              </a:rPr>
              <a:t> It is basically used to run the PHP code or file on browser.</a:t>
            </a:r>
            <a:endParaRPr lang="en-US" sz="1400" dirty="0">
              <a:latin typeface="Calibri" pitchFamily="34" charset="0"/>
              <a:cs typeface="Times New Roman" pitchFamily="18" charset="0"/>
            </a:endParaRPr>
          </a:p>
          <a:p>
            <a:pPr indent="412750" eaLnBrk="0" hangingPunct="0">
              <a:buFontTx/>
              <a:buChar char="•"/>
              <a:tabLst>
                <a:tab pos="1397000" algn="l"/>
              </a:tabLst>
            </a:pPr>
            <a:r>
              <a:rPr lang="en-US" sz="1400" b="1" dirty="0">
                <a:latin typeface="Verdana" pitchFamily="34" charset="0"/>
                <a:cs typeface="Times New Roman" pitchFamily="18" charset="0"/>
              </a:rPr>
              <a:t>Web-browsing</a:t>
            </a:r>
            <a:r>
              <a:rPr lang="en-US" sz="1400" dirty="0">
                <a:latin typeface="Verdana" pitchFamily="34" charset="0"/>
                <a:cs typeface="Times New Roman" pitchFamily="18" charset="0"/>
              </a:rPr>
              <a:t> software-Mozilla Firefox, Internet Explorer or other</a:t>
            </a:r>
            <a:endParaRPr lang="en-US" sz="1400" dirty="0">
              <a:latin typeface="Calibri" pitchFamily="34" charset="0"/>
              <a:cs typeface="Times New Roman" pitchFamily="18" charset="0"/>
            </a:endParaRPr>
          </a:p>
          <a:p>
            <a:pPr indent="412750" eaLnBrk="0" hangingPunct="0">
              <a:tabLst>
                <a:tab pos="1397000" algn="l"/>
              </a:tabLst>
            </a:pPr>
            <a:r>
              <a:rPr lang="en-US" sz="1400" dirty="0">
                <a:latin typeface="Verdana" pitchFamily="34" charset="0"/>
                <a:cs typeface="Times New Roman" pitchFamily="18" charset="0"/>
              </a:rPr>
              <a:t>-Flash Player.</a:t>
            </a:r>
            <a:endParaRPr lang="en-US" sz="1400" b="1" dirty="0">
              <a:latin typeface="Arial Black" pitchFamily="34" charset="0"/>
              <a:ea typeface="Calibri" pitchFamily="34" charset="0"/>
              <a:cs typeface="Calibri" pitchFamily="34" charset="0"/>
            </a:endParaRPr>
          </a:p>
          <a:p>
            <a:pPr indent="412750" eaLnBrk="0" hangingPunct="0">
              <a:tabLst>
                <a:tab pos="1397000" algn="l"/>
              </a:tabLst>
            </a:pPr>
            <a:r>
              <a:rPr lang="en-US" sz="1400" b="1" dirty="0">
                <a:latin typeface="Arial Black" pitchFamily="34" charset="0"/>
                <a:ea typeface="Calibri" pitchFamily="34" charset="0"/>
                <a:cs typeface="Calibri" pitchFamily="34" charset="0"/>
              </a:rPr>
              <a:t> </a:t>
            </a:r>
            <a:r>
              <a:rPr lang="en-US" sz="1400" dirty="0"/>
              <a:t> </a:t>
            </a:r>
            <a:r>
              <a:rPr lang="en-US" sz="1400" dirty="0">
                <a:latin typeface="Verdana" pitchFamily="34" charset="0"/>
                <a:cs typeface="Times New Roman" pitchFamily="18" charset="0"/>
              </a:rPr>
              <a:t>This phase of the software development process deals with a brief study of different hardware </a:t>
            </a:r>
          </a:p>
          <a:p>
            <a:pPr indent="412750" eaLnBrk="0" hangingPunct="0">
              <a:tabLst>
                <a:tab pos="1397000" algn="l"/>
              </a:tabLst>
            </a:pPr>
            <a:r>
              <a:rPr lang="en-US" sz="1400" dirty="0">
                <a:latin typeface="Verdana" pitchFamily="34" charset="0"/>
                <a:cs typeface="Times New Roman" pitchFamily="18" charset="0"/>
              </a:rPr>
              <a:t>used in the computerized system.</a:t>
            </a:r>
          </a:p>
          <a:p>
            <a:pPr indent="412750" eaLnBrk="0" hangingPunct="0">
              <a:tabLst>
                <a:tab pos="1397000" algn="l"/>
              </a:tabLst>
            </a:pPr>
            <a:r>
              <a:rPr lang="en-US" sz="1400" dirty="0">
                <a:latin typeface="Verdana" pitchFamily="34" charset="0"/>
                <a:cs typeface="Times New Roman" pitchFamily="18" charset="0"/>
              </a:rPr>
              <a:t> All the hardware needed here are generally the basic configuration of a typical office computer.</a:t>
            </a:r>
            <a:r>
              <a:rPr lang="en-US" sz="1400" b="1" dirty="0">
                <a:latin typeface="Verdana" pitchFamily="34" charset="0"/>
                <a:cs typeface="Times New Roman" pitchFamily="18" charset="0"/>
              </a:rPr>
              <a:t> </a:t>
            </a:r>
          </a:p>
          <a:p>
            <a:pPr indent="412750" eaLnBrk="0" hangingPunct="0">
              <a:tabLst>
                <a:tab pos="1397000" algn="l"/>
              </a:tabLst>
            </a:pPr>
            <a:r>
              <a:rPr lang="en-US" sz="1400" dirty="0">
                <a:latin typeface="Verdana" pitchFamily="34" charset="0"/>
                <a:cs typeface="Times New Roman" pitchFamily="18" charset="0"/>
              </a:rPr>
              <a:t>A list of the hardware requirement used in the system given below:</a:t>
            </a:r>
            <a:endParaRPr lang="en-US" sz="1400" dirty="0">
              <a:latin typeface="Calibri" pitchFamily="34" charset="0"/>
              <a:cs typeface="Times New Roman" pitchFamily="18" charset="0"/>
            </a:endParaRPr>
          </a:p>
          <a:p>
            <a:pPr indent="412750" eaLnBrk="0" hangingPunct="0">
              <a:tabLst>
                <a:tab pos="1397000" algn="l"/>
              </a:tabLst>
            </a:pP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3"/>
          <a:srcRect l="29688" t="27083" r="30469" b="38542"/>
          <a:stretch>
            <a:fillRect/>
          </a:stretch>
        </p:blipFill>
        <p:spPr bwMode="auto">
          <a:xfrm>
            <a:off x="657225" y="228600"/>
            <a:ext cx="5210175" cy="6096000"/>
          </a:xfrm>
          <a:prstGeom prst="rect">
            <a:avLst/>
          </a:prstGeom>
          <a:noFill/>
          <a:ln w="9525">
            <a:noFill/>
            <a:miter lim="800000"/>
            <a:headEnd/>
            <a:tailEnd/>
          </a:ln>
        </p:spPr>
      </p:pic>
      <p:cxnSp>
        <p:nvCxnSpPr>
          <p:cNvPr id="20483" name="AutoShape 2"/>
          <p:cNvCxnSpPr>
            <a:cxnSpLocks noChangeShapeType="1"/>
          </p:cNvCxnSpPr>
          <p:nvPr/>
        </p:nvCxnSpPr>
        <p:spPr bwMode="auto">
          <a:xfrm>
            <a:off x="198438" y="7769225"/>
            <a:ext cx="5581650" cy="0"/>
          </a:xfrm>
          <a:prstGeom prst="straightConnector1">
            <a:avLst/>
          </a:prstGeom>
          <a:noFill/>
          <a:ln w="9525">
            <a:solidFill>
              <a:srgbClr val="000000"/>
            </a:solidFill>
            <a:round/>
            <a:headEnd/>
            <a:tailEnd/>
          </a:ln>
        </p:spPr>
      </p:cxnSp>
      <p:sp>
        <p:nvSpPr>
          <p:cNvPr id="20484"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tabLst>
                <a:tab pos="1852613" algn="l"/>
              </a:tabLst>
            </a:pPr>
            <a:r>
              <a:rPr lang="en-US" sz="1200" b="1" dirty="0">
                <a:solidFill>
                  <a:srgbClr val="000000"/>
                </a:solidFill>
                <a:latin typeface="Verdana" pitchFamily="34" charset="0"/>
                <a:ea typeface="Times New Roman" pitchFamily="18" charset="0"/>
                <a:cs typeface="Calibri" pitchFamily="34" charset="0"/>
              </a:rPr>
              <a:t>2.7 Software Engineering Paradigm Applied</a:t>
            </a:r>
            <a:r>
              <a:rPr lang="en-US" sz="1200" dirty="0">
                <a:latin typeface="Calibri" pitchFamily="34" charset="0"/>
                <a:ea typeface="Times New Roman" pitchFamily="18" charset="0"/>
                <a:cs typeface="Calibri" pitchFamily="34" charset="0"/>
              </a:rPr>
              <a:t>      </a:t>
            </a:r>
            <a:endParaRPr lang="en-US" sz="900" dirty="0">
              <a:ea typeface="Times New Roman" pitchFamily="18" charset="0"/>
            </a:endParaRPr>
          </a:p>
          <a:p>
            <a:pPr eaLnBrk="0" hangingPunct="0">
              <a:tabLst>
                <a:tab pos="1852613" algn="l"/>
              </a:tabLst>
            </a:pPr>
            <a:endParaRPr lang="en-US" dirty="0">
              <a:ea typeface="Times New Roman" pitchFamily="18" charset="0"/>
            </a:endParaRPr>
          </a:p>
        </p:txBody>
      </p:sp>
      <p:sp>
        <p:nvSpPr>
          <p:cNvPr id="20485" name="Rectangle 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n-US" dirty="0">
              <a:latin typeface="Lucida Sans Unicode" pitchFamily="34" charset="0"/>
            </a:endParaRPr>
          </a:p>
        </p:txBody>
      </p:sp>
      <p:sp>
        <p:nvSpPr>
          <p:cNvPr id="20486" name="Rectangle 5"/>
          <p:cNvSpPr>
            <a:spLocks noChangeArrowheads="1"/>
          </p:cNvSpPr>
          <p:nvPr/>
        </p:nvSpPr>
        <p:spPr bwMode="auto">
          <a:xfrm>
            <a:off x="0" y="7772400"/>
            <a:ext cx="9144000" cy="0"/>
          </a:xfrm>
          <a:prstGeom prst="rect">
            <a:avLst/>
          </a:prstGeom>
          <a:noFill/>
          <a:ln w="9525">
            <a:noFill/>
            <a:miter lim="800000"/>
            <a:headEnd/>
            <a:tailEnd/>
          </a:ln>
        </p:spPr>
        <p:txBody>
          <a:bodyPr wrap="none" anchor="ctr">
            <a:spAutoFit/>
          </a:bodyPr>
          <a:lstStyle/>
          <a:p>
            <a:pPr>
              <a:tabLst>
                <a:tab pos="1852613" algn="l"/>
              </a:tabLst>
            </a:pPr>
            <a:endParaRPr lang="en-US" dirty="0"/>
          </a:p>
        </p:txBody>
      </p:sp>
      <p:sp>
        <p:nvSpPr>
          <p:cNvPr id="20487" name="TextBox 6"/>
          <p:cNvSpPr txBox="1">
            <a:spLocks noChangeArrowheads="1"/>
          </p:cNvSpPr>
          <p:nvPr/>
        </p:nvSpPr>
        <p:spPr bwMode="auto">
          <a:xfrm>
            <a:off x="6324600" y="2971800"/>
            <a:ext cx="2819400" cy="646113"/>
          </a:xfrm>
          <a:prstGeom prst="rect">
            <a:avLst/>
          </a:prstGeom>
          <a:noFill/>
          <a:ln w="9525">
            <a:noFill/>
            <a:miter lim="800000"/>
            <a:headEnd/>
            <a:tailEnd/>
          </a:ln>
        </p:spPr>
        <p:txBody>
          <a:bodyPr>
            <a:spAutoFit/>
          </a:bodyPr>
          <a:lstStyle/>
          <a:p>
            <a:r>
              <a:rPr lang="en-US" dirty="0">
                <a:latin typeface="Lucida Sans Unicode" pitchFamily="34" charset="0"/>
              </a:rPr>
              <a:t>2.7  Software enginnering</a:t>
            </a:r>
          </a:p>
          <a:p>
            <a:r>
              <a:rPr lang="en-US" dirty="0">
                <a:latin typeface="Lucida Sans Unicode" pitchFamily="34" charset="0"/>
              </a:rPr>
              <a:t>Paradigm Applied</a:t>
            </a:r>
          </a:p>
        </p:txBody>
      </p:sp>
      <p:sp>
        <p:nvSpPr>
          <p:cNvPr id="20488" name="Rectangle 6"/>
          <p:cNvSpPr>
            <a:spLocks noChangeArrowheads="1"/>
          </p:cNvSpPr>
          <p:nvPr/>
        </p:nvSpPr>
        <p:spPr bwMode="auto">
          <a:xfrm>
            <a:off x="0" y="0"/>
            <a:ext cx="396262" cy="276999"/>
          </a:xfrm>
          <a:prstGeom prst="rect">
            <a:avLst/>
          </a:prstGeom>
          <a:noFill/>
          <a:ln w="9525">
            <a:noFill/>
            <a:miter lim="800000"/>
            <a:headEnd/>
            <a:tailEnd/>
          </a:ln>
        </p:spPr>
        <p:txBody>
          <a:bodyPr wrap="none" anchor="ctr">
            <a:spAutoFit/>
          </a:bodyPr>
          <a:lstStyle/>
          <a:p>
            <a:pPr>
              <a:tabLst>
                <a:tab pos="1852613" algn="l"/>
              </a:tabLst>
            </a:pPr>
            <a:r>
              <a:rPr lang="en-US" sz="1200" dirty="0" smtClean="0">
                <a:latin typeface="Calibri" pitchFamily="34" charset="0"/>
                <a:ea typeface="Times New Roman" pitchFamily="18" charset="0"/>
                <a:cs typeface="Calibri" pitchFamily="34" charset="0"/>
              </a:rPr>
              <a:t>      </a:t>
            </a:r>
            <a:endParaRPr lang="en-US" dirty="0">
              <a:ea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0" y="0"/>
            <a:ext cx="9144000" cy="6556375"/>
          </a:xfrm>
          <a:prstGeom prst="rect">
            <a:avLst/>
          </a:prstGeom>
          <a:noFill/>
          <a:ln w="9525">
            <a:noFill/>
            <a:miter lim="800000"/>
            <a:headEnd/>
            <a:tailEnd/>
          </a:ln>
        </p:spPr>
        <p:txBody>
          <a:bodyPr anchor="ctr">
            <a:spAutoFit/>
          </a:bodyPr>
          <a:lstStyle/>
          <a:p>
            <a:pPr indent="457200"/>
            <a:r>
              <a:rPr lang="en-US" b="1" u="sng" dirty="0">
                <a:latin typeface="Verdana" pitchFamily="34" charset="0"/>
                <a:ea typeface="Times New Roman" pitchFamily="18" charset="0"/>
                <a:cs typeface="Calibri" pitchFamily="34" charset="0"/>
              </a:rPr>
              <a:t>Waterfall Model</a:t>
            </a:r>
          </a:p>
          <a:p>
            <a:pPr indent="457200"/>
            <a:endParaRPr lang="en-US" dirty="0">
              <a:ea typeface="Times New Roman" pitchFamily="18" charset="0"/>
            </a:endParaRPr>
          </a:p>
          <a:p>
            <a:pPr indent="457200" eaLnBrk="0" hangingPunct="0"/>
            <a:r>
              <a:rPr lang="en-US" sz="1400" dirty="0">
                <a:latin typeface="Calibri" pitchFamily="34" charset="0"/>
                <a:ea typeface="Times New Roman" pitchFamily="18" charset="0"/>
                <a:cs typeface="Calibri" pitchFamily="34" charset="0"/>
              </a:rPr>
              <a:t>The waterfall model derivers its name due to the cascading effect from one phase to the other as is illustrated in above figure. In this model each phase well define starting and ending point, with identifiable deliveries to the next phase. Note that this model is sometime referred to as the linear sequential  model or the software life cycle model.</a:t>
            </a:r>
            <a:endParaRPr lang="en-US" sz="1400" dirty="0">
              <a:ea typeface="Times New Roman" pitchFamily="18" charset="0"/>
            </a:endParaRPr>
          </a:p>
          <a:p>
            <a:pPr indent="457200" eaLnBrk="0" hangingPunct="0"/>
            <a:r>
              <a:rPr lang="en-US" sz="1400" dirty="0">
                <a:latin typeface="Calibri" pitchFamily="34" charset="0"/>
                <a:ea typeface="Times New Roman" pitchFamily="18" charset="0"/>
                <a:cs typeface="Calibri" pitchFamily="34" charset="0"/>
              </a:rPr>
              <a:t>     	 The water fall diagram is basically divided into following 5 models.</a:t>
            </a:r>
            <a:endParaRPr lang="en-US" sz="1400" dirty="0">
              <a:ea typeface="Times New Roman" pitchFamily="18" charset="0"/>
            </a:endParaRPr>
          </a:p>
          <a:p>
            <a:pPr lvl="4" eaLnBrk="0" hangingPunct="0">
              <a:buFont typeface="Symbol" pitchFamily="18" charset="2"/>
              <a:buChar char=""/>
            </a:pPr>
            <a:r>
              <a:rPr lang="en-US" sz="1400" b="1" dirty="0">
                <a:latin typeface="Calibri" pitchFamily="34" charset="0"/>
                <a:cs typeface="Times New Roman" pitchFamily="18" charset="0"/>
              </a:rPr>
              <a:t>Requirement           </a:t>
            </a:r>
            <a:endParaRPr lang="en-US" sz="1400" dirty="0"/>
          </a:p>
          <a:p>
            <a:pPr lvl="4" eaLnBrk="0" hangingPunct="0">
              <a:buFont typeface="Symbol" pitchFamily="18" charset="2"/>
              <a:buChar char=""/>
            </a:pPr>
            <a:r>
              <a:rPr lang="en-US" sz="1400" b="1" dirty="0">
                <a:latin typeface="Calibri" pitchFamily="34" charset="0"/>
                <a:cs typeface="Times New Roman" pitchFamily="18" charset="0"/>
              </a:rPr>
              <a:t>Design </a:t>
            </a:r>
            <a:endParaRPr lang="en-US" sz="1400" dirty="0"/>
          </a:p>
          <a:p>
            <a:pPr lvl="4" eaLnBrk="0" hangingPunct="0">
              <a:buFont typeface="Symbol" pitchFamily="18" charset="2"/>
              <a:buChar char=""/>
            </a:pPr>
            <a:r>
              <a:rPr lang="en-US" sz="1400" b="1" dirty="0">
                <a:latin typeface="Calibri" pitchFamily="34" charset="0"/>
                <a:cs typeface="Times New Roman" pitchFamily="18" charset="0"/>
              </a:rPr>
              <a:t>Implementation </a:t>
            </a:r>
            <a:endParaRPr lang="en-US" sz="1400" dirty="0"/>
          </a:p>
          <a:p>
            <a:pPr lvl="4" eaLnBrk="0" hangingPunct="0">
              <a:buFont typeface="Symbol" pitchFamily="18" charset="2"/>
              <a:buChar char=""/>
            </a:pPr>
            <a:r>
              <a:rPr lang="en-US" sz="1400" b="1" dirty="0">
                <a:latin typeface="Calibri" pitchFamily="34" charset="0"/>
                <a:cs typeface="Times New Roman" pitchFamily="18" charset="0"/>
              </a:rPr>
              <a:t>Verification</a:t>
            </a:r>
            <a:endParaRPr lang="en-US" sz="1400" dirty="0"/>
          </a:p>
          <a:p>
            <a:pPr lvl="4" eaLnBrk="0" hangingPunct="0">
              <a:buFont typeface="Symbol" pitchFamily="18" charset="2"/>
              <a:buChar char=""/>
            </a:pPr>
            <a:r>
              <a:rPr lang="en-US" sz="1400" b="1" dirty="0">
                <a:latin typeface="Calibri" pitchFamily="34" charset="0"/>
                <a:cs typeface="Times New Roman" pitchFamily="18" charset="0"/>
              </a:rPr>
              <a:t>Maintenance </a:t>
            </a:r>
          </a:p>
          <a:p>
            <a:pPr lvl="4" eaLnBrk="0" hangingPunct="0"/>
            <a:endParaRPr lang="en-US" sz="1400" dirty="0"/>
          </a:p>
          <a:p>
            <a:pPr lvl="1" eaLnBrk="0" hangingPunct="0">
              <a:buFont typeface="Wingdings" pitchFamily="2" charset="2"/>
              <a:buChar char=""/>
            </a:pPr>
            <a:r>
              <a:rPr lang="en-US" b="1" u="sng" dirty="0">
                <a:latin typeface="Calibri" pitchFamily="34" charset="0"/>
                <a:cs typeface="Times New Roman" pitchFamily="18" charset="0"/>
              </a:rPr>
              <a:t>Requirement:-</a:t>
            </a:r>
            <a:endParaRPr lang="en-US" dirty="0"/>
          </a:p>
          <a:p>
            <a:pPr indent="457200" eaLnBrk="0" hangingPunct="0"/>
            <a:r>
              <a:rPr lang="en-US" sz="1400" dirty="0">
                <a:latin typeface="Calibri" pitchFamily="34" charset="0"/>
                <a:cs typeface="Times New Roman" pitchFamily="18" charset="0"/>
              </a:rPr>
              <a:t>In the requirement phase the need to create the application is specified. What is the need of the system is defined. What information to be feeder to create the application will come under the requirement phase?</a:t>
            </a:r>
            <a:endParaRPr lang="en-US" sz="1400" dirty="0"/>
          </a:p>
          <a:p>
            <a:pPr lvl="1" eaLnBrk="0" hangingPunct="0">
              <a:buFont typeface="Wingdings" pitchFamily="2" charset="2"/>
              <a:buChar char=""/>
            </a:pPr>
            <a:r>
              <a:rPr lang="en-US" b="1" u="sng" dirty="0">
                <a:latin typeface="Calibri" pitchFamily="34" charset="0"/>
                <a:cs typeface="Times New Roman" pitchFamily="18" charset="0"/>
              </a:rPr>
              <a:t>Design:</a:t>
            </a:r>
            <a:endParaRPr lang="en-US" dirty="0"/>
          </a:p>
          <a:p>
            <a:pPr indent="457200" eaLnBrk="0" hangingPunct="0"/>
            <a:r>
              <a:rPr lang="en-US" sz="1400" dirty="0">
                <a:latin typeface="Calibri" pitchFamily="34" charset="0"/>
                <a:cs typeface="Times New Roman" pitchFamily="18" charset="0"/>
              </a:rPr>
              <a:t>After the requirement phase the next phase is the Design phase where the application is designed according to the forms and other modules created. This phase is much important phase because it will structure the layout of your application.</a:t>
            </a:r>
            <a:endParaRPr lang="en-US" sz="1400" dirty="0"/>
          </a:p>
          <a:p>
            <a:pPr lvl="1" eaLnBrk="0" hangingPunct="0">
              <a:buFont typeface="Wingdings" pitchFamily="2" charset="2"/>
              <a:buChar char=""/>
            </a:pPr>
            <a:r>
              <a:rPr lang="en-US" b="1" u="sng" dirty="0">
                <a:latin typeface="Calibri" pitchFamily="34" charset="0"/>
                <a:cs typeface="Times New Roman" pitchFamily="18" charset="0"/>
              </a:rPr>
              <a:t>Implementation:</a:t>
            </a:r>
            <a:endParaRPr lang="en-US" dirty="0"/>
          </a:p>
          <a:p>
            <a:pPr indent="457200" eaLnBrk="0" hangingPunct="0"/>
            <a:r>
              <a:rPr lang="en-US" sz="1400" dirty="0">
                <a:latin typeface="Calibri" pitchFamily="34" charset="0"/>
                <a:cs typeface="Times New Roman" pitchFamily="18" charset="0"/>
              </a:rPr>
              <a:t>Implementation is the process of having a system personnel phase check out and put new equipment into use, train users, install new application and construct any file of data need to use it.</a:t>
            </a:r>
            <a:endParaRPr lang="en-US" sz="1400" dirty="0"/>
          </a:p>
          <a:p>
            <a:pPr lvl="1" eaLnBrk="0" hangingPunct="0">
              <a:buFont typeface="Wingdings" pitchFamily="2" charset="2"/>
              <a:buChar char=""/>
            </a:pPr>
            <a:r>
              <a:rPr lang="en-US" b="1" u="sng" dirty="0">
                <a:latin typeface="Calibri" pitchFamily="34" charset="0"/>
                <a:cs typeface="Times New Roman" pitchFamily="18" charset="0"/>
              </a:rPr>
              <a:t>Verification:</a:t>
            </a:r>
            <a:endParaRPr lang="en-US" dirty="0"/>
          </a:p>
          <a:p>
            <a:pPr indent="457200" eaLnBrk="0" hangingPunct="0"/>
            <a:r>
              <a:rPr lang="en-US" sz="1400" dirty="0">
                <a:latin typeface="Calibri" pitchFamily="34" charset="0"/>
                <a:cs typeface="Times New Roman" pitchFamily="18" charset="0"/>
              </a:rPr>
              <a:t>After the whole application is being the developed the main phase is the verification phase where the whole application tested and verified to check the whole application.</a:t>
            </a:r>
            <a:endParaRPr lang="en-US" sz="1400" dirty="0"/>
          </a:p>
          <a:p>
            <a:pPr lvl="1" eaLnBrk="0" hangingPunct="0">
              <a:buFont typeface="Wingdings" pitchFamily="2" charset="2"/>
              <a:buChar char=""/>
            </a:pPr>
            <a:r>
              <a:rPr lang="en-US" b="1" u="sng" dirty="0">
                <a:latin typeface="Calibri" pitchFamily="34" charset="0"/>
                <a:cs typeface="Times New Roman" pitchFamily="18" charset="0"/>
              </a:rPr>
              <a:t>Maintenance:</a:t>
            </a:r>
            <a:endParaRPr lang="en-US" dirty="0"/>
          </a:p>
          <a:p>
            <a:pPr indent="457200" eaLnBrk="0" hangingPunct="0"/>
            <a:r>
              <a:rPr lang="en-US" sz="1400" dirty="0">
                <a:latin typeface="Calibri" pitchFamily="34" charset="0"/>
                <a:cs typeface="Times New Roman" pitchFamily="18" charset="0"/>
              </a:rPr>
              <a:t>After the successful verification of the application the main phase is the maintenance phase where the application needs to be maintained for its successful operation in future. </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0" y="0"/>
            <a:ext cx="9144000" cy="5754688"/>
          </a:xfrm>
          <a:prstGeom prst="rect">
            <a:avLst/>
          </a:prstGeom>
          <a:noFill/>
          <a:ln w="9525">
            <a:noFill/>
            <a:miter lim="800000"/>
            <a:headEnd/>
            <a:tailEnd/>
          </a:ln>
        </p:spPr>
        <p:txBody>
          <a:bodyPr anchor="ctr">
            <a:spAutoFit/>
          </a:bodyPr>
          <a:lstStyle/>
          <a:p>
            <a:pPr>
              <a:tabLst>
                <a:tab pos="1852613" algn="l"/>
              </a:tabLst>
            </a:pPr>
            <a:r>
              <a:rPr lang="en-US" sz="1000" dirty="0">
                <a:latin typeface="Calibri" pitchFamily="34" charset="0"/>
                <a:ea typeface="Times New Roman" pitchFamily="18" charset="0"/>
                <a:cs typeface="Calibri" pitchFamily="34" charset="0"/>
              </a:rPr>
              <a:t> </a:t>
            </a:r>
            <a:r>
              <a:rPr lang="en-US" b="1" dirty="0">
                <a:latin typeface="Verdana" pitchFamily="34" charset="0"/>
                <a:ea typeface="Times New Roman" pitchFamily="18" charset="0"/>
                <a:cs typeface="Calibri" pitchFamily="34" charset="0"/>
              </a:rPr>
              <a:t>2.8</a:t>
            </a:r>
            <a:r>
              <a:rPr lang="en-US" dirty="0">
                <a:latin typeface="Verdana" pitchFamily="34" charset="0"/>
                <a:ea typeface="Times New Roman" pitchFamily="18" charset="0"/>
                <a:cs typeface="Calibri" pitchFamily="34" charset="0"/>
              </a:rPr>
              <a:t> </a:t>
            </a:r>
            <a:r>
              <a:rPr lang="en-US" b="1" dirty="0">
                <a:latin typeface="Verdana" pitchFamily="34" charset="0"/>
                <a:ea typeface="Times New Roman" pitchFamily="18" charset="0"/>
                <a:cs typeface="Calibri" pitchFamily="34" charset="0"/>
              </a:rPr>
              <a:t>Information gathering</a:t>
            </a:r>
          </a:p>
          <a:p>
            <a:pPr>
              <a:tabLst>
                <a:tab pos="1852613" algn="l"/>
              </a:tabLst>
            </a:pPr>
            <a:endParaRPr lang="en-US" dirty="0">
              <a:ea typeface="Times New Roman" pitchFamily="18" charset="0"/>
            </a:endParaRPr>
          </a:p>
          <a:p>
            <a:pPr eaLnBrk="0" hangingPunct="0">
              <a:tabLst>
                <a:tab pos="1852613" algn="l"/>
              </a:tabLst>
            </a:pPr>
            <a:r>
              <a:rPr lang="en-US" b="1" dirty="0">
                <a:latin typeface="Calibri" pitchFamily="34" charset="0"/>
                <a:ea typeface="Times New Roman" pitchFamily="18" charset="0"/>
                <a:cs typeface="Calibri" pitchFamily="34" charset="0"/>
              </a:rPr>
              <a:t>            2.8.1 Information from field:</a:t>
            </a:r>
          </a:p>
          <a:p>
            <a:pPr eaLnBrk="0" hangingPunct="0">
              <a:tabLst>
                <a:tab pos="1852613" algn="l"/>
              </a:tabLst>
            </a:pPr>
            <a:endParaRPr lang="en-US" dirty="0">
              <a:ea typeface="Times New Roman" pitchFamily="18" charset="0"/>
            </a:endParaRPr>
          </a:p>
          <a:p>
            <a:pPr eaLnBrk="0" hangingPunct="0">
              <a:tabLst>
                <a:tab pos="1852613" algn="l"/>
              </a:tabLst>
            </a:pPr>
            <a:r>
              <a:rPr lang="en-US" sz="1100" dirty="0">
                <a:latin typeface="Calibri" pitchFamily="34" charset="0"/>
                <a:ea typeface="Times New Roman" pitchFamily="18" charset="0"/>
                <a:cs typeface="Calibri" pitchFamily="34" charset="0"/>
              </a:rPr>
              <a:t> 	</a:t>
            </a:r>
            <a:r>
              <a:rPr lang="en-US" sz="1400" dirty="0">
                <a:latin typeface="Calibri" pitchFamily="34" charset="0"/>
                <a:ea typeface="Times New Roman" pitchFamily="18" charset="0"/>
                <a:cs typeface="Calibri" pitchFamily="34" charset="0"/>
              </a:rPr>
              <a:t>The main information of this system is gathering from the websites like </a:t>
            </a:r>
            <a:r>
              <a:rPr lang="en-US" sz="1400" dirty="0">
                <a:latin typeface="Calibri" pitchFamily="34" charset="0"/>
                <a:ea typeface="Times New Roman" pitchFamily="18" charset="0"/>
                <a:cs typeface="Calibri" pitchFamily="34" charset="0"/>
                <a:hlinkClick r:id="rId3"/>
              </a:rPr>
              <a:t>WWW.Google.Com</a:t>
            </a:r>
            <a:r>
              <a:rPr lang="en-US" sz="1400" dirty="0">
                <a:latin typeface="Calibri" pitchFamily="34" charset="0"/>
                <a:ea typeface="Times New Roman" pitchFamily="18" charset="0"/>
                <a:cs typeface="Calibri" pitchFamily="34" charset="0"/>
              </a:rPr>
              <a:t> and   </a:t>
            </a:r>
            <a:r>
              <a:rPr lang="en-US" sz="1400" dirty="0">
                <a:latin typeface="Calibri" pitchFamily="34" charset="0"/>
                <a:ea typeface="Times New Roman" pitchFamily="18" charset="0"/>
                <a:cs typeface="Calibri" pitchFamily="34" charset="0"/>
                <a:hlinkClick r:id="rId4"/>
              </a:rPr>
              <a:t>WWW.eng123.Com</a:t>
            </a:r>
            <a:r>
              <a:rPr lang="en-US" sz="1400" dirty="0">
                <a:latin typeface="Calibri" pitchFamily="34" charset="0"/>
                <a:ea typeface="Times New Roman" pitchFamily="18" charset="0"/>
                <a:cs typeface="Calibri" pitchFamily="34" charset="0"/>
              </a:rPr>
              <a:t>.</a:t>
            </a:r>
            <a:endParaRPr lang="en-US" sz="1400" dirty="0">
              <a:ea typeface="Times New Roman" pitchFamily="18" charset="0"/>
            </a:endParaRPr>
          </a:p>
          <a:p>
            <a:pPr eaLnBrk="0" hangingPunct="0">
              <a:tabLst>
                <a:tab pos="1852613" algn="l"/>
              </a:tabLst>
            </a:pPr>
            <a:r>
              <a:rPr lang="en-US" sz="1400" dirty="0">
                <a:latin typeface="Calibri" pitchFamily="34" charset="0"/>
                <a:cs typeface="Times New Roman" pitchFamily="18" charset="0"/>
              </a:rPr>
              <a:t>        	The error of this system are seen and studied. Because of this error we need necessary to develop   </a:t>
            </a:r>
            <a:endParaRPr lang="en-US" sz="1400" dirty="0"/>
          </a:p>
          <a:p>
            <a:pPr eaLnBrk="0" hangingPunct="0">
              <a:tabLst>
                <a:tab pos="1852613" algn="l"/>
              </a:tabLst>
            </a:pPr>
            <a:r>
              <a:rPr lang="en-US" sz="1400" dirty="0">
                <a:latin typeface="Calibri" pitchFamily="34" charset="0"/>
                <a:cs typeface="Times New Roman" pitchFamily="18" charset="0"/>
              </a:rPr>
              <a:t>                            This type of system</a:t>
            </a:r>
            <a:endParaRPr lang="en-US" sz="1400" dirty="0"/>
          </a:p>
          <a:p>
            <a:pPr eaLnBrk="0" hangingPunct="0">
              <a:tabLst>
                <a:tab pos="1852613" algn="l"/>
              </a:tabLst>
            </a:pPr>
            <a:r>
              <a:rPr lang="en-US" sz="1400" dirty="0">
                <a:latin typeface="Calibri" pitchFamily="34" charset="0"/>
                <a:cs typeface="Times New Roman" pitchFamily="18" charset="0"/>
              </a:rPr>
              <a:t>                            The system mainly developed for the organized for remove the paper work.</a:t>
            </a:r>
            <a:endParaRPr lang="en-US" sz="1400" dirty="0"/>
          </a:p>
          <a:p>
            <a:pPr eaLnBrk="0" hangingPunct="0">
              <a:tabLst>
                <a:tab pos="1852613" algn="l"/>
              </a:tabLst>
            </a:pPr>
            <a:r>
              <a:rPr lang="en-US" sz="1400" dirty="0">
                <a:latin typeface="Calibri" pitchFamily="34" charset="0"/>
                <a:cs typeface="Times New Roman" pitchFamily="18" charset="0"/>
              </a:rPr>
              <a:t>                             Other details are given to us from lecturer of our Institute.</a:t>
            </a:r>
          </a:p>
          <a:p>
            <a:pPr eaLnBrk="0" hangingPunct="0">
              <a:tabLst>
                <a:tab pos="1852613" algn="l"/>
              </a:tabLst>
            </a:pPr>
            <a:endParaRPr lang="en-US" sz="1400" dirty="0"/>
          </a:p>
          <a:p>
            <a:pPr eaLnBrk="0" hangingPunct="0">
              <a:tabLst>
                <a:tab pos="1852613" algn="l"/>
              </a:tabLst>
            </a:pPr>
            <a:r>
              <a:rPr lang="en-US" b="1" dirty="0">
                <a:latin typeface="Calibri" pitchFamily="34" charset="0"/>
                <a:cs typeface="Times New Roman" pitchFamily="18" charset="0"/>
              </a:rPr>
              <a:t>2.8.2 Information from books:</a:t>
            </a:r>
          </a:p>
          <a:p>
            <a:pPr eaLnBrk="0" hangingPunct="0">
              <a:tabLst>
                <a:tab pos="1852613" algn="l"/>
              </a:tabLst>
            </a:pPr>
            <a:endParaRPr lang="en-US" dirty="0"/>
          </a:p>
          <a:p>
            <a:pPr eaLnBrk="0" hangingPunct="0">
              <a:tabLst>
                <a:tab pos="1852613" algn="l"/>
              </a:tabLst>
            </a:pPr>
            <a:r>
              <a:rPr lang="en-US" sz="1100" b="1" dirty="0">
                <a:latin typeface="Calibri" pitchFamily="34" charset="0"/>
                <a:cs typeface="Times New Roman" pitchFamily="18" charset="0"/>
              </a:rPr>
              <a:t>      </a:t>
            </a:r>
            <a:r>
              <a:rPr lang="en-US" sz="1100" dirty="0">
                <a:latin typeface="Calibri" pitchFamily="34" charset="0"/>
                <a:cs typeface="Times New Roman" pitchFamily="18" charset="0"/>
              </a:rPr>
              <a:t>                      </a:t>
            </a:r>
            <a:r>
              <a:rPr lang="en-US" sz="1400" dirty="0">
                <a:latin typeface="Calibri" pitchFamily="34" charset="0"/>
                <a:cs typeface="Times New Roman" pitchFamily="18" charset="0"/>
              </a:rPr>
              <a:t>The details of the designing and coding of this system are viewed from the “The Complete  </a:t>
            </a:r>
            <a:endParaRPr lang="en-US" sz="1400" dirty="0"/>
          </a:p>
          <a:p>
            <a:pPr eaLnBrk="0" hangingPunct="0">
              <a:tabLst>
                <a:tab pos="1852613" algn="l"/>
              </a:tabLst>
            </a:pPr>
            <a:r>
              <a:rPr lang="en-US" sz="1400" b="1" dirty="0">
                <a:latin typeface="Calibri" pitchFamily="34" charset="0"/>
                <a:cs typeface="Times New Roman" pitchFamily="18" charset="0"/>
              </a:rPr>
              <a:t>                            </a:t>
            </a:r>
            <a:r>
              <a:rPr lang="en-US" sz="1400" dirty="0">
                <a:latin typeface="Calibri" pitchFamily="34" charset="0"/>
                <a:cs typeface="Times New Roman" pitchFamily="18" charset="0"/>
              </a:rPr>
              <a:t>Reference of VB.net programming book”, Master in vb.net.</a:t>
            </a:r>
          </a:p>
          <a:p>
            <a:pPr eaLnBrk="0" hangingPunct="0">
              <a:tabLst>
                <a:tab pos="1852613" algn="l"/>
              </a:tabLst>
            </a:pPr>
            <a:endParaRPr lang="en-US" sz="1400" dirty="0"/>
          </a:p>
          <a:p>
            <a:pPr eaLnBrk="0" hangingPunct="0">
              <a:tabLst>
                <a:tab pos="1852613" algn="l"/>
              </a:tabLst>
            </a:pPr>
            <a:r>
              <a:rPr lang="en-US" b="1" dirty="0">
                <a:latin typeface="Calibri" pitchFamily="34" charset="0"/>
                <a:cs typeface="Times New Roman" pitchFamily="18" charset="0"/>
              </a:rPr>
              <a:t>2.8.3 Information from Sites:</a:t>
            </a:r>
          </a:p>
          <a:p>
            <a:pPr eaLnBrk="0" hangingPunct="0">
              <a:tabLst>
                <a:tab pos="1852613" algn="l"/>
              </a:tabLst>
            </a:pPr>
            <a:endParaRPr lang="en-US" dirty="0"/>
          </a:p>
          <a:p>
            <a:pPr eaLnBrk="0" hangingPunct="0">
              <a:tabLst>
                <a:tab pos="1852613" algn="l"/>
              </a:tabLst>
            </a:pPr>
            <a:r>
              <a:rPr lang="en-US" sz="1400" b="1" dirty="0">
                <a:latin typeface="Calibri" pitchFamily="34" charset="0"/>
                <a:cs typeface="Times New Roman" pitchFamily="18" charset="0"/>
              </a:rPr>
              <a:t>                             </a:t>
            </a:r>
            <a:r>
              <a:rPr lang="en-US" sz="1400" dirty="0">
                <a:latin typeface="Calibri" pitchFamily="34" charset="0"/>
                <a:cs typeface="Times New Roman" pitchFamily="18" charset="0"/>
              </a:rPr>
              <a:t>Other details are collect from sites like.</a:t>
            </a:r>
            <a:endParaRPr lang="en-US" sz="1400" dirty="0"/>
          </a:p>
          <a:p>
            <a:pPr eaLnBrk="0" hangingPunct="0">
              <a:buFontTx/>
              <a:buChar char="•"/>
              <a:tabLst>
                <a:tab pos="1852613" algn="l"/>
              </a:tabLst>
            </a:pPr>
            <a:r>
              <a:rPr lang="en-US" sz="1400" dirty="0">
                <a:latin typeface="Calibri" pitchFamily="34" charset="0"/>
                <a:cs typeface="Times New Roman" pitchFamily="18" charset="0"/>
                <a:hlinkClick r:id="rId3"/>
              </a:rPr>
              <a:t>WWW.google.com</a:t>
            </a:r>
            <a:endParaRPr lang="en-US" sz="1400" dirty="0"/>
          </a:p>
          <a:p>
            <a:pPr eaLnBrk="0" hangingPunct="0">
              <a:buFontTx/>
              <a:buChar char="•"/>
              <a:tabLst>
                <a:tab pos="1852613" algn="l"/>
              </a:tabLst>
            </a:pPr>
            <a:r>
              <a:rPr lang="en-US" sz="1400" dirty="0">
                <a:latin typeface="Calibri" pitchFamily="34" charset="0"/>
                <a:cs typeface="Times New Roman" pitchFamily="18" charset="0"/>
                <a:hlinkClick r:id="rId5"/>
              </a:rPr>
              <a:t>www.yahoosearch.com</a:t>
            </a:r>
            <a:endParaRPr lang="en-US" sz="1400" dirty="0"/>
          </a:p>
          <a:p>
            <a:pPr eaLnBrk="0" hangingPunct="0">
              <a:buFontTx/>
              <a:buChar char="•"/>
              <a:tabLst>
                <a:tab pos="1852613" algn="l"/>
              </a:tabLst>
            </a:pPr>
            <a:r>
              <a:rPr lang="en-US" sz="1400" dirty="0">
                <a:latin typeface="Calibri" pitchFamily="34" charset="0"/>
                <a:cs typeface="Times New Roman" pitchFamily="18" charset="0"/>
                <a:hlinkClick r:id="rId6"/>
              </a:rPr>
              <a:t>WWW.wikipedia.com</a:t>
            </a:r>
            <a:endParaRPr lang="en-US" sz="1400" dirty="0"/>
          </a:p>
          <a:p>
            <a:pPr eaLnBrk="0" hangingPunct="0">
              <a:buFontTx/>
              <a:buChar char="•"/>
              <a:tabLst>
                <a:tab pos="1852613" algn="l"/>
              </a:tabLst>
            </a:pPr>
            <a:r>
              <a:rPr lang="en-US" sz="1400" dirty="0">
                <a:latin typeface="Calibri" pitchFamily="34" charset="0"/>
                <a:cs typeface="Times New Roman" pitchFamily="18" charset="0"/>
                <a:hlinkClick r:id="rId7"/>
              </a:rPr>
              <a:t>www.code4u.com</a:t>
            </a:r>
            <a:endParaRPr lang="en-US" sz="1400" dirty="0"/>
          </a:p>
          <a:p>
            <a:pPr eaLnBrk="0" hangingPunct="0">
              <a:buFontTx/>
              <a:buChar char="•"/>
              <a:tabLst>
                <a:tab pos="1852613" algn="l"/>
              </a:tabLst>
            </a:pPr>
            <a:r>
              <a:rPr lang="en-US" sz="1400" u="sng" dirty="0">
                <a:solidFill>
                  <a:srgbClr val="0000FF"/>
                </a:solidFill>
                <a:latin typeface="Calibri" pitchFamily="34" charset="0"/>
                <a:cs typeface="Times New Roman" pitchFamily="18" charset="0"/>
              </a:rPr>
              <a:t>www.microsoft.com </a:t>
            </a:r>
            <a:r>
              <a:rPr lang="en-US" sz="1400" dirty="0">
                <a:latin typeface="Calibri" pitchFamily="34" charset="0"/>
                <a:cs typeface="Times New Roman" pitchFamily="18" charset="0"/>
              </a:rPr>
              <a:t>    (For MSDN of Visual Studio.net)</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54" name="AutoShape 35"/>
          <p:cNvCxnSpPr>
            <a:cxnSpLocks noChangeShapeType="1"/>
          </p:cNvCxnSpPr>
          <p:nvPr/>
        </p:nvCxnSpPr>
        <p:spPr bwMode="auto">
          <a:xfrm>
            <a:off x="819150" y="1168400"/>
            <a:ext cx="0" cy="0"/>
          </a:xfrm>
          <a:prstGeom prst="straightConnector1">
            <a:avLst/>
          </a:prstGeom>
          <a:noFill/>
          <a:ln w="9525">
            <a:solidFill>
              <a:srgbClr val="000000"/>
            </a:solidFill>
            <a:round/>
            <a:headEnd/>
            <a:tailEnd/>
          </a:ln>
        </p:spPr>
      </p:cxnSp>
      <p:sp>
        <p:nvSpPr>
          <p:cNvPr id="23555" name="Oval 34"/>
          <p:cNvSpPr>
            <a:spLocks noChangeArrowheads="1"/>
          </p:cNvSpPr>
          <p:nvPr/>
        </p:nvSpPr>
        <p:spPr bwMode="auto">
          <a:xfrm>
            <a:off x="2209800" y="533400"/>
            <a:ext cx="1676400" cy="6346825"/>
          </a:xfrm>
          <a:prstGeom prst="ellipse">
            <a:avLst/>
          </a:prstGeom>
          <a:solidFill>
            <a:srgbClr val="FFFFFF"/>
          </a:solidFill>
          <a:ln w="9525">
            <a:solidFill>
              <a:srgbClr val="000000"/>
            </a:solidFill>
            <a:round/>
            <a:headEnd/>
            <a:tailEnd/>
          </a:ln>
        </p:spPr>
        <p:txBody>
          <a:bodyPr/>
          <a:lstStyle/>
          <a:p>
            <a:endParaRPr lang="en-US" dirty="0">
              <a:latin typeface="Lucida Sans Unicode" pitchFamily="34" charset="0"/>
            </a:endParaRPr>
          </a:p>
        </p:txBody>
      </p:sp>
      <p:sp>
        <p:nvSpPr>
          <p:cNvPr id="23556" name="AutoShape 33"/>
          <p:cNvSpPr>
            <a:spLocks noChangeArrowheads="1"/>
          </p:cNvSpPr>
          <p:nvPr/>
        </p:nvSpPr>
        <p:spPr bwMode="auto">
          <a:xfrm>
            <a:off x="2571750" y="1346200"/>
            <a:ext cx="1038225" cy="438150"/>
          </a:xfrm>
          <a:prstGeom prst="roundRect">
            <a:avLst>
              <a:gd name="adj" fmla="val 16667"/>
            </a:avLst>
          </a:prstGeom>
          <a:solidFill>
            <a:srgbClr val="FFFFFF"/>
          </a:solidFill>
          <a:ln w="9525">
            <a:solidFill>
              <a:srgbClr val="000000"/>
            </a:solidFill>
            <a:round/>
            <a:headEnd/>
            <a:tailEnd/>
          </a:ln>
        </p:spPr>
        <p:txBody>
          <a:bodyPr/>
          <a:lstStyle/>
          <a:p>
            <a:pPr algn="ctr"/>
            <a:r>
              <a:rPr lang="en-US" sz="1400" b="1" dirty="0">
                <a:ea typeface="Calibri" pitchFamily="34" charset="0"/>
                <a:cs typeface="Times New Roman" pitchFamily="18" charset="0"/>
              </a:rPr>
              <a:t>Login</a:t>
            </a:r>
            <a:endParaRPr lang="en-US" dirty="0">
              <a:ea typeface="Calibri" pitchFamily="34" charset="0"/>
            </a:endParaRPr>
          </a:p>
        </p:txBody>
      </p:sp>
      <p:sp>
        <p:nvSpPr>
          <p:cNvPr id="23557" name="AutoShape 32"/>
          <p:cNvSpPr>
            <a:spLocks noChangeArrowheads="1"/>
          </p:cNvSpPr>
          <p:nvPr/>
        </p:nvSpPr>
        <p:spPr bwMode="auto">
          <a:xfrm>
            <a:off x="2571750" y="2097088"/>
            <a:ext cx="1038225" cy="438150"/>
          </a:xfrm>
          <a:prstGeom prst="roundRect">
            <a:avLst>
              <a:gd name="adj" fmla="val 16667"/>
            </a:avLst>
          </a:prstGeom>
          <a:solidFill>
            <a:srgbClr val="FFFFFF"/>
          </a:solidFill>
          <a:ln w="9525">
            <a:solidFill>
              <a:srgbClr val="000000"/>
            </a:solidFill>
            <a:round/>
            <a:headEnd/>
            <a:tailEnd/>
          </a:ln>
        </p:spPr>
        <p:txBody>
          <a:bodyPr/>
          <a:lstStyle/>
          <a:p>
            <a:pPr algn="ctr"/>
            <a:r>
              <a:rPr lang="en-US" sz="1400" b="1" dirty="0">
                <a:ea typeface="Calibri" pitchFamily="34" charset="0"/>
                <a:cs typeface="Times New Roman" pitchFamily="18" charset="0"/>
              </a:rPr>
              <a:t>Profile</a:t>
            </a:r>
            <a:endParaRPr lang="en-US" dirty="0">
              <a:ea typeface="Calibri" pitchFamily="34" charset="0"/>
            </a:endParaRPr>
          </a:p>
        </p:txBody>
      </p:sp>
      <p:sp>
        <p:nvSpPr>
          <p:cNvPr id="23558" name="AutoShape 31"/>
          <p:cNvSpPr>
            <a:spLocks noChangeArrowheads="1"/>
          </p:cNvSpPr>
          <p:nvPr/>
        </p:nvSpPr>
        <p:spPr bwMode="auto">
          <a:xfrm>
            <a:off x="2571750" y="2770188"/>
            <a:ext cx="1038225" cy="438150"/>
          </a:xfrm>
          <a:prstGeom prst="roundRect">
            <a:avLst>
              <a:gd name="adj" fmla="val 16667"/>
            </a:avLst>
          </a:prstGeom>
          <a:solidFill>
            <a:srgbClr val="FFFFFF"/>
          </a:solidFill>
          <a:ln w="9525">
            <a:solidFill>
              <a:srgbClr val="000000"/>
            </a:solidFill>
            <a:round/>
            <a:headEnd/>
            <a:tailEnd/>
          </a:ln>
        </p:spPr>
        <p:txBody>
          <a:bodyPr/>
          <a:lstStyle/>
          <a:p>
            <a:pPr algn="ctr"/>
            <a:r>
              <a:rPr lang="en-US" sz="1200" b="1" dirty="0">
                <a:ea typeface="Calibri" pitchFamily="34" charset="0"/>
                <a:cs typeface="Times New Roman" pitchFamily="18" charset="0"/>
              </a:rPr>
              <a:t>View police</a:t>
            </a:r>
            <a:endParaRPr lang="en-US" sz="900" dirty="0">
              <a:ea typeface="Calibri" pitchFamily="34" charset="0"/>
            </a:endParaRPr>
          </a:p>
          <a:p>
            <a:pPr eaLnBrk="0" hangingPunct="0"/>
            <a:r>
              <a:rPr lang="en-US" sz="1100" dirty="0">
                <a:ea typeface="Calibri" pitchFamily="34" charset="0"/>
                <a:cs typeface="Times New Roman" pitchFamily="18" charset="0"/>
              </a:rPr>
              <a:t>p</a:t>
            </a:r>
            <a:endParaRPr lang="en-US" dirty="0"/>
          </a:p>
        </p:txBody>
      </p:sp>
      <p:sp>
        <p:nvSpPr>
          <p:cNvPr id="23559" name="AutoShape 30"/>
          <p:cNvSpPr>
            <a:spLocks noChangeArrowheads="1"/>
          </p:cNvSpPr>
          <p:nvPr/>
        </p:nvSpPr>
        <p:spPr bwMode="auto">
          <a:xfrm>
            <a:off x="2571750" y="3427413"/>
            <a:ext cx="1038225" cy="568325"/>
          </a:xfrm>
          <a:prstGeom prst="roundRect">
            <a:avLst>
              <a:gd name="adj" fmla="val 16667"/>
            </a:avLst>
          </a:prstGeom>
          <a:solidFill>
            <a:srgbClr val="FFFFFF"/>
          </a:solidFill>
          <a:ln w="9525">
            <a:solidFill>
              <a:srgbClr val="000000"/>
            </a:solidFill>
            <a:round/>
            <a:headEnd/>
            <a:tailEnd/>
          </a:ln>
        </p:spPr>
        <p:txBody>
          <a:bodyPr/>
          <a:lstStyle/>
          <a:p>
            <a:pPr algn="ctr"/>
            <a:r>
              <a:rPr lang="en-US" sz="1200" b="1" dirty="0">
                <a:ea typeface="Calibri" pitchFamily="34" charset="0"/>
                <a:cs typeface="Times New Roman" pitchFamily="18" charset="0"/>
              </a:rPr>
              <a:t>Emergency Contact</a:t>
            </a:r>
            <a:endParaRPr lang="en-US" dirty="0">
              <a:ea typeface="Calibri" pitchFamily="34" charset="0"/>
            </a:endParaRPr>
          </a:p>
        </p:txBody>
      </p:sp>
      <p:sp>
        <p:nvSpPr>
          <p:cNvPr id="23560" name="AutoShape 29"/>
          <p:cNvSpPr>
            <a:spLocks noChangeArrowheads="1"/>
          </p:cNvSpPr>
          <p:nvPr/>
        </p:nvSpPr>
        <p:spPr bwMode="auto">
          <a:xfrm>
            <a:off x="2571750" y="4164013"/>
            <a:ext cx="1038225" cy="527050"/>
          </a:xfrm>
          <a:prstGeom prst="roundRect">
            <a:avLst>
              <a:gd name="adj" fmla="val 16667"/>
            </a:avLst>
          </a:prstGeom>
          <a:solidFill>
            <a:srgbClr val="FFFFFF"/>
          </a:solidFill>
          <a:ln w="9525">
            <a:solidFill>
              <a:srgbClr val="000000"/>
            </a:solidFill>
            <a:round/>
            <a:headEnd/>
            <a:tailEnd/>
          </a:ln>
        </p:spPr>
        <p:txBody>
          <a:bodyPr/>
          <a:lstStyle/>
          <a:p>
            <a:pPr algn="ctr"/>
            <a:r>
              <a:rPr lang="en-US" sz="1100" b="1" dirty="0">
                <a:ea typeface="Calibri" pitchFamily="34" charset="0"/>
                <a:cs typeface="Times New Roman" pitchFamily="18" charset="0"/>
              </a:rPr>
              <a:t>FIR Registration</a:t>
            </a:r>
            <a:endParaRPr lang="en-US" dirty="0">
              <a:ea typeface="Calibri" pitchFamily="34" charset="0"/>
            </a:endParaRPr>
          </a:p>
        </p:txBody>
      </p:sp>
      <p:sp>
        <p:nvSpPr>
          <p:cNvPr id="23561" name="AutoShape 28"/>
          <p:cNvSpPr>
            <a:spLocks noChangeArrowheads="1"/>
          </p:cNvSpPr>
          <p:nvPr/>
        </p:nvSpPr>
        <p:spPr bwMode="auto">
          <a:xfrm>
            <a:off x="2571750" y="4849813"/>
            <a:ext cx="1038225" cy="438150"/>
          </a:xfrm>
          <a:prstGeom prst="roundRect">
            <a:avLst>
              <a:gd name="adj" fmla="val 16667"/>
            </a:avLst>
          </a:prstGeom>
          <a:solidFill>
            <a:srgbClr val="FFFFFF"/>
          </a:solidFill>
          <a:ln w="9525">
            <a:solidFill>
              <a:srgbClr val="000000"/>
            </a:solidFill>
            <a:round/>
            <a:headEnd/>
            <a:tailEnd/>
          </a:ln>
        </p:spPr>
        <p:txBody>
          <a:bodyPr/>
          <a:lstStyle/>
          <a:p>
            <a:pPr algn="ctr"/>
            <a:r>
              <a:rPr lang="en-US" sz="1400" b="1" dirty="0">
                <a:ea typeface="Calibri" pitchFamily="34" charset="0"/>
                <a:cs typeface="Times New Roman" pitchFamily="18" charset="0"/>
              </a:rPr>
              <a:t>View FIR</a:t>
            </a:r>
            <a:endParaRPr lang="en-US" dirty="0">
              <a:ea typeface="Calibri" pitchFamily="34" charset="0"/>
            </a:endParaRPr>
          </a:p>
        </p:txBody>
      </p:sp>
      <p:sp>
        <p:nvSpPr>
          <p:cNvPr id="23562" name="AutoShape 27"/>
          <p:cNvSpPr>
            <a:spLocks noChangeArrowheads="1"/>
          </p:cNvSpPr>
          <p:nvPr/>
        </p:nvSpPr>
        <p:spPr bwMode="auto">
          <a:xfrm>
            <a:off x="2571750" y="5527675"/>
            <a:ext cx="1038225" cy="561975"/>
          </a:xfrm>
          <a:prstGeom prst="roundRect">
            <a:avLst>
              <a:gd name="adj" fmla="val 16667"/>
            </a:avLst>
          </a:prstGeom>
          <a:solidFill>
            <a:srgbClr val="FFFFFF"/>
          </a:solidFill>
          <a:ln w="9525">
            <a:solidFill>
              <a:srgbClr val="000000"/>
            </a:solidFill>
            <a:round/>
            <a:headEnd/>
            <a:tailEnd/>
          </a:ln>
        </p:spPr>
        <p:txBody>
          <a:bodyPr/>
          <a:lstStyle/>
          <a:p>
            <a:pPr algn="ctr"/>
            <a:r>
              <a:rPr lang="en-US" sz="1400" b="1" dirty="0">
                <a:ea typeface="Calibri" pitchFamily="34" charset="0"/>
                <a:cs typeface="Times New Roman" pitchFamily="18" charset="0"/>
              </a:rPr>
              <a:t>Missing Person</a:t>
            </a:r>
            <a:endParaRPr lang="en-US" dirty="0">
              <a:ea typeface="Calibri" pitchFamily="34" charset="0"/>
            </a:endParaRPr>
          </a:p>
        </p:txBody>
      </p:sp>
      <p:sp>
        <p:nvSpPr>
          <p:cNvPr id="23563" name="Oval 26"/>
          <p:cNvSpPr>
            <a:spLocks noChangeArrowheads="1"/>
          </p:cNvSpPr>
          <p:nvPr/>
        </p:nvSpPr>
        <p:spPr bwMode="auto">
          <a:xfrm>
            <a:off x="561975" y="2368550"/>
            <a:ext cx="314325" cy="304800"/>
          </a:xfrm>
          <a:prstGeom prst="ellipse">
            <a:avLst/>
          </a:prstGeom>
          <a:solidFill>
            <a:srgbClr val="FFFFFF"/>
          </a:solidFill>
          <a:ln w="9525">
            <a:solidFill>
              <a:srgbClr val="000000"/>
            </a:solidFill>
            <a:round/>
            <a:headEnd/>
            <a:tailEnd/>
          </a:ln>
        </p:spPr>
        <p:txBody>
          <a:bodyPr/>
          <a:lstStyle/>
          <a:p>
            <a:endParaRPr lang="en-US" dirty="0">
              <a:latin typeface="Lucida Sans Unicode" pitchFamily="34" charset="0"/>
            </a:endParaRPr>
          </a:p>
        </p:txBody>
      </p:sp>
      <p:sp>
        <p:nvSpPr>
          <p:cNvPr id="23564" name="AutoShape 25"/>
          <p:cNvSpPr>
            <a:spLocks noChangeArrowheads="1"/>
          </p:cNvSpPr>
          <p:nvPr/>
        </p:nvSpPr>
        <p:spPr bwMode="auto">
          <a:xfrm>
            <a:off x="561975" y="2673350"/>
            <a:ext cx="323850" cy="361950"/>
          </a:xfrm>
          <a:prstGeom prst="flowChartExtract">
            <a:avLst/>
          </a:prstGeom>
          <a:solidFill>
            <a:srgbClr val="FFFFFF"/>
          </a:solidFill>
          <a:ln w="9525">
            <a:solidFill>
              <a:srgbClr val="000000"/>
            </a:solidFill>
            <a:miter lim="800000"/>
            <a:headEnd/>
            <a:tailEnd/>
          </a:ln>
        </p:spPr>
        <p:txBody>
          <a:bodyPr/>
          <a:lstStyle/>
          <a:p>
            <a:endParaRPr lang="en-US" dirty="0">
              <a:latin typeface="Lucida Sans Unicode" pitchFamily="34" charset="0"/>
            </a:endParaRPr>
          </a:p>
        </p:txBody>
      </p:sp>
      <p:cxnSp>
        <p:nvCxnSpPr>
          <p:cNvPr id="23565" name="AutoShape 24"/>
          <p:cNvCxnSpPr>
            <a:cxnSpLocks noChangeShapeType="1"/>
          </p:cNvCxnSpPr>
          <p:nvPr/>
        </p:nvCxnSpPr>
        <p:spPr bwMode="auto">
          <a:xfrm>
            <a:off x="638175" y="3035300"/>
            <a:ext cx="9525" cy="314325"/>
          </a:xfrm>
          <a:prstGeom prst="straightConnector1">
            <a:avLst/>
          </a:prstGeom>
          <a:noFill/>
          <a:ln w="9525">
            <a:solidFill>
              <a:srgbClr val="000000"/>
            </a:solidFill>
            <a:round/>
            <a:headEnd/>
            <a:tailEnd/>
          </a:ln>
        </p:spPr>
      </p:cxnSp>
      <p:cxnSp>
        <p:nvCxnSpPr>
          <p:cNvPr id="23566" name="AutoShape 23"/>
          <p:cNvCxnSpPr>
            <a:cxnSpLocks noChangeShapeType="1"/>
          </p:cNvCxnSpPr>
          <p:nvPr/>
        </p:nvCxnSpPr>
        <p:spPr bwMode="auto">
          <a:xfrm>
            <a:off x="790575" y="3035300"/>
            <a:ext cx="0" cy="314325"/>
          </a:xfrm>
          <a:prstGeom prst="straightConnector1">
            <a:avLst/>
          </a:prstGeom>
          <a:noFill/>
          <a:ln w="9525">
            <a:solidFill>
              <a:srgbClr val="000000"/>
            </a:solidFill>
            <a:round/>
            <a:headEnd/>
            <a:tailEnd/>
          </a:ln>
        </p:spPr>
      </p:cxnSp>
      <p:cxnSp>
        <p:nvCxnSpPr>
          <p:cNvPr id="23567" name="AutoShape 22"/>
          <p:cNvCxnSpPr>
            <a:cxnSpLocks noChangeShapeType="1"/>
          </p:cNvCxnSpPr>
          <p:nvPr/>
        </p:nvCxnSpPr>
        <p:spPr bwMode="auto">
          <a:xfrm flipH="1">
            <a:off x="476250" y="2673350"/>
            <a:ext cx="219075" cy="171450"/>
          </a:xfrm>
          <a:prstGeom prst="straightConnector1">
            <a:avLst/>
          </a:prstGeom>
          <a:noFill/>
          <a:ln w="9525">
            <a:solidFill>
              <a:srgbClr val="000000"/>
            </a:solidFill>
            <a:round/>
            <a:headEnd/>
            <a:tailEnd/>
          </a:ln>
        </p:spPr>
      </p:cxnSp>
      <p:cxnSp>
        <p:nvCxnSpPr>
          <p:cNvPr id="23568" name="AutoShape 21"/>
          <p:cNvCxnSpPr>
            <a:cxnSpLocks noChangeShapeType="1"/>
          </p:cNvCxnSpPr>
          <p:nvPr/>
        </p:nvCxnSpPr>
        <p:spPr bwMode="auto">
          <a:xfrm flipH="1" flipV="1">
            <a:off x="742950" y="2673350"/>
            <a:ext cx="228600" cy="171450"/>
          </a:xfrm>
          <a:prstGeom prst="straightConnector1">
            <a:avLst/>
          </a:prstGeom>
          <a:noFill/>
          <a:ln w="9525">
            <a:solidFill>
              <a:srgbClr val="000000"/>
            </a:solidFill>
            <a:round/>
            <a:headEnd/>
            <a:tailEnd/>
          </a:ln>
        </p:spPr>
      </p:cxnSp>
      <p:sp>
        <p:nvSpPr>
          <p:cNvPr id="23569" name="Oval 20"/>
          <p:cNvSpPr>
            <a:spLocks noChangeArrowheads="1"/>
          </p:cNvSpPr>
          <p:nvPr/>
        </p:nvSpPr>
        <p:spPr bwMode="auto">
          <a:xfrm>
            <a:off x="285750" y="3352800"/>
            <a:ext cx="914400" cy="390525"/>
          </a:xfrm>
          <a:prstGeom prst="ellipse">
            <a:avLst/>
          </a:prstGeom>
          <a:solidFill>
            <a:srgbClr val="FFFFFF"/>
          </a:solidFill>
          <a:ln w="9525">
            <a:solidFill>
              <a:srgbClr val="000000"/>
            </a:solidFill>
            <a:round/>
            <a:headEnd/>
            <a:tailEnd/>
          </a:ln>
        </p:spPr>
        <p:txBody>
          <a:bodyPr/>
          <a:lstStyle/>
          <a:p>
            <a:r>
              <a:rPr lang="en-US" sz="1100" dirty="0">
                <a:ea typeface="Calibri" pitchFamily="34" charset="0"/>
                <a:cs typeface="Times New Roman" pitchFamily="18" charset="0"/>
              </a:rPr>
              <a:t> </a:t>
            </a:r>
            <a:r>
              <a:rPr lang="en-US" sz="1100" b="1" dirty="0">
                <a:ea typeface="Calibri" pitchFamily="34" charset="0"/>
                <a:cs typeface="Times New Roman" pitchFamily="18" charset="0"/>
              </a:rPr>
              <a:t>USER</a:t>
            </a:r>
            <a:endParaRPr lang="en-US" dirty="0">
              <a:ea typeface="Calibri" pitchFamily="34" charset="0"/>
            </a:endParaRPr>
          </a:p>
        </p:txBody>
      </p:sp>
      <p:sp>
        <p:nvSpPr>
          <p:cNvPr id="23570" name="Oval 19"/>
          <p:cNvSpPr>
            <a:spLocks noChangeArrowheads="1"/>
          </p:cNvSpPr>
          <p:nvPr/>
        </p:nvSpPr>
        <p:spPr bwMode="auto">
          <a:xfrm>
            <a:off x="5162550" y="2295525"/>
            <a:ext cx="314325" cy="304800"/>
          </a:xfrm>
          <a:prstGeom prst="ellipse">
            <a:avLst/>
          </a:prstGeom>
          <a:solidFill>
            <a:srgbClr val="FFFFFF"/>
          </a:solidFill>
          <a:ln w="9525">
            <a:solidFill>
              <a:srgbClr val="000000"/>
            </a:solidFill>
            <a:round/>
            <a:headEnd/>
            <a:tailEnd/>
          </a:ln>
        </p:spPr>
        <p:txBody>
          <a:bodyPr/>
          <a:lstStyle/>
          <a:p>
            <a:endParaRPr lang="en-US" dirty="0">
              <a:latin typeface="Lucida Sans Unicode" pitchFamily="34" charset="0"/>
            </a:endParaRPr>
          </a:p>
        </p:txBody>
      </p:sp>
      <p:sp>
        <p:nvSpPr>
          <p:cNvPr id="23571" name="AutoShape 18"/>
          <p:cNvSpPr>
            <a:spLocks noChangeArrowheads="1"/>
          </p:cNvSpPr>
          <p:nvPr/>
        </p:nvSpPr>
        <p:spPr bwMode="auto">
          <a:xfrm>
            <a:off x="5162550" y="2600325"/>
            <a:ext cx="323850" cy="361950"/>
          </a:xfrm>
          <a:prstGeom prst="flowChartExtract">
            <a:avLst/>
          </a:prstGeom>
          <a:solidFill>
            <a:srgbClr val="FFFFFF"/>
          </a:solidFill>
          <a:ln w="9525">
            <a:solidFill>
              <a:srgbClr val="000000"/>
            </a:solidFill>
            <a:miter lim="800000"/>
            <a:headEnd/>
            <a:tailEnd/>
          </a:ln>
        </p:spPr>
        <p:txBody>
          <a:bodyPr/>
          <a:lstStyle/>
          <a:p>
            <a:endParaRPr lang="en-US" dirty="0">
              <a:latin typeface="Lucida Sans Unicode" pitchFamily="34" charset="0"/>
            </a:endParaRPr>
          </a:p>
        </p:txBody>
      </p:sp>
      <p:cxnSp>
        <p:nvCxnSpPr>
          <p:cNvPr id="23572" name="AutoShape 17"/>
          <p:cNvCxnSpPr>
            <a:cxnSpLocks noChangeShapeType="1"/>
          </p:cNvCxnSpPr>
          <p:nvPr/>
        </p:nvCxnSpPr>
        <p:spPr bwMode="auto">
          <a:xfrm>
            <a:off x="5238750" y="2962275"/>
            <a:ext cx="9525" cy="314325"/>
          </a:xfrm>
          <a:prstGeom prst="straightConnector1">
            <a:avLst/>
          </a:prstGeom>
          <a:noFill/>
          <a:ln w="9525">
            <a:solidFill>
              <a:srgbClr val="000000"/>
            </a:solidFill>
            <a:round/>
            <a:headEnd/>
            <a:tailEnd/>
          </a:ln>
        </p:spPr>
      </p:cxnSp>
      <p:cxnSp>
        <p:nvCxnSpPr>
          <p:cNvPr id="23573" name="AutoShape 16"/>
          <p:cNvCxnSpPr>
            <a:cxnSpLocks noChangeShapeType="1"/>
          </p:cNvCxnSpPr>
          <p:nvPr/>
        </p:nvCxnSpPr>
        <p:spPr bwMode="auto">
          <a:xfrm>
            <a:off x="5391150" y="2962275"/>
            <a:ext cx="0" cy="314325"/>
          </a:xfrm>
          <a:prstGeom prst="straightConnector1">
            <a:avLst/>
          </a:prstGeom>
          <a:noFill/>
          <a:ln w="9525">
            <a:solidFill>
              <a:srgbClr val="000000"/>
            </a:solidFill>
            <a:round/>
            <a:headEnd/>
            <a:tailEnd/>
          </a:ln>
        </p:spPr>
      </p:cxnSp>
      <p:cxnSp>
        <p:nvCxnSpPr>
          <p:cNvPr id="23574" name="AutoShape 15"/>
          <p:cNvCxnSpPr>
            <a:cxnSpLocks noChangeShapeType="1"/>
          </p:cNvCxnSpPr>
          <p:nvPr/>
        </p:nvCxnSpPr>
        <p:spPr bwMode="auto">
          <a:xfrm flipH="1">
            <a:off x="5076825" y="2600325"/>
            <a:ext cx="219075" cy="171450"/>
          </a:xfrm>
          <a:prstGeom prst="straightConnector1">
            <a:avLst/>
          </a:prstGeom>
          <a:noFill/>
          <a:ln w="9525">
            <a:solidFill>
              <a:srgbClr val="000000"/>
            </a:solidFill>
            <a:round/>
            <a:headEnd/>
            <a:tailEnd/>
          </a:ln>
        </p:spPr>
      </p:cxnSp>
      <p:cxnSp>
        <p:nvCxnSpPr>
          <p:cNvPr id="23575" name="AutoShape 14"/>
          <p:cNvCxnSpPr>
            <a:cxnSpLocks noChangeShapeType="1"/>
          </p:cNvCxnSpPr>
          <p:nvPr/>
        </p:nvCxnSpPr>
        <p:spPr bwMode="auto">
          <a:xfrm flipH="1" flipV="1">
            <a:off x="5343525" y="2600325"/>
            <a:ext cx="228600" cy="171450"/>
          </a:xfrm>
          <a:prstGeom prst="straightConnector1">
            <a:avLst/>
          </a:prstGeom>
          <a:noFill/>
          <a:ln w="9525">
            <a:solidFill>
              <a:srgbClr val="000000"/>
            </a:solidFill>
            <a:round/>
            <a:headEnd/>
            <a:tailEnd/>
          </a:ln>
        </p:spPr>
      </p:cxnSp>
      <p:sp>
        <p:nvSpPr>
          <p:cNvPr id="23576" name="Oval 13"/>
          <p:cNvSpPr>
            <a:spLocks noChangeArrowheads="1"/>
          </p:cNvSpPr>
          <p:nvPr/>
        </p:nvSpPr>
        <p:spPr bwMode="auto">
          <a:xfrm>
            <a:off x="4886325" y="3276600"/>
            <a:ext cx="914400" cy="390525"/>
          </a:xfrm>
          <a:prstGeom prst="ellipse">
            <a:avLst/>
          </a:prstGeom>
          <a:solidFill>
            <a:srgbClr val="FFFFFF"/>
          </a:solidFill>
          <a:ln w="9525">
            <a:solidFill>
              <a:srgbClr val="000000"/>
            </a:solidFill>
            <a:round/>
            <a:headEnd/>
            <a:tailEnd/>
          </a:ln>
        </p:spPr>
        <p:txBody>
          <a:bodyPr/>
          <a:lstStyle/>
          <a:p>
            <a:r>
              <a:rPr lang="en-US" sz="1100" dirty="0">
                <a:ea typeface="Calibri" pitchFamily="34" charset="0"/>
                <a:cs typeface="Times New Roman" pitchFamily="18" charset="0"/>
              </a:rPr>
              <a:t>ADMIN</a:t>
            </a:r>
            <a:endParaRPr lang="en-US" dirty="0">
              <a:ea typeface="Calibri" pitchFamily="34" charset="0"/>
            </a:endParaRPr>
          </a:p>
        </p:txBody>
      </p:sp>
      <p:cxnSp>
        <p:nvCxnSpPr>
          <p:cNvPr id="23577" name="AutoShape 12"/>
          <p:cNvCxnSpPr>
            <a:cxnSpLocks noChangeShapeType="1"/>
          </p:cNvCxnSpPr>
          <p:nvPr/>
        </p:nvCxnSpPr>
        <p:spPr bwMode="auto">
          <a:xfrm flipV="1">
            <a:off x="1200150" y="1631950"/>
            <a:ext cx="1371600" cy="1895475"/>
          </a:xfrm>
          <a:prstGeom prst="straightConnector1">
            <a:avLst/>
          </a:prstGeom>
          <a:noFill/>
          <a:ln w="9525">
            <a:solidFill>
              <a:srgbClr val="000000"/>
            </a:solidFill>
            <a:round/>
            <a:headEnd/>
            <a:tailEnd type="triangle" w="med" len="med"/>
          </a:ln>
        </p:spPr>
      </p:cxnSp>
      <p:cxnSp>
        <p:nvCxnSpPr>
          <p:cNvPr id="23578" name="AutoShape 11"/>
          <p:cNvCxnSpPr>
            <a:cxnSpLocks noChangeShapeType="1"/>
          </p:cNvCxnSpPr>
          <p:nvPr/>
        </p:nvCxnSpPr>
        <p:spPr bwMode="auto">
          <a:xfrm flipH="1" flipV="1">
            <a:off x="3609975" y="1725613"/>
            <a:ext cx="1276350" cy="1800225"/>
          </a:xfrm>
          <a:prstGeom prst="straightConnector1">
            <a:avLst/>
          </a:prstGeom>
          <a:noFill/>
          <a:ln w="9525">
            <a:solidFill>
              <a:srgbClr val="000000"/>
            </a:solidFill>
            <a:round/>
            <a:headEnd/>
            <a:tailEnd type="triangle" w="med" len="med"/>
          </a:ln>
        </p:spPr>
      </p:cxnSp>
      <p:cxnSp>
        <p:nvCxnSpPr>
          <p:cNvPr id="23579" name="AutoShape 10"/>
          <p:cNvCxnSpPr>
            <a:cxnSpLocks noChangeShapeType="1"/>
          </p:cNvCxnSpPr>
          <p:nvPr/>
        </p:nvCxnSpPr>
        <p:spPr bwMode="auto">
          <a:xfrm flipH="1" flipV="1">
            <a:off x="3609975" y="2486025"/>
            <a:ext cx="1209675" cy="946150"/>
          </a:xfrm>
          <a:prstGeom prst="straightConnector1">
            <a:avLst/>
          </a:prstGeom>
          <a:noFill/>
          <a:ln w="9525">
            <a:solidFill>
              <a:srgbClr val="000000"/>
            </a:solidFill>
            <a:round/>
            <a:headEnd/>
            <a:tailEnd type="triangle" w="med" len="med"/>
          </a:ln>
        </p:spPr>
      </p:cxnSp>
      <p:cxnSp>
        <p:nvCxnSpPr>
          <p:cNvPr id="23580" name="AutoShape 9"/>
          <p:cNvCxnSpPr>
            <a:cxnSpLocks noChangeShapeType="1"/>
          </p:cNvCxnSpPr>
          <p:nvPr/>
        </p:nvCxnSpPr>
        <p:spPr bwMode="auto">
          <a:xfrm>
            <a:off x="1200150" y="3521075"/>
            <a:ext cx="1371600" cy="215900"/>
          </a:xfrm>
          <a:prstGeom prst="straightConnector1">
            <a:avLst/>
          </a:prstGeom>
          <a:noFill/>
          <a:ln w="9525">
            <a:solidFill>
              <a:srgbClr val="000000"/>
            </a:solidFill>
            <a:round/>
            <a:headEnd/>
            <a:tailEnd type="triangle" w="med" len="med"/>
          </a:ln>
        </p:spPr>
      </p:cxnSp>
      <p:cxnSp>
        <p:nvCxnSpPr>
          <p:cNvPr id="23581" name="AutoShape 8"/>
          <p:cNvCxnSpPr>
            <a:cxnSpLocks noChangeShapeType="1"/>
          </p:cNvCxnSpPr>
          <p:nvPr/>
        </p:nvCxnSpPr>
        <p:spPr bwMode="auto">
          <a:xfrm flipV="1">
            <a:off x="1200150" y="2486025"/>
            <a:ext cx="1371600" cy="1038225"/>
          </a:xfrm>
          <a:prstGeom prst="straightConnector1">
            <a:avLst/>
          </a:prstGeom>
          <a:noFill/>
          <a:ln w="9525">
            <a:solidFill>
              <a:srgbClr val="000000"/>
            </a:solidFill>
            <a:round/>
            <a:headEnd/>
            <a:tailEnd type="triangle" w="med" len="med"/>
          </a:ln>
        </p:spPr>
      </p:cxnSp>
      <p:cxnSp>
        <p:nvCxnSpPr>
          <p:cNvPr id="23582" name="AutoShape 36"/>
          <p:cNvCxnSpPr>
            <a:cxnSpLocks noChangeShapeType="1"/>
          </p:cNvCxnSpPr>
          <p:nvPr/>
        </p:nvCxnSpPr>
        <p:spPr bwMode="auto">
          <a:xfrm>
            <a:off x="1987550" y="10629900"/>
            <a:ext cx="1403350" cy="0"/>
          </a:xfrm>
          <a:prstGeom prst="straightConnector1">
            <a:avLst/>
          </a:prstGeom>
          <a:noFill/>
          <a:ln w="9525">
            <a:solidFill>
              <a:srgbClr val="000000"/>
            </a:solidFill>
            <a:round/>
            <a:headEnd/>
            <a:tailEnd type="triangle" w="med" len="med"/>
          </a:ln>
        </p:spPr>
      </p:cxnSp>
      <p:cxnSp>
        <p:nvCxnSpPr>
          <p:cNvPr id="23583" name="AutoShape 7"/>
          <p:cNvCxnSpPr>
            <a:cxnSpLocks noChangeShapeType="1"/>
          </p:cNvCxnSpPr>
          <p:nvPr/>
        </p:nvCxnSpPr>
        <p:spPr bwMode="auto">
          <a:xfrm flipH="1" flipV="1">
            <a:off x="3609975" y="3032125"/>
            <a:ext cx="1276350" cy="488950"/>
          </a:xfrm>
          <a:prstGeom prst="straightConnector1">
            <a:avLst/>
          </a:prstGeom>
          <a:noFill/>
          <a:ln w="9525">
            <a:solidFill>
              <a:srgbClr val="000000"/>
            </a:solidFill>
            <a:round/>
            <a:headEnd/>
            <a:tailEnd type="triangle" w="med" len="med"/>
          </a:ln>
        </p:spPr>
      </p:cxnSp>
      <p:cxnSp>
        <p:nvCxnSpPr>
          <p:cNvPr id="23584" name="AutoShape 6"/>
          <p:cNvCxnSpPr>
            <a:cxnSpLocks noChangeShapeType="1"/>
          </p:cNvCxnSpPr>
          <p:nvPr/>
        </p:nvCxnSpPr>
        <p:spPr bwMode="auto">
          <a:xfrm flipH="1">
            <a:off x="3609975" y="3521075"/>
            <a:ext cx="1276350" cy="752475"/>
          </a:xfrm>
          <a:prstGeom prst="straightConnector1">
            <a:avLst/>
          </a:prstGeom>
          <a:noFill/>
          <a:ln w="9525">
            <a:solidFill>
              <a:srgbClr val="000000"/>
            </a:solidFill>
            <a:round/>
            <a:headEnd/>
            <a:tailEnd type="triangle" w="med" len="med"/>
          </a:ln>
        </p:spPr>
      </p:cxnSp>
      <p:cxnSp>
        <p:nvCxnSpPr>
          <p:cNvPr id="23585" name="AutoShape 2"/>
          <p:cNvCxnSpPr>
            <a:cxnSpLocks noChangeShapeType="1"/>
          </p:cNvCxnSpPr>
          <p:nvPr/>
        </p:nvCxnSpPr>
        <p:spPr bwMode="auto">
          <a:xfrm flipH="1">
            <a:off x="4429125" y="8648700"/>
            <a:ext cx="1276350" cy="752475"/>
          </a:xfrm>
          <a:prstGeom prst="straightConnector1">
            <a:avLst/>
          </a:prstGeom>
          <a:noFill/>
          <a:ln w="9525">
            <a:solidFill>
              <a:srgbClr val="000000"/>
            </a:solidFill>
            <a:round/>
            <a:headEnd/>
            <a:tailEnd type="triangle" w="med" len="med"/>
          </a:ln>
        </p:spPr>
      </p:cxnSp>
      <p:cxnSp>
        <p:nvCxnSpPr>
          <p:cNvPr id="23586" name="AutoShape 1"/>
          <p:cNvCxnSpPr>
            <a:cxnSpLocks noChangeShapeType="1"/>
          </p:cNvCxnSpPr>
          <p:nvPr/>
        </p:nvCxnSpPr>
        <p:spPr bwMode="auto">
          <a:xfrm flipH="1">
            <a:off x="4429125" y="8648700"/>
            <a:ext cx="1276350" cy="752475"/>
          </a:xfrm>
          <a:prstGeom prst="straightConnector1">
            <a:avLst/>
          </a:prstGeom>
          <a:noFill/>
          <a:ln w="9525">
            <a:solidFill>
              <a:srgbClr val="000000"/>
            </a:solidFill>
            <a:round/>
            <a:headEnd/>
            <a:tailEnd type="triangle" w="med" len="med"/>
          </a:ln>
        </p:spPr>
      </p:cxnSp>
      <p:cxnSp>
        <p:nvCxnSpPr>
          <p:cNvPr id="23587" name="AutoShape 5"/>
          <p:cNvCxnSpPr>
            <a:cxnSpLocks noChangeShapeType="1"/>
          </p:cNvCxnSpPr>
          <p:nvPr/>
        </p:nvCxnSpPr>
        <p:spPr bwMode="auto">
          <a:xfrm flipH="1">
            <a:off x="3609975" y="3521075"/>
            <a:ext cx="1276350" cy="1381125"/>
          </a:xfrm>
          <a:prstGeom prst="straightConnector1">
            <a:avLst/>
          </a:prstGeom>
          <a:noFill/>
          <a:ln w="9525">
            <a:solidFill>
              <a:srgbClr val="000000"/>
            </a:solidFill>
            <a:round/>
            <a:headEnd/>
            <a:tailEnd type="triangle" w="med" len="med"/>
          </a:ln>
        </p:spPr>
      </p:cxnSp>
      <p:cxnSp>
        <p:nvCxnSpPr>
          <p:cNvPr id="23588" name="AutoShape 4"/>
          <p:cNvCxnSpPr>
            <a:cxnSpLocks noChangeShapeType="1"/>
          </p:cNvCxnSpPr>
          <p:nvPr/>
        </p:nvCxnSpPr>
        <p:spPr bwMode="auto">
          <a:xfrm flipH="1">
            <a:off x="3609975" y="3429000"/>
            <a:ext cx="1266825" cy="307975"/>
          </a:xfrm>
          <a:prstGeom prst="straightConnector1">
            <a:avLst/>
          </a:prstGeom>
          <a:noFill/>
          <a:ln w="9525">
            <a:solidFill>
              <a:srgbClr val="000000"/>
            </a:solidFill>
            <a:round/>
            <a:headEnd/>
            <a:tailEnd type="triangle" w="med" len="med"/>
          </a:ln>
        </p:spPr>
      </p:cxnSp>
      <p:cxnSp>
        <p:nvCxnSpPr>
          <p:cNvPr id="23589" name="AutoShape 3"/>
          <p:cNvCxnSpPr>
            <a:cxnSpLocks noChangeShapeType="1"/>
          </p:cNvCxnSpPr>
          <p:nvPr/>
        </p:nvCxnSpPr>
        <p:spPr bwMode="auto">
          <a:xfrm flipH="1">
            <a:off x="3609975" y="3521075"/>
            <a:ext cx="1276350" cy="2276475"/>
          </a:xfrm>
          <a:prstGeom prst="straightConnector1">
            <a:avLst/>
          </a:prstGeom>
          <a:noFill/>
          <a:ln w="9525">
            <a:solidFill>
              <a:srgbClr val="000000"/>
            </a:solidFill>
            <a:round/>
            <a:headEnd/>
            <a:tailEnd type="triangle" w="med" len="med"/>
          </a:ln>
        </p:spPr>
      </p:cxnSp>
      <p:sp>
        <p:nvSpPr>
          <p:cNvPr id="23590" name="Rectangle 37"/>
          <p:cNvSpPr>
            <a:spLocks noChangeArrowheads="1"/>
          </p:cNvSpPr>
          <p:nvPr/>
        </p:nvSpPr>
        <p:spPr bwMode="auto">
          <a:xfrm>
            <a:off x="0" y="-25400"/>
            <a:ext cx="6394450" cy="1016000"/>
          </a:xfrm>
          <a:prstGeom prst="rect">
            <a:avLst/>
          </a:prstGeom>
          <a:noFill/>
          <a:ln w="9525">
            <a:noFill/>
            <a:miter lim="800000"/>
            <a:headEnd/>
            <a:tailEnd/>
          </a:ln>
        </p:spPr>
        <p:txBody>
          <a:bodyPr wrap="none" anchor="ctr">
            <a:spAutoFit/>
          </a:bodyPr>
          <a:lstStyle/>
          <a:p>
            <a:pPr>
              <a:tabLst>
                <a:tab pos="1327150" algn="l"/>
                <a:tab pos="1746250" algn="l"/>
              </a:tabLst>
            </a:pPr>
            <a:r>
              <a:rPr lang="en-US" sz="1400" b="1" dirty="0">
                <a:latin typeface="Verdana" pitchFamily="34" charset="0"/>
                <a:ea typeface="Calibri" pitchFamily="34" charset="0"/>
                <a:cs typeface="Times New Roman" pitchFamily="18" charset="0"/>
              </a:rPr>
              <a:t>                               *</a:t>
            </a:r>
            <a:r>
              <a:rPr lang="en-US" sz="1400" b="1" u="sng" dirty="0">
                <a:latin typeface="Verdana" pitchFamily="34" charset="0"/>
                <a:ea typeface="Calibri" pitchFamily="34" charset="0"/>
                <a:cs typeface="Times New Roman" pitchFamily="18" charset="0"/>
              </a:rPr>
              <a:t> Architecture Diagram &amp; Database Design</a:t>
            </a:r>
            <a:endParaRPr lang="en-US" sz="900" u="sng" dirty="0">
              <a:ea typeface="Calibri" pitchFamily="34" charset="0"/>
            </a:endParaRPr>
          </a:p>
          <a:p>
            <a:pPr eaLnBrk="0" hangingPunct="0">
              <a:tabLst>
                <a:tab pos="1327150" algn="l"/>
                <a:tab pos="1746250" algn="l"/>
              </a:tabLst>
            </a:pPr>
            <a:r>
              <a:rPr lang="en-US" sz="1400" b="1" dirty="0">
                <a:latin typeface="Verdana" pitchFamily="34" charset="0"/>
                <a:ea typeface="Calibri" pitchFamily="34" charset="0"/>
                <a:cs typeface="Times New Roman" pitchFamily="18" charset="0"/>
              </a:rPr>
              <a:t>                       </a:t>
            </a:r>
            <a:endParaRPr lang="en-US" sz="900" dirty="0"/>
          </a:p>
          <a:p>
            <a:pPr eaLnBrk="0" hangingPunct="0">
              <a:tabLst>
                <a:tab pos="1327150" algn="l"/>
                <a:tab pos="1746250" algn="l"/>
              </a:tabLst>
            </a:pPr>
            <a:r>
              <a:rPr lang="en-US" sz="1400" b="1" dirty="0">
                <a:latin typeface="Verdana" pitchFamily="34" charset="0"/>
                <a:ea typeface="Calibri" pitchFamily="34" charset="0"/>
                <a:cs typeface="Calibri" pitchFamily="34" charset="0"/>
              </a:rPr>
              <a:t>			</a:t>
            </a:r>
            <a:endParaRPr lang="en-US" sz="900" dirty="0"/>
          </a:p>
          <a:p>
            <a:pPr eaLnBrk="0" hangingPunct="0">
              <a:tabLst>
                <a:tab pos="1327150" algn="l"/>
                <a:tab pos="1746250" algn="l"/>
              </a:tabLst>
            </a:pPr>
            <a:endParaRPr lang="en-US" dirty="0"/>
          </a:p>
        </p:txBody>
      </p:sp>
      <p:sp>
        <p:nvSpPr>
          <p:cNvPr id="23591" name="Rectangle 47"/>
          <p:cNvSpPr>
            <a:spLocks noChangeArrowheads="1"/>
          </p:cNvSpPr>
          <p:nvPr/>
        </p:nvSpPr>
        <p:spPr bwMode="auto">
          <a:xfrm>
            <a:off x="1143000" y="457200"/>
            <a:ext cx="9144000" cy="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Rectangle 58"/>
          <p:cNvSpPr>
            <a:spLocks noChangeArrowheads="1"/>
          </p:cNvSpPr>
          <p:nvPr/>
        </p:nvSpPr>
        <p:spPr bwMode="auto">
          <a:xfrm>
            <a:off x="0" y="0"/>
            <a:ext cx="5440913" cy="584775"/>
          </a:xfrm>
          <a:prstGeom prst="rect">
            <a:avLst/>
          </a:prstGeom>
          <a:noFill/>
          <a:ln w="9525">
            <a:noFill/>
            <a:miter lim="800000"/>
            <a:headEnd/>
            <a:tailEnd/>
          </a:ln>
          <a:effectLst/>
        </p:spPr>
        <p:txBody>
          <a:bodyPr wrap="none" anchor="ctr">
            <a:spAutoFit/>
          </a:bodyPr>
          <a:lstStyle/>
          <a:p>
            <a:pPr lvl="7" fontAlgn="base">
              <a:spcBef>
                <a:spcPct val="0"/>
              </a:spcBef>
              <a:spcAft>
                <a:spcPct val="0"/>
              </a:spcAft>
              <a:buFontTx/>
              <a:buChar char="•"/>
              <a:tabLst>
                <a:tab pos="1828800" algn="l"/>
              </a:tabLst>
              <a:defRPr/>
            </a:pPr>
            <a:r>
              <a:rPr lang="en-US" sz="1400" b="1" u="sng" dirty="0">
                <a:latin typeface="Verdana" pitchFamily="34" charset="0"/>
                <a:ea typeface="Calibri" pitchFamily="34" charset="0"/>
                <a:cs typeface="Times New Roman" pitchFamily="18" charset="0"/>
              </a:rPr>
              <a:t>Data Flow Diagram</a:t>
            </a:r>
            <a:endParaRPr lang="en-US" sz="900" dirty="0">
              <a:latin typeface="Arial" pitchFamily="34" charset="0"/>
              <a:cs typeface="Arial" pitchFamily="34" charset="0"/>
            </a:endParaRPr>
          </a:p>
          <a:p>
            <a:pPr eaLnBrk="0" hangingPunct="0">
              <a:tabLst>
                <a:tab pos="1828800" algn="l"/>
              </a:tabLst>
              <a:defRPr/>
            </a:pPr>
            <a:endParaRPr lang="en-US" dirty="0">
              <a:latin typeface="Arial" pitchFamily="34" charset="0"/>
              <a:cs typeface="Arial" pitchFamily="34" charset="0"/>
            </a:endParaRPr>
          </a:p>
        </p:txBody>
      </p:sp>
      <p:grpSp>
        <p:nvGrpSpPr>
          <p:cNvPr id="24579" name="Group 1"/>
          <p:cNvGrpSpPr>
            <a:grpSpLocks noChangeAspect="1"/>
          </p:cNvGrpSpPr>
          <p:nvPr/>
        </p:nvGrpSpPr>
        <p:grpSpPr bwMode="auto">
          <a:xfrm>
            <a:off x="0" y="457200"/>
            <a:ext cx="6565900" cy="4808538"/>
            <a:chOff x="74" y="0"/>
            <a:chExt cx="10341" cy="7572"/>
          </a:xfrm>
        </p:grpSpPr>
        <p:sp>
          <p:nvSpPr>
            <p:cNvPr id="24581" name="AutoShape 57"/>
            <p:cNvSpPr>
              <a:spLocks noChangeAspect="1" noChangeArrowheads="1" noTextEdit="1"/>
            </p:cNvSpPr>
            <p:nvPr/>
          </p:nvSpPr>
          <p:spPr bwMode="auto">
            <a:xfrm>
              <a:off x="74" y="0"/>
              <a:ext cx="10341" cy="7572"/>
            </a:xfrm>
            <a:prstGeom prst="rect">
              <a:avLst/>
            </a:prstGeom>
            <a:noFill/>
            <a:ln w="9525">
              <a:noFill/>
              <a:miter lim="800000"/>
              <a:headEnd/>
              <a:tailEnd/>
            </a:ln>
          </p:spPr>
          <p:txBody>
            <a:bodyPr/>
            <a:lstStyle/>
            <a:p>
              <a:endParaRPr lang="en-US" dirty="0"/>
            </a:p>
          </p:txBody>
        </p:sp>
        <p:sp>
          <p:nvSpPr>
            <p:cNvPr id="24582" name="Rectangle 56"/>
            <p:cNvSpPr>
              <a:spLocks noChangeArrowheads="1"/>
            </p:cNvSpPr>
            <p:nvPr/>
          </p:nvSpPr>
          <p:spPr bwMode="auto">
            <a:xfrm>
              <a:off x="1395" y="1054"/>
              <a:ext cx="1662" cy="555"/>
            </a:xfrm>
            <a:prstGeom prst="rect">
              <a:avLst/>
            </a:prstGeom>
            <a:solidFill>
              <a:srgbClr val="FFFFFF"/>
            </a:solidFill>
            <a:ln w="10">
              <a:solidFill>
                <a:srgbClr val="366092"/>
              </a:solidFill>
              <a:bevel/>
              <a:headEnd/>
              <a:tailEnd/>
            </a:ln>
          </p:spPr>
          <p:txBody>
            <a:bodyPr/>
            <a:lstStyle/>
            <a:p>
              <a:endParaRPr lang="en-US" dirty="0">
                <a:latin typeface="Lucida Sans Unicode" pitchFamily="34" charset="0"/>
              </a:endParaRPr>
            </a:p>
          </p:txBody>
        </p:sp>
        <p:sp>
          <p:nvSpPr>
            <p:cNvPr id="24583" name="Rectangle 55"/>
            <p:cNvSpPr>
              <a:spLocks noChangeArrowheads="1"/>
            </p:cNvSpPr>
            <p:nvPr/>
          </p:nvSpPr>
          <p:spPr bwMode="auto">
            <a:xfrm>
              <a:off x="1494" y="1140"/>
              <a:ext cx="1441" cy="412"/>
            </a:xfrm>
            <a:prstGeom prst="rect">
              <a:avLst/>
            </a:prstGeom>
            <a:noFill/>
            <a:ln w="9525">
              <a:noFill/>
              <a:miter lim="800000"/>
              <a:headEnd/>
              <a:tailEnd/>
            </a:ln>
          </p:spPr>
          <p:txBody>
            <a:bodyPr lIns="0" tIns="0" rIns="0" bIns="0"/>
            <a:lstStyle/>
            <a:p>
              <a:r>
                <a:rPr lang="en-US" sz="800" dirty="0">
                  <a:solidFill>
                    <a:srgbClr val="000000"/>
                  </a:solidFill>
                  <a:ea typeface="Calibri" pitchFamily="34" charset="0"/>
                </a:rPr>
                <a:t>Complaining Person</a:t>
              </a:r>
              <a:endParaRPr lang="en-US" dirty="0">
                <a:ea typeface="Calibri" pitchFamily="34" charset="0"/>
              </a:endParaRPr>
            </a:p>
          </p:txBody>
        </p:sp>
        <p:sp>
          <p:nvSpPr>
            <p:cNvPr id="24584" name="Rectangle 54"/>
            <p:cNvSpPr>
              <a:spLocks noChangeArrowheads="1"/>
            </p:cNvSpPr>
            <p:nvPr/>
          </p:nvSpPr>
          <p:spPr bwMode="auto">
            <a:xfrm>
              <a:off x="6731" y="557"/>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85" name="Rectangle 53"/>
            <p:cNvSpPr>
              <a:spLocks noChangeArrowheads="1"/>
            </p:cNvSpPr>
            <p:nvPr/>
          </p:nvSpPr>
          <p:spPr bwMode="auto">
            <a:xfrm>
              <a:off x="7199" y="584"/>
              <a:ext cx="79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FIR Information</a:t>
              </a:r>
              <a:endParaRPr lang="en-US" dirty="0">
                <a:ea typeface="Calibri" pitchFamily="34" charset="0"/>
              </a:endParaRPr>
            </a:p>
          </p:txBody>
        </p:sp>
        <p:sp>
          <p:nvSpPr>
            <p:cNvPr id="24586" name="Rectangle 52"/>
            <p:cNvSpPr>
              <a:spLocks noChangeArrowheads="1"/>
            </p:cNvSpPr>
            <p:nvPr/>
          </p:nvSpPr>
          <p:spPr bwMode="auto">
            <a:xfrm>
              <a:off x="6750" y="1250"/>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87" name="Rectangle 51"/>
            <p:cNvSpPr>
              <a:spLocks noChangeArrowheads="1"/>
            </p:cNvSpPr>
            <p:nvPr/>
          </p:nvSpPr>
          <p:spPr bwMode="auto">
            <a:xfrm>
              <a:off x="7074" y="1250"/>
              <a:ext cx="76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Print out of FIR</a:t>
              </a:r>
              <a:endParaRPr lang="en-US" dirty="0">
                <a:ea typeface="Calibri" pitchFamily="34" charset="0"/>
              </a:endParaRPr>
            </a:p>
          </p:txBody>
        </p:sp>
        <p:sp>
          <p:nvSpPr>
            <p:cNvPr id="24588" name="Rectangle 50"/>
            <p:cNvSpPr>
              <a:spLocks noChangeArrowheads="1"/>
            </p:cNvSpPr>
            <p:nvPr/>
          </p:nvSpPr>
          <p:spPr bwMode="auto">
            <a:xfrm>
              <a:off x="6731" y="1968"/>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89" name="Rectangle 49"/>
            <p:cNvSpPr>
              <a:spLocks noChangeArrowheads="1"/>
            </p:cNvSpPr>
            <p:nvPr/>
          </p:nvSpPr>
          <p:spPr bwMode="auto">
            <a:xfrm>
              <a:off x="7199" y="1970"/>
              <a:ext cx="58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Submit FIR   </a:t>
              </a:r>
              <a:endParaRPr lang="en-US" dirty="0">
                <a:ea typeface="Calibri" pitchFamily="34" charset="0"/>
              </a:endParaRPr>
            </a:p>
          </p:txBody>
        </p:sp>
        <p:sp>
          <p:nvSpPr>
            <p:cNvPr id="24590" name="Oval 48"/>
            <p:cNvSpPr>
              <a:spLocks noChangeArrowheads="1"/>
            </p:cNvSpPr>
            <p:nvPr/>
          </p:nvSpPr>
          <p:spPr bwMode="auto">
            <a:xfrm>
              <a:off x="4267" y="2746"/>
              <a:ext cx="1459" cy="1460"/>
            </a:xfrm>
            <a:prstGeom prst="ellipse">
              <a:avLst/>
            </a:prstGeom>
            <a:noFill/>
            <a:ln w="10">
              <a:solidFill>
                <a:srgbClr val="366092"/>
              </a:solidFill>
              <a:bevel/>
              <a:headEnd/>
              <a:tailEnd/>
            </a:ln>
          </p:spPr>
          <p:txBody>
            <a:bodyPr/>
            <a:lstStyle/>
            <a:p>
              <a:endParaRPr lang="en-US" dirty="0">
                <a:latin typeface="Lucida Sans Unicode" pitchFamily="34" charset="0"/>
              </a:endParaRPr>
            </a:p>
          </p:txBody>
        </p:sp>
        <p:grpSp>
          <p:nvGrpSpPr>
            <p:cNvPr id="24591" name="Group 42"/>
            <p:cNvGrpSpPr>
              <a:grpSpLocks/>
            </p:cNvGrpSpPr>
            <p:nvPr/>
          </p:nvGrpSpPr>
          <p:grpSpPr bwMode="auto">
            <a:xfrm>
              <a:off x="4673" y="3115"/>
              <a:ext cx="630" cy="967"/>
              <a:chOff x="5199" y="4298"/>
              <a:chExt cx="630" cy="967"/>
            </a:xfrm>
          </p:grpSpPr>
          <p:sp>
            <p:nvSpPr>
              <p:cNvPr id="24632" name="Rectangle 47"/>
              <p:cNvSpPr>
                <a:spLocks noChangeArrowheads="1"/>
              </p:cNvSpPr>
              <p:nvPr/>
            </p:nvSpPr>
            <p:spPr bwMode="auto">
              <a:xfrm>
                <a:off x="5347" y="4298"/>
                <a:ext cx="33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Check </a:t>
                </a:r>
                <a:endParaRPr lang="en-US" dirty="0">
                  <a:ea typeface="Calibri" pitchFamily="34" charset="0"/>
                </a:endParaRPr>
              </a:p>
            </p:txBody>
          </p:sp>
          <p:sp>
            <p:nvSpPr>
              <p:cNvPr id="24633" name="Rectangle 46"/>
              <p:cNvSpPr>
                <a:spLocks noChangeArrowheads="1"/>
              </p:cNvSpPr>
              <p:nvPr/>
            </p:nvSpPr>
            <p:spPr bwMode="auto">
              <a:xfrm>
                <a:off x="5421" y="4446"/>
                <a:ext cx="19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FIR</a:t>
                </a:r>
                <a:endParaRPr lang="en-US" dirty="0">
                  <a:ea typeface="Calibri" pitchFamily="34" charset="0"/>
                </a:endParaRPr>
              </a:p>
            </p:txBody>
          </p:sp>
          <p:sp>
            <p:nvSpPr>
              <p:cNvPr id="24634" name="Rectangle 45"/>
              <p:cNvSpPr>
                <a:spLocks noChangeArrowheads="1"/>
              </p:cNvSpPr>
              <p:nvPr/>
            </p:nvSpPr>
            <p:spPr bwMode="auto">
              <a:xfrm>
                <a:off x="5476" y="4594"/>
                <a:ext cx="7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&amp;</a:t>
                </a:r>
                <a:endParaRPr lang="en-US" dirty="0">
                  <a:ea typeface="Calibri" pitchFamily="34" charset="0"/>
                </a:endParaRPr>
              </a:p>
            </p:txBody>
          </p:sp>
          <p:sp>
            <p:nvSpPr>
              <p:cNvPr id="24635" name="Rectangle 44"/>
              <p:cNvSpPr>
                <a:spLocks noChangeArrowheads="1"/>
              </p:cNvSpPr>
              <p:nvPr/>
            </p:nvSpPr>
            <p:spPr bwMode="auto">
              <a:xfrm>
                <a:off x="5199" y="4742"/>
                <a:ext cx="63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Registration </a:t>
                </a:r>
                <a:endParaRPr lang="en-US" dirty="0">
                  <a:ea typeface="Calibri" pitchFamily="34" charset="0"/>
                </a:endParaRPr>
              </a:p>
            </p:txBody>
          </p:sp>
          <p:sp>
            <p:nvSpPr>
              <p:cNvPr id="24636" name="Rectangle 43"/>
              <p:cNvSpPr>
                <a:spLocks noChangeArrowheads="1"/>
              </p:cNvSpPr>
              <p:nvPr/>
            </p:nvSpPr>
            <p:spPr bwMode="auto">
              <a:xfrm>
                <a:off x="5365" y="4890"/>
                <a:ext cx="30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Detail</a:t>
                </a:r>
                <a:endParaRPr lang="en-US" dirty="0">
                  <a:ea typeface="Calibri" pitchFamily="34" charset="0"/>
                </a:endParaRPr>
              </a:p>
            </p:txBody>
          </p:sp>
        </p:grpSp>
        <p:sp>
          <p:nvSpPr>
            <p:cNvPr id="24592" name="Oval 41"/>
            <p:cNvSpPr>
              <a:spLocks noChangeArrowheads="1"/>
            </p:cNvSpPr>
            <p:nvPr/>
          </p:nvSpPr>
          <p:spPr bwMode="auto">
            <a:xfrm>
              <a:off x="4239" y="4843"/>
              <a:ext cx="1459" cy="1461"/>
            </a:xfrm>
            <a:prstGeom prst="ellipse">
              <a:avLst/>
            </a:prstGeom>
            <a:noFill/>
            <a:ln w="10">
              <a:solidFill>
                <a:srgbClr val="366092"/>
              </a:solidFill>
              <a:bevel/>
              <a:headEnd/>
              <a:tailEnd/>
            </a:ln>
          </p:spPr>
          <p:txBody>
            <a:bodyPr/>
            <a:lstStyle/>
            <a:p>
              <a:endParaRPr lang="en-US" dirty="0">
                <a:latin typeface="Lucida Sans Unicode" pitchFamily="34" charset="0"/>
              </a:endParaRPr>
            </a:p>
          </p:txBody>
        </p:sp>
        <p:grpSp>
          <p:nvGrpSpPr>
            <p:cNvPr id="24593" name="Group 38"/>
            <p:cNvGrpSpPr>
              <a:grpSpLocks/>
            </p:cNvGrpSpPr>
            <p:nvPr/>
          </p:nvGrpSpPr>
          <p:grpSpPr bwMode="auto">
            <a:xfrm>
              <a:off x="4636" y="5435"/>
              <a:ext cx="645" cy="523"/>
              <a:chOff x="5190" y="6628"/>
              <a:chExt cx="645" cy="523"/>
            </a:xfrm>
          </p:grpSpPr>
          <p:sp>
            <p:nvSpPr>
              <p:cNvPr id="24630" name="Rectangle 40"/>
              <p:cNvSpPr>
                <a:spLocks noChangeArrowheads="1"/>
              </p:cNvSpPr>
              <p:nvPr/>
            </p:nvSpPr>
            <p:spPr bwMode="auto">
              <a:xfrm>
                <a:off x="5273" y="6628"/>
                <a:ext cx="48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Received</a:t>
                </a:r>
                <a:endParaRPr lang="en-US" dirty="0">
                  <a:ea typeface="Calibri" pitchFamily="34" charset="0"/>
                </a:endParaRPr>
              </a:p>
            </p:txBody>
          </p:sp>
          <p:sp>
            <p:nvSpPr>
              <p:cNvPr id="24631" name="Rectangle 39"/>
              <p:cNvSpPr>
                <a:spLocks noChangeArrowheads="1"/>
              </p:cNvSpPr>
              <p:nvPr/>
            </p:nvSpPr>
            <p:spPr bwMode="auto">
              <a:xfrm>
                <a:off x="5190" y="6776"/>
                <a:ext cx="64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Detail of FIR</a:t>
                </a:r>
                <a:endParaRPr lang="en-US" dirty="0">
                  <a:ea typeface="Calibri" pitchFamily="34" charset="0"/>
                </a:endParaRPr>
              </a:p>
            </p:txBody>
          </p:sp>
        </p:grpSp>
        <p:sp>
          <p:nvSpPr>
            <p:cNvPr id="24594" name="Rectangle 37"/>
            <p:cNvSpPr>
              <a:spLocks noChangeArrowheads="1"/>
            </p:cNvSpPr>
            <p:nvPr/>
          </p:nvSpPr>
          <p:spPr bwMode="auto">
            <a:xfrm>
              <a:off x="6750" y="2691"/>
              <a:ext cx="1663" cy="278"/>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95" name="Rectangle 36"/>
            <p:cNvSpPr>
              <a:spLocks noChangeArrowheads="1"/>
            </p:cNvSpPr>
            <p:nvPr/>
          </p:nvSpPr>
          <p:spPr bwMode="auto">
            <a:xfrm>
              <a:off x="7231" y="2756"/>
              <a:ext cx="67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Officer Detail</a:t>
              </a:r>
              <a:endParaRPr lang="en-US" dirty="0">
                <a:ea typeface="Calibri" pitchFamily="34" charset="0"/>
              </a:endParaRPr>
            </a:p>
          </p:txBody>
        </p:sp>
        <p:sp>
          <p:nvSpPr>
            <p:cNvPr id="24596" name="Rectangle 35"/>
            <p:cNvSpPr>
              <a:spLocks noChangeArrowheads="1"/>
            </p:cNvSpPr>
            <p:nvPr/>
          </p:nvSpPr>
          <p:spPr bwMode="auto">
            <a:xfrm>
              <a:off x="6768" y="3339"/>
              <a:ext cx="1663" cy="278"/>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97" name="Rectangle 34"/>
            <p:cNvSpPr>
              <a:spLocks noChangeArrowheads="1"/>
            </p:cNvSpPr>
            <p:nvPr/>
          </p:nvSpPr>
          <p:spPr bwMode="auto">
            <a:xfrm>
              <a:off x="7156" y="3404"/>
              <a:ext cx="87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Investigation FIR</a:t>
              </a:r>
              <a:endParaRPr lang="en-US" dirty="0">
                <a:ea typeface="Calibri" pitchFamily="34" charset="0"/>
              </a:endParaRPr>
            </a:p>
          </p:txBody>
        </p:sp>
        <p:sp>
          <p:nvSpPr>
            <p:cNvPr id="24598" name="Rectangle 33"/>
            <p:cNvSpPr>
              <a:spLocks noChangeArrowheads="1"/>
            </p:cNvSpPr>
            <p:nvPr/>
          </p:nvSpPr>
          <p:spPr bwMode="auto">
            <a:xfrm>
              <a:off x="6768" y="3929"/>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599" name="Rectangle 32"/>
            <p:cNvSpPr>
              <a:spLocks noChangeArrowheads="1"/>
            </p:cNvSpPr>
            <p:nvPr/>
          </p:nvSpPr>
          <p:spPr bwMode="auto">
            <a:xfrm>
              <a:off x="7092" y="3995"/>
              <a:ext cx="99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Collection of Crime</a:t>
              </a:r>
              <a:endParaRPr lang="en-US" dirty="0">
                <a:ea typeface="Calibri" pitchFamily="34" charset="0"/>
              </a:endParaRPr>
            </a:p>
          </p:txBody>
        </p:sp>
        <p:sp>
          <p:nvSpPr>
            <p:cNvPr id="24600" name="Rectangle 31"/>
            <p:cNvSpPr>
              <a:spLocks noChangeArrowheads="1"/>
            </p:cNvSpPr>
            <p:nvPr/>
          </p:nvSpPr>
          <p:spPr bwMode="auto">
            <a:xfrm>
              <a:off x="1395" y="3118"/>
              <a:ext cx="1662" cy="554"/>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601" name="Rectangle 30"/>
            <p:cNvSpPr>
              <a:spLocks noChangeArrowheads="1"/>
            </p:cNvSpPr>
            <p:nvPr/>
          </p:nvSpPr>
          <p:spPr bwMode="auto">
            <a:xfrm>
              <a:off x="1847" y="3321"/>
              <a:ext cx="69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Police Station</a:t>
              </a:r>
              <a:endParaRPr lang="en-US" dirty="0">
                <a:ea typeface="Calibri" pitchFamily="34" charset="0"/>
              </a:endParaRPr>
            </a:p>
          </p:txBody>
        </p:sp>
        <p:sp>
          <p:nvSpPr>
            <p:cNvPr id="24602" name="Rectangle 29"/>
            <p:cNvSpPr>
              <a:spLocks noChangeArrowheads="1"/>
            </p:cNvSpPr>
            <p:nvPr/>
          </p:nvSpPr>
          <p:spPr bwMode="auto">
            <a:xfrm>
              <a:off x="6834" y="5417"/>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603" name="Rectangle 28"/>
            <p:cNvSpPr>
              <a:spLocks noChangeArrowheads="1"/>
            </p:cNvSpPr>
            <p:nvPr/>
          </p:nvSpPr>
          <p:spPr bwMode="auto">
            <a:xfrm>
              <a:off x="7156" y="5435"/>
              <a:ext cx="1015" cy="259"/>
            </a:xfrm>
            <a:prstGeom prst="rect">
              <a:avLst/>
            </a:prstGeom>
            <a:noFill/>
            <a:ln w="9525">
              <a:noFill/>
              <a:miter lim="800000"/>
              <a:headEnd/>
              <a:tailEnd/>
            </a:ln>
          </p:spPr>
          <p:txBody>
            <a:bodyPr lIns="0" tIns="0" rIns="0" bIns="0"/>
            <a:lstStyle/>
            <a:p>
              <a:r>
                <a:rPr lang="en-US" sz="600" dirty="0" smtClean="0">
                  <a:solidFill>
                    <a:srgbClr val="000000"/>
                  </a:solidFill>
                  <a:ea typeface="Calibri" pitchFamily="34" charset="0"/>
                </a:rPr>
                <a:t>Company </a:t>
              </a:r>
              <a:r>
                <a:rPr lang="en-US" sz="600" dirty="0">
                  <a:solidFill>
                    <a:srgbClr val="000000"/>
                  </a:solidFill>
                  <a:ea typeface="Calibri" pitchFamily="34" charset="0"/>
                </a:rPr>
                <a:t>Person</a:t>
              </a:r>
              <a:endParaRPr lang="en-US" dirty="0">
                <a:ea typeface="Calibri" pitchFamily="34" charset="0"/>
              </a:endParaRPr>
            </a:p>
          </p:txBody>
        </p:sp>
        <p:sp>
          <p:nvSpPr>
            <p:cNvPr id="24604" name="Rectangle 27"/>
            <p:cNvSpPr>
              <a:spLocks noChangeArrowheads="1"/>
            </p:cNvSpPr>
            <p:nvPr/>
          </p:nvSpPr>
          <p:spPr bwMode="auto">
            <a:xfrm>
              <a:off x="6806" y="6027"/>
              <a:ext cx="1663" cy="277"/>
            </a:xfrm>
            <a:prstGeom prst="rect">
              <a:avLst/>
            </a:prstGeom>
            <a:noFill/>
            <a:ln w="10">
              <a:solidFill>
                <a:srgbClr val="366092"/>
              </a:solidFill>
              <a:bevel/>
              <a:headEnd/>
              <a:tailEnd/>
            </a:ln>
          </p:spPr>
          <p:txBody>
            <a:bodyPr/>
            <a:lstStyle/>
            <a:p>
              <a:endParaRPr lang="en-US" dirty="0">
                <a:latin typeface="Lucida Sans Unicode" pitchFamily="34" charset="0"/>
              </a:endParaRPr>
            </a:p>
          </p:txBody>
        </p:sp>
        <p:sp>
          <p:nvSpPr>
            <p:cNvPr id="24605" name="Rectangle 26"/>
            <p:cNvSpPr>
              <a:spLocks noChangeArrowheads="1"/>
            </p:cNvSpPr>
            <p:nvPr/>
          </p:nvSpPr>
          <p:spPr bwMode="auto">
            <a:xfrm>
              <a:off x="7074" y="6067"/>
              <a:ext cx="114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Crime Related Person</a:t>
              </a:r>
              <a:endParaRPr lang="en-US" dirty="0">
                <a:ea typeface="Calibri" pitchFamily="34" charset="0"/>
              </a:endParaRPr>
            </a:p>
          </p:txBody>
        </p:sp>
        <p:sp>
          <p:nvSpPr>
            <p:cNvPr id="24606" name="Freeform 25"/>
            <p:cNvSpPr>
              <a:spLocks/>
            </p:cNvSpPr>
            <p:nvPr/>
          </p:nvSpPr>
          <p:spPr bwMode="auto">
            <a:xfrm>
              <a:off x="5911" y="1552"/>
              <a:ext cx="849" cy="693"/>
            </a:xfrm>
            <a:custGeom>
              <a:avLst/>
              <a:gdLst>
                <a:gd name="T0" fmla="*/ 221 w 849"/>
                <a:gd name="T1" fmla="*/ 0 h 693"/>
                <a:gd name="T2" fmla="*/ 221 w 849"/>
                <a:gd name="T3" fmla="*/ 398 h 693"/>
                <a:gd name="T4" fmla="*/ 665 w 849"/>
                <a:gd name="T5" fmla="*/ 398 h 693"/>
                <a:gd name="T6" fmla="*/ 665 w 849"/>
                <a:gd name="T7" fmla="*/ 324 h 693"/>
                <a:gd name="T8" fmla="*/ 849 w 849"/>
                <a:gd name="T9" fmla="*/ 508 h 693"/>
                <a:gd name="T10" fmla="*/ 665 w 849"/>
                <a:gd name="T11" fmla="*/ 693 h 693"/>
                <a:gd name="T12" fmla="*/ 665 w 849"/>
                <a:gd name="T13" fmla="*/ 619 h 693"/>
                <a:gd name="T14" fmla="*/ 0 w 849"/>
                <a:gd name="T15" fmla="*/ 619 h 693"/>
                <a:gd name="T16" fmla="*/ 0 w 849"/>
                <a:gd name="T17" fmla="*/ 0 h 6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93"/>
                <a:gd name="T29" fmla="*/ 849 w 849"/>
                <a:gd name="T30" fmla="*/ 693 h 6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93">
                  <a:moveTo>
                    <a:pt x="221" y="0"/>
                  </a:moveTo>
                  <a:lnTo>
                    <a:pt x="221" y="398"/>
                  </a:lnTo>
                  <a:lnTo>
                    <a:pt x="665" y="398"/>
                  </a:lnTo>
                  <a:lnTo>
                    <a:pt x="665" y="324"/>
                  </a:lnTo>
                  <a:lnTo>
                    <a:pt x="849" y="508"/>
                  </a:lnTo>
                  <a:lnTo>
                    <a:pt x="665" y="693"/>
                  </a:lnTo>
                  <a:lnTo>
                    <a:pt x="665" y="619"/>
                  </a:lnTo>
                  <a:lnTo>
                    <a:pt x="0" y="619"/>
                  </a:lnTo>
                  <a:lnTo>
                    <a:pt x="0" y="0"/>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07" name="Freeform 24"/>
            <p:cNvSpPr>
              <a:spLocks/>
            </p:cNvSpPr>
            <p:nvPr/>
          </p:nvSpPr>
          <p:spPr bwMode="auto">
            <a:xfrm>
              <a:off x="5726" y="1110"/>
              <a:ext cx="1034" cy="610"/>
            </a:xfrm>
            <a:custGeom>
              <a:avLst/>
              <a:gdLst>
                <a:gd name="T0" fmla="*/ 0 w 1034"/>
                <a:gd name="T1" fmla="*/ 203 h 610"/>
                <a:gd name="T2" fmla="*/ 859 w 1034"/>
                <a:gd name="T3" fmla="*/ 203 h 610"/>
                <a:gd name="T4" fmla="*/ 859 w 1034"/>
                <a:gd name="T5" fmla="*/ 0 h 610"/>
                <a:gd name="T6" fmla="*/ 1034 w 1034"/>
                <a:gd name="T7" fmla="*/ 305 h 610"/>
                <a:gd name="T8" fmla="*/ 859 w 1034"/>
                <a:gd name="T9" fmla="*/ 610 h 610"/>
                <a:gd name="T10" fmla="*/ 859 w 1034"/>
                <a:gd name="T11" fmla="*/ 406 h 610"/>
                <a:gd name="T12" fmla="*/ 0 w 1034"/>
                <a:gd name="T13" fmla="*/ 406 h 610"/>
                <a:gd name="T14" fmla="*/ 0 60000 65536"/>
                <a:gd name="T15" fmla="*/ 0 60000 65536"/>
                <a:gd name="T16" fmla="*/ 0 60000 65536"/>
                <a:gd name="T17" fmla="*/ 0 60000 65536"/>
                <a:gd name="T18" fmla="*/ 0 60000 65536"/>
                <a:gd name="T19" fmla="*/ 0 60000 65536"/>
                <a:gd name="T20" fmla="*/ 0 60000 65536"/>
                <a:gd name="T21" fmla="*/ 0 w 1034"/>
                <a:gd name="T22" fmla="*/ 0 h 610"/>
                <a:gd name="T23" fmla="*/ 1034 w 1034"/>
                <a:gd name="T24" fmla="*/ 610 h 6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4" h="610">
                  <a:moveTo>
                    <a:pt x="0" y="203"/>
                  </a:moveTo>
                  <a:lnTo>
                    <a:pt x="859" y="203"/>
                  </a:lnTo>
                  <a:lnTo>
                    <a:pt x="859" y="0"/>
                  </a:lnTo>
                  <a:lnTo>
                    <a:pt x="1034" y="305"/>
                  </a:lnTo>
                  <a:lnTo>
                    <a:pt x="859" y="610"/>
                  </a:lnTo>
                  <a:lnTo>
                    <a:pt x="859" y="406"/>
                  </a:lnTo>
                  <a:lnTo>
                    <a:pt x="0" y="406"/>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08" name="Freeform 23"/>
            <p:cNvSpPr>
              <a:spLocks/>
            </p:cNvSpPr>
            <p:nvPr/>
          </p:nvSpPr>
          <p:spPr bwMode="auto">
            <a:xfrm>
              <a:off x="5882" y="557"/>
              <a:ext cx="849" cy="693"/>
            </a:xfrm>
            <a:custGeom>
              <a:avLst/>
              <a:gdLst>
                <a:gd name="T0" fmla="*/ 221 w 849"/>
                <a:gd name="T1" fmla="*/ 693 h 693"/>
                <a:gd name="T2" fmla="*/ 221 w 849"/>
                <a:gd name="T3" fmla="*/ 296 h 693"/>
                <a:gd name="T4" fmla="*/ 665 w 849"/>
                <a:gd name="T5" fmla="*/ 296 h 693"/>
                <a:gd name="T6" fmla="*/ 665 w 849"/>
                <a:gd name="T7" fmla="*/ 370 h 693"/>
                <a:gd name="T8" fmla="*/ 849 w 849"/>
                <a:gd name="T9" fmla="*/ 185 h 693"/>
                <a:gd name="T10" fmla="*/ 665 w 849"/>
                <a:gd name="T11" fmla="*/ 0 h 693"/>
                <a:gd name="T12" fmla="*/ 665 w 849"/>
                <a:gd name="T13" fmla="*/ 74 h 693"/>
                <a:gd name="T14" fmla="*/ 0 w 849"/>
                <a:gd name="T15" fmla="*/ 74 h 693"/>
                <a:gd name="T16" fmla="*/ 0 w 849"/>
                <a:gd name="T17" fmla="*/ 693 h 6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93"/>
                <a:gd name="T29" fmla="*/ 849 w 849"/>
                <a:gd name="T30" fmla="*/ 693 h 6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93">
                  <a:moveTo>
                    <a:pt x="221" y="693"/>
                  </a:moveTo>
                  <a:lnTo>
                    <a:pt x="221" y="296"/>
                  </a:lnTo>
                  <a:lnTo>
                    <a:pt x="665" y="296"/>
                  </a:lnTo>
                  <a:lnTo>
                    <a:pt x="665" y="370"/>
                  </a:lnTo>
                  <a:lnTo>
                    <a:pt x="849" y="185"/>
                  </a:lnTo>
                  <a:lnTo>
                    <a:pt x="665" y="0"/>
                  </a:lnTo>
                  <a:lnTo>
                    <a:pt x="665" y="74"/>
                  </a:lnTo>
                  <a:lnTo>
                    <a:pt x="0" y="74"/>
                  </a:lnTo>
                  <a:lnTo>
                    <a:pt x="0" y="693"/>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09" name="Freeform 22"/>
            <p:cNvSpPr>
              <a:spLocks/>
            </p:cNvSpPr>
            <p:nvPr/>
          </p:nvSpPr>
          <p:spPr bwMode="auto">
            <a:xfrm>
              <a:off x="5716" y="3171"/>
              <a:ext cx="1052" cy="610"/>
            </a:xfrm>
            <a:custGeom>
              <a:avLst/>
              <a:gdLst>
                <a:gd name="T0" fmla="*/ 0 w 1052"/>
                <a:gd name="T1" fmla="*/ 203 h 610"/>
                <a:gd name="T2" fmla="*/ 877 w 1052"/>
                <a:gd name="T3" fmla="*/ 203 h 610"/>
                <a:gd name="T4" fmla="*/ 877 w 1052"/>
                <a:gd name="T5" fmla="*/ 0 h 610"/>
                <a:gd name="T6" fmla="*/ 1052 w 1052"/>
                <a:gd name="T7" fmla="*/ 305 h 610"/>
                <a:gd name="T8" fmla="*/ 877 w 1052"/>
                <a:gd name="T9" fmla="*/ 610 h 610"/>
                <a:gd name="T10" fmla="*/ 877 w 1052"/>
                <a:gd name="T11" fmla="*/ 407 h 610"/>
                <a:gd name="T12" fmla="*/ 0 w 1052"/>
                <a:gd name="T13" fmla="*/ 407 h 610"/>
                <a:gd name="T14" fmla="*/ 0 60000 65536"/>
                <a:gd name="T15" fmla="*/ 0 60000 65536"/>
                <a:gd name="T16" fmla="*/ 0 60000 65536"/>
                <a:gd name="T17" fmla="*/ 0 60000 65536"/>
                <a:gd name="T18" fmla="*/ 0 60000 65536"/>
                <a:gd name="T19" fmla="*/ 0 60000 65536"/>
                <a:gd name="T20" fmla="*/ 0 60000 65536"/>
                <a:gd name="T21" fmla="*/ 0 w 1052"/>
                <a:gd name="T22" fmla="*/ 0 h 610"/>
                <a:gd name="T23" fmla="*/ 1052 w 1052"/>
                <a:gd name="T24" fmla="*/ 610 h 6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2" h="610">
                  <a:moveTo>
                    <a:pt x="0" y="203"/>
                  </a:moveTo>
                  <a:lnTo>
                    <a:pt x="877" y="203"/>
                  </a:lnTo>
                  <a:lnTo>
                    <a:pt x="877" y="0"/>
                  </a:lnTo>
                  <a:lnTo>
                    <a:pt x="1052" y="305"/>
                  </a:lnTo>
                  <a:lnTo>
                    <a:pt x="877" y="610"/>
                  </a:lnTo>
                  <a:lnTo>
                    <a:pt x="877" y="407"/>
                  </a:lnTo>
                  <a:lnTo>
                    <a:pt x="0" y="407"/>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0" name="Rectangle 21"/>
            <p:cNvSpPr>
              <a:spLocks noChangeArrowheads="1"/>
            </p:cNvSpPr>
            <p:nvPr/>
          </p:nvSpPr>
          <p:spPr bwMode="auto">
            <a:xfrm>
              <a:off x="5845" y="3339"/>
              <a:ext cx="66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Sending info.</a:t>
              </a:r>
              <a:endParaRPr lang="en-US" dirty="0">
                <a:ea typeface="Calibri" pitchFamily="34" charset="0"/>
              </a:endParaRPr>
            </a:p>
          </p:txBody>
        </p:sp>
        <p:sp>
          <p:nvSpPr>
            <p:cNvPr id="24611" name="Freeform 20"/>
            <p:cNvSpPr>
              <a:spLocks/>
            </p:cNvSpPr>
            <p:nvPr/>
          </p:nvSpPr>
          <p:spPr bwMode="auto">
            <a:xfrm>
              <a:off x="5911" y="2691"/>
              <a:ext cx="849" cy="693"/>
            </a:xfrm>
            <a:custGeom>
              <a:avLst/>
              <a:gdLst>
                <a:gd name="T0" fmla="*/ 221 w 849"/>
                <a:gd name="T1" fmla="*/ 693 h 693"/>
                <a:gd name="T2" fmla="*/ 221 w 849"/>
                <a:gd name="T3" fmla="*/ 296 h 693"/>
                <a:gd name="T4" fmla="*/ 665 w 849"/>
                <a:gd name="T5" fmla="*/ 296 h 693"/>
                <a:gd name="T6" fmla="*/ 665 w 849"/>
                <a:gd name="T7" fmla="*/ 370 h 693"/>
                <a:gd name="T8" fmla="*/ 849 w 849"/>
                <a:gd name="T9" fmla="*/ 185 h 693"/>
                <a:gd name="T10" fmla="*/ 665 w 849"/>
                <a:gd name="T11" fmla="*/ 0 h 693"/>
                <a:gd name="T12" fmla="*/ 665 w 849"/>
                <a:gd name="T13" fmla="*/ 74 h 693"/>
                <a:gd name="T14" fmla="*/ 0 w 849"/>
                <a:gd name="T15" fmla="*/ 74 h 693"/>
                <a:gd name="T16" fmla="*/ 0 w 849"/>
                <a:gd name="T17" fmla="*/ 693 h 6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93"/>
                <a:gd name="T29" fmla="*/ 849 w 849"/>
                <a:gd name="T30" fmla="*/ 693 h 6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93">
                  <a:moveTo>
                    <a:pt x="221" y="693"/>
                  </a:moveTo>
                  <a:lnTo>
                    <a:pt x="221" y="296"/>
                  </a:lnTo>
                  <a:lnTo>
                    <a:pt x="665" y="296"/>
                  </a:lnTo>
                  <a:lnTo>
                    <a:pt x="665" y="370"/>
                  </a:lnTo>
                  <a:lnTo>
                    <a:pt x="849" y="185"/>
                  </a:lnTo>
                  <a:lnTo>
                    <a:pt x="665" y="0"/>
                  </a:lnTo>
                  <a:lnTo>
                    <a:pt x="665" y="74"/>
                  </a:lnTo>
                  <a:lnTo>
                    <a:pt x="0" y="74"/>
                  </a:lnTo>
                  <a:lnTo>
                    <a:pt x="0" y="693"/>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2" name="Freeform 19"/>
            <p:cNvSpPr>
              <a:spLocks/>
            </p:cNvSpPr>
            <p:nvPr/>
          </p:nvSpPr>
          <p:spPr bwMode="auto">
            <a:xfrm>
              <a:off x="5911" y="3559"/>
              <a:ext cx="849" cy="694"/>
            </a:xfrm>
            <a:custGeom>
              <a:avLst/>
              <a:gdLst>
                <a:gd name="T0" fmla="*/ 221 w 849"/>
                <a:gd name="T1" fmla="*/ 0 h 694"/>
                <a:gd name="T2" fmla="*/ 221 w 849"/>
                <a:gd name="T3" fmla="*/ 398 h 694"/>
                <a:gd name="T4" fmla="*/ 665 w 849"/>
                <a:gd name="T5" fmla="*/ 398 h 694"/>
                <a:gd name="T6" fmla="*/ 665 w 849"/>
                <a:gd name="T7" fmla="*/ 324 h 694"/>
                <a:gd name="T8" fmla="*/ 849 w 849"/>
                <a:gd name="T9" fmla="*/ 509 h 694"/>
                <a:gd name="T10" fmla="*/ 665 w 849"/>
                <a:gd name="T11" fmla="*/ 694 h 694"/>
                <a:gd name="T12" fmla="*/ 665 w 849"/>
                <a:gd name="T13" fmla="*/ 620 h 694"/>
                <a:gd name="T14" fmla="*/ 0 w 849"/>
                <a:gd name="T15" fmla="*/ 620 h 694"/>
                <a:gd name="T16" fmla="*/ 0 w 849"/>
                <a:gd name="T17" fmla="*/ 0 h 6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94"/>
                <a:gd name="T29" fmla="*/ 849 w 849"/>
                <a:gd name="T30" fmla="*/ 694 h 6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94">
                  <a:moveTo>
                    <a:pt x="221" y="0"/>
                  </a:moveTo>
                  <a:lnTo>
                    <a:pt x="221" y="398"/>
                  </a:lnTo>
                  <a:lnTo>
                    <a:pt x="665" y="398"/>
                  </a:lnTo>
                  <a:lnTo>
                    <a:pt x="665" y="324"/>
                  </a:lnTo>
                  <a:lnTo>
                    <a:pt x="849" y="509"/>
                  </a:lnTo>
                  <a:lnTo>
                    <a:pt x="665" y="694"/>
                  </a:lnTo>
                  <a:lnTo>
                    <a:pt x="665" y="620"/>
                  </a:lnTo>
                  <a:lnTo>
                    <a:pt x="0" y="620"/>
                  </a:lnTo>
                  <a:lnTo>
                    <a:pt x="0" y="0"/>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3" name="Freeform 18"/>
            <p:cNvSpPr>
              <a:spLocks/>
            </p:cNvSpPr>
            <p:nvPr/>
          </p:nvSpPr>
          <p:spPr bwMode="auto">
            <a:xfrm>
              <a:off x="3057" y="1073"/>
              <a:ext cx="1182" cy="647"/>
            </a:xfrm>
            <a:custGeom>
              <a:avLst/>
              <a:gdLst>
                <a:gd name="T0" fmla="*/ 0 w 1182"/>
                <a:gd name="T1" fmla="*/ 213 h 647"/>
                <a:gd name="T2" fmla="*/ 997 w 1182"/>
                <a:gd name="T3" fmla="*/ 213 h 647"/>
                <a:gd name="T4" fmla="*/ 997 w 1182"/>
                <a:gd name="T5" fmla="*/ 0 h 647"/>
                <a:gd name="T6" fmla="*/ 1182 w 1182"/>
                <a:gd name="T7" fmla="*/ 324 h 647"/>
                <a:gd name="T8" fmla="*/ 997 w 1182"/>
                <a:gd name="T9" fmla="*/ 647 h 647"/>
                <a:gd name="T10" fmla="*/ 997 w 1182"/>
                <a:gd name="T11" fmla="*/ 435 h 647"/>
                <a:gd name="T12" fmla="*/ 0 w 1182"/>
                <a:gd name="T13" fmla="*/ 435 h 647"/>
                <a:gd name="T14" fmla="*/ 0 60000 65536"/>
                <a:gd name="T15" fmla="*/ 0 60000 65536"/>
                <a:gd name="T16" fmla="*/ 0 60000 65536"/>
                <a:gd name="T17" fmla="*/ 0 60000 65536"/>
                <a:gd name="T18" fmla="*/ 0 60000 65536"/>
                <a:gd name="T19" fmla="*/ 0 60000 65536"/>
                <a:gd name="T20" fmla="*/ 0 60000 65536"/>
                <a:gd name="T21" fmla="*/ 0 w 1182"/>
                <a:gd name="T22" fmla="*/ 0 h 647"/>
                <a:gd name="T23" fmla="*/ 1182 w 1182"/>
                <a:gd name="T24" fmla="*/ 647 h 6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2" h="647">
                  <a:moveTo>
                    <a:pt x="0" y="213"/>
                  </a:moveTo>
                  <a:lnTo>
                    <a:pt x="997" y="213"/>
                  </a:lnTo>
                  <a:lnTo>
                    <a:pt x="997" y="0"/>
                  </a:lnTo>
                  <a:lnTo>
                    <a:pt x="1182" y="324"/>
                  </a:lnTo>
                  <a:lnTo>
                    <a:pt x="997" y="647"/>
                  </a:lnTo>
                  <a:lnTo>
                    <a:pt x="997" y="435"/>
                  </a:lnTo>
                  <a:lnTo>
                    <a:pt x="0" y="435"/>
                  </a:lnTo>
                </a:path>
              </a:pathLst>
            </a:custGeom>
            <a:solidFill>
              <a:srgbClr val="FFFFFF"/>
            </a:solidFill>
            <a:ln w="10">
              <a:solidFill>
                <a:srgbClr val="366092"/>
              </a:solidFill>
              <a:bevel/>
              <a:headEnd/>
              <a:tailEnd/>
            </a:ln>
          </p:spPr>
          <p:txBody>
            <a:bodyPr/>
            <a:lstStyle/>
            <a:p>
              <a:endParaRPr lang="en-US" dirty="0">
                <a:latin typeface="Lucida Sans Unicode" pitchFamily="34" charset="0"/>
              </a:endParaRPr>
            </a:p>
          </p:txBody>
        </p:sp>
        <p:sp>
          <p:nvSpPr>
            <p:cNvPr id="24614" name="Rectangle 17"/>
            <p:cNvSpPr>
              <a:spLocks noChangeArrowheads="1"/>
            </p:cNvSpPr>
            <p:nvPr/>
          </p:nvSpPr>
          <p:spPr bwMode="auto">
            <a:xfrm>
              <a:off x="3319" y="1305"/>
              <a:ext cx="48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Reg. FIR </a:t>
              </a:r>
              <a:endParaRPr lang="en-US" dirty="0">
                <a:ea typeface="Calibri" pitchFamily="34" charset="0"/>
              </a:endParaRPr>
            </a:p>
          </p:txBody>
        </p:sp>
        <p:sp>
          <p:nvSpPr>
            <p:cNvPr id="24615" name="Freeform 16"/>
            <p:cNvSpPr>
              <a:spLocks/>
            </p:cNvSpPr>
            <p:nvPr/>
          </p:nvSpPr>
          <p:spPr bwMode="auto">
            <a:xfrm>
              <a:off x="3057" y="3051"/>
              <a:ext cx="1182" cy="647"/>
            </a:xfrm>
            <a:custGeom>
              <a:avLst/>
              <a:gdLst>
                <a:gd name="T0" fmla="*/ 0 w 1182"/>
                <a:gd name="T1" fmla="*/ 213 h 647"/>
                <a:gd name="T2" fmla="*/ 997 w 1182"/>
                <a:gd name="T3" fmla="*/ 213 h 647"/>
                <a:gd name="T4" fmla="*/ 997 w 1182"/>
                <a:gd name="T5" fmla="*/ 0 h 647"/>
                <a:gd name="T6" fmla="*/ 1182 w 1182"/>
                <a:gd name="T7" fmla="*/ 324 h 647"/>
                <a:gd name="T8" fmla="*/ 997 w 1182"/>
                <a:gd name="T9" fmla="*/ 647 h 647"/>
                <a:gd name="T10" fmla="*/ 997 w 1182"/>
                <a:gd name="T11" fmla="*/ 435 h 647"/>
                <a:gd name="T12" fmla="*/ 0 w 1182"/>
                <a:gd name="T13" fmla="*/ 435 h 647"/>
                <a:gd name="T14" fmla="*/ 0 60000 65536"/>
                <a:gd name="T15" fmla="*/ 0 60000 65536"/>
                <a:gd name="T16" fmla="*/ 0 60000 65536"/>
                <a:gd name="T17" fmla="*/ 0 60000 65536"/>
                <a:gd name="T18" fmla="*/ 0 60000 65536"/>
                <a:gd name="T19" fmla="*/ 0 60000 65536"/>
                <a:gd name="T20" fmla="*/ 0 60000 65536"/>
                <a:gd name="T21" fmla="*/ 0 w 1182"/>
                <a:gd name="T22" fmla="*/ 0 h 647"/>
                <a:gd name="T23" fmla="*/ 1182 w 1182"/>
                <a:gd name="T24" fmla="*/ 647 h 6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2" h="647">
                  <a:moveTo>
                    <a:pt x="0" y="213"/>
                  </a:moveTo>
                  <a:lnTo>
                    <a:pt x="997" y="213"/>
                  </a:lnTo>
                  <a:lnTo>
                    <a:pt x="997" y="0"/>
                  </a:lnTo>
                  <a:lnTo>
                    <a:pt x="1182" y="324"/>
                  </a:lnTo>
                  <a:lnTo>
                    <a:pt x="997" y="647"/>
                  </a:lnTo>
                  <a:lnTo>
                    <a:pt x="997" y="435"/>
                  </a:lnTo>
                  <a:lnTo>
                    <a:pt x="0" y="435"/>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6" name="Rectangle 15"/>
            <p:cNvSpPr>
              <a:spLocks noChangeArrowheads="1"/>
            </p:cNvSpPr>
            <p:nvPr/>
          </p:nvSpPr>
          <p:spPr bwMode="auto">
            <a:xfrm>
              <a:off x="3445" y="3301"/>
              <a:ext cx="40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sending</a:t>
              </a:r>
              <a:endParaRPr lang="en-US" dirty="0">
                <a:ea typeface="Calibri" pitchFamily="34" charset="0"/>
              </a:endParaRPr>
            </a:p>
          </p:txBody>
        </p:sp>
        <p:sp>
          <p:nvSpPr>
            <p:cNvPr id="24617" name="Freeform 14"/>
            <p:cNvSpPr>
              <a:spLocks/>
            </p:cNvSpPr>
            <p:nvPr/>
          </p:nvSpPr>
          <p:spPr bwMode="auto">
            <a:xfrm>
              <a:off x="5698" y="5298"/>
              <a:ext cx="1108" cy="600"/>
            </a:xfrm>
            <a:custGeom>
              <a:avLst/>
              <a:gdLst>
                <a:gd name="T0" fmla="*/ 0 w 1108"/>
                <a:gd name="T1" fmla="*/ 194 h 600"/>
                <a:gd name="T2" fmla="*/ 933 w 1108"/>
                <a:gd name="T3" fmla="*/ 194 h 600"/>
                <a:gd name="T4" fmla="*/ 933 w 1108"/>
                <a:gd name="T5" fmla="*/ 0 h 600"/>
                <a:gd name="T6" fmla="*/ 1108 w 1108"/>
                <a:gd name="T7" fmla="*/ 295 h 600"/>
                <a:gd name="T8" fmla="*/ 933 w 1108"/>
                <a:gd name="T9" fmla="*/ 600 h 600"/>
                <a:gd name="T10" fmla="*/ 933 w 1108"/>
                <a:gd name="T11" fmla="*/ 397 h 600"/>
                <a:gd name="T12" fmla="*/ 0 w 1108"/>
                <a:gd name="T13" fmla="*/ 397 h 600"/>
                <a:gd name="T14" fmla="*/ 0 60000 65536"/>
                <a:gd name="T15" fmla="*/ 0 60000 65536"/>
                <a:gd name="T16" fmla="*/ 0 60000 65536"/>
                <a:gd name="T17" fmla="*/ 0 60000 65536"/>
                <a:gd name="T18" fmla="*/ 0 60000 65536"/>
                <a:gd name="T19" fmla="*/ 0 60000 65536"/>
                <a:gd name="T20" fmla="*/ 0 60000 65536"/>
                <a:gd name="T21" fmla="*/ 0 w 1108"/>
                <a:gd name="T22" fmla="*/ 0 h 600"/>
                <a:gd name="T23" fmla="*/ 1108 w 1108"/>
                <a:gd name="T24" fmla="*/ 600 h 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8" h="600">
                  <a:moveTo>
                    <a:pt x="0" y="194"/>
                  </a:moveTo>
                  <a:lnTo>
                    <a:pt x="933" y="194"/>
                  </a:lnTo>
                  <a:lnTo>
                    <a:pt x="933" y="0"/>
                  </a:lnTo>
                  <a:lnTo>
                    <a:pt x="1108" y="295"/>
                  </a:lnTo>
                  <a:lnTo>
                    <a:pt x="933" y="600"/>
                  </a:lnTo>
                  <a:lnTo>
                    <a:pt x="933" y="397"/>
                  </a:lnTo>
                  <a:lnTo>
                    <a:pt x="0" y="397"/>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18" name="Rectangle 13"/>
            <p:cNvSpPr>
              <a:spLocks noChangeArrowheads="1"/>
            </p:cNvSpPr>
            <p:nvPr/>
          </p:nvSpPr>
          <p:spPr bwMode="auto">
            <a:xfrm>
              <a:off x="5845" y="5539"/>
              <a:ext cx="66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Sending info.</a:t>
              </a:r>
              <a:endParaRPr lang="en-US" dirty="0">
                <a:ea typeface="Calibri" pitchFamily="34" charset="0"/>
              </a:endParaRPr>
            </a:p>
          </p:txBody>
        </p:sp>
        <p:sp>
          <p:nvSpPr>
            <p:cNvPr id="24619" name="Freeform 12"/>
            <p:cNvSpPr>
              <a:spLocks/>
            </p:cNvSpPr>
            <p:nvPr/>
          </p:nvSpPr>
          <p:spPr bwMode="auto">
            <a:xfrm>
              <a:off x="5957" y="5694"/>
              <a:ext cx="849" cy="665"/>
            </a:xfrm>
            <a:custGeom>
              <a:avLst/>
              <a:gdLst>
                <a:gd name="T0" fmla="*/ 221 w 849"/>
                <a:gd name="T1" fmla="*/ 0 h 665"/>
                <a:gd name="T2" fmla="*/ 221 w 849"/>
                <a:gd name="T3" fmla="*/ 370 h 665"/>
                <a:gd name="T4" fmla="*/ 665 w 849"/>
                <a:gd name="T5" fmla="*/ 370 h 665"/>
                <a:gd name="T6" fmla="*/ 665 w 849"/>
                <a:gd name="T7" fmla="*/ 296 h 665"/>
                <a:gd name="T8" fmla="*/ 849 w 849"/>
                <a:gd name="T9" fmla="*/ 480 h 665"/>
                <a:gd name="T10" fmla="*/ 665 w 849"/>
                <a:gd name="T11" fmla="*/ 665 h 665"/>
                <a:gd name="T12" fmla="*/ 665 w 849"/>
                <a:gd name="T13" fmla="*/ 591 h 665"/>
                <a:gd name="T14" fmla="*/ 0 w 849"/>
                <a:gd name="T15" fmla="*/ 591 h 665"/>
                <a:gd name="T16" fmla="*/ 0 w 849"/>
                <a:gd name="T17" fmla="*/ 0 h 6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665"/>
                <a:gd name="T29" fmla="*/ 849 w 849"/>
                <a:gd name="T30" fmla="*/ 665 h 6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665">
                  <a:moveTo>
                    <a:pt x="221" y="0"/>
                  </a:moveTo>
                  <a:lnTo>
                    <a:pt x="221" y="370"/>
                  </a:lnTo>
                  <a:lnTo>
                    <a:pt x="665" y="370"/>
                  </a:lnTo>
                  <a:lnTo>
                    <a:pt x="665" y="296"/>
                  </a:lnTo>
                  <a:lnTo>
                    <a:pt x="849" y="480"/>
                  </a:lnTo>
                  <a:lnTo>
                    <a:pt x="665" y="665"/>
                  </a:lnTo>
                  <a:lnTo>
                    <a:pt x="665" y="591"/>
                  </a:lnTo>
                  <a:lnTo>
                    <a:pt x="0" y="591"/>
                  </a:lnTo>
                  <a:lnTo>
                    <a:pt x="0" y="0"/>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20" name="Freeform 11"/>
            <p:cNvSpPr>
              <a:spLocks/>
            </p:cNvSpPr>
            <p:nvPr/>
          </p:nvSpPr>
          <p:spPr bwMode="auto">
            <a:xfrm>
              <a:off x="2115" y="3679"/>
              <a:ext cx="2124" cy="2015"/>
            </a:xfrm>
            <a:custGeom>
              <a:avLst/>
              <a:gdLst>
                <a:gd name="T0" fmla="*/ 221 w 2124"/>
                <a:gd name="T1" fmla="*/ 0 h 2015"/>
                <a:gd name="T2" fmla="*/ 221 w 2124"/>
                <a:gd name="T3" fmla="*/ 1719 h 2015"/>
                <a:gd name="T4" fmla="*/ 1939 w 2124"/>
                <a:gd name="T5" fmla="*/ 1719 h 2015"/>
                <a:gd name="T6" fmla="*/ 1939 w 2124"/>
                <a:gd name="T7" fmla="*/ 1646 h 2015"/>
                <a:gd name="T8" fmla="*/ 2124 w 2124"/>
                <a:gd name="T9" fmla="*/ 1830 h 2015"/>
                <a:gd name="T10" fmla="*/ 1939 w 2124"/>
                <a:gd name="T11" fmla="*/ 2015 h 2015"/>
                <a:gd name="T12" fmla="*/ 1939 w 2124"/>
                <a:gd name="T13" fmla="*/ 1941 h 2015"/>
                <a:gd name="T14" fmla="*/ 0 w 2124"/>
                <a:gd name="T15" fmla="*/ 1941 h 2015"/>
                <a:gd name="T16" fmla="*/ 0 w 2124"/>
                <a:gd name="T17" fmla="*/ 0 h 20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24"/>
                <a:gd name="T28" fmla="*/ 0 h 2015"/>
                <a:gd name="T29" fmla="*/ 2124 w 2124"/>
                <a:gd name="T30" fmla="*/ 2015 h 20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24" h="2015">
                  <a:moveTo>
                    <a:pt x="221" y="0"/>
                  </a:moveTo>
                  <a:lnTo>
                    <a:pt x="221" y="1719"/>
                  </a:lnTo>
                  <a:lnTo>
                    <a:pt x="1939" y="1719"/>
                  </a:lnTo>
                  <a:lnTo>
                    <a:pt x="1939" y="1646"/>
                  </a:lnTo>
                  <a:lnTo>
                    <a:pt x="2124" y="1830"/>
                  </a:lnTo>
                  <a:lnTo>
                    <a:pt x="1939" y="2015"/>
                  </a:lnTo>
                  <a:lnTo>
                    <a:pt x="1939" y="1941"/>
                  </a:lnTo>
                  <a:lnTo>
                    <a:pt x="0" y="1941"/>
                  </a:lnTo>
                  <a:lnTo>
                    <a:pt x="0" y="0"/>
                  </a:lnTo>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21" name="Freeform 10"/>
            <p:cNvSpPr>
              <a:spLocks/>
            </p:cNvSpPr>
            <p:nvPr/>
          </p:nvSpPr>
          <p:spPr bwMode="auto">
            <a:xfrm>
              <a:off x="4765" y="2126"/>
              <a:ext cx="462" cy="601"/>
            </a:xfrm>
            <a:custGeom>
              <a:avLst/>
              <a:gdLst>
                <a:gd name="T0" fmla="*/ 231 w 462"/>
                <a:gd name="T1" fmla="*/ 601 h 601"/>
                <a:gd name="T2" fmla="*/ 0 w 462"/>
                <a:gd name="T3" fmla="*/ 471 h 601"/>
                <a:gd name="T4" fmla="*/ 157 w 462"/>
                <a:gd name="T5" fmla="*/ 471 h 601"/>
                <a:gd name="T6" fmla="*/ 148 w 462"/>
                <a:gd name="T7" fmla="*/ 0 h 601"/>
                <a:gd name="T8" fmla="*/ 305 w 462"/>
                <a:gd name="T9" fmla="*/ 0 h 601"/>
                <a:gd name="T10" fmla="*/ 314 w 462"/>
                <a:gd name="T11" fmla="*/ 471 h 601"/>
                <a:gd name="T12" fmla="*/ 462 w 462"/>
                <a:gd name="T13" fmla="*/ 471 h 601"/>
                <a:gd name="T14" fmla="*/ 231 w 462"/>
                <a:gd name="T15" fmla="*/ 601 h 601"/>
                <a:gd name="T16" fmla="*/ 0 60000 65536"/>
                <a:gd name="T17" fmla="*/ 0 60000 65536"/>
                <a:gd name="T18" fmla="*/ 0 60000 65536"/>
                <a:gd name="T19" fmla="*/ 0 60000 65536"/>
                <a:gd name="T20" fmla="*/ 0 60000 65536"/>
                <a:gd name="T21" fmla="*/ 0 60000 65536"/>
                <a:gd name="T22" fmla="*/ 0 60000 65536"/>
                <a:gd name="T23" fmla="*/ 0 60000 65536"/>
                <a:gd name="T24" fmla="*/ 0 w 462"/>
                <a:gd name="T25" fmla="*/ 0 h 601"/>
                <a:gd name="T26" fmla="*/ 462 w 462"/>
                <a:gd name="T27" fmla="*/ 601 h 6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2" h="601">
                  <a:moveTo>
                    <a:pt x="231" y="601"/>
                  </a:moveTo>
                  <a:lnTo>
                    <a:pt x="0" y="471"/>
                  </a:lnTo>
                  <a:lnTo>
                    <a:pt x="157" y="471"/>
                  </a:lnTo>
                  <a:lnTo>
                    <a:pt x="148" y="0"/>
                  </a:lnTo>
                  <a:lnTo>
                    <a:pt x="305" y="0"/>
                  </a:lnTo>
                  <a:lnTo>
                    <a:pt x="314" y="471"/>
                  </a:lnTo>
                  <a:lnTo>
                    <a:pt x="462" y="471"/>
                  </a:lnTo>
                  <a:lnTo>
                    <a:pt x="231" y="601"/>
                  </a:lnTo>
                  <a:close/>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22" name="Freeform 9"/>
            <p:cNvSpPr>
              <a:spLocks/>
            </p:cNvSpPr>
            <p:nvPr/>
          </p:nvSpPr>
          <p:spPr bwMode="auto">
            <a:xfrm>
              <a:off x="4784" y="4206"/>
              <a:ext cx="462" cy="647"/>
            </a:xfrm>
            <a:custGeom>
              <a:avLst/>
              <a:gdLst>
                <a:gd name="T0" fmla="*/ 231 w 462"/>
                <a:gd name="T1" fmla="*/ 647 h 647"/>
                <a:gd name="T2" fmla="*/ 0 w 462"/>
                <a:gd name="T3" fmla="*/ 518 h 647"/>
                <a:gd name="T4" fmla="*/ 148 w 462"/>
                <a:gd name="T5" fmla="*/ 518 h 647"/>
                <a:gd name="T6" fmla="*/ 148 w 462"/>
                <a:gd name="T7" fmla="*/ 0 h 647"/>
                <a:gd name="T8" fmla="*/ 305 w 462"/>
                <a:gd name="T9" fmla="*/ 0 h 647"/>
                <a:gd name="T10" fmla="*/ 305 w 462"/>
                <a:gd name="T11" fmla="*/ 518 h 647"/>
                <a:gd name="T12" fmla="*/ 462 w 462"/>
                <a:gd name="T13" fmla="*/ 518 h 647"/>
                <a:gd name="T14" fmla="*/ 231 w 462"/>
                <a:gd name="T15" fmla="*/ 647 h 647"/>
                <a:gd name="T16" fmla="*/ 0 60000 65536"/>
                <a:gd name="T17" fmla="*/ 0 60000 65536"/>
                <a:gd name="T18" fmla="*/ 0 60000 65536"/>
                <a:gd name="T19" fmla="*/ 0 60000 65536"/>
                <a:gd name="T20" fmla="*/ 0 60000 65536"/>
                <a:gd name="T21" fmla="*/ 0 60000 65536"/>
                <a:gd name="T22" fmla="*/ 0 60000 65536"/>
                <a:gd name="T23" fmla="*/ 0 60000 65536"/>
                <a:gd name="T24" fmla="*/ 0 w 462"/>
                <a:gd name="T25" fmla="*/ 0 h 647"/>
                <a:gd name="T26" fmla="*/ 462 w 462"/>
                <a:gd name="T27" fmla="*/ 647 h 6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2" h="647">
                  <a:moveTo>
                    <a:pt x="231" y="647"/>
                  </a:moveTo>
                  <a:lnTo>
                    <a:pt x="0" y="518"/>
                  </a:lnTo>
                  <a:lnTo>
                    <a:pt x="148" y="518"/>
                  </a:lnTo>
                  <a:lnTo>
                    <a:pt x="148" y="0"/>
                  </a:lnTo>
                  <a:lnTo>
                    <a:pt x="305" y="0"/>
                  </a:lnTo>
                  <a:lnTo>
                    <a:pt x="305" y="518"/>
                  </a:lnTo>
                  <a:lnTo>
                    <a:pt x="462" y="518"/>
                  </a:lnTo>
                  <a:lnTo>
                    <a:pt x="231" y="647"/>
                  </a:lnTo>
                  <a:close/>
                </a:path>
              </a:pathLst>
            </a:custGeom>
            <a:noFill/>
            <a:ln w="10">
              <a:solidFill>
                <a:srgbClr val="366092"/>
              </a:solidFill>
              <a:bevel/>
              <a:headEnd/>
              <a:tailEnd/>
            </a:ln>
          </p:spPr>
          <p:txBody>
            <a:bodyPr/>
            <a:lstStyle/>
            <a:p>
              <a:endParaRPr lang="en-US" dirty="0">
                <a:latin typeface="Lucida Sans Unicode" pitchFamily="34" charset="0"/>
              </a:endParaRPr>
            </a:p>
          </p:txBody>
        </p:sp>
        <p:sp>
          <p:nvSpPr>
            <p:cNvPr id="24623" name="Rectangle 8"/>
            <p:cNvSpPr>
              <a:spLocks noChangeArrowheads="1"/>
            </p:cNvSpPr>
            <p:nvPr/>
          </p:nvSpPr>
          <p:spPr bwMode="auto">
            <a:xfrm>
              <a:off x="74" y="0"/>
              <a:ext cx="129" cy="509"/>
            </a:xfrm>
            <a:prstGeom prst="rect">
              <a:avLst/>
            </a:prstGeom>
            <a:noFill/>
            <a:ln w="9525">
              <a:noFill/>
              <a:miter lim="800000"/>
              <a:headEnd/>
              <a:tailEnd/>
            </a:ln>
          </p:spPr>
          <p:txBody>
            <a:bodyPr wrap="none" lIns="0" tIns="0" rIns="0" bIns="0">
              <a:spAutoFit/>
            </a:bodyPr>
            <a:lstStyle/>
            <a:p>
              <a:endParaRPr lang="en-US" dirty="0"/>
            </a:p>
          </p:txBody>
        </p:sp>
        <p:sp>
          <p:nvSpPr>
            <p:cNvPr id="24624" name="Rectangle 7"/>
            <p:cNvSpPr>
              <a:spLocks noChangeArrowheads="1"/>
            </p:cNvSpPr>
            <p:nvPr/>
          </p:nvSpPr>
          <p:spPr bwMode="auto">
            <a:xfrm>
              <a:off x="2032" y="3171"/>
              <a:ext cx="129" cy="509"/>
            </a:xfrm>
            <a:prstGeom prst="rect">
              <a:avLst/>
            </a:prstGeom>
            <a:noFill/>
            <a:ln w="9525">
              <a:noFill/>
              <a:miter lim="800000"/>
              <a:headEnd/>
              <a:tailEnd/>
            </a:ln>
          </p:spPr>
          <p:txBody>
            <a:bodyPr wrap="none" lIns="0" tIns="0" rIns="0" bIns="0">
              <a:spAutoFit/>
            </a:bodyPr>
            <a:lstStyle/>
            <a:p>
              <a:endParaRPr lang="en-US" dirty="0"/>
            </a:p>
          </p:txBody>
        </p:sp>
        <p:sp>
          <p:nvSpPr>
            <p:cNvPr id="24625" name="Oval 6"/>
            <p:cNvSpPr>
              <a:spLocks noChangeArrowheads="1"/>
            </p:cNvSpPr>
            <p:nvPr/>
          </p:nvSpPr>
          <p:spPr bwMode="auto">
            <a:xfrm>
              <a:off x="4239" y="665"/>
              <a:ext cx="1459" cy="1461"/>
            </a:xfrm>
            <a:prstGeom prst="ellipse">
              <a:avLst/>
            </a:prstGeom>
            <a:solidFill>
              <a:srgbClr val="FFFFFF"/>
            </a:solidFill>
            <a:ln w="10">
              <a:solidFill>
                <a:srgbClr val="366092"/>
              </a:solidFill>
              <a:bevel/>
              <a:headEnd/>
              <a:tailEnd/>
            </a:ln>
          </p:spPr>
          <p:txBody>
            <a:bodyPr/>
            <a:lstStyle/>
            <a:p>
              <a:endParaRPr lang="en-US" dirty="0">
                <a:latin typeface="Lucida Sans Unicode" pitchFamily="34" charset="0"/>
              </a:endParaRPr>
            </a:p>
          </p:txBody>
        </p:sp>
        <p:grpSp>
          <p:nvGrpSpPr>
            <p:cNvPr id="24626" name="Group 2"/>
            <p:cNvGrpSpPr>
              <a:grpSpLocks/>
            </p:cNvGrpSpPr>
            <p:nvPr/>
          </p:nvGrpSpPr>
          <p:grpSpPr bwMode="auto">
            <a:xfrm>
              <a:off x="4715" y="1045"/>
              <a:ext cx="630" cy="671"/>
              <a:chOff x="5199" y="2312"/>
              <a:chExt cx="630" cy="671"/>
            </a:xfrm>
          </p:grpSpPr>
          <p:sp>
            <p:nvSpPr>
              <p:cNvPr id="24627" name="Rectangle 5"/>
              <p:cNvSpPr>
                <a:spLocks noChangeArrowheads="1"/>
              </p:cNvSpPr>
              <p:nvPr/>
            </p:nvSpPr>
            <p:spPr bwMode="auto">
              <a:xfrm>
                <a:off x="5421" y="2312"/>
                <a:ext cx="195"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FIR</a:t>
                </a:r>
                <a:endParaRPr lang="en-US" dirty="0">
                  <a:ea typeface="Calibri" pitchFamily="34" charset="0"/>
                </a:endParaRPr>
              </a:p>
            </p:txBody>
          </p:sp>
          <p:sp>
            <p:nvSpPr>
              <p:cNvPr id="24628" name="Rectangle 4"/>
              <p:cNvSpPr>
                <a:spLocks noChangeArrowheads="1"/>
              </p:cNvSpPr>
              <p:nvPr/>
            </p:nvSpPr>
            <p:spPr bwMode="auto">
              <a:xfrm>
                <a:off x="5328" y="2460"/>
                <a:ext cx="36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On line</a:t>
                </a:r>
                <a:endParaRPr lang="en-US" dirty="0">
                  <a:ea typeface="Calibri" pitchFamily="34" charset="0"/>
                </a:endParaRPr>
              </a:p>
            </p:txBody>
          </p:sp>
          <p:sp>
            <p:nvSpPr>
              <p:cNvPr id="24629" name="Rectangle 3"/>
              <p:cNvSpPr>
                <a:spLocks noChangeArrowheads="1"/>
              </p:cNvSpPr>
              <p:nvPr/>
            </p:nvSpPr>
            <p:spPr bwMode="auto">
              <a:xfrm>
                <a:off x="5199" y="2608"/>
                <a:ext cx="630" cy="375"/>
              </a:xfrm>
              <a:prstGeom prst="rect">
                <a:avLst/>
              </a:prstGeom>
              <a:noFill/>
              <a:ln w="9525">
                <a:noFill/>
                <a:miter lim="800000"/>
                <a:headEnd/>
                <a:tailEnd/>
              </a:ln>
            </p:spPr>
            <p:txBody>
              <a:bodyPr wrap="none" lIns="0" tIns="0" rIns="0" bIns="0">
                <a:spAutoFit/>
              </a:bodyPr>
              <a:lstStyle/>
              <a:p>
                <a:r>
                  <a:rPr lang="en-US" sz="600" dirty="0">
                    <a:solidFill>
                      <a:srgbClr val="000000"/>
                    </a:solidFill>
                    <a:ea typeface="Calibri" pitchFamily="34" charset="0"/>
                  </a:rPr>
                  <a:t>Registration</a:t>
                </a:r>
                <a:endParaRPr lang="en-US" dirty="0">
                  <a:ea typeface="Calibri" pitchFamily="34" charset="0"/>
                </a:endParaRPr>
              </a:p>
            </p:txBody>
          </p:sp>
        </p:grpSp>
      </p:grpSp>
      <p:sp>
        <p:nvSpPr>
          <p:cNvPr id="24580" name="Rectangle 85"/>
          <p:cNvSpPr>
            <a:spLocks noChangeArrowheads="1"/>
          </p:cNvSpPr>
          <p:nvPr/>
        </p:nvSpPr>
        <p:spPr bwMode="auto">
          <a:xfrm>
            <a:off x="0" y="5265738"/>
            <a:ext cx="9144000" cy="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905000" y="0"/>
            <a:ext cx="4733988" cy="1015663"/>
          </a:xfrm>
          <a:prstGeom prst="rect">
            <a:avLst/>
          </a:prstGeom>
          <a:noFill/>
          <a:ln w="9525">
            <a:noFill/>
            <a:miter lim="800000"/>
            <a:headEnd/>
            <a:tailEnd/>
          </a:ln>
        </p:spPr>
        <p:txBody>
          <a:bodyPr wrap="none" anchor="ctr">
            <a:spAutoFit/>
          </a:bodyPr>
          <a:lstStyle/>
          <a:p>
            <a:endParaRPr lang="en-US" sz="1400" b="1" u="sng" dirty="0">
              <a:latin typeface="Verdana" pitchFamily="34" charset="0"/>
              <a:ea typeface="Calibri" pitchFamily="34" charset="0"/>
              <a:cs typeface="Times New Roman" pitchFamily="18" charset="0"/>
            </a:endParaRPr>
          </a:p>
          <a:p>
            <a:endParaRPr lang="en-US" sz="1400" b="1" u="sng" dirty="0">
              <a:latin typeface="Verdana" pitchFamily="34" charset="0"/>
              <a:ea typeface="Calibri" pitchFamily="34" charset="0"/>
              <a:cs typeface="Times New Roman" pitchFamily="18" charset="0"/>
            </a:endParaRPr>
          </a:p>
          <a:p>
            <a:r>
              <a:rPr lang="en-US" sz="1400" b="1" u="sng" dirty="0">
                <a:latin typeface="Verdana" pitchFamily="34" charset="0"/>
                <a:ea typeface="Calibri" pitchFamily="34" charset="0"/>
                <a:cs typeface="Times New Roman" pitchFamily="18" charset="0"/>
              </a:rPr>
              <a:t>Entity </a:t>
            </a:r>
            <a:r>
              <a:rPr lang="en-US" sz="1400" b="1" u="sng" dirty="0" smtClean="0">
                <a:latin typeface="Verdana" pitchFamily="34" charset="0"/>
                <a:ea typeface="Calibri" pitchFamily="34" charset="0"/>
                <a:cs typeface="Times New Roman" pitchFamily="18" charset="0"/>
              </a:rPr>
              <a:t>Relationship Diagram:(</a:t>
            </a:r>
            <a:r>
              <a:rPr lang="en-US" sz="1400" b="1" u="sng" dirty="0">
                <a:latin typeface="Verdana" pitchFamily="34" charset="0"/>
                <a:ea typeface="Calibri" pitchFamily="34" charset="0"/>
                <a:cs typeface="Times New Roman" pitchFamily="18" charset="0"/>
              </a:rPr>
              <a:t>E-R DIAGRAM) </a:t>
            </a:r>
            <a:endParaRPr lang="en-US" sz="900" u="sng" dirty="0">
              <a:ea typeface="Calibri" pitchFamily="34" charset="0"/>
            </a:endParaRPr>
          </a:p>
          <a:p>
            <a:pPr eaLnBrk="0" hangingPunct="0"/>
            <a:endParaRPr lang="en-US" dirty="0">
              <a:ea typeface="Calibri" pitchFamily="34" charset="0"/>
            </a:endParaRPr>
          </a:p>
        </p:txBody>
      </p:sp>
      <p:pic>
        <p:nvPicPr>
          <p:cNvPr id="25603" name="Picture 1"/>
          <p:cNvPicPr>
            <a:picLocks noChangeAspect="1" noChangeArrowheads="1"/>
          </p:cNvPicPr>
          <p:nvPr/>
        </p:nvPicPr>
        <p:blipFill>
          <a:blip r:embed="rId3"/>
          <a:srcRect/>
          <a:stretch>
            <a:fillRect/>
          </a:stretch>
        </p:blipFill>
        <p:spPr bwMode="auto">
          <a:xfrm>
            <a:off x="2162175" y="1238250"/>
            <a:ext cx="4086225" cy="4629150"/>
          </a:xfrm>
          <a:prstGeom prst="rect">
            <a:avLst/>
          </a:prstGeom>
          <a:noFill/>
          <a:ln w="9525">
            <a:noFill/>
            <a:miter lim="800000"/>
            <a:headEnd/>
            <a:tailEnd/>
          </a:ln>
        </p:spPr>
      </p:pic>
      <p:sp>
        <p:nvSpPr>
          <p:cNvPr id="25604" name="Rectangle 3"/>
          <p:cNvSpPr>
            <a:spLocks noChangeArrowheads="1"/>
          </p:cNvSpPr>
          <p:nvPr/>
        </p:nvSpPr>
        <p:spPr bwMode="auto">
          <a:xfrm>
            <a:off x="1143000" y="5086350"/>
            <a:ext cx="9144000" cy="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4572000" y="0"/>
            <a:ext cx="1841500" cy="584200"/>
          </a:xfrm>
          <a:prstGeom prst="rect">
            <a:avLst/>
          </a:prstGeom>
          <a:noFill/>
          <a:ln w="9525">
            <a:noFill/>
            <a:miter lim="800000"/>
            <a:headEnd/>
            <a:tailEnd/>
          </a:ln>
        </p:spPr>
        <p:txBody>
          <a:bodyPr wrap="none" anchor="ctr">
            <a:spAutoFit/>
          </a:bodyPr>
          <a:lstStyle/>
          <a:p>
            <a:r>
              <a:rPr lang="en-US" sz="1400" b="1" u="sng" dirty="0">
                <a:latin typeface="Verdana" pitchFamily="34" charset="0"/>
                <a:ea typeface="Calibri" pitchFamily="34" charset="0"/>
                <a:cs typeface="Times New Roman" pitchFamily="18" charset="0"/>
              </a:rPr>
              <a:t>ER-DIAGRAM(2)</a:t>
            </a:r>
            <a:endParaRPr lang="en-US" sz="900" u="sng" dirty="0">
              <a:ea typeface="Calibri" pitchFamily="34" charset="0"/>
            </a:endParaRPr>
          </a:p>
          <a:p>
            <a:pPr eaLnBrk="0" hangingPunct="0"/>
            <a:endParaRPr lang="en-US" dirty="0">
              <a:ea typeface="Calibri" pitchFamily="34" charset="0"/>
            </a:endParaRPr>
          </a:p>
        </p:txBody>
      </p:sp>
      <p:graphicFrame>
        <p:nvGraphicFramePr>
          <p:cNvPr id="1026" name="Object 1"/>
          <p:cNvGraphicFramePr>
            <a:graphicFrameLocks noChangeAspect="1"/>
          </p:cNvGraphicFramePr>
          <p:nvPr/>
        </p:nvGraphicFramePr>
        <p:xfrm>
          <a:off x="2305050" y="685800"/>
          <a:ext cx="4705350" cy="6067425"/>
        </p:xfrm>
        <a:graphic>
          <a:graphicData uri="http://schemas.openxmlformats.org/presentationml/2006/ole">
            <p:oleObj spid="_x0000_s1026" name="Document" r:id="rId4" imgW="7692517" imgH="9910228" progId="Word.Document.12">
              <p:embed/>
            </p:oleObj>
          </a:graphicData>
        </a:graphic>
      </p:graphicFrame>
      <p:sp>
        <p:nvSpPr>
          <p:cNvPr id="1028" name="Rectangle 3"/>
          <p:cNvSpPr>
            <a:spLocks noChangeArrowheads="1"/>
          </p:cNvSpPr>
          <p:nvPr/>
        </p:nvSpPr>
        <p:spPr bwMode="auto">
          <a:xfrm>
            <a:off x="0" y="6524625"/>
            <a:ext cx="9144000" cy="45720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16"/>
          <p:cNvSpPr>
            <a:spLocks noChangeArrowheads="1"/>
          </p:cNvSpPr>
          <p:nvPr/>
        </p:nvSpPr>
        <p:spPr bwMode="auto">
          <a:xfrm>
            <a:off x="2514600" y="4724400"/>
            <a:ext cx="914400" cy="914400"/>
          </a:xfrm>
          <a:prstGeom prst="ellipse">
            <a:avLst/>
          </a:prstGeom>
          <a:solidFill>
            <a:srgbClr val="FFFFFF"/>
          </a:solidFill>
          <a:ln w="9525">
            <a:solidFill>
              <a:srgbClr val="000000"/>
            </a:solidFill>
            <a:round/>
            <a:headEnd/>
            <a:tailEnd/>
          </a:ln>
        </p:spPr>
        <p:txBody>
          <a:bodyPr/>
          <a:lstStyle/>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p:txBody>
      </p:sp>
      <p:sp>
        <p:nvSpPr>
          <p:cNvPr id="26627" name="Rectangle 15"/>
          <p:cNvSpPr>
            <a:spLocks noChangeArrowheads="1"/>
          </p:cNvSpPr>
          <p:nvPr/>
        </p:nvSpPr>
        <p:spPr bwMode="auto">
          <a:xfrm>
            <a:off x="2209800" y="1981200"/>
            <a:ext cx="1981200" cy="457200"/>
          </a:xfrm>
          <a:prstGeom prst="rect">
            <a:avLst/>
          </a:prstGeom>
          <a:solidFill>
            <a:srgbClr val="FFFFFF"/>
          </a:solidFill>
          <a:ln w="9525">
            <a:solidFill>
              <a:srgbClr val="000000"/>
            </a:solidFill>
            <a:miter lim="800000"/>
            <a:headEnd/>
            <a:tailEnd/>
          </a:ln>
        </p:spPr>
        <p:txBody>
          <a:bodyPr/>
          <a:lstStyle/>
          <a:p>
            <a:endParaRPr lang="en-US" dirty="0">
              <a:latin typeface="Lucida Sans Unicode" pitchFamily="34" charset="0"/>
            </a:endParaRPr>
          </a:p>
          <a:p>
            <a:endParaRPr lang="en-US" dirty="0">
              <a:latin typeface="Lucida Sans Unicode" pitchFamily="34" charset="0"/>
            </a:endParaRPr>
          </a:p>
        </p:txBody>
      </p:sp>
      <p:sp>
        <p:nvSpPr>
          <p:cNvPr id="26628" name="Rectangle 17"/>
          <p:cNvSpPr>
            <a:spLocks noChangeArrowheads="1"/>
          </p:cNvSpPr>
          <p:nvPr/>
        </p:nvSpPr>
        <p:spPr bwMode="auto">
          <a:xfrm>
            <a:off x="0" y="0"/>
            <a:ext cx="7859713" cy="1431925"/>
          </a:xfrm>
          <a:prstGeom prst="rect">
            <a:avLst/>
          </a:prstGeom>
          <a:noFill/>
          <a:ln w="9525">
            <a:noFill/>
            <a:miter lim="800000"/>
            <a:headEnd/>
            <a:tailEnd/>
          </a:ln>
        </p:spPr>
        <p:txBody>
          <a:bodyPr wrap="none" anchor="ctr">
            <a:spAutoFit/>
          </a:bodyPr>
          <a:lstStyle/>
          <a:p>
            <a:pPr>
              <a:buFontTx/>
              <a:buChar char="•"/>
              <a:tabLst>
                <a:tab pos="1047750" algn="l"/>
              </a:tabLst>
            </a:pPr>
            <a:endParaRPr lang="en-US" sz="1400" b="1" u="sng" dirty="0">
              <a:latin typeface="Verdana" pitchFamily="34" charset="0"/>
              <a:ea typeface="Calibri" pitchFamily="34" charset="0"/>
              <a:cs typeface="Times New Roman" pitchFamily="18" charset="0"/>
            </a:endParaRPr>
          </a:p>
          <a:p>
            <a:pPr>
              <a:buFontTx/>
              <a:buChar char="•"/>
              <a:tabLst>
                <a:tab pos="1047750" algn="l"/>
              </a:tabLst>
            </a:pPr>
            <a:r>
              <a:rPr lang="en-US" b="1" u="sng" dirty="0">
                <a:latin typeface="Verdana" pitchFamily="34" charset="0"/>
                <a:ea typeface="Calibri" pitchFamily="34" charset="0"/>
                <a:cs typeface="Times New Roman" pitchFamily="18" charset="0"/>
              </a:rPr>
              <a:t> Symbols used in DFDs</a:t>
            </a:r>
            <a:r>
              <a:rPr lang="en-US" u="sng" dirty="0">
                <a:latin typeface="Verdana" pitchFamily="34" charset="0"/>
                <a:ea typeface="Calibri" pitchFamily="34" charset="0"/>
                <a:cs typeface="Times New Roman" pitchFamily="18" charset="0"/>
              </a:rPr>
              <a:t>:</a:t>
            </a:r>
          </a:p>
          <a:p>
            <a:pPr>
              <a:buFontTx/>
              <a:buChar char="•"/>
              <a:tabLst>
                <a:tab pos="1047750" algn="l"/>
              </a:tabLst>
            </a:pPr>
            <a:endParaRPr lang="en-US" sz="1400" u="sng" dirty="0">
              <a:latin typeface="Verdana" pitchFamily="34" charset="0"/>
              <a:ea typeface="Calibri" pitchFamily="34" charset="0"/>
              <a:cs typeface="Times New Roman" pitchFamily="18" charset="0"/>
            </a:endParaRPr>
          </a:p>
          <a:p>
            <a:pPr>
              <a:buFontTx/>
              <a:buChar char="•"/>
              <a:tabLst>
                <a:tab pos="1047750" algn="l"/>
              </a:tabLst>
            </a:pPr>
            <a:endParaRPr lang="en-US" sz="900" dirty="0">
              <a:ea typeface="Calibri" pitchFamily="34" charset="0"/>
            </a:endParaRPr>
          </a:p>
          <a:p>
            <a:pPr lvl="4" eaLnBrk="0" hangingPunct="0">
              <a:tabLst>
                <a:tab pos="1047750" algn="l"/>
              </a:tabLst>
            </a:pPr>
            <a:r>
              <a:rPr lang="en-US" sz="1400" b="1" u="sng" dirty="0">
                <a:latin typeface="Verdana" pitchFamily="34" charset="0"/>
                <a:ea typeface="Calibri" pitchFamily="34" charset="0"/>
                <a:cs typeface="Times New Roman" pitchFamily="18" charset="0"/>
              </a:rPr>
              <a:t>Process:</a:t>
            </a:r>
            <a:r>
              <a:rPr lang="en-US" sz="1400" dirty="0">
                <a:latin typeface="Verdana" pitchFamily="34" charset="0"/>
                <a:ea typeface="Calibri" pitchFamily="34" charset="0"/>
                <a:cs typeface="Times New Roman" pitchFamily="18" charset="0"/>
              </a:rPr>
              <a:t> </a:t>
            </a:r>
            <a:r>
              <a:rPr lang="en-US" sz="1200" dirty="0">
                <a:latin typeface="Verdana" pitchFamily="34" charset="0"/>
                <a:ea typeface="Calibri" pitchFamily="34" charset="0"/>
                <a:cs typeface="Times New Roman" pitchFamily="18" charset="0"/>
              </a:rPr>
              <a:t>Here flow of data is transformed. E.g. Charge Calculations, etc.</a:t>
            </a:r>
            <a:endParaRPr lang="en-US" sz="900" dirty="0"/>
          </a:p>
          <a:p>
            <a:pPr eaLnBrk="0" hangingPunct="0">
              <a:tabLst>
                <a:tab pos="1047750" algn="l"/>
              </a:tabLst>
            </a:pPr>
            <a:endParaRPr lang="en-US" dirty="0"/>
          </a:p>
        </p:txBody>
      </p:sp>
      <p:sp>
        <p:nvSpPr>
          <p:cNvPr id="26629" name="Rectangle 18"/>
          <p:cNvSpPr>
            <a:spLocks noChangeArrowheads="1"/>
          </p:cNvSpPr>
          <p:nvPr/>
        </p:nvSpPr>
        <p:spPr bwMode="auto">
          <a:xfrm>
            <a:off x="1536700" y="457200"/>
            <a:ext cx="7261225" cy="3478213"/>
          </a:xfrm>
          <a:prstGeom prst="rect">
            <a:avLst/>
          </a:prstGeom>
          <a:noFill/>
          <a:ln w="9525">
            <a:noFill/>
            <a:miter lim="800000"/>
            <a:headEnd/>
            <a:tailEnd/>
          </a:ln>
        </p:spPr>
        <p:txBody>
          <a:bodyPr wrap="none" anchor="ctr">
            <a:spAutoFit/>
          </a:bodyPr>
          <a:lstStyle/>
          <a:p>
            <a:pPr>
              <a:tabLst>
                <a:tab pos="914400" algn="l"/>
              </a:tabLst>
            </a:pPr>
            <a:r>
              <a:rPr lang="en-US" dirty="0"/>
              <a:t/>
            </a:r>
            <a:br>
              <a:rPr lang="en-US" dirty="0"/>
            </a:br>
            <a:endParaRPr lang="en-US" dirty="0"/>
          </a:p>
          <a:p>
            <a:pPr lvl="1" eaLnBrk="0" hangingPunct="0">
              <a:buFont typeface="Wingdings" pitchFamily="2" charset="2"/>
              <a:buChar char=""/>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endParaRPr lang="en-US" sz="1400" b="1" u="sng" dirty="0">
              <a:latin typeface="Verdana" pitchFamily="34" charset="0"/>
              <a:ea typeface="Calibri" pitchFamily="34" charset="0"/>
              <a:cs typeface="Times New Roman" pitchFamily="18" charset="0"/>
            </a:endParaRPr>
          </a:p>
          <a:p>
            <a:pPr lvl="1" eaLnBrk="0" hangingPunct="0">
              <a:tabLst>
                <a:tab pos="914400" algn="l"/>
              </a:tabLst>
            </a:pPr>
            <a:r>
              <a:rPr lang="en-US" sz="1400" b="1" u="sng" dirty="0">
                <a:latin typeface="Verdana" pitchFamily="34" charset="0"/>
                <a:ea typeface="Calibri" pitchFamily="34" charset="0"/>
                <a:cs typeface="Times New Roman" pitchFamily="18" charset="0"/>
              </a:rPr>
              <a:t>External Entity:</a:t>
            </a:r>
            <a:r>
              <a:rPr lang="en-US" sz="1400" dirty="0">
                <a:latin typeface="Verdana" pitchFamily="34" charset="0"/>
                <a:ea typeface="Calibri" pitchFamily="34" charset="0"/>
                <a:cs typeface="Times New Roman" pitchFamily="18" charset="0"/>
              </a:rPr>
              <a:t> </a:t>
            </a:r>
            <a:r>
              <a:rPr lang="en-US" sz="1200" dirty="0">
                <a:latin typeface="Verdana" pitchFamily="34" charset="0"/>
                <a:ea typeface="Calibri" pitchFamily="34" charset="0"/>
                <a:cs typeface="Times New Roman" pitchFamily="18" charset="0"/>
              </a:rPr>
              <a:t>A source or destination of data which is external to the system. </a:t>
            </a:r>
          </a:p>
          <a:p>
            <a:pPr lvl="1" eaLnBrk="0" hangingPunct="0">
              <a:tabLst>
                <a:tab pos="914400" algn="l"/>
              </a:tabLst>
            </a:pPr>
            <a:r>
              <a:rPr lang="en-US" sz="1200" dirty="0">
                <a:latin typeface="Verdana" pitchFamily="34" charset="0"/>
                <a:ea typeface="Calibri" pitchFamily="34" charset="0"/>
                <a:cs typeface="Times New Roman" pitchFamily="18" charset="0"/>
              </a:rPr>
              <a:t>E.g. Customer etc.</a:t>
            </a:r>
            <a:endParaRPr lang="en-US" sz="900" dirty="0"/>
          </a:p>
          <a:p>
            <a:pPr eaLnBrk="0" hangingPunct="0">
              <a:tabLst>
                <a:tab pos="914400" algn="l"/>
              </a:tabLst>
            </a:pPr>
            <a:endParaRPr lang="en-US" dirty="0"/>
          </a:p>
        </p:txBody>
      </p:sp>
      <p:sp>
        <p:nvSpPr>
          <p:cNvPr id="26630" name="Rectangle 19"/>
          <p:cNvSpPr>
            <a:spLocks noChangeArrowheads="1"/>
          </p:cNvSpPr>
          <p:nvPr/>
        </p:nvSpPr>
        <p:spPr bwMode="auto">
          <a:xfrm>
            <a:off x="1536700" y="457200"/>
            <a:ext cx="9144000" cy="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3"/>
          <p:cNvSpPr>
            <a:spLocks noChangeShapeType="1"/>
          </p:cNvSpPr>
          <p:nvPr/>
        </p:nvSpPr>
        <p:spPr bwMode="auto">
          <a:xfrm>
            <a:off x="2590800" y="1504950"/>
            <a:ext cx="0" cy="781050"/>
          </a:xfrm>
          <a:prstGeom prst="line">
            <a:avLst/>
          </a:prstGeom>
          <a:noFill/>
          <a:ln w="9525">
            <a:solidFill>
              <a:srgbClr val="000000"/>
            </a:solidFill>
            <a:round/>
            <a:headEnd/>
            <a:tailEnd type="triangle" w="med" len="med"/>
          </a:ln>
        </p:spPr>
        <p:txBody>
          <a:bodyPr/>
          <a:lstStyle/>
          <a:p>
            <a:endParaRPr lang="en-US" dirty="0"/>
          </a:p>
        </p:txBody>
      </p:sp>
      <p:sp>
        <p:nvSpPr>
          <p:cNvPr id="27651" name="Line 1"/>
          <p:cNvSpPr>
            <a:spLocks noChangeShapeType="1"/>
          </p:cNvSpPr>
          <p:nvPr/>
        </p:nvSpPr>
        <p:spPr bwMode="auto">
          <a:xfrm flipV="1">
            <a:off x="2971800" y="1504950"/>
            <a:ext cx="0" cy="781050"/>
          </a:xfrm>
          <a:prstGeom prst="line">
            <a:avLst/>
          </a:prstGeom>
          <a:noFill/>
          <a:ln w="9525">
            <a:solidFill>
              <a:srgbClr val="000000"/>
            </a:solidFill>
            <a:round/>
            <a:headEnd/>
            <a:tailEnd type="triangle" w="med" len="med"/>
          </a:ln>
        </p:spPr>
        <p:txBody>
          <a:bodyPr/>
          <a:lstStyle/>
          <a:p>
            <a:endParaRPr lang="en-US" dirty="0"/>
          </a:p>
        </p:txBody>
      </p:sp>
      <p:sp>
        <p:nvSpPr>
          <p:cNvPr id="27652" name="Line 2"/>
          <p:cNvSpPr>
            <a:spLocks noChangeShapeType="1"/>
          </p:cNvSpPr>
          <p:nvPr/>
        </p:nvSpPr>
        <p:spPr bwMode="auto">
          <a:xfrm>
            <a:off x="3352800" y="1600200"/>
            <a:ext cx="990600" cy="0"/>
          </a:xfrm>
          <a:prstGeom prst="line">
            <a:avLst/>
          </a:prstGeom>
          <a:noFill/>
          <a:ln w="9525">
            <a:solidFill>
              <a:srgbClr val="000000"/>
            </a:solidFill>
            <a:round/>
            <a:headEnd/>
            <a:tailEnd type="triangle" w="med" len="med"/>
          </a:ln>
        </p:spPr>
        <p:txBody>
          <a:bodyPr/>
          <a:lstStyle/>
          <a:p>
            <a:endParaRPr lang="en-US" dirty="0"/>
          </a:p>
        </p:txBody>
      </p:sp>
      <p:sp>
        <p:nvSpPr>
          <p:cNvPr id="27653" name="Line 4"/>
          <p:cNvSpPr>
            <a:spLocks noChangeShapeType="1"/>
          </p:cNvSpPr>
          <p:nvPr/>
        </p:nvSpPr>
        <p:spPr bwMode="auto">
          <a:xfrm flipH="1">
            <a:off x="3352800" y="2133600"/>
            <a:ext cx="990600" cy="0"/>
          </a:xfrm>
          <a:prstGeom prst="line">
            <a:avLst/>
          </a:prstGeom>
          <a:noFill/>
          <a:ln w="9525">
            <a:solidFill>
              <a:srgbClr val="000000"/>
            </a:solidFill>
            <a:round/>
            <a:headEnd/>
            <a:tailEnd type="triangle" w="med" len="med"/>
          </a:ln>
        </p:spPr>
        <p:txBody>
          <a:bodyPr/>
          <a:lstStyle/>
          <a:p>
            <a:endParaRPr lang="en-US" dirty="0"/>
          </a:p>
        </p:txBody>
      </p:sp>
      <p:sp>
        <p:nvSpPr>
          <p:cNvPr id="27654"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just"/>
            <a:endParaRPr lang="en-US" dirty="0"/>
          </a:p>
        </p:txBody>
      </p:sp>
      <p:sp>
        <p:nvSpPr>
          <p:cNvPr id="27655" name="Rectangle 6"/>
          <p:cNvSpPr>
            <a:spLocks noChangeArrowheads="1"/>
          </p:cNvSpPr>
          <p:nvPr/>
        </p:nvSpPr>
        <p:spPr bwMode="auto">
          <a:xfrm>
            <a:off x="1219200" y="762000"/>
            <a:ext cx="7146925" cy="4724400"/>
          </a:xfrm>
          <a:prstGeom prst="rect">
            <a:avLst/>
          </a:prstGeom>
          <a:noFill/>
          <a:ln w="9525">
            <a:noFill/>
            <a:miter lim="800000"/>
            <a:headEnd/>
            <a:tailEnd/>
          </a:ln>
        </p:spPr>
        <p:txBody>
          <a:bodyPr wrap="none" anchor="ctr">
            <a:spAutoFit/>
          </a:bodyPr>
          <a:lstStyle/>
          <a:p>
            <a:pPr>
              <a:tabLst>
                <a:tab pos="914400" algn="l"/>
              </a:tabLst>
            </a:pPr>
            <a:r>
              <a:rPr lang="en-US" sz="1600" b="1" u="sng" dirty="0">
                <a:latin typeface="Verdana" pitchFamily="34" charset="0"/>
                <a:ea typeface="Calibri" pitchFamily="34" charset="0"/>
                <a:cs typeface="Times New Roman" pitchFamily="18" charset="0"/>
              </a:rPr>
              <a:t>A data flow</a:t>
            </a:r>
            <a:r>
              <a:rPr lang="en-US" sz="1400" b="1" u="sng" dirty="0">
                <a:latin typeface="Verdana" pitchFamily="34" charset="0"/>
                <a:ea typeface="Calibri" pitchFamily="34" charset="0"/>
                <a:cs typeface="Times New Roman" pitchFamily="18" charset="0"/>
              </a:rPr>
              <a:t>:</a:t>
            </a:r>
            <a:r>
              <a:rPr lang="en-US" sz="1400" dirty="0">
                <a:latin typeface="Verdana" pitchFamily="34" charset="0"/>
                <a:ea typeface="Calibri" pitchFamily="34" charset="0"/>
                <a:cs typeface="Times New Roman" pitchFamily="18" charset="0"/>
              </a:rPr>
              <a:t> </a:t>
            </a:r>
            <a:r>
              <a:rPr lang="en-US" sz="1200" dirty="0">
                <a:latin typeface="Verdana" pitchFamily="34" charset="0"/>
                <a:ea typeface="Calibri" pitchFamily="34" charset="0"/>
                <a:cs typeface="Times New Roman" pitchFamily="18" charset="0"/>
              </a:rPr>
              <a:t>It is packet of data. It may be in the form of document, letter etc.</a:t>
            </a: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endParaRPr lang="en-US" sz="1200" dirty="0">
              <a:latin typeface="Verdana" pitchFamily="34" charset="0"/>
              <a:ea typeface="Calibri" pitchFamily="34" charset="0"/>
              <a:cs typeface="Times New Roman" pitchFamily="18" charset="0"/>
            </a:endParaRPr>
          </a:p>
          <a:p>
            <a:pPr>
              <a:tabLst>
                <a:tab pos="914400" algn="l"/>
              </a:tabLst>
            </a:pPr>
            <a:r>
              <a:rPr lang="en-US" b="1" u="sng" dirty="0">
                <a:latin typeface="Verdana" pitchFamily="34" charset="0"/>
                <a:ea typeface="Calibri" pitchFamily="34" charset="0"/>
                <a:cs typeface="Times New Roman" pitchFamily="18" charset="0"/>
              </a:rPr>
              <a:t>Data store</a:t>
            </a:r>
            <a:r>
              <a:rPr lang="en-US" sz="900" b="1" u="sng" dirty="0">
                <a:latin typeface="Verdana" pitchFamily="34" charset="0"/>
                <a:ea typeface="Calibri" pitchFamily="34" charset="0"/>
                <a:cs typeface="Times New Roman" pitchFamily="18" charset="0"/>
              </a:rPr>
              <a:t>:</a:t>
            </a:r>
            <a:r>
              <a:rPr lang="en-US" sz="900" dirty="0">
                <a:latin typeface="Verdana" pitchFamily="34" charset="0"/>
                <a:ea typeface="Calibri" pitchFamily="34" charset="0"/>
                <a:cs typeface="Times New Roman" pitchFamily="18" charset="0"/>
              </a:rPr>
              <a:t> </a:t>
            </a:r>
            <a:r>
              <a:rPr lang="en-US" sz="1200" dirty="0">
                <a:latin typeface="Verdana" pitchFamily="34" charset="0"/>
                <a:ea typeface="Calibri" pitchFamily="34" charset="0"/>
                <a:cs typeface="Times New Roman" pitchFamily="18" charset="0"/>
              </a:rPr>
              <a:t>Any store data but with no reference to the physical method of storing</a:t>
            </a:r>
            <a:r>
              <a:rPr lang="en-US" sz="900" dirty="0">
                <a:latin typeface="Verdana" pitchFamily="34" charset="0"/>
                <a:ea typeface="Calibri" pitchFamily="34" charset="0"/>
                <a:cs typeface="Times New Roman" pitchFamily="18" charset="0"/>
              </a:rPr>
              <a:t>.</a:t>
            </a:r>
            <a:endParaRPr lang="en-US" sz="1100" dirty="0"/>
          </a:p>
          <a:p>
            <a:pPr>
              <a:tabLst>
                <a:tab pos="914400" algn="l"/>
              </a:tabLst>
            </a:pPr>
            <a:endParaRPr lang="en-US" sz="900" dirty="0"/>
          </a:p>
          <a:p>
            <a:pPr eaLnBrk="0" hangingPunct="0">
              <a:tabLst>
                <a:tab pos="914400" algn="l"/>
              </a:tabLst>
            </a:pPr>
            <a:endParaRPr lang="en-US" dirty="0"/>
          </a:p>
        </p:txBody>
      </p:sp>
      <p:sp>
        <p:nvSpPr>
          <p:cNvPr id="27656" name="Line 8"/>
          <p:cNvSpPr>
            <a:spLocks noChangeShapeType="1"/>
          </p:cNvSpPr>
          <p:nvPr/>
        </p:nvSpPr>
        <p:spPr bwMode="auto">
          <a:xfrm>
            <a:off x="3352800" y="5715000"/>
            <a:ext cx="1524000" cy="0"/>
          </a:xfrm>
          <a:prstGeom prst="line">
            <a:avLst/>
          </a:prstGeom>
          <a:noFill/>
          <a:ln w="9525">
            <a:solidFill>
              <a:srgbClr val="000000"/>
            </a:solidFill>
            <a:round/>
            <a:headEnd/>
            <a:tailEnd/>
          </a:ln>
        </p:spPr>
        <p:txBody>
          <a:bodyPr/>
          <a:lstStyle/>
          <a:p>
            <a:endParaRPr lang="en-US" dirty="0"/>
          </a:p>
        </p:txBody>
      </p:sp>
      <p:sp>
        <p:nvSpPr>
          <p:cNvPr id="27657" name="Line 7"/>
          <p:cNvSpPr>
            <a:spLocks noChangeShapeType="1"/>
          </p:cNvSpPr>
          <p:nvPr/>
        </p:nvSpPr>
        <p:spPr bwMode="auto">
          <a:xfrm>
            <a:off x="3276600" y="5334000"/>
            <a:ext cx="1524000" cy="0"/>
          </a:xfrm>
          <a:prstGeom prst="line">
            <a:avLst/>
          </a:prstGeom>
          <a:noFill/>
          <a:ln w="9525">
            <a:solidFill>
              <a:srgbClr val="000000"/>
            </a:solidFill>
            <a:round/>
            <a:headEnd/>
            <a:tailEnd/>
          </a:ln>
        </p:spPr>
        <p:txBody>
          <a:bodyPr/>
          <a:lstStyle/>
          <a:p>
            <a:endParaRPr lang="en-US" dirty="0"/>
          </a:p>
        </p:txBody>
      </p:sp>
      <p:sp>
        <p:nvSpPr>
          <p:cNvPr id="27658" name="Rectangle 9"/>
          <p:cNvSpPr>
            <a:spLocks noChangeArrowheads="1"/>
          </p:cNvSpPr>
          <p:nvPr/>
        </p:nvSpPr>
        <p:spPr bwMode="auto">
          <a:xfrm>
            <a:off x="0" y="0"/>
            <a:ext cx="646113" cy="584200"/>
          </a:xfrm>
          <a:prstGeom prst="rect">
            <a:avLst/>
          </a:prstGeom>
          <a:noFill/>
          <a:ln w="9525">
            <a:noFill/>
            <a:miter lim="800000"/>
            <a:headEnd/>
            <a:tailEnd/>
          </a:ln>
        </p:spPr>
        <p:txBody>
          <a:bodyPr wrap="none" anchor="ctr">
            <a:spAutoFit/>
          </a:bodyPr>
          <a:lstStyle/>
          <a:p>
            <a:pPr lvl="1" indent="-323850">
              <a:buFont typeface="Wingdings" pitchFamily="2" charset="2"/>
              <a:buChar char=""/>
              <a:tabLst>
                <a:tab pos="1257300" algn="l"/>
              </a:tabLst>
            </a:pPr>
            <a:endParaRPr lang="en-US" sz="1400" b="1" u="sng" dirty="0">
              <a:latin typeface="Verdana" pitchFamily="34" charset="0"/>
              <a:ea typeface="Calibri" pitchFamily="34" charset="0"/>
              <a:cs typeface="Times New Roman" pitchFamily="18" charset="0"/>
            </a:endParaRPr>
          </a:p>
          <a:p>
            <a:pPr indent="133350" eaLnBrk="0" hangingPunct="0">
              <a:tabLst>
                <a:tab pos="1257300" algn="l"/>
              </a:tabLst>
            </a:pPr>
            <a:endParaRPr lang="en-US" dirty="0">
              <a:ea typeface="Calibri" pitchFamily="34" charset="0"/>
            </a:endParaRPr>
          </a:p>
        </p:txBody>
      </p:sp>
      <p:sp>
        <p:nvSpPr>
          <p:cNvPr id="27659" name="Rectangle 10"/>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r>
              <a:rPr lang="en-US" dirty="0"/>
              <a:t/>
            </a:r>
            <a:br>
              <a:rPr lang="en-US" dirty="0"/>
            </a:br>
            <a:endParaRPr lang="en-US" dirty="0"/>
          </a:p>
          <a:p>
            <a:pPr eaLnBrk="0" hangingPunct="0"/>
            <a:endParaRPr lang="en-US" dirty="0"/>
          </a:p>
        </p:txBody>
      </p:sp>
      <p:sp>
        <p:nvSpPr>
          <p:cNvPr id="27660" name="Rectangle 11"/>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r>
              <a:rPr lang="en-US" sz="1400" dirty="0">
                <a:latin typeface="Verdana" pitchFamily="34" charset="0"/>
                <a:ea typeface="Calibri" pitchFamily="34" charset="0"/>
                <a:cs typeface="Times New Roman" pitchFamily="18" charset="0"/>
              </a:rPr>
              <a:t>                                                                                                         </a:t>
            </a:r>
            <a:endParaRPr lang="en-US" sz="900" dirty="0">
              <a:ea typeface="Calibri" pitchFamily="34" charset="0"/>
            </a:endParaRPr>
          </a:p>
          <a:p>
            <a:pPr eaLnBrk="0" hangingPunct="0"/>
            <a:endParaRPr lang="en-US" dirty="0">
              <a:ea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428750" y="1285875"/>
          <a:ext cx="6096000" cy="4650468"/>
        </p:xfrm>
        <a:graphic>
          <a:graphicData uri="http://schemas.openxmlformats.org/drawingml/2006/table">
            <a:tbl>
              <a:tblPr firstRow="1" bandRow="1">
                <a:tableStyleId>{912C8C85-51F0-491E-9774-3900AFEF0FD7}</a:tableStyleId>
              </a:tblPr>
              <a:tblGrid>
                <a:gridCol w="642942"/>
                <a:gridCol w="5453058"/>
              </a:tblGrid>
              <a:tr h="394571">
                <a:tc>
                  <a:txBody>
                    <a:bodyPr/>
                    <a:lstStyle/>
                    <a:p>
                      <a:r>
                        <a:rPr lang="en-US" sz="2000" dirty="0" smtClean="0"/>
                        <a:t>No.</a:t>
                      </a:r>
                      <a:endParaRPr lang="en-US" sz="2000" dirty="0"/>
                    </a:p>
                  </a:txBody>
                  <a:tcPr/>
                </a:tc>
                <a:tc>
                  <a:txBody>
                    <a:bodyPr/>
                    <a:lstStyle/>
                    <a:p>
                      <a:r>
                        <a:rPr lang="en-US" sz="2000" dirty="0" smtClean="0"/>
                        <a:t>Index</a:t>
                      </a:r>
                      <a:endParaRPr lang="en-US" sz="2000" dirty="0"/>
                    </a:p>
                  </a:txBody>
                  <a:tcPr/>
                </a:tc>
              </a:tr>
              <a:tr h="354519">
                <a:tc>
                  <a:txBody>
                    <a:bodyPr/>
                    <a:lstStyle/>
                    <a:p>
                      <a:r>
                        <a:rPr lang="en-US" sz="1600" dirty="0" smtClean="0"/>
                        <a:t>[01]</a:t>
                      </a:r>
                      <a:endParaRPr lang="en-US" sz="1600" dirty="0"/>
                    </a:p>
                  </a:txBody>
                  <a:tcPr/>
                </a:tc>
                <a:tc>
                  <a:txBody>
                    <a:bodyPr/>
                    <a:lstStyle/>
                    <a:p>
                      <a:r>
                        <a:rPr lang="en-US" sz="1600" kern="1200" dirty="0" smtClean="0">
                          <a:solidFill>
                            <a:schemeClr val="tx1"/>
                          </a:solidFill>
                          <a:latin typeface="+mn-lt"/>
                          <a:ea typeface="+mn-ea"/>
                          <a:cs typeface="+mn-cs"/>
                        </a:rPr>
                        <a:t>Introduction</a:t>
                      </a:r>
                      <a:endParaRPr lang="en-US" sz="1600" dirty="0"/>
                    </a:p>
                  </a:txBody>
                  <a:tcPr/>
                </a:tc>
              </a:tr>
              <a:tr h="354519">
                <a:tc>
                  <a:txBody>
                    <a:bodyPr/>
                    <a:lstStyle/>
                    <a:p>
                      <a:r>
                        <a:rPr lang="en-US" sz="1600" dirty="0" smtClean="0"/>
                        <a:t>[02]</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System</a:t>
                      </a:r>
                      <a:r>
                        <a:rPr lang="en-US" sz="1600" kern="1200" baseline="0" dirty="0" smtClean="0">
                          <a:solidFill>
                            <a:schemeClr val="tx1"/>
                          </a:solidFill>
                          <a:latin typeface="+mn-lt"/>
                          <a:ea typeface="+mn-ea"/>
                          <a:cs typeface="+mn-cs"/>
                        </a:rPr>
                        <a:t> Analysis</a:t>
                      </a:r>
                      <a:endParaRPr lang="en-US" sz="1600" kern="1200" dirty="0" smtClean="0">
                        <a:solidFill>
                          <a:schemeClr val="tx1"/>
                        </a:solidFill>
                        <a:latin typeface="+mn-lt"/>
                        <a:ea typeface="+mn-ea"/>
                        <a:cs typeface="+mn-cs"/>
                      </a:endParaRPr>
                    </a:p>
                  </a:txBody>
                  <a:tcPr/>
                </a:tc>
              </a:tr>
              <a:tr h="354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[03]</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Data</a:t>
                      </a:r>
                      <a:r>
                        <a:rPr lang="en-US" sz="1600" kern="1200" baseline="0" dirty="0" smtClean="0">
                          <a:solidFill>
                            <a:schemeClr val="tx1"/>
                          </a:solidFill>
                          <a:latin typeface="+mn-lt"/>
                          <a:ea typeface="+mn-ea"/>
                          <a:cs typeface="+mn-cs"/>
                        </a:rPr>
                        <a:t> Directory</a:t>
                      </a:r>
                      <a:endParaRPr lang="en-US" sz="1600" kern="1200" dirty="0" smtClean="0">
                        <a:solidFill>
                          <a:schemeClr val="tx1"/>
                        </a:solidFill>
                        <a:latin typeface="+mn-lt"/>
                        <a:ea typeface="+mn-ea"/>
                        <a:cs typeface="+mn-cs"/>
                      </a:endParaRPr>
                    </a:p>
                  </a:txBody>
                  <a:tcPr/>
                </a:tc>
              </a:tr>
              <a:tr h="354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[04]</a:t>
                      </a:r>
                      <a:endParaRPr lang="en-US" sz="1600" dirty="0"/>
                    </a:p>
                  </a:txBody>
                  <a:tcPr/>
                </a:tc>
                <a:tc>
                  <a:txBody>
                    <a:bodyPr/>
                    <a:lstStyle/>
                    <a:p>
                      <a:r>
                        <a:rPr lang="en-US" sz="1600" kern="1200" dirty="0" smtClean="0">
                          <a:solidFill>
                            <a:schemeClr val="tx1"/>
                          </a:solidFill>
                          <a:latin typeface="+mn-lt"/>
                          <a:ea typeface="+mn-ea"/>
                          <a:cs typeface="+mn-cs"/>
                        </a:rPr>
                        <a:t>System</a:t>
                      </a:r>
                      <a:r>
                        <a:rPr lang="en-US" sz="1600" kern="1200" baseline="0" dirty="0" smtClean="0">
                          <a:solidFill>
                            <a:schemeClr val="tx1"/>
                          </a:solidFill>
                          <a:latin typeface="+mn-lt"/>
                          <a:ea typeface="+mn-ea"/>
                          <a:cs typeface="+mn-cs"/>
                        </a:rPr>
                        <a:t> Design</a:t>
                      </a:r>
                      <a:endParaRPr lang="en-US" sz="1600" dirty="0"/>
                    </a:p>
                  </a:txBody>
                  <a:tcPr/>
                </a:tc>
              </a:tr>
              <a:tr h="354519">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600" kern="1200" dirty="0" smtClean="0">
                          <a:solidFill>
                            <a:schemeClr val="tx1"/>
                          </a:solidFill>
                          <a:latin typeface="+mn-lt"/>
                          <a:ea typeface="+mn-ea"/>
                          <a:cs typeface="+mn-cs"/>
                        </a:rPr>
                        <a:t> Database</a:t>
                      </a:r>
                      <a:r>
                        <a:rPr lang="en-US" sz="1600" kern="1200" baseline="0" dirty="0" smtClean="0">
                          <a:solidFill>
                            <a:schemeClr val="tx1"/>
                          </a:solidFill>
                          <a:latin typeface="+mn-lt"/>
                          <a:ea typeface="+mn-ea"/>
                          <a:cs typeface="+mn-cs"/>
                        </a:rPr>
                        <a:t> Design</a:t>
                      </a:r>
                      <a:endParaRPr lang="en-US" sz="1600" kern="1200" dirty="0" smtClean="0">
                        <a:solidFill>
                          <a:schemeClr val="tx1"/>
                        </a:solidFill>
                        <a:latin typeface="+mn-lt"/>
                        <a:ea typeface="+mn-ea"/>
                        <a:cs typeface="+mn-cs"/>
                      </a:endParaRPr>
                    </a:p>
                  </a:txBody>
                  <a:tcPr/>
                </a:tc>
              </a:tr>
              <a:tr h="354519">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600" kern="1200" dirty="0" smtClean="0">
                          <a:solidFill>
                            <a:schemeClr val="tx1"/>
                          </a:solidFill>
                          <a:latin typeface="+mn-lt"/>
                          <a:ea typeface="+mn-ea"/>
                          <a:cs typeface="+mn-cs"/>
                        </a:rPr>
                        <a:t> User interface Design</a:t>
                      </a:r>
                    </a:p>
                  </a:txBody>
                  <a:tcPr/>
                </a:tc>
              </a:tr>
              <a:tr h="354519">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600" kern="1200" dirty="0" smtClean="0">
                          <a:solidFill>
                            <a:schemeClr val="tx1"/>
                          </a:solidFill>
                          <a:latin typeface="+mn-lt"/>
                          <a:ea typeface="+mn-ea"/>
                          <a:cs typeface="+mn-cs"/>
                        </a:rPr>
                        <a:t>Report</a:t>
                      </a:r>
                      <a:r>
                        <a:rPr lang="en-US" sz="1600" kern="1200" baseline="0" dirty="0" smtClean="0">
                          <a:solidFill>
                            <a:schemeClr val="tx1"/>
                          </a:solidFill>
                          <a:latin typeface="+mn-lt"/>
                          <a:ea typeface="+mn-ea"/>
                          <a:cs typeface="+mn-cs"/>
                        </a:rPr>
                        <a:t> Design</a:t>
                      </a:r>
                      <a:endParaRPr lang="en-US" sz="1600" kern="1200" dirty="0" smtClean="0">
                        <a:solidFill>
                          <a:schemeClr val="tx1"/>
                        </a:solidFill>
                        <a:latin typeface="+mn-lt"/>
                        <a:ea typeface="+mn-ea"/>
                        <a:cs typeface="+mn-cs"/>
                      </a:endParaRPr>
                    </a:p>
                  </a:txBody>
                  <a:tcPr/>
                </a:tc>
              </a:tr>
              <a:tr h="354519">
                <a:tc>
                  <a:txBody>
                    <a:bodyPr/>
                    <a:lstStyle/>
                    <a:p>
                      <a:r>
                        <a:rPr lang="en-US" sz="1600" dirty="0" smtClean="0"/>
                        <a:t>[05]</a:t>
                      </a:r>
                      <a:endParaRPr lang="en-US" sz="1600" dirty="0"/>
                    </a:p>
                  </a:txBody>
                  <a:tcPr/>
                </a:tc>
                <a:tc>
                  <a:txBody>
                    <a:bodyPr/>
                    <a:lstStyle/>
                    <a:p>
                      <a:r>
                        <a:rPr lang="en-US" sz="1600" kern="1200" dirty="0" smtClean="0">
                          <a:solidFill>
                            <a:schemeClr val="tx1"/>
                          </a:solidFill>
                          <a:latin typeface="+mn-lt"/>
                          <a:ea typeface="+mn-ea"/>
                          <a:cs typeface="+mn-cs"/>
                        </a:rPr>
                        <a:t>Testing</a:t>
                      </a:r>
                      <a:r>
                        <a:rPr lang="en-US" sz="1600" kern="1200" baseline="0" dirty="0" smtClean="0">
                          <a:solidFill>
                            <a:schemeClr val="tx1"/>
                          </a:solidFill>
                          <a:latin typeface="+mn-lt"/>
                          <a:ea typeface="+mn-ea"/>
                          <a:cs typeface="+mn-cs"/>
                        </a:rPr>
                        <a:t> &amp; Implementation plan</a:t>
                      </a:r>
                      <a:endParaRPr lang="en-US" sz="1600" dirty="0"/>
                    </a:p>
                  </a:txBody>
                  <a:tcPr/>
                </a:tc>
              </a:tr>
              <a:tr h="354519">
                <a:tc>
                  <a:txBody>
                    <a:bodyPr/>
                    <a:lstStyle/>
                    <a:p>
                      <a:r>
                        <a:rPr lang="en-US" sz="1600" dirty="0" smtClean="0"/>
                        <a:t>[06]</a:t>
                      </a:r>
                      <a:endParaRPr lang="en-US" sz="1600" dirty="0"/>
                    </a:p>
                  </a:txBody>
                  <a:tcPr/>
                </a:tc>
                <a:tc>
                  <a:txBody>
                    <a:bodyPr/>
                    <a:lstStyle/>
                    <a:p>
                      <a:r>
                        <a:rPr lang="en-US" sz="1600" kern="1200" dirty="0" smtClean="0">
                          <a:solidFill>
                            <a:schemeClr val="tx1"/>
                          </a:solidFill>
                          <a:latin typeface="+mn-lt"/>
                          <a:ea typeface="+mn-ea"/>
                          <a:cs typeface="+mn-cs"/>
                        </a:rPr>
                        <a:t>Basic</a:t>
                      </a:r>
                      <a:r>
                        <a:rPr lang="en-US" sz="1600" kern="1200" baseline="0" dirty="0" smtClean="0">
                          <a:solidFill>
                            <a:schemeClr val="tx1"/>
                          </a:solidFill>
                          <a:latin typeface="+mn-lt"/>
                          <a:ea typeface="+mn-ea"/>
                          <a:cs typeface="+mn-cs"/>
                        </a:rPr>
                        <a:t> System Requirement</a:t>
                      </a:r>
                      <a:endParaRPr lang="en-US" sz="1600" dirty="0"/>
                    </a:p>
                  </a:txBody>
                  <a:tcPr/>
                </a:tc>
              </a:tr>
              <a:tr h="354519">
                <a:tc>
                  <a:txBody>
                    <a:bodyPr/>
                    <a:lstStyle/>
                    <a:p>
                      <a:r>
                        <a:rPr lang="en-US" sz="1600" dirty="0" smtClean="0"/>
                        <a:t>[07]</a:t>
                      </a:r>
                      <a:endParaRPr lang="en-US" sz="1600" dirty="0"/>
                    </a:p>
                  </a:txBody>
                  <a:tcPr/>
                </a:tc>
                <a:tc>
                  <a:txBody>
                    <a:bodyPr/>
                    <a:lstStyle/>
                    <a:p>
                      <a:r>
                        <a:rPr lang="en-US" sz="1600" dirty="0" smtClean="0"/>
                        <a:t>Further Enhasement of</a:t>
                      </a:r>
                      <a:r>
                        <a:rPr lang="en-US" sz="1600" baseline="0" dirty="0" smtClean="0"/>
                        <a:t>  the Project</a:t>
                      </a:r>
                      <a:endParaRPr lang="en-US" sz="1600" dirty="0"/>
                    </a:p>
                  </a:txBody>
                  <a:tcPr/>
                </a:tc>
              </a:tr>
              <a:tr h="354519">
                <a:tc>
                  <a:txBody>
                    <a:bodyPr/>
                    <a:lstStyle/>
                    <a:p>
                      <a:r>
                        <a:rPr lang="en-US" sz="1600" dirty="0" smtClean="0"/>
                        <a:t>[08]</a:t>
                      </a:r>
                      <a:endParaRPr lang="en-US" sz="1600" dirty="0"/>
                    </a:p>
                  </a:txBody>
                  <a:tcPr/>
                </a:tc>
                <a:tc>
                  <a:txBody>
                    <a:bodyPr/>
                    <a:lstStyle/>
                    <a:p>
                      <a:r>
                        <a:rPr lang="en-US" sz="1600" dirty="0" smtClean="0"/>
                        <a:t>Technology</a:t>
                      </a:r>
                      <a:r>
                        <a:rPr lang="en-US" sz="1600" baseline="0" dirty="0" smtClean="0"/>
                        <a:t> Used</a:t>
                      </a:r>
                      <a:endParaRPr lang="en-US" sz="1600" dirty="0"/>
                    </a:p>
                  </a:txBody>
                  <a:tcPr/>
                </a:tc>
              </a:tr>
              <a:tr h="354519">
                <a:tc>
                  <a:txBody>
                    <a:bodyPr/>
                    <a:lstStyle/>
                    <a:p>
                      <a:r>
                        <a:rPr lang="en-US" sz="1600" dirty="0" smtClean="0"/>
                        <a:t>[09]</a:t>
                      </a:r>
                      <a:endParaRPr lang="en-US" sz="1600" dirty="0"/>
                    </a:p>
                  </a:txBody>
                  <a:tcPr/>
                </a:tc>
                <a:tc>
                  <a:txBody>
                    <a:bodyPr/>
                    <a:lstStyle/>
                    <a:p>
                      <a:r>
                        <a:rPr lang="en-US" sz="1600" dirty="0" smtClean="0"/>
                        <a:t>Bibilography</a:t>
                      </a:r>
                      <a:endParaRPr lang="en-US" sz="1600" dirty="0"/>
                    </a:p>
                  </a:txBody>
                  <a:tcPr/>
                </a:tc>
              </a:tr>
            </a:tbl>
          </a:graphicData>
        </a:graphic>
      </p:graphicFrame>
      <p:sp>
        <p:nvSpPr>
          <p:cNvPr id="11309" name="TextBox 6"/>
          <p:cNvSpPr txBox="1">
            <a:spLocks noChangeArrowheads="1"/>
          </p:cNvSpPr>
          <p:nvPr/>
        </p:nvSpPr>
        <p:spPr bwMode="auto">
          <a:xfrm>
            <a:off x="2133600" y="685800"/>
            <a:ext cx="2286000" cy="369888"/>
          </a:xfrm>
          <a:prstGeom prst="rect">
            <a:avLst/>
          </a:prstGeom>
          <a:noFill/>
          <a:ln w="9525">
            <a:noFill/>
            <a:miter lim="800000"/>
            <a:headEnd/>
            <a:tailEnd/>
          </a:ln>
        </p:spPr>
        <p:txBody>
          <a:bodyPr>
            <a:spAutoFit/>
          </a:bodyPr>
          <a:lstStyle/>
          <a:p>
            <a:r>
              <a:rPr lang="en-US" dirty="0">
                <a:latin typeface="Lucida Sans Unicode" pitchFamily="34" charset="0"/>
              </a:rPr>
              <a:t>INTRODUCTION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0" y="0"/>
            <a:ext cx="8077200" cy="4340225"/>
          </a:xfrm>
          <a:prstGeom prst="rect">
            <a:avLst/>
          </a:prstGeom>
          <a:noFill/>
          <a:ln w="9525">
            <a:noFill/>
            <a:miter lim="800000"/>
            <a:headEnd/>
            <a:tailEnd/>
          </a:ln>
        </p:spPr>
        <p:txBody>
          <a:bodyPr anchor="ctr">
            <a:spAutoFit/>
          </a:bodyPr>
          <a:lstStyle/>
          <a:p>
            <a:pPr algn="just">
              <a:tabLst>
                <a:tab pos="1143000" algn="l"/>
              </a:tabLst>
            </a:pPr>
            <a:endParaRPr lang="en-US" sz="1400" b="1" dirty="0">
              <a:latin typeface="Verdana" pitchFamily="34" charset="0"/>
              <a:ea typeface="Calibri" pitchFamily="34" charset="0"/>
              <a:cs typeface="Times New Roman" pitchFamily="18" charset="0"/>
            </a:endParaRPr>
          </a:p>
          <a:p>
            <a:pPr algn="just">
              <a:tabLst>
                <a:tab pos="1143000" algn="l"/>
              </a:tabLst>
            </a:pPr>
            <a:r>
              <a:rPr lang="en-US" sz="1400" b="1" dirty="0">
                <a:latin typeface="Verdana" pitchFamily="34" charset="0"/>
                <a:ea typeface="Calibri" pitchFamily="34" charset="0"/>
                <a:cs typeface="Times New Roman" pitchFamily="18" charset="0"/>
              </a:rPr>
              <a:t>                              </a:t>
            </a:r>
            <a:r>
              <a:rPr lang="en-US" b="1" dirty="0">
                <a:latin typeface="Verdana" pitchFamily="34" charset="0"/>
                <a:ea typeface="Calibri" pitchFamily="34" charset="0"/>
                <a:cs typeface="Times New Roman" pitchFamily="18" charset="0"/>
              </a:rPr>
              <a:t>DATA ELEMENTS</a:t>
            </a:r>
            <a:endParaRPr lang="en-US" dirty="0">
              <a:ea typeface="Calibri" pitchFamily="34" charset="0"/>
            </a:endParaRPr>
          </a:p>
          <a:p>
            <a:pPr algn="just" eaLnBrk="0" hangingPunct="0">
              <a:tabLst>
                <a:tab pos="1143000" algn="l"/>
              </a:tabLst>
            </a:pPr>
            <a:endParaRPr lang="en-US" sz="1200" dirty="0">
              <a:latin typeface="Verdana" pitchFamily="34" charset="0"/>
              <a:ea typeface="Calibri" pitchFamily="34" charset="0"/>
              <a:cs typeface="Times New Roman" pitchFamily="18" charset="0"/>
            </a:endParaRPr>
          </a:p>
          <a:p>
            <a:pPr algn="just" eaLnBrk="0" hangingPunct="0">
              <a:tabLst>
                <a:tab pos="1143000" algn="l"/>
              </a:tabLst>
            </a:pPr>
            <a:endParaRPr lang="en-US" sz="1200" dirty="0">
              <a:latin typeface="Verdana" pitchFamily="34" charset="0"/>
              <a:ea typeface="Calibri" pitchFamily="34" charset="0"/>
              <a:cs typeface="Times New Roman" pitchFamily="18" charset="0"/>
            </a:endParaRPr>
          </a:p>
          <a:p>
            <a:pPr algn="just" eaLnBrk="0" hangingPunct="0">
              <a:tabLst>
                <a:tab pos="1143000" algn="l"/>
              </a:tabLst>
            </a:pPr>
            <a:endParaRPr lang="en-US" sz="1200" dirty="0">
              <a:latin typeface="Verdana" pitchFamily="34" charset="0"/>
              <a:ea typeface="Calibri" pitchFamily="34" charset="0"/>
              <a:cs typeface="Times New Roman" pitchFamily="18" charset="0"/>
            </a:endParaRPr>
          </a:p>
          <a:p>
            <a:pPr algn="just" eaLnBrk="0" hangingPunct="0">
              <a:tabLst>
                <a:tab pos="1143000" algn="l"/>
              </a:tabLst>
            </a:pPr>
            <a:endParaRPr lang="en-US" sz="1200" dirty="0">
              <a:latin typeface="Verdana" pitchFamily="34" charset="0"/>
              <a:ea typeface="Calibri" pitchFamily="34" charset="0"/>
              <a:cs typeface="Times New Roman" pitchFamily="18" charset="0"/>
            </a:endParaRPr>
          </a:p>
          <a:p>
            <a:pPr algn="just" eaLnBrk="0" hangingPunct="0">
              <a:tabLst>
                <a:tab pos="1143000" algn="l"/>
              </a:tabLst>
            </a:pPr>
            <a:r>
              <a:rPr lang="en-US" sz="1400" dirty="0">
                <a:latin typeface="Verdana" pitchFamily="34" charset="0"/>
                <a:ea typeface="Calibri" pitchFamily="34" charset="0"/>
                <a:cs typeface="Times New Roman" pitchFamily="18" charset="0"/>
              </a:rPr>
              <a:t>The different data elements used in the system irrespective of the </a:t>
            </a:r>
          </a:p>
          <a:p>
            <a:pPr algn="just" eaLnBrk="0" hangingPunct="0">
              <a:tabLst>
                <a:tab pos="1143000" algn="l"/>
              </a:tabLst>
            </a:pPr>
            <a:r>
              <a:rPr lang="en-US" sz="1400" dirty="0">
                <a:latin typeface="Verdana" pitchFamily="34" charset="0"/>
                <a:ea typeface="Calibri" pitchFamily="34" charset="0"/>
                <a:cs typeface="Times New Roman" pitchFamily="18" charset="0"/>
              </a:rPr>
              <a:t>tables used in the system are as below:</a:t>
            </a:r>
            <a:endParaRPr lang="en-US" sz="1400" dirty="0">
              <a:ea typeface="Calibri" pitchFamily="34" charset="0"/>
            </a:endParaRPr>
          </a:p>
          <a:p>
            <a:pPr algn="just" eaLnBrk="0" hangingPunct="0">
              <a:buFontTx/>
              <a:buChar char="•"/>
              <a:tabLst>
                <a:tab pos="1143000" algn="l"/>
              </a:tabLst>
            </a:pPr>
            <a:r>
              <a:rPr lang="en-US" sz="1400" dirty="0">
                <a:latin typeface="Verdana" pitchFamily="34" charset="0"/>
                <a:ea typeface="Calibri" pitchFamily="34" charset="0"/>
                <a:cs typeface="Times New Roman" pitchFamily="18" charset="0"/>
              </a:rPr>
              <a:t>User		:	User Name</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Pass		:	Password</a:t>
            </a:r>
            <a:endParaRPr lang="en-US" sz="1400" dirty="0"/>
          </a:p>
          <a:p>
            <a:pPr algn="just" eaLnBrk="0" hangingPunct="0">
              <a:buFontTx/>
              <a:buChar char="•"/>
              <a:tabLst>
                <a:tab pos="1143000" algn="l"/>
              </a:tabLst>
            </a:pPr>
            <a:r>
              <a:rPr lang="en-US" sz="1400" dirty="0" smtClean="0">
                <a:latin typeface="Verdana" pitchFamily="34" charset="0"/>
                <a:ea typeface="Calibri" pitchFamily="34" charset="0"/>
                <a:cs typeface="Calibri" pitchFamily="34" charset="0"/>
              </a:rPr>
              <a:t>Fame</a:t>
            </a:r>
            <a:r>
              <a:rPr lang="en-US" sz="1400" dirty="0">
                <a:latin typeface="Verdana" pitchFamily="34" charset="0"/>
                <a:ea typeface="Calibri" pitchFamily="34" charset="0"/>
                <a:cs typeface="Calibri" pitchFamily="34" charset="0"/>
              </a:rPr>
              <a:t>		:	First Name</a:t>
            </a:r>
            <a:endParaRPr lang="en-US" sz="1400" dirty="0"/>
          </a:p>
          <a:p>
            <a:pPr algn="just" eaLnBrk="0" hangingPunct="0">
              <a:buFontTx/>
              <a:buChar char="•"/>
              <a:tabLst>
                <a:tab pos="1143000" algn="l"/>
              </a:tabLst>
            </a:pPr>
            <a:r>
              <a:rPr lang="en-US" sz="1400" dirty="0" smtClean="0">
                <a:latin typeface="Verdana" pitchFamily="34" charset="0"/>
                <a:ea typeface="Calibri" pitchFamily="34" charset="0"/>
                <a:cs typeface="Calibri" pitchFamily="34" charset="0"/>
              </a:rPr>
              <a:t>pHs   </a:t>
            </a:r>
            <a:r>
              <a:rPr lang="en-US" sz="1400" dirty="0">
                <a:latin typeface="Verdana" pitchFamily="34" charset="0"/>
                <a:ea typeface="Calibri" pitchFamily="34" charset="0"/>
                <a:cs typeface="Calibri" pitchFamily="34" charset="0"/>
              </a:rPr>
              <a:t>		:              Police station   </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Amount                 : 	Amount</a:t>
            </a:r>
            <a:endParaRPr lang="en-US" sz="1400" dirty="0"/>
          </a:p>
          <a:p>
            <a:pPr algn="just" eaLnBrk="0" hangingPunct="0">
              <a:buFontTx/>
              <a:buChar char="•"/>
              <a:tabLst>
                <a:tab pos="1143000" algn="l"/>
              </a:tabLst>
            </a:pPr>
            <a:r>
              <a:rPr lang="en-US" sz="1400" dirty="0" smtClean="0">
                <a:latin typeface="Verdana" pitchFamily="34" charset="0"/>
                <a:ea typeface="Calibri" pitchFamily="34" charset="0"/>
                <a:cs typeface="Calibri" pitchFamily="34" charset="0"/>
              </a:rPr>
              <a:t>Sedate  </a:t>
            </a:r>
            <a:r>
              <a:rPr lang="en-US" sz="1400" dirty="0">
                <a:latin typeface="Verdana" pitchFamily="34" charset="0"/>
                <a:ea typeface="Calibri" pitchFamily="34" charset="0"/>
                <a:cs typeface="Calibri" pitchFamily="34" charset="0"/>
              </a:rPr>
              <a:t>		:	start Date</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Mob	       	:	</a:t>
            </a:r>
            <a:r>
              <a:rPr lang="en-US" sz="1400" dirty="0" smtClean="0">
                <a:latin typeface="Verdana" pitchFamily="34" charset="0"/>
                <a:ea typeface="Calibri" pitchFamily="34" charset="0"/>
                <a:cs typeface="Calibri" pitchFamily="34" charset="0"/>
              </a:rPr>
              <a:t>Mobile </a:t>
            </a:r>
            <a:r>
              <a:rPr lang="en-US" sz="1400" dirty="0">
                <a:latin typeface="Verdana" pitchFamily="34" charset="0"/>
                <a:ea typeface="Calibri" pitchFamily="34" charset="0"/>
                <a:cs typeface="Calibri" pitchFamily="34" charset="0"/>
              </a:rPr>
              <a:t>Number</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DOB		:	Date Of Birth</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PO</a:t>
            </a:r>
            <a:r>
              <a:rPr lang="en-US" sz="1400" dirty="0">
                <a:ea typeface="Calibri" pitchFamily="34" charset="0"/>
                <a:cs typeface="Calibri" pitchFamily="34" charset="0"/>
              </a:rPr>
              <a:t>		</a:t>
            </a:r>
            <a:r>
              <a:rPr lang="en-US" sz="1400" dirty="0">
                <a:latin typeface="Verdana" pitchFamily="34" charset="0"/>
                <a:ea typeface="Calibri" pitchFamily="34" charset="0"/>
                <a:cs typeface="Calibri" pitchFamily="34" charset="0"/>
              </a:rPr>
              <a:t>:	Police Officer</a:t>
            </a:r>
            <a:endParaRPr lang="en-US" sz="1400" dirty="0"/>
          </a:p>
          <a:p>
            <a:pPr algn="just" eaLnBrk="0" hangingPunct="0">
              <a:buFontTx/>
              <a:buChar char="•"/>
              <a:tabLst>
                <a:tab pos="1143000" algn="l"/>
              </a:tabLst>
            </a:pPr>
            <a:r>
              <a:rPr lang="en-US" sz="1400" dirty="0">
                <a:latin typeface="Verdana" pitchFamily="34" charset="0"/>
                <a:ea typeface="Calibri" pitchFamily="34" charset="0"/>
                <a:cs typeface="Calibri" pitchFamily="34" charset="0"/>
              </a:rPr>
              <a:t>Ps id		:	Police Station id </a:t>
            </a:r>
            <a:endParaRPr lang="en-US" sz="1400" dirty="0"/>
          </a:p>
          <a:p>
            <a:pPr algn="just" eaLnBrk="0" hangingPunct="0">
              <a:buFontTx/>
              <a:buChar char="•"/>
              <a:tabLst>
                <a:tab pos="1143000" algn="l"/>
              </a:tabLst>
            </a:pPr>
            <a:r>
              <a:rPr lang="en-US" sz="1400" dirty="0" smtClean="0">
                <a:latin typeface="Verdana" pitchFamily="34" charset="0"/>
                <a:ea typeface="Calibri" pitchFamily="34" charset="0"/>
                <a:cs typeface="Calibri" pitchFamily="34" charset="0"/>
              </a:rPr>
              <a:t>Design</a:t>
            </a:r>
            <a:r>
              <a:rPr lang="en-US" sz="1400" dirty="0">
                <a:latin typeface="Verdana" pitchFamily="34" charset="0"/>
                <a:ea typeface="Calibri" pitchFamily="34" charset="0"/>
                <a:cs typeface="Calibri" pitchFamily="34" charset="0"/>
              </a:rPr>
              <a:t>		:	</a:t>
            </a:r>
            <a:r>
              <a:rPr lang="en-US" sz="1400" dirty="0" smtClean="0">
                <a:latin typeface="Verdana" pitchFamily="34" charset="0"/>
                <a:ea typeface="Calibri" pitchFamily="34" charset="0"/>
                <a:cs typeface="Calibri" pitchFamily="34" charset="0"/>
              </a:rPr>
              <a:t>Designation </a:t>
            </a:r>
            <a:r>
              <a:rPr lang="en-US" sz="1400" dirty="0">
                <a:latin typeface="Verdana" pitchFamily="34" charset="0"/>
                <a:ea typeface="Calibri" pitchFamily="34" charset="0"/>
                <a:cs typeface="Calibri" pitchFamily="34" charset="0"/>
              </a:rPr>
              <a:t>id</a:t>
            </a:r>
            <a:endParaRPr lang="en-US" sz="1400" dirty="0"/>
          </a:p>
          <a:p>
            <a:pPr algn="just" eaLnBrk="0" hangingPunct="0">
              <a:tabLst>
                <a:tab pos="1143000" algn="l"/>
              </a:tabLst>
            </a:pPr>
            <a:r>
              <a:rPr lang="en-US" sz="1400" dirty="0">
                <a:latin typeface="Verdana" pitchFamily="34" charset="0"/>
                <a:ea typeface="Calibri" pitchFamily="34" charset="0"/>
                <a:cs typeface="Calibri" pitchFamily="34" charset="0"/>
              </a:rPr>
              <a:t>	</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1905000" y="1403350"/>
          <a:ext cx="6096000" cy="856488"/>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b="1" i="1" dirty="0">
                          <a:latin typeface="Verdana"/>
                          <a:ea typeface="Calibri"/>
                          <a:cs typeface="Times New Roman"/>
                        </a:rPr>
                        <a:t>Area_id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smtClean="0">
                          <a:latin typeface="Verdana"/>
                          <a:ea typeface="Calibri"/>
                          <a:cs typeface="Times New Roman"/>
                        </a:rPr>
                        <a:t>Area 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smtClean="0">
                          <a:latin typeface="Verdana"/>
                          <a:ea typeface="Calibri"/>
                          <a:cs typeface="Times New Roman"/>
                        </a:rPr>
                        <a:t>archer(45</a:t>
                      </a:r>
                      <a:r>
                        <a:rPr lang="en-US" sz="1100" dirty="0">
                          <a:latin typeface="Verdana"/>
                          <a:ea typeface="Calibri"/>
                          <a:cs typeface="Times New Roman"/>
                        </a:rPr>
                        <a:t>)</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smtClean="0">
                          <a:latin typeface="Verdana"/>
                          <a:ea typeface="Calibri"/>
                          <a:cs typeface="Times New Roman"/>
                        </a:rPr>
                        <a:t>Citywide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graphicFrame>
        <p:nvGraphicFramePr>
          <p:cNvPr id="13" name="Table 12"/>
          <p:cNvGraphicFramePr>
            <a:graphicFrameLocks noGrp="1"/>
          </p:cNvGraphicFramePr>
          <p:nvPr/>
        </p:nvGraphicFramePr>
        <p:xfrm>
          <a:off x="1905000" y="2833688"/>
          <a:ext cx="6096000" cy="899922"/>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b="1" i="1" dirty="0">
                          <a:latin typeface="Verdana"/>
                          <a:ea typeface="Calibri"/>
                          <a:cs typeface="Times New Roman"/>
                        </a:rPr>
                        <a:t>City_id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City_name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State_id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graphicFrame>
        <p:nvGraphicFramePr>
          <p:cNvPr id="14" name="Table 13"/>
          <p:cNvGraphicFramePr>
            <a:graphicFrameLocks noGrp="1"/>
          </p:cNvGraphicFramePr>
          <p:nvPr/>
        </p:nvGraphicFramePr>
        <p:xfrm>
          <a:off x="1524000" y="4224338"/>
          <a:ext cx="6096000" cy="653034"/>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b="1" i="1" dirty="0">
                          <a:latin typeface="Verdana"/>
                          <a:ea typeface="Calibri"/>
                          <a:cs typeface="Times New Roman"/>
                        </a:rPr>
                        <a:t>Ct_id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Ct_description</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graphicFrame>
        <p:nvGraphicFramePr>
          <p:cNvPr id="15" name="Table 14"/>
          <p:cNvGraphicFramePr>
            <a:graphicFrameLocks noGrp="1"/>
          </p:cNvGraphicFramePr>
          <p:nvPr/>
        </p:nvGraphicFramePr>
        <p:xfrm>
          <a:off x="1752600" y="5976938"/>
          <a:ext cx="6096000" cy="653034"/>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b="1" i="1" dirty="0">
                          <a:latin typeface="Verdana"/>
                          <a:ea typeface="Calibri"/>
                          <a:cs typeface="Times New Roman"/>
                        </a:rPr>
                        <a:t>Desig_id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Desig_name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sp>
        <p:nvSpPr>
          <p:cNvPr id="29758" name="Rectangle 1"/>
          <p:cNvSpPr>
            <a:spLocks noChangeArrowheads="1"/>
          </p:cNvSpPr>
          <p:nvPr/>
        </p:nvSpPr>
        <p:spPr bwMode="auto">
          <a:xfrm>
            <a:off x="0" y="0"/>
            <a:ext cx="5922963" cy="6194425"/>
          </a:xfrm>
          <a:prstGeom prst="rect">
            <a:avLst/>
          </a:prstGeom>
          <a:noFill/>
          <a:ln w="9525">
            <a:noFill/>
            <a:miter lim="800000"/>
            <a:headEnd/>
            <a:tailEnd/>
          </a:ln>
        </p:spPr>
        <p:txBody>
          <a:bodyPr wrap="none" lIns="0" tIns="152352" rIns="0" bIns="38088" anchor="ctr">
            <a:spAutoFit/>
          </a:bodyPr>
          <a:lstStyle/>
          <a:p>
            <a:pPr>
              <a:buFontTx/>
              <a:buChar char="•"/>
            </a:pPr>
            <a:endParaRPr lang="en-US" b="1" dirty="0">
              <a:latin typeface="Verdana" pitchFamily="34" charset="0"/>
              <a:ea typeface="Times New Roman" pitchFamily="18" charset="0"/>
            </a:endParaRPr>
          </a:p>
          <a:p>
            <a:pPr lvl="2">
              <a:buFontTx/>
              <a:buChar char="•"/>
            </a:pPr>
            <a:r>
              <a:rPr lang="en-US" b="1" u="sng" dirty="0">
                <a:latin typeface="Verdana" pitchFamily="34" charset="0"/>
                <a:ea typeface="Times New Roman" pitchFamily="18" charset="0"/>
              </a:rPr>
              <a:t>Database of Crime Reporting Website</a:t>
            </a:r>
            <a:endParaRPr lang="en-US" sz="1600" b="1" u="sng" dirty="0">
              <a:latin typeface="Cambria" pitchFamily="18" charset="0"/>
              <a:ea typeface="Times New Roman" pitchFamily="18" charset="0"/>
            </a:endParaRPr>
          </a:p>
          <a:p>
            <a:pPr eaLnBrk="0" hangingPunct="0"/>
            <a:r>
              <a:rPr lang="en-US" sz="1400" b="1" i="1" dirty="0">
                <a:latin typeface="Verdana" pitchFamily="34" charset="0"/>
                <a:ea typeface="Times New Roman" pitchFamily="18" charset="0"/>
              </a:rPr>
              <a:t>		Table structure for table area_master</a:t>
            </a: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city </a:t>
            </a: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table crime_type</a:t>
            </a: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table designation</a:t>
            </a:r>
            <a:endParaRPr lang="en-US" sz="1400" b="1" i="1" dirty="0">
              <a:ea typeface="Times New Roman" pitchFamily="18" charset="0"/>
            </a:endParaRPr>
          </a:p>
          <a:p>
            <a:pPr eaLnBrk="0" hangingPunct="0"/>
            <a:endParaRPr lang="en-US" dirty="0">
              <a:ea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295400" y="533400"/>
          <a:ext cx="6096000" cy="1570482"/>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b="1" i="1" dirty="0">
                          <a:latin typeface="Verdana"/>
                          <a:ea typeface="Calibri"/>
                          <a:cs typeface="Times New Roman"/>
                        </a:rPr>
                        <a:t>Fw_id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FIR_id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Officer_Uname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Date&amp;Time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Datetime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Status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Remark</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graphicFrame>
        <p:nvGraphicFramePr>
          <p:cNvPr id="8" name="Table 7"/>
          <p:cNvGraphicFramePr>
            <a:graphicFrameLocks noGrp="1"/>
          </p:cNvGraphicFramePr>
          <p:nvPr/>
        </p:nvGraphicFramePr>
        <p:xfrm>
          <a:off x="1295400" y="3429000"/>
          <a:ext cx="6096000" cy="1588008"/>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FIR_id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int(10)</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FIR_Uname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varchar(45)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err="1">
                          <a:latin typeface="Verdana"/>
                          <a:ea typeface="Calibri"/>
                          <a:cs typeface="Times New Roman"/>
                        </a:rPr>
                        <a:t>FIR_aria</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err="1">
                          <a:latin typeface="Verdana"/>
                          <a:ea typeface="Calibri"/>
                          <a:cs typeface="Times New Roman"/>
                        </a:rPr>
                        <a:t>varchar</a:t>
                      </a:r>
                      <a:r>
                        <a:rPr lang="en-US" sz="1100" dirty="0">
                          <a:latin typeface="Verdana"/>
                          <a:ea typeface="Calibri"/>
                          <a:cs typeface="Times New Roman"/>
                        </a:rPr>
                        <a:t>(45)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a:latin typeface="Verdana"/>
                          <a:ea typeface="Calibri"/>
                          <a:cs typeface="Times New Roman"/>
                        </a:rPr>
                        <a:t>FIR_time&amp;date</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Datetime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Yes</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a:latin typeface="Verdana"/>
                          <a:ea typeface="Calibri"/>
                          <a:cs typeface="Times New Roman"/>
                        </a:rPr>
                        <a:t>FIR_description</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varchar(45)</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Yes</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a:latin typeface="Verdana"/>
                          <a:ea typeface="Calibri"/>
                          <a:cs typeface="Times New Roman"/>
                        </a:rPr>
                        <a:t>Crime_type_id</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int(10)</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Yes</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graphicFrame>
        <p:nvGraphicFramePr>
          <p:cNvPr id="9" name="Table 8"/>
          <p:cNvGraphicFramePr>
            <a:graphicFrameLocks noGrp="1"/>
          </p:cNvGraphicFramePr>
          <p:nvPr/>
        </p:nvGraphicFramePr>
        <p:xfrm>
          <a:off x="1676400" y="5715000"/>
          <a:ext cx="6096000" cy="1129284"/>
        </p:xfrm>
        <a:graphic>
          <a:graphicData uri="http://schemas.openxmlformats.org/drawingml/2006/table">
            <a:tbl>
              <a:tblPr/>
              <a:tblGrid>
                <a:gridCol w="1524000"/>
                <a:gridCol w="1524000"/>
                <a:gridCol w="1524000"/>
                <a:gridCol w="1524000"/>
              </a:tblGrid>
              <a:tr h="0">
                <a:tc>
                  <a:txBody>
                    <a:bodyPr/>
                    <a:lstStyle/>
                    <a:p>
                      <a:pPr marL="0" marR="0">
                        <a:lnSpc>
                          <a:spcPct val="115000"/>
                        </a:lnSpc>
                        <a:spcBef>
                          <a:spcPts val="0"/>
                        </a:spcBef>
                        <a:spcAft>
                          <a:spcPts val="1000"/>
                        </a:spcAft>
                      </a:pPr>
                      <a:r>
                        <a:rPr lang="en-US" sz="1100" b="1" dirty="0">
                          <a:latin typeface="Verdana"/>
                          <a:ea typeface="Calibri"/>
                          <a:cs typeface="Times New Roman"/>
                        </a:rPr>
                        <a:t>Field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Null</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b="1" dirty="0">
                          <a:latin typeface="Verdana"/>
                          <a:ea typeface="Calibri"/>
                          <a:cs typeface="Times New Roman"/>
                        </a:rPr>
                        <a:t>Default</a:t>
                      </a:r>
                      <a:endParaRPr lang="en-US" sz="11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err="1">
                          <a:latin typeface="Verdana"/>
                          <a:ea typeface="Calibri"/>
                          <a:cs typeface="Times New Roman"/>
                        </a:rPr>
                        <a:t>Uname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varchar(45)</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Password</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int(10)</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Type</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a:latin typeface="Verdana"/>
                          <a:ea typeface="Calibri"/>
                          <a:cs typeface="Times New Roman"/>
                        </a:rPr>
                        <a:t>varchar(45)</a:t>
                      </a:r>
                      <a:endParaRPr lang="en-US" sz="11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1000"/>
                        </a:spcAft>
                      </a:pPr>
                      <a:r>
                        <a:rPr lang="en-US" sz="1100" dirty="0">
                          <a:latin typeface="Verdana"/>
                          <a:ea typeface="Calibri"/>
                          <a:cs typeface="Times New Roman"/>
                        </a:rPr>
                        <a:t>Status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err="1">
                          <a:latin typeface="Verdana"/>
                          <a:ea typeface="Calibri"/>
                          <a:cs typeface="Times New Roman"/>
                        </a:rPr>
                        <a:t>varchar</a:t>
                      </a:r>
                      <a:r>
                        <a:rPr lang="en-US" sz="1100" dirty="0">
                          <a:latin typeface="Verdana"/>
                          <a:ea typeface="Calibri"/>
                          <a:cs typeface="Times New Roman"/>
                        </a:rPr>
                        <a:t>(45)</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r>
                        <a:rPr lang="en-US" sz="1100" dirty="0">
                          <a:latin typeface="Verdana"/>
                          <a:ea typeface="Calibri"/>
                          <a:cs typeface="Times New Roman"/>
                        </a:rPr>
                        <a:t>Yes</a:t>
                      </a:r>
                      <a:endParaRPr lang="en-US" sz="11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1000"/>
                        </a:spcAft>
                      </a:pPr>
                      <a:endParaRPr lang="en-US" sz="1200" dirty="0">
                        <a:latin typeface="Verdana"/>
                        <a:ea typeface="Calibri"/>
                        <a:cs typeface="Times New Roman"/>
                      </a:endParaRPr>
                    </a:p>
                  </a:txBody>
                  <a:tcPr marL="9525" marR="9525" marT="9525" marB="9525" anchor="ctr">
                    <a:lnL>
                      <a:noFill/>
                    </a:lnL>
                    <a:lnR>
                      <a:noFill/>
                    </a:lnR>
                    <a:lnT>
                      <a:noFill/>
                    </a:lnT>
                    <a:lnB>
                      <a:noFill/>
                    </a:lnB>
                  </a:tcPr>
                </a:tc>
              </a:tr>
            </a:tbl>
          </a:graphicData>
        </a:graphic>
      </p:graphicFrame>
      <p:sp>
        <p:nvSpPr>
          <p:cNvPr id="30801" name="Rectangle 1"/>
          <p:cNvSpPr>
            <a:spLocks noChangeArrowheads="1"/>
          </p:cNvSpPr>
          <p:nvPr/>
        </p:nvSpPr>
        <p:spPr bwMode="auto">
          <a:xfrm>
            <a:off x="290513" y="-609600"/>
            <a:ext cx="4891087" cy="6502400"/>
          </a:xfrm>
          <a:prstGeom prst="rect">
            <a:avLst/>
          </a:prstGeom>
          <a:noFill/>
          <a:ln w="9525">
            <a:noFill/>
            <a:miter lim="800000"/>
            <a:headEnd/>
            <a:tailEnd/>
          </a:ln>
        </p:spPr>
        <p:txBody>
          <a:bodyPr wrap="none" lIns="0" tIns="152352" rIns="0" bIns="38088" anchor="ctr">
            <a:spAutoFit/>
          </a:bodyPr>
          <a:lstStyle/>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r>
              <a:rPr lang="en-US" sz="1400" b="1" i="1" dirty="0">
                <a:latin typeface="Verdana" pitchFamily="34" charset="0"/>
                <a:ea typeface="Times New Roman" pitchFamily="18" charset="0"/>
              </a:rPr>
              <a:t>Table structure for table </a:t>
            </a:r>
            <a:r>
              <a:rPr lang="en-US" sz="1400" b="1" i="1" dirty="0" err="1">
                <a:latin typeface="Verdana" pitchFamily="34" charset="0"/>
                <a:ea typeface="Times New Roman" pitchFamily="18" charset="0"/>
              </a:rPr>
              <a:t>fir_forward</a:t>
            </a:r>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latin typeface="Verdana" pitchFamily="34" charset="0"/>
              <a:ea typeface="Times New Roman" pitchFamily="18" charset="0"/>
            </a:endParaRPr>
          </a:p>
          <a:p>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table </a:t>
            </a:r>
            <a:r>
              <a:rPr lang="en-US" sz="1400" b="1" i="1" dirty="0" err="1">
                <a:latin typeface="Verdana" pitchFamily="34" charset="0"/>
                <a:ea typeface="Times New Roman" pitchFamily="18" charset="0"/>
              </a:rPr>
              <a:t>fir_registration_master</a:t>
            </a:r>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latin typeface="Verdana" pitchFamily="34" charset="0"/>
              <a:ea typeface="Times New Roman" pitchFamily="18" charset="0"/>
            </a:endParaRPr>
          </a:p>
          <a:p>
            <a:pPr eaLnBrk="0" hangingPunct="0"/>
            <a:endParaRPr lang="en-US" sz="1400" b="1" i="1" dirty="0">
              <a:ea typeface="Times New Roman" pitchFamily="18" charset="0"/>
            </a:endParaRPr>
          </a:p>
          <a:p>
            <a:pPr eaLnBrk="0" hangingPunct="0"/>
            <a:r>
              <a:rPr lang="en-US" sz="1400" b="1" i="1" dirty="0">
                <a:latin typeface="Verdana" pitchFamily="34" charset="0"/>
                <a:ea typeface="Times New Roman" pitchFamily="18" charset="0"/>
              </a:rPr>
              <a:t>Table structure for table </a:t>
            </a:r>
            <a:r>
              <a:rPr lang="en-US" sz="1400" b="1" i="1" dirty="0" err="1">
                <a:latin typeface="Verdana" pitchFamily="34" charset="0"/>
                <a:ea typeface="Times New Roman" pitchFamily="18" charset="0"/>
              </a:rPr>
              <a:t>login_master</a:t>
            </a:r>
            <a:endParaRPr lang="en-US" sz="1400" b="1" i="1" dirty="0">
              <a:ea typeface="Times New Roman" pitchFamily="18" charset="0"/>
            </a:endParaRPr>
          </a:p>
          <a:p>
            <a:pPr eaLnBrk="0" hangingPunct="0"/>
            <a:endParaRPr lang="en-US" dirty="0">
              <a:ea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1446213" cy="1416050"/>
          </a:xfrm>
          <a:prstGeom prst="rect">
            <a:avLst/>
          </a:prstGeom>
          <a:noFill/>
          <a:ln w="9525">
            <a:noFill/>
            <a:miter lim="800000"/>
            <a:headEnd/>
            <a:tailEnd/>
          </a:ln>
        </p:spPr>
        <p:txBody>
          <a:bodyPr wrap="none" anchor="ctr">
            <a:spAutoFit/>
          </a:bodyPr>
          <a:lstStyle/>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r>
              <a:rPr lang="en-US" b="1" u="sng">
                <a:latin typeface="Calibri" pitchFamily="34" charset="0"/>
                <a:ea typeface="Times New Roman" pitchFamily="18" charset="0"/>
                <a:cs typeface="Calibri" pitchFamily="34" charset="0"/>
              </a:rPr>
              <a:t>Receipt Form</a:t>
            </a:r>
            <a:endParaRPr lang="en-US">
              <a:ea typeface="Times New Roman" pitchFamily="18" charset="0"/>
            </a:endParaRPr>
          </a:p>
          <a:p>
            <a:pPr eaLnBrk="0" hangingPunct="0">
              <a:tabLst>
                <a:tab pos="2305050" algn="l"/>
              </a:tabLst>
            </a:pPr>
            <a:endParaRPr lang="en-US">
              <a:ea typeface="Times New Roman" pitchFamily="18" charset="0"/>
            </a:endParaRPr>
          </a:p>
        </p:txBody>
      </p:sp>
      <p:pic>
        <p:nvPicPr>
          <p:cNvPr id="31747" name="Picture 28"/>
          <p:cNvPicPr>
            <a:picLocks noChangeAspect="1" noChangeArrowheads="1"/>
          </p:cNvPicPr>
          <p:nvPr/>
        </p:nvPicPr>
        <p:blipFill>
          <a:blip r:embed="rId3"/>
          <a:srcRect t="16438" b="8676"/>
          <a:stretch>
            <a:fillRect/>
          </a:stretch>
        </p:blipFill>
        <p:spPr bwMode="auto">
          <a:xfrm>
            <a:off x="914400" y="1600200"/>
            <a:ext cx="5953125" cy="3810000"/>
          </a:xfrm>
          <a:prstGeom prst="rect">
            <a:avLst/>
          </a:prstGeom>
          <a:noFill/>
          <a:ln w="9525">
            <a:noFill/>
            <a:miter lim="800000"/>
            <a:headEnd/>
            <a:tailEnd/>
          </a:ln>
        </p:spPr>
      </p:pic>
      <p:sp>
        <p:nvSpPr>
          <p:cNvPr id="31748" name="Rectangle 3"/>
          <p:cNvSpPr>
            <a:spLocks noChangeArrowheads="1"/>
          </p:cNvSpPr>
          <p:nvPr/>
        </p:nvSpPr>
        <p:spPr bwMode="auto">
          <a:xfrm>
            <a:off x="0" y="4171950"/>
            <a:ext cx="9144000" cy="2170113"/>
          </a:xfrm>
          <a:prstGeom prst="rect">
            <a:avLst/>
          </a:prstGeom>
          <a:noFill/>
          <a:ln w="9525">
            <a:noFill/>
            <a:miter lim="800000"/>
            <a:headEnd/>
            <a:tailEnd/>
          </a:ln>
        </p:spPr>
        <p:txBody>
          <a:bodyPr anchor="ctr">
            <a:spAutoFit/>
          </a:bodyPr>
          <a:lstStyle/>
          <a:p>
            <a:pPr indent="457200">
              <a:tabLst>
                <a:tab pos="1371600" algn="l"/>
              </a:tabLst>
            </a:pPr>
            <a:r>
              <a:rPr lang="en-US" sz="1100">
                <a:latin typeface="Calibri" pitchFamily="34" charset="0"/>
                <a:ea typeface="Times New Roman" pitchFamily="18" charset="0"/>
                <a:cs typeface="Calibri" pitchFamily="34" charset="0"/>
              </a:rPr>
              <a:t>	</a:t>
            </a: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endParaRPr lang="en-US" sz="1100">
              <a:latin typeface="Calibri" pitchFamily="34" charset="0"/>
              <a:ea typeface="Times New Roman" pitchFamily="18" charset="0"/>
              <a:cs typeface="Calibri" pitchFamily="34" charset="0"/>
            </a:endParaRPr>
          </a:p>
          <a:p>
            <a:pPr indent="457200">
              <a:tabLst>
                <a:tab pos="1371600" algn="l"/>
              </a:tabLst>
            </a:pPr>
            <a:r>
              <a:rPr lang="en-US" sz="1400">
                <a:latin typeface="Calibri" pitchFamily="34" charset="0"/>
                <a:ea typeface="Times New Roman" pitchFamily="18" charset="0"/>
                <a:cs typeface="Calibri" pitchFamily="34" charset="0"/>
              </a:rPr>
              <a:t>This is  Receipt Master Form you can see all details of receipt.</a:t>
            </a:r>
            <a:endParaRPr lang="en-US" sz="1400">
              <a:ea typeface="Times New Roman" pitchFamily="18" charset="0"/>
            </a:endParaRPr>
          </a:p>
        </p:txBody>
      </p:sp>
      <p:pic>
        <p:nvPicPr>
          <p:cNvPr id="31749" name="Picture 2"/>
          <p:cNvPicPr>
            <a:picLocks noChangeAspect="1" noChangeArrowheads="1"/>
          </p:cNvPicPr>
          <p:nvPr/>
        </p:nvPicPr>
        <p:blipFill>
          <a:blip r:embed="rId4"/>
          <a:srcRect/>
          <a:stretch>
            <a:fillRect/>
          </a:stretch>
        </p:blipFill>
        <p:spPr bwMode="auto">
          <a:xfrm>
            <a:off x="914400" y="1466850"/>
            <a:ext cx="5934075" cy="37147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0"/>
            <a:ext cx="1865313" cy="1538288"/>
          </a:xfrm>
          <a:prstGeom prst="rect">
            <a:avLst/>
          </a:prstGeom>
          <a:noFill/>
          <a:ln w="9525">
            <a:noFill/>
            <a:miter lim="800000"/>
            <a:headEnd/>
            <a:tailEnd/>
          </a:ln>
        </p:spPr>
        <p:txBody>
          <a:bodyPr wrap="none" anchor="ctr">
            <a:spAutoFit/>
          </a:bodyPr>
          <a:lstStyle/>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b="1" u="sng">
              <a:latin typeface="Calibri" pitchFamily="34" charset="0"/>
              <a:ea typeface="Times New Roman" pitchFamily="18" charset="0"/>
              <a:cs typeface="Calibri" pitchFamily="34" charset="0"/>
            </a:endParaRPr>
          </a:p>
          <a:p>
            <a:pPr>
              <a:tabLst>
                <a:tab pos="2305050" algn="l"/>
              </a:tabLst>
            </a:pPr>
            <a:r>
              <a:rPr lang="en-US" b="1" u="sng">
                <a:latin typeface="Calibri" pitchFamily="34" charset="0"/>
                <a:ea typeface="Times New Roman" pitchFamily="18" charset="0"/>
                <a:cs typeface="Calibri" pitchFamily="34" charset="0"/>
              </a:rPr>
              <a:t>Item Type Master</a:t>
            </a:r>
            <a:endParaRPr lang="en-US">
              <a:ea typeface="Times New Roman" pitchFamily="18" charset="0"/>
            </a:endParaRPr>
          </a:p>
          <a:p>
            <a:pPr eaLnBrk="0" hangingPunct="0">
              <a:tabLst>
                <a:tab pos="2305050" algn="l"/>
              </a:tabLst>
            </a:pPr>
            <a:endParaRPr lang="en-US">
              <a:ea typeface="Times New Roman" pitchFamily="18" charset="0"/>
            </a:endParaRPr>
          </a:p>
        </p:txBody>
      </p:sp>
      <p:pic>
        <p:nvPicPr>
          <p:cNvPr id="32771" name="Picture 31"/>
          <p:cNvPicPr>
            <a:picLocks noChangeAspect="1" noChangeArrowheads="1"/>
          </p:cNvPicPr>
          <p:nvPr/>
        </p:nvPicPr>
        <p:blipFill>
          <a:blip r:embed="rId3"/>
          <a:srcRect t="15584" b="6494"/>
          <a:stretch>
            <a:fillRect/>
          </a:stretch>
        </p:blipFill>
        <p:spPr bwMode="auto">
          <a:xfrm>
            <a:off x="990600" y="1447800"/>
            <a:ext cx="5953125" cy="4419600"/>
          </a:xfrm>
          <a:prstGeom prst="rect">
            <a:avLst/>
          </a:prstGeom>
          <a:noFill/>
          <a:ln w="9525">
            <a:noFill/>
            <a:miter lim="800000"/>
            <a:headEnd/>
            <a:tailEnd/>
          </a:ln>
        </p:spPr>
      </p:pic>
      <p:sp>
        <p:nvSpPr>
          <p:cNvPr id="32772" name="Rectangle 3"/>
          <p:cNvSpPr>
            <a:spLocks noChangeArrowheads="1"/>
          </p:cNvSpPr>
          <p:nvPr/>
        </p:nvSpPr>
        <p:spPr bwMode="auto">
          <a:xfrm>
            <a:off x="0" y="4171950"/>
            <a:ext cx="9144000" cy="2338388"/>
          </a:xfrm>
          <a:prstGeom prst="rect">
            <a:avLst/>
          </a:prstGeom>
          <a:noFill/>
          <a:ln w="9525">
            <a:noFill/>
            <a:miter lim="800000"/>
            <a:headEnd/>
            <a:tailEnd/>
          </a:ln>
        </p:spPr>
        <p:txBody>
          <a:bodyPr anchor="ctr">
            <a:spAutoFit/>
          </a:bodyPr>
          <a:lstStyle/>
          <a:p>
            <a:pPr>
              <a:tabLst>
                <a:tab pos="2305050" algn="l"/>
              </a:tabLst>
            </a:pPr>
            <a:r>
              <a:rPr lang="en-US" sz="1100">
                <a:latin typeface="Calibri" pitchFamily="34" charset="0"/>
                <a:ea typeface="Times New Roman" pitchFamily="18" charset="0"/>
                <a:cs typeface="Calibri" pitchFamily="34" charset="0"/>
              </a:rPr>
              <a:t>                </a:t>
            </a:r>
            <a:endParaRPr lang="en-US" sz="900">
              <a:ea typeface="Times New Roman" pitchFamily="18" charset="0"/>
            </a:endParaRPr>
          </a:p>
          <a:p>
            <a:pPr eaLnBrk="0" hangingPunct="0">
              <a:tabLst>
                <a:tab pos="2305050" algn="l"/>
              </a:tabLst>
            </a:pPr>
            <a:r>
              <a:rPr lang="en-US" sz="1100">
                <a:latin typeface="Calibri" pitchFamily="34" charset="0"/>
                <a:ea typeface="Times New Roman" pitchFamily="18" charset="0"/>
                <a:cs typeface="Calibri" pitchFamily="34" charset="0"/>
              </a:rPr>
              <a:t>             </a:t>
            </a: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endParaRPr lang="en-US" sz="1100">
              <a:latin typeface="Calibri" pitchFamily="34" charset="0"/>
              <a:ea typeface="Times New Roman" pitchFamily="18" charset="0"/>
              <a:cs typeface="Calibri" pitchFamily="34" charset="0"/>
            </a:endParaRPr>
          </a:p>
          <a:p>
            <a:pPr eaLnBrk="0" hangingPunct="0">
              <a:tabLst>
                <a:tab pos="2305050" algn="l"/>
              </a:tabLst>
            </a:pPr>
            <a:r>
              <a:rPr lang="en-US" sz="1100">
                <a:latin typeface="Calibri" pitchFamily="34" charset="0"/>
                <a:ea typeface="Times New Roman" pitchFamily="18" charset="0"/>
                <a:cs typeface="Calibri" pitchFamily="34" charset="0"/>
              </a:rPr>
              <a:t>                                              </a:t>
            </a:r>
            <a:r>
              <a:rPr lang="en-US" sz="1400">
                <a:latin typeface="Calibri" pitchFamily="34" charset="0"/>
                <a:ea typeface="Times New Roman" pitchFamily="18" charset="0"/>
                <a:cs typeface="Calibri" pitchFamily="34" charset="0"/>
              </a:rPr>
              <a:t>This form is used for the Item Details and item Id.</a:t>
            </a:r>
            <a:endParaRPr lang="en-US" sz="1400"/>
          </a:p>
        </p:txBody>
      </p:sp>
      <p:pic>
        <p:nvPicPr>
          <p:cNvPr id="32773" name="Picture 2"/>
          <p:cNvPicPr>
            <a:picLocks noChangeAspect="1" noChangeArrowheads="1"/>
          </p:cNvPicPr>
          <p:nvPr/>
        </p:nvPicPr>
        <p:blipFill>
          <a:blip r:embed="rId4"/>
          <a:srcRect/>
          <a:stretch>
            <a:fillRect/>
          </a:stretch>
        </p:blipFill>
        <p:spPr bwMode="auto">
          <a:xfrm>
            <a:off x="990600" y="1447800"/>
            <a:ext cx="5934075" cy="37147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0"/>
            <a:ext cx="1825625" cy="1262063"/>
          </a:xfrm>
          <a:prstGeom prst="rect">
            <a:avLst/>
          </a:prstGeom>
          <a:noFill/>
          <a:ln w="9525">
            <a:noFill/>
            <a:miter lim="800000"/>
            <a:headEnd/>
            <a:tailEnd/>
          </a:ln>
        </p:spPr>
        <p:txBody>
          <a:bodyPr wrap="none" anchor="ctr">
            <a:spAutoFit/>
          </a:bodyPr>
          <a:lstStyle/>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r>
              <a:rPr lang="en-US" b="1" u="sng">
                <a:latin typeface="Calibri" pitchFamily="34" charset="0"/>
                <a:ea typeface="Times New Roman" pitchFamily="18" charset="0"/>
                <a:cs typeface="Calibri" pitchFamily="34" charset="0"/>
              </a:rPr>
              <a:t>Staff Information</a:t>
            </a:r>
            <a:endParaRPr lang="en-US">
              <a:ea typeface="Times New Roman" pitchFamily="18" charset="0"/>
            </a:endParaRPr>
          </a:p>
          <a:p>
            <a:pPr eaLnBrk="0" hangingPunct="0">
              <a:tabLst>
                <a:tab pos="2305050" algn="l"/>
              </a:tabLst>
            </a:pPr>
            <a:endParaRPr lang="en-US">
              <a:ea typeface="Times New Roman" pitchFamily="18" charset="0"/>
            </a:endParaRPr>
          </a:p>
        </p:txBody>
      </p:sp>
      <p:pic>
        <p:nvPicPr>
          <p:cNvPr id="33795" name="Picture 34"/>
          <p:cNvPicPr>
            <a:picLocks noChangeAspect="1" noChangeArrowheads="1"/>
          </p:cNvPicPr>
          <p:nvPr/>
        </p:nvPicPr>
        <p:blipFill>
          <a:blip r:embed="rId3"/>
          <a:srcRect t="16438" b="6850"/>
          <a:stretch>
            <a:fillRect/>
          </a:stretch>
        </p:blipFill>
        <p:spPr bwMode="auto">
          <a:xfrm>
            <a:off x="1447800" y="990600"/>
            <a:ext cx="5953125" cy="4114800"/>
          </a:xfrm>
          <a:prstGeom prst="rect">
            <a:avLst/>
          </a:prstGeom>
          <a:noFill/>
          <a:ln w="9525">
            <a:noFill/>
            <a:miter lim="800000"/>
            <a:headEnd/>
            <a:tailEnd/>
          </a:ln>
        </p:spPr>
      </p:pic>
      <p:sp>
        <p:nvSpPr>
          <p:cNvPr id="33796" name="Rectangle 3"/>
          <p:cNvSpPr>
            <a:spLocks noChangeArrowheads="1"/>
          </p:cNvSpPr>
          <p:nvPr/>
        </p:nvSpPr>
        <p:spPr bwMode="auto">
          <a:xfrm>
            <a:off x="0" y="4171950"/>
            <a:ext cx="9144000" cy="2338388"/>
          </a:xfrm>
          <a:prstGeom prst="rect">
            <a:avLst/>
          </a:prstGeom>
          <a:noFill/>
          <a:ln w="9525">
            <a:noFill/>
            <a:miter lim="800000"/>
            <a:headEnd/>
            <a:tailEnd/>
          </a:ln>
        </p:spPr>
        <p:txBody>
          <a:bodyPr anchor="ctr">
            <a:spAutoFit/>
          </a:bodyPr>
          <a:lstStyle/>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r>
              <a:rPr lang="en-US" sz="1400">
                <a:latin typeface="Calibri" pitchFamily="34" charset="0"/>
                <a:ea typeface="Times New Roman" pitchFamily="18" charset="0"/>
                <a:cs typeface="Calibri" pitchFamily="34" charset="0"/>
              </a:rPr>
              <a:t>This is staff form Form you can see all details of Staff.</a:t>
            </a:r>
            <a:endParaRPr lang="en-US" sz="1400">
              <a:ea typeface="Times New Roman" pitchFamily="18" charset="0"/>
            </a:endParaRPr>
          </a:p>
        </p:txBody>
      </p:sp>
      <p:pic>
        <p:nvPicPr>
          <p:cNvPr id="33797" name="Picture 2"/>
          <p:cNvPicPr>
            <a:picLocks noChangeAspect="1" noChangeArrowheads="1"/>
          </p:cNvPicPr>
          <p:nvPr/>
        </p:nvPicPr>
        <p:blipFill>
          <a:blip r:embed="rId4"/>
          <a:srcRect/>
          <a:stretch>
            <a:fillRect/>
          </a:stretch>
        </p:blipFill>
        <p:spPr bwMode="auto">
          <a:xfrm>
            <a:off x="1457325" y="1085850"/>
            <a:ext cx="5934075" cy="37147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6024563" cy="1600200"/>
          </a:xfrm>
          <a:prstGeom prst="rect">
            <a:avLst/>
          </a:prstGeom>
          <a:noFill/>
          <a:ln w="9525">
            <a:noFill/>
            <a:miter lim="800000"/>
            <a:headEnd/>
            <a:tailEnd/>
          </a:ln>
        </p:spPr>
        <p:txBody>
          <a:bodyPr wrap="none" anchor="ctr">
            <a:spAutoFit/>
          </a:bodyPr>
          <a:lstStyle/>
          <a:p>
            <a:pPr>
              <a:tabLst>
                <a:tab pos="2305050" algn="l"/>
              </a:tabLst>
            </a:pPr>
            <a:endParaRPr lang="en-US" sz="1100" b="1" u="sng">
              <a:latin typeface="Calibri" pitchFamily="34" charset="0"/>
              <a:ea typeface="Times New Roman" pitchFamily="18" charset="0"/>
              <a:cs typeface="Calibri" pitchFamily="34" charset="0"/>
            </a:endParaRPr>
          </a:p>
          <a:p>
            <a:pPr>
              <a:tabLst>
                <a:tab pos="2305050" algn="l"/>
              </a:tabLst>
            </a:pPr>
            <a:endParaRPr lang="en-US" sz="1100" b="1" u="sng">
              <a:latin typeface="Calibri" pitchFamily="34" charset="0"/>
              <a:ea typeface="Times New Roman" pitchFamily="18" charset="0"/>
              <a:cs typeface="Calibri" pitchFamily="34" charset="0"/>
            </a:endParaRPr>
          </a:p>
          <a:p>
            <a:pPr>
              <a:tabLst>
                <a:tab pos="2305050" algn="l"/>
              </a:tabLst>
            </a:pPr>
            <a:endParaRPr lang="en-US" sz="1100" b="1" u="sng">
              <a:latin typeface="Calibri" pitchFamily="34" charset="0"/>
              <a:ea typeface="Times New Roman" pitchFamily="18" charset="0"/>
              <a:cs typeface="Calibri" pitchFamily="34" charset="0"/>
            </a:endParaRPr>
          </a:p>
          <a:p>
            <a:pPr>
              <a:tabLst>
                <a:tab pos="2305050" algn="l"/>
              </a:tabLst>
            </a:pPr>
            <a:endParaRPr lang="en-US" sz="1100" b="1" u="sng">
              <a:latin typeface="Calibri" pitchFamily="34" charset="0"/>
              <a:ea typeface="Times New Roman" pitchFamily="18" charset="0"/>
              <a:cs typeface="Calibri" pitchFamily="34" charset="0"/>
            </a:endParaRPr>
          </a:p>
          <a:p>
            <a:pPr>
              <a:tabLst>
                <a:tab pos="2305050" algn="l"/>
              </a:tabLst>
            </a:pPr>
            <a:r>
              <a:rPr lang="en-US" b="1" u="sng">
                <a:latin typeface="Calibri" pitchFamily="34" charset="0"/>
                <a:ea typeface="Times New Roman" pitchFamily="18" charset="0"/>
                <a:cs typeface="Calibri" pitchFamily="34" charset="0"/>
              </a:rPr>
              <a:t>Author_Master</a:t>
            </a:r>
            <a:endParaRPr lang="en-US">
              <a:ea typeface="Times New Roman" pitchFamily="18" charset="0"/>
            </a:endParaRPr>
          </a:p>
          <a:p>
            <a:pPr eaLnBrk="0" hangingPunct="0">
              <a:tabLst>
                <a:tab pos="2305050" algn="l"/>
              </a:tabLst>
            </a:pPr>
            <a:r>
              <a:rPr lang="en-US" sz="1000" b="1">
                <a:latin typeface="Calibri" pitchFamily="34" charset="0"/>
                <a:ea typeface="Times New Roman" pitchFamily="18" charset="0"/>
                <a:cs typeface="Calibri" pitchFamily="34" charset="0"/>
              </a:rPr>
              <a:t>                                                                                                        </a:t>
            </a:r>
            <a:r>
              <a:rPr lang="en-US" b="1" u="sng">
                <a:latin typeface="Calibri" pitchFamily="34" charset="0"/>
                <a:ea typeface="Times New Roman" pitchFamily="18" charset="0"/>
                <a:cs typeface="Calibri" pitchFamily="34" charset="0"/>
              </a:rPr>
              <a:t>1.Author_Master Information</a:t>
            </a:r>
            <a:endParaRPr lang="en-US"/>
          </a:p>
          <a:p>
            <a:pPr eaLnBrk="0" hangingPunct="0">
              <a:tabLst>
                <a:tab pos="2305050" algn="l"/>
              </a:tabLst>
            </a:pPr>
            <a:endParaRPr lang="en-US"/>
          </a:p>
        </p:txBody>
      </p:sp>
      <p:pic>
        <p:nvPicPr>
          <p:cNvPr id="34819" name="Picture 37"/>
          <p:cNvPicPr>
            <a:picLocks noChangeAspect="1" noChangeArrowheads="1"/>
          </p:cNvPicPr>
          <p:nvPr/>
        </p:nvPicPr>
        <p:blipFill>
          <a:blip r:embed="rId3"/>
          <a:srcRect t="15166" b="7109"/>
          <a:stretch>
            <a:fillRect/>
          </a:stretch>
        </p:blipFill>
        <p:spPr bwMode="auto">
          <a:xfrm>
            <a:off x="685800" y="2057400"/>
            <a:ext cx="5953125" cy="3124200"/>
          </a:xfrm>
          <a:prstGeom prst="rect">
            <a:avLst/>
          </a:prstGeom>
          <a:noFill/>
          <a:ln w="9525">
            <a:noFill/>
            <a:miter lim="800000"/>
            <a:headEnd/>
            <a:tailEnd/>
          </a:ln>
        </p:spPr>
      </p:pic>
      <p:sp>
        <p:nvSpPr>
          <p:cNvPr id="34820" name="Rectangle 3"/>
          <p:cNvSpPr>
            <a:spLocks noChangeArrowheads="1"/>
          </p:cNvSpPr>
          <p:nvPr/>
        </p:nvSpPr>
        <p:spPr bwMode="auto">
          <a:xfrm>
            <a:off x="0" y="4171950"/>
            <a:ext cx="9209088" cy="2324100"/>
          </a:xfrm>
          <a:prstGeom prst="rect">
            <a:avLst/>
          </a:prstGeom>
          <a:noFill/>
          <a:ln w="9525">
            <a:noFill/>
            <a:miter lim="800000"/>
            <a:headEnd/>
            <a:tailEnd/>
          </a:ln>
        </p:spPr>
        <p:txBody>
          <a:bodyPr wrap="none" anchor="ctr">
            <a:spAutoFit/>
          </a:bodyPr>
          <a:lstStyle/>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endParaRPr lang="en-US" sz="1100">
              <a:latin typeface="Calibri" pitchFamily="34" charset="0"/>
              <a:ea typeface="Times New Roman" pitchFamily="18" charset="0"/>
              <a:cs typeface="Calibri" pitchFamily="34" charset="0"/>
            </a:endParaRPr>
          </a:p>
          <a:p>
            <a:pPr>
              <a:tabLst>
                <a:tab pos="2305050" algn="l"/>
              </a:tabLst>
            </a:pPr>
            <a:r>
              <a:rPr lang="en-US" sz="1400">
                <a:latin typeface="Calibri" pitchFamily="34" charset="0"/>
                <a:ea typeface="Times New Roman" pitchFamily="18" charset="0"/>
                <a:cs typeface="Calibri" pitchFamily="34" charset="0"/>
              </a:rPr>
              <a:t>  This is Student Master Form you can give all details of Student and Add new Student as well as Update and Delete Student.</a:t>
            </a:r>
            <a:endParaRPr lang="en-US" sz="1400">
              <a:ea typeface="Times New Roman" pitchFamily="18" charset="0"/>
            </a:endParaRPr>
          </a:p>
          <a:p>
            <a:pPr eaLnBrk="0" hangingPunct="0">
              <a:tabLst>
                <a:tab pos="2305050" algn="l"/>
              </a:tabLst>
            </a:pPr>
            <a:r>
              <a:rPr lang="en-US" sz="1400">
                <a:latin typeface="Calibri" pitchFamily="34" charset="0"/>
                <a:ea typeface="Times New Roman" pitchFamily="18" charset="0"/>
                <a:cs typeface="Calibri" pitchFamily="34" charset="0"/>
              </a:rPr>
              <a:t>  Administrator and User have right his Add new Student in the Student Master.</a:t>
            </a:r>
            <a:endParaRPr lang="en-US" sz="1400"/>
          </a:p>
          <a:p>
            <a:pPr eaLnBrk="0" hangingPunct="0">
              <a:tabLst>
                <a:tab pos="2305050" algn="l"/>
              </a:tabLst>
            </a:pPr>
            <a:endParaRPr lang="en-US"/>
          </a:p>
        </p:txBody>
      </p:sp>
      <p:pic>
        <p:nvPicPr>
          <p:cNvPr id="34821" name="Picture 2"/>
          <p:cNvPicPr>
            <a:picLocks noChangeAspect="1" noChangeArrowheads="1"/>
          </p:cNvPicPr>
          <p:nvPr/>
        </p:nvPicPr>
        <p:blipFill>
          <a:blip r:embed="rId4"/>
          <a:srcRect/>
          <a:stretch>
            <a:fillRect/>
          </a:stretch>
        </p:blipFill>
        <p:spPr bwMode="auto">
          <a:xfrm>
            <a:off x="771525" y="1466850"/>
            <a:ext cx="5934075" cy="37147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0"/>
            <a:ext cx="1700213" cy="1354138"/>
          </a:xfrm>
          <a:prstGeom prst="rect">
            <a:avLst/>
          </a:prstGeom>
          <a:noFill/>
          <a:ln w="9525">
            <a:noFill/>
            <a:miter lim="800000"/>
            <a:headEnd/>
            <a:tailEnd/>
          </a:ln>
        </p:spPr>
        <p:txBody>
          <a:bodyPr wrap="none" anchor="ctr">
            <a:spAutoFit/>
          </a:bodyPr>
          <a:lstStyle/>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endParaRPr lang="en-US" sz="1000" b="1" u="sng">
              <a:latin typeface="Calibri" pitchFamily="34" charset="0"/>
              <a:ea typeface="Times New Roman" pitchFamily="18" charset="0"/>
              <a:cs typeface="Calibri" pitchFamily="34" charset="0"/>
            </a:endParaRPr>
          </a:p>
          <a:p>
            <a:pPr>
              <a:tabLst>
                <a:tab pos="2305050" algn="l"/>
              </a:tabLst>
            </a:pPr>
            <a:r>
              <a:rPr lang="en-US" sz="1400" b="1" u="sng">
                <a:latin typeface="Calibri" pitchFamily="34" charset="0"/>
                <a:ea typeface="Times New Roman" pitchFamily="18" charset="0"/>
                <a:cs typeface="Calibri" pitchFamily="34" charset="0"/>
              </a:rPr>
              <a:t>Student Information</a:t>
            </a:r>
            <a:endParaRPr lang="en-US" sz="1400">
              <a:ea typeface="Times New Roman" pitchFamily="18" charset="0"/>
            </a:endParaRPr>
          </a:p>
          <a:p>
            <a:pPr eaLnBrk="0" hangingPunct="0">
              <a:tabLst>
                <a:tab pos="2305050" algn="l"/>
              </a:tabLst>
            </a:pPr>
            <a:endParaRPr lang="en-US">
              <a:ea typeface="Times New Roman" pitchFamily="18" charset="0"/>
            </a:endParaRPr>
          </a:p>
        </p:txBody>
      </p:sp>
      <p:pic>
        <p:nvPicPr>
          <p:cNvPr id="35843" name="Picture 40"/>
          <p:cNvPicPr>
            <a:picLocks noChangeAspect="1" noChangeArrowheads="1"/>
          </p:cNvPicPr>
          <p:nvPr/>
        </p:nvPicPr>
        <p:blipFill>
          <a:blip r:embed="rId3"/>
          <a:srcRect t="14612" b="5023"/>
          <a:stretch>
            <a:fillRect/>
          </a:stretch>
        </p:blipFill>
        <p:spPr bwMode="auto">
          <a:xfrm>
            <a:off x="609600" y="1981200"/>
            <a:ext cx="5953125" cy="3352800"/>
          </a:xfrm>
          <a:prstGeom prst="rect">
            <a:avLst/>
          </a:prstGeom>
          <a:noFill/>
          <a:ln w="9525">
            <a:noFill/>
            <a:miter lim="800000"/>
            <a:headEnd/>
            <a:tailEnd/>
          </a:ln>
        </p:spPr>
      </p:pic>
      <p:sp>
        <p:nvSpPr>
          <p:cNvPr id="35844" name="Rectangle 3"/>
          <p:cNvSpPr>
            <a:spLocks noChangeArrowheads="1"/>
          </p:cNvSpPr>
          <p:nvPr/>
        </p:nvSpPr>
        <p:spPr bwMode="auto">
          <a:xfrm>
            <a:off x="0" y="4171950"/>
            <a:ext cx="9144000" cy="2170113"/>
          </a:xfrm>
          <a:prstGeom prst="rect">
            <a:avLst/>
          </a:prstGeom>
          <a:noFill/>
          <a:ln w="9525">
            <a:noFill/>
            <a:miter lim="800000"/>
            <a:headEnd/>
            <a:tailEnd/>
          </a:ln>
        </p:spPr>
        <p:txBody>
          <a:bodyPr anchor="ctr">
            <a:spAutoFit/>
          </a:bodyPr>
          <a:lstStyle/>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endParaRPr lang="en-US" sz="1100">
              <a:latin typeface="Calibri" pitchFamily="34" charset="0"/>
              <a:ea typeface="Times New Roman" pitchFamily="18" charset="0"/>
              <a:cs typeface="Calibri" pitchFamily="34" charset="0"/>
            </a:endParaRPr>
          </a:p>
          <a:p>
            <a:pPr indent="457200">
              <a:tabLst>
                <a:tab pos="2305050" algn="l"/>
              </a:tabLst>
            </a:pPr>
            <a:r>
              <a:rPr lang="en-US" sz="1400">
                <a:latin typeface="Calibri" pitchFamily="34" charset="0"/>
                <a:ea typeface="Times New Roman" pitchFamily="18" charset="0"/>
                <a:cs typeface="Calibri" pitchFamily="34" charset="0"/>
              </a:rPr>
              <a:t>This is Student Master Form you can see all details of Student.</a:t>
            </a:r>
            <a:endParaRPr lang="en-US" sz="1400">
              <a:ea typeface="Times New Roman" pitchFamily="18" charset="0"/>
            </a:endParaRPr>
          </a:p>
        </p:txBody>
      </p:sp>
      <p:pic>
        <p:nvPicPr>
          <p:cNvPr id="35845" name="Picture 2"/>
          <p:cNvPicPr>
            <a:picLocks noChangeAspect="1" noChangeArrowheads="1"/>
          </p:cNvPicPr>
          <p:nvPr/>
        </p:nvPicPr>
        <p:blipFill>
          <a:blip r:embed="rId4"/>
          <a:srcRect/>
          <a:stretch>
            <a:fillRect/>
          </a:stretch>
        </p:blipFill>
        <p:spPr bwMode="auto">
          <a:xfrm>
            <a:off x="533400" y="1390650"/>
            <a:ext cx="5934075" cy="37147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0"/>
            <a:ext cx="1819275" cy="1538288"/>
          </a:xfrm>
          <a:prstGeom prst="rect">
            <a:avLst/>
          </a:prstGeom>
          <a:noFill/>
          <a:ln w="9525">
            <a:noFill/>
            <a:miter lim="800000"/>
            <a:headEnd/>
            <a:tailEnd/>
          </a:ln>
        </p:spPr>
        <p:txBody>
          <a:bodyPr wrap="none" anchor="ctr">
            <a:spAutoFit/>
          </a:bodyPr>
          <a:lstStyle/>
          <a:p>
            <a:pPr>
              <a:tabLst>
                <a:tab pos="1863725" algn="l"/>
              </a:tabLst>
            </a:pPr>
            <a:endParaRPr lang="en-US" sz="1000" b="1" u="sng">
              <a:latin typeface="Calibri" pitchFamily="34" charset="0"/>
              <a:ea typeface="Times New Roman" pitchFamily="18" charset="0"/>
              <a:cs typeface="Calibri" pitchFamily="34" charset="0"/>
            </a:endParaRPr>
          </a:p>
          <a:p>
            <a:pPr>
              <a:tabLst>
                <a:tab pos="1863725" algn="l"/>
              </a:tabLst>
            </a:pPr>
            <a:endParaRPr lang="en-US" sz="1000" b="1" u="sng">
              <a:latin typeface="Calibri" pitchFamily="34" charset="0"/>
              <a:ea typeface="Times New Roman" pitchFamily="18" charset="0"/>
              <a:cs typeface="Calibri" pitchFamily="34" charset="0"/>
            </a:endParaRPr>
          </a:p>
          <a:p>
            <a:pPr>
              <a:tabLst>
                <a:tab pos="1863725" algn="l"/>
              </a:tabLst>
            </a:pPr>
            <a:endParaRPr lang="en-US" sz="1000" b="1" u="sng">
              <a:latin typeface="Calibri" pitchFamily="34" charset="0"/>
              <a:ea typeface="Times New Roman" pitchFamily="18" charset="0"/>
              <a:cs typeface="Calibri" pitchFamily="34" charset="0"/>
            </a:endParaRPr>
          </a:p>
          <a:p>
            <a:pPr>
              <a:tabLst>
                <a:tab pos="1863725" algn="l"/>
              </a:tabLst>
            </a:pPr>
            <a:endParaRPr lang="en-US" sz="1000" b="1" u="sng">
              <a:latin typeface="Calibri" pitchFamily="34" charset="0"/>
              <a:ea typeface="Times New Roman" pitchFamily="18" charset="0"/>
              <a:cs typeface="Calibri" pitchFamily="34" charset="0"/>
            </a:endParaRPr>
          </a:p>
          <a:p>
            <a:pPr>
              <a:tabLst>
                <a:tab pos="1863725" algn="l"/>
              </a:tabLst>
            </a:pPr>
            <a:endParaRPr lang="en-US" b="1" u="sng">
              <a:latin typeface="Calibri" pitchFamily="34" charset="0"/>
              <a:ea typeface="Times New Roman" pitchFamily="18" charset="0"/>
              <a:cs typeface="Calibri" pitchFamily="34" charset="0"/>
            </a:endParaRPr>
          </a:p>
          <a:p>
            <a:pPr>
              <a:tabLst>
                <a:tab pos="1863725" algn="l"/>
              </a:tabLst>
            </a:pPr>
            <a:r>
              <a:rPr lang="en-US" b="1" u="sng">
                <a:latin typeface="Calibri" pitchFamily="34" charset="0"/>
                <a:ea typeface="Times New Roman" pitchFamily="18" charset="0"/>
                <a:cs typeface="Calibri" pitchFamily="34" charset="0"/>
              </a:rPr>
              <a:t>Language Master</a:t>
            </a:r>
            <a:endParaRPr lang="en-US">
              <a:ea typeface="Times New Roman" pitchFamily="18" charset="0"/>
            </a:endParaRPr>
          </a:p>
          <a:p>
            <a:pPr eaLnBrk="0" hangingPunct="0">
              <a:tabLst>
                <a:tab pos="1863725" algn="l"/>
              </a:tabLst>
            </a:pPr>
            <a:endParaRPr lang="en-US">
              <a:ea typeface="Times New Roman" pitchFamily="18" charset="0"/>
            </a:endParaRPr>
          </a:p>
        </p:txBody>
      </p:sp>
      <p:pic>
        <p:nvPicPr>
          <p:cNvPr id="36867" name="Picture 46"/>
          <p:cNvPicPr>
            <a:picLocks noChangeAspect="1" noChangeArrowheads="1"/>
          </p:cNvPicPr>
          <p:nvPr/>
        </p:nvPicPr>
        <p:blipFill>
          <a:blip r:embed="rId3"/>
          <a:srcRect t="16409" b="7692"/>
          <a:stretch>
            <a:fillRect/>
          </a:stretch>
        </p:blipFill>
        <p:spPr bwMode="auto">
          <a:xfrm>
            <a:off x="1209675" y="1981200"/>
            <a:ext cx="5953125" cy="3810000"/>
          </a:xfrm>
          <a:prstGeom prst="rect">
            <a:avLst/>
          </a:prstGeom>
          <a:noFill/>
          <a:ln w="9525">
            <a:noFill/>
            <a:miter lim="800000"/>
            <a:headEnd/>
            <a:tailEnd/>
          </a:ln>
        </p:spPr>
      </p:pic>
      <p:sp>
        <p:nvSpPr>
          <p:cNvPr id="36868" name="Rectangle 3"/>
          <p:cNvSpPr>
            <a:spLocks noChangeArrowheads="1"/>
          </p:cNvSpPr>
          <p:nvPr/>
        </p:nvSpPr>
        <p:spPr bwMode="auto">
          <a:xfrm>
            <a:off x="0" y="4171950"/>
            <a:ext cx="7008813" cy="2278063"/>
          </a:xfrm>
          <a:prstGeom prst="rect">
            <a:avLst/>
          </a:prstGeom>
          <a:noFill/>
          <a:ln w="9525">
            <a:noFill/>
            <a:miter lim="800000"/>
            <a:headEnd/>
            <a:tailEnd/>
          </a:ln>
        </p:spPr>
        <p:txBody>
          <a:bodyPr wrap="none" anchor="ctr">
            <a:spAutoFit/>
          </a:bodyPr>
          <a:lstStyle/>
          <a:p>
            <a:pPr indent="457200">
              <a:tabLst>
                <a:tab pos="1863725" algn="l"/>
              </a:tabLst>
            </a:pPr>
            <a:r>
              <a:rPr lang="en-US" sz="1100">
                <a:latin typeface="Calibri" pitchFamily="34" charset="0"/>
                <a:ea typeface="Times New Roman" pitchFamily="18" charset="0"/>
                <a:cs typeface="Calibri" pitchFamily="34" charset="0"/>
              </a:rPr>
              <a:t>	</a:t>
            </a:r>
            <a:endParaRPr lang="en-US" sz="900">
              <a:ea typeface="Times New Roman" pitchFamily="18" charset="0"/>
            </a:endParaRPr>
          </a:p>
          <a:p>
            <a:pPr indent="457200" eaLnBrk="0" hangingPunct="0">
              <a:tabLst>
                <a:tab pos="1863725" algn="l"/>
              </a:tabLst>
            </a:pPr>
            <a:r>
              <a:rPr lang="en-US" sz="1100">
                <a:latin typeface="Calibri" pitchFamily="34" charset="0"/>
                <a:ea typeface="Times New Roman" pitchFamily="18" charset="0"/>
                <a:cs typeface="Calibri" pitchFamily="34" charset="0"/>
              </a:rPr>
              <a:t>    </a:t>
            </a: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endParaRPr lang="en-US" sz="1100">
              <a:latin typeface="Calibri" pitchFamily="34" charset="0"/>
              <a:ea typeface="Times New Roman" pitchFamily="18" charset="0"/>
              <a:cs typeface="Calibri" pitchFamily="34" charset="0"/>
            </a:endParaRPr>
          </a:p>
          <a:p>
            <a:pPr indent="457200" eaLnBrk="0" hangingPunct="0">
              <a:tabLst>
                <a:tab pos="1863725" algn="l"/>
              </a:tabLst>
            </a:pPr>
            <a:r>
              <a:rPr lang="en-US" sz="1400">
                <a:latin typeface="Calibri" pitchFamily="34" charset="0"/>
                <a:ea typeface="Times New Roman" pitchFamily="18" charset="0"/>
                <a:cs typeface="Calibri" pitchFamily="34" charset="0"/>
              </a:rPr>
              <a:t>This is form is used for theLaguage of wise book we can find it in language master form.</a:t>
            </a:r>
            <a:endParaRPr lang="en-US" sz="1400"/>
          </a:p>
          <a:p>
            <a:pPr indent="457200" eaLnBrk="0" hangingPunct="0">
              <a:tabLst>
                <a:tab pos="1863725" algn="l"/>
              </a:tabLst>
            </a:pPr>
            <a:endParaRPr lang="en-US"/>
          </a:p>
        </p:txBody>
      </p:sp>
      <p:pic>
        <p:nvPicPr>
          <p:cNvPr id="36869" name="Picture 2"/>
          <p:cNvPicPr>
            <a:picLocks noChangeAspect="1" noChangeArrowheads="1"/>
          </p:cNvPicPr>
          <p:nvPr/>
        </p:nvPicPr>
        <p:blipFill>
          <a:blip r:embed="rId4"/>
          <a:srcRect/>
          <a:stretch>
            <a:fillRect/>
          </a:stretch>
        </p:blipFill>
        <p:spPr bwMode="auto">
          <a:xfrm>
            <a:off x="1228725" y="1924050"/>
            <a:ext cx="5934075" cy="37147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1366838" cy="1323975"/>
          </a:xfrm>
          <a:prstGeom prst="rect">
            <a:avLst/>
          </a:prstGeom>
          <a:noFill/>
          <a:ln w="9525">
            <a:noFill/>
            <a:miter lim="800000"/>
            <a:headEnd/>
            <a:tailEnd/>
          </a:ln>
        </p:spPr>
        <p:txBody>
          <a:bodyPr wrap="none" anchor="ctr">
            <a:spAutoFit/>
          </a:bodyPr>
          <a:lstStyle/>
          <a:p>
            <a:pPr>
              <a:tabLst>
                <a:tab pos="1863725" algn="l"/>
              </a:tabLst>
            </a:pPr>
            <a:endParaRPr lang="en-US" sz="1100" b="1" u="sng">
              <a:latin typeface="Calibri" pitchFamily="34" charset="0"/>
              <a:ea typeface="Times New Roman" pitchFamily="18" charset="0"/>
              <a:cs typeface="Calibri" pitchFamily="34" charset="0"/>
            </a:endParaRPr>
          </a:p>
          <a:p>
            <a:pPr>
              <a:tabLst>
                <a:tab pos="1863725" algn="l"/>
              </a:tabLst>
            </a:pPr>
            <a:endParaRPr lang="en-US" sz="1100" b="1" u="sng">
              <a:latin typeface="Calibri" pitchFamily="34" charset="0"/>
              <a:ea typeface="Times New Roman" pitchFamily="18" charset="0"/>
              <a:cs typeface="Calibri" pitchFamily="34" charset="0"/>
            </a:endParaRPr>
          </a:p>
          <a:p>
            <a:pPr>
              <a:tabLst>
                <a:tab pos="1863725" algn="l"/>
              </a:tabLst>
            </a:pPr>
            <a:endParaRPr lang="en-US" sz="1100" b="1" u="sng">
              <a:latin typeface="Calibri" pitchFamily="34" charset="0"/>
              <a:ea typeface="Times New Roman" pitchFamily="18" charset="0"/>
              <a:cs typeface="Calibri" pitchFamily="34" charset="0"/>
            </a:endParaRPr>
          </a:p>
          <a:p>
            <a:pPr>
              <a:tabLst>
                <a:tab pos="1863725" algn="l"/>
              </a:tabLst>
            </a:pPr>
            <a:endParaRPr lang="en-US" sz="1100" b="1" u="sng">
              <a:latin typeface="Calibri" pitchFamily="34" charset="0"/>
              <a:ea typeface="Times New Roman" pitchFamily="18" charset="0"/>
              <a:cs typeface="Calibri" pitchFamily="34" charset="0"/>
            </a:endParaRPr>
          </a:p>
          <a:p>
            <a:pPr>
              <a:tabLst>
                <a:tab pos="1863725" algn="l"/>
              </a:tabLst>
            </a:pPr>
            <a:r>
              <a:rPr lang="en-US" b="1" u="sng">
                <a:latin typeface="Calibri" pitchFamily="34" charset="0"/>
                <a:ea typeface="Times New Roman" pitchFamily="18" charset="0"/>
                <a:cs typeface="Calibri" pitchFamily="34" charset="0"/>
              </a:rPr>
              <a:t>Rack Master</a:t>
            </a:r>
            <a:endParaRPr lang="en-US">
              <a:ea typeface="Times New Roman" pitchFamily="18" charset="0"/>
            </a:endParaRPr>
          </a:p>
          <a:p>
            <a:pPr eaLnBrk="0" hangingPunct="0">
              <a:tabLst>
                <a:tab pos="1863725" algn="l"/>
              </a:tabLst>
            </a:pPr>
            <a:endParaRPr lang="en-US">
              <a:ea typeface="Times New Roman" pitchFamily="18" charset="0"/>
            </a:endParaRPr>
          </a:p>
        </p:txBody>
      </p:sp>
      <p:pic>
        <p:nvPicPr>
          <p:cNvPr id="37891" name="Picture 43"/>
          <p:cNvPicPr>
            <a:picLocks noChangeAspect="1" noChangeArrowheads="1"/>
          </p:cNvPicPr>
          <p:nvPr/>
        </p:nvPicPr>
        <p:blipFill>
          <a:blip r:embed="rId3"/>
          <a:srcRect t="16142" b="8521"/>
          <a:stretch>
            <a:fillRect/>
          </a:stretch>
        </p:blipFill>
        <p:spPr bwMode="auto">
          <a:xfrm>
            <a:off x="762000" y="2057400"/>
            <a:ext cx="5953125" cy="3200400"/>
          </a:xfrm>
          <a:prstGeom prst="rect">
            <a:avLst/>
          </a:prstGeom>
          <a:noFill/>
          <a:ln w="9525">
            <a:noFill/>
            <a:miter lim="800000"/>
            <a:headEnd/>
            <a:tailEnd/>
          </a:ln>
        </p:spPr>
      </p:pic>
      <p:sp>
        <p:nvSpPr>
          <p:cNvPr id="37892" name="Rectangle 3"/>
          <p:cNvSpPr>
            <a:spLocks noChangeArrowheads="1"/>
          </p:cNvSpPr>
          <p:nvPr/>
        </p:nvSpPr>
        <p:spPr bwMode="auto">
          <a:xfrm>
            <a:off x="0" y="4171950"/>
            <a:ext cx="5807075" cy="1831975"/>
          </a:xfrm>
          <a:prstGeom prst="rect">
            <a:avLst/>
          </a:prstGeom>
          <a:noFill/>
          <a:ln w="9525">
            <a:noFill/>
            <a:miter lim="800000"/>
            <a:headEnd/>
            <a:tailEnd/>
          </a:ln>
        </p:spPr>
        <p:txBody>
          <a:bodyPr wrap="none" anchor="ctr">
            <a:spAutoFit/>
          </a:bodyPr>
          <a:lstStyle/>
          <a:p>
            <a:pPr>
              <a:tabLst>
                <a:tab pos="1143000" algn="l"/>
              </a:tabLst>
            </a:pPr>
            <a:r>
              <a:rPr lang="en-US" sz="1100">
                <a:latin typeface="Calibri" pitchFamily="34" charset="0"/>
                <a:ea typeface="Times New Roman" pitchFamily="18" charset="0"/>
                <a:cs typeface="Calibri" pitchFamily="34" charset="0"/>
              </a:rPr>
              <a:t>	</a:t>
            </a: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endParaRPr lang="en-US" sz="1100">
              <a:latin typeface="Calibri" pitchFamily="34" charset="0"/>
              <a:ea typeface="Times New Roman" pitchFamily="18" charset="0"/>
              <a:cs typeface="Calibri" pitchFamily="34" charset="0"/>
            </a:endParaRPr>
          </a:p>
          <a:p>
            <a:pPr>
              <a:tabLst>
                <a:tab pos="1143000" algn="l"/>
              </a:tabLst>
            </a:pPr>
            <a:r>
              <a:rPr lang="en-US" sz="1100">
                <a:latin typeface="Calibri" pitchFamily="34" charset="0"/>
                <a:ea typeface="Times New Roman" pitchFamily="18" charset="0"/>
                <a:cs typeface="Calibri" pitchFamily="34" charset="0"/>
              </a:rPr>
              <a:t>                                                                    </a:t>
            </a:r>
            <a:r>
              <a:rPr lang="en-US" sz="1400">
                <a:latin typeface="Calibri" pitchFamily="34" charset="0"/>
                <a:ea typeface="Times New Roman" pitchFamily="18" charset="0"/>
                <a:cs typeface="Calibri" pitchFamily="34" charset="0"/>
              </a:rPr>
              <a:t>This form is Rack Master we can add the books</a:t>
            </a:r>
            <a:r>
              <a:rPr lang="en-US" sz="1100">
                <a:latin typeface="Calibri" pitchFamily="34" charset="0"/>
                <a:ea typeface="Times New Roman" pitchFamily="18" charset="0"/>
                <a:cs typeface="Calibri" pitchFamily="34" charset="0"/>
              </a:rPr>
              <a:t>.</a:t>
            </a:r>
            <a:endParaRPr lang="en-US">
              <a:ea typeface="Times New Roman" pitchFamily="18" charset="0"/>
            </a:endParaRPr>
          </a:p>
        </p:txBody>
      </p:sp>
      <p:pic>
        <p:nvPicPr>
          <p:cNvPr id="37893" name="Picture 2"/>
          <p:cNvPicPr>
            <a:picLocks noChangeAspect="1" noChangeArrowheads="1"/>
          </p:cNvPicPr>
          <p:nvPr/>
        </p:nvPicPr>
        <p:blipFill>
          <a:blip r:embed="rId4"/>
          <a:srcRect/>
          <a:stretch>
            <a:fillRect/>
          </a:stretch>
        </p:blipFill>
        <p:spPr bwMode="auto">
          <a:xfrm>
            <a:off x="847725" y="1295400"/>
            <a:ext cx="5934075" cy="37147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8199" y="1219200"/>
          <a:ext cx="7772401" cy="4471766"/>
        </p:xfrm>
        <a:graphic>
          <a:graphicData uri="http://schemas.openxmlformats.org/drawingml/2006/table">
            <a:tbl>
              <a:tblPr firstRow="1" bandRow="1">
                <a:tableStyleId>{912C8C85-51F0-491E-9774-3900AFEF0FD7}</a:tableStyleId>
              </a:tblPr>
              <a:tblGrid>
                <a:gridCol w="1991277"/>
                <a:gridCol w="256939"/>
                <a:gridCol w="5524185"/>
              </a:tblGrid>
              <a:tr h="577786">
                <a:tc gridSpan="3">
                  <a:txBody>
                    <a:bodyPr/>
                    <a:lstStyle/>
                    <a:p>
                      <a:r>
                        <a:rPr lang="en-US" sz="2400" b="1" dirty="0" smtClean="0">
                          <a:ln w="1905">
                            <a:solidFill>
                              <a:schemeClr val="bg1"/>
                            </a:solidFill>
                          </a:ln>
                          <a:solidFill>
                            <a:srgbClr val="FFFFFF"/>
                          </a:solidFill>
                          <a:effectLst>
                            <a:innerShdw blurRad="69850" dist="43180" dir="5400000">
                              <a:srgbClr val="000000">
                                <a:alpha val="65000"/>
                              </a:srgbClr>
                            </a:innerShdw>
                          </a:effectLst>
                        </a:rPr>
                        <a:t> Introduction</a:t>
                      </a:r>
                      <a:endParaRPr lang="en-US" sz="2400" dirty="0"/>
                    </a:p>
                  </a:txBody>
                  <a:tcPr/>
                </a:tc>
                <a:tc hMerge="1">
                  <a:txBody>
                    <a:bodyPr/>
                    <a:lstStyle/>
                    <a:p>
                      <a:endParaRPr lang="en-US"/>
                    </a:p>
                  </a:txBody>
                  <a:tcPr/>
                </a:tc>
                <a:tc hMerge="1">
                  <a:txBody>
                    <a:bodyPr/>
                    <a:lstStyle/>
                    <a:p>
                      <a:endParaRPr lang="en-US" sz="2400" dirty="0"/>
                    </a:p>
                  </a:txBody>
                  <a:tcPr/>
                </a:tc>
              </a:tr>
              <a:tr h="406842">
                <a:tc>
                  <a:txBody>
                    <a:bodyPr/>
                    <a:lstStyle/>
                    <a:p>
                      <a:r>
                        <a:rPr lang="en-US" dirty="0" smtClean="0">
                          <a:solidFill>
                            <a:schemeClr val="accent2">
                              <a:lumMod val="50000"/>
                            </a:schemeClr>
                          </a:solidFill>
                          <a:latin typeface="Verdana" pitchFamily="34" charset="0"/>
                        </a:rPr>
                        <a:t>Developer</a:t>
                      </a:r>
                      <a:r>
                        <a:rPr lang="en-US" baseline="0" dirty="0" smtClean="0">
                          <a:solidFill>
                            <a:schemeClr val="accent2">
                              <a:lumMod val="50000"/>
                            </a:schemeClr>
                          </a:solidFill>
                          <a:latin typeface="Verdana" pitchFamily="34" charset="0"/>
                        </a:rPr>
                        <a:t> </a:t>
                      </a:r>
                      <a:r>
                        <a:rPr lang="en-US" dirty="0" smtClean="0">
                          <a:solidFill>
                            <a:schemeClr val="accent2">
                              <a:lumMod val="50000"/>
                            </a:schemeClr>
                          </a:solidFill>
                          <a:latin typeface="Verdana" pitchFamily="34" charset="0"/>
                        </a:rPr>
                        <a:t>Name</a:t>
                      </a:r>
                      <a:endParaRPr lang="en-US" dirty="0">
                        <a:solidFill>
                          <a:schemeClr val="accent2">
                            <a:lumMod val="50000"/>
                          </a:schemeClr>
                        </a:solidFill>
                        <a:latin typeface="Verdana" pitchFamily="34" charset="0"/>
                      </a:endParaRPr>
                    </a:p>
                  </a:txBody>
                  <a:tcPr/>
                </a:tc>
                <a:tc>
                  <a:txBody>
                    <a:bodyPr/>
                    <a:lstStyle/>
                    <a:p>
                      <a:r>
                        <a:rPr lang="en-US" dirty="0" smtClean="0">
                          <a:solidFill>
                            <a:schemeClr val="accent2">
                              <a:lumMod val="50000"/>
                            </a:schemeClr>
                          </a:solidFill>
                          <a:latin typeface="Verdana" pitchFamily="34" charset="0"/>
                        </a:rPr>
                        <a:t>:</a:t>
                      </a:r>
                      <a:endParaRPr lang="en-US" dirty="0">
                        <a:solidFill>
                          <a:schemeClr val="accent2">
                            <a:lumMod val="50000"/>
                          </a:schemeClr>
                        </a:solidFill>
                        <a:latin typeface="Verdana" pitchFamily="34" charset="0"/>
                      </a:endParaRPr>
                    </a:p>
                  </a:txBody>
                  <a:tcPr/>
                </a:tc>
                <a:tc>
                  <a:txBody>
                    <a:bodyPr/>
                    <a:lstStyle/>
                    <a:p>
                      <a:r>
                        <a:rPr lang="en-US" baseline="0" dirty="0" smtClean="0">
                          <a:solidFill>
                            <a:schemeClr val="accent2">
                              <a:lumMod val="50000"/>
                            </a:schemeClr>
                          </a:solidFill>
                          <a:latin typeface="Verdana" pitchFamily="34" charset="0"/>
                        </a:rPr>
                        <a:t>Mr. PATEL BRIKESH.R</a:t>
                      </a:r>
                      <a:endParaRPr lang="en-US" dirty="0" smtClean="0">
                        <a:solidFill>
                          <a:schemeClr val="accent2">
                            <a:lumMod val="50000"/>
                          </a:schemeClr>
                        </a:solidFill>
                        <a:latin typeface="Verdana" pitchFamily="34" charset="0"/>
                      </a:endParaRPr>
                    </a:p>
                  </a:txBody>
                  <a:tcPr/>
                </a:tc>
              </a:tr>
              <a:tr h="406842">
                <a:tc>
                  <a:txBody>
                    <a:bodyPr/>
                    <a:lstStyle/>
                    <a:p>
                      <a:r>
                        <a:rPr lang="en-US" dirty="0" smtClean="0">
                          <a:solidFill>
                            <a:schemeClr val="accent2">
                              <a:lumMod val="50000"/>
                            </a:schemeClr>
                          </a:solidFill>
                          <a:latin typeface="Verdana" pitchFamily="34" charset="0"/>
                        </a:rPr>
                        <a:t>Exam No.        </a:t>
                      </a:r>
                      <a:r>
                        <a:rPr lang="en-US" baseline="0" dirty="0" smtClean="0">
                          <a:solidFill>
                            <a:schemeClr val="accent2">
                              <a:lumMod val="50000"/>
                            </a:schemeClr>
                          </a:solidFill>
                          <a:latin typeface="Verdana" pitchFamily="34" charset="0"/>
                        </a:rPr>
                        <a:t> </a:t>
                      </a:r>
                      <a:r>
                        <a:rPr lang="en-US" dirty="0" smtClean="0">
                          <a:solidFill>
                            <a:schemeClr val="accent2">
                              <a:lumMod val="50000"/>
                            </a:schemeClr>
                          </a:solidFill>
                          <a:latin typeface="Verdana" pitchFamily="34" charset="0"/>
                        </a:rPr>
                        <a:t> </a:t>
                      </a:r>
                      <a:endParaRPr lang="en-US" dirty="0">
                        <a:solidFill>
                          <a:schemeClr val="accent2">
                            <a:lumMod val="50000"/>
                          </a:schemeClr>
                        </a:solidFill>
                        <a:latin typeface="Verdana" pitchFamily="34" charset="0"/>
                      </a:endParaRPr>
                    </a:p>
                  </a:txBody>
                  <a:tcPr/>
                </a:tc>
                <a:tc>
                  <a:txBody>
                    <a:bodyPr/>
                    <a:lstStyle/>
                    <a:p>
                      <a:r>
                        <a:rPr lang="en-US" dirty="0" smtClean="0">
                          <a:solidFill>
                            <a:schemeClr val="accent2">
                              <a:lumMod val="50000"/>
                            </a:schemeClr>
                          </a:solidFill>
                          <a:latin typeface="Verdana" pitchFamily="34" charset="0"/>
                        </a:rPr>
                        <a:t>:</a:t>
                      </a:r>
                      <a:endParaRPr lang="en-US" dirty="0">
                        <a:solidFill>
                          <a:schemeClr val="accent2">
                            <a:lumMod val="50000"/>
                          </a:schemeClr>
                        </a:solidFill>
                        <a:latin typeface="Verdana"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accent2">
                              <a:lumMod val="50000"/>
                            </a:schemeClr>
                          </a:solidFill>
                          <a:effectLst/>
                          <a:latin typeface="Verdana" pitchFamily="34" charset="0"/>
                        </a:rPr>
                        <a:t>7025</a:t>
                      </a:r>
                    </a:p>
                  </a:txBody>
                  <a:tcPr/>
                </a:tc>
              </a:tr>
              <a:tr h="406842">
                <a:tc>
                  <a:txBody>
                    <a:bodyPr/>
                    <a:lstStyle/>
                    <a:p>
                      <a:r>
                        <a:rPr lang="en-US" dirty="0" smtClean="0">
                          <a:solidFill>
                            <a:schemeClr val="accent2">
                              <a:lumMod val="50000"/>
                            </a:schemeClr>
                          </a:solidFill>
                          <a:latin typeface="Verdana" pitchFamily="34" charset="0"/>
                        </a:rPr>
                        <a:t>Project Name     </a:t>
                      </a:r>
                      <a:endParaRPr lang="en-US" dirty="0">
                        <a:solidFill>
                          <a:schemeClr val="accent2">
                            <a:lumMod val="50000"/>
                          </a:schemeClr>
                        </a:solidFill>
                        <a:latin typeface="Verdana" pitchFamily="34" charset="0"/>
                      </a:endParaRPr>
                    </a:p>
                  </a:txBody>
                  <a:tcPr/>
                </a:tc>
                <a:tc>
                  <a:txBody>
                    <a:bodyPr/>
                    <a:lstStyle/>
                    <a:p>
                      <a:r>
                        <a:rPr lang="en-US" dirty="0" smtClean="0">
                          <a:solidFill>
                            <a:schemeClr val="accent2">
                              <a:lumMod val="50000"/>
                            </a:schemeClr>
                          </a:solidFill>
                          <a:latin typeface="Verdana" pitchFamily="34" charset="0"/>
                        </a:rPr>
                        <a:t>:</a:t>
                      </a:r>
                      <a:endParaRPr lang="en-US" dirty="0">
                        <a:solidFill>
                          <a:schemeClr val="accent2">
                            <a:lumMod val="50000"/>
                          </a:schemeClr>
                        </a:solidFill>
                        <a:latin typeface="Verdana" pitchFamily="34" charset="0"/>
                      </a:endParaRPr>
                    </a:p>
                  </a:txBody>
                  <a:tcPr/>
                </a:tc>
                <a:tc>
                  <a:txBody>
                    <a:bodyPr/>
                    <a:lstStyle/>
                    <a:p>
                      <a:pPr algn="l"/>
                      <a:r>
                        <a:rPr lang="en-US" sz="1800" b="1" kern="10" spc="800" baseline="0" dirty="0" smtClean="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rPr>
                        <a:t>CRIMEREPORTING System</a:t>
                      </a:r>
                      <a:endParaRPr lang="en-US" sz="1800" b="1" kern="10" spc="800" dirty="0" smtClean="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endParaRPr>
                    </a:p>
                  </a:txBody>
                  <a:tcPr horzOverflow="overflow"/>
                </a:tc>
              </a:tr>
              <a:tr h="2206978">
                <a:tc>
                  <a:txBody>
                    <a:bodyPr/>
                    <a:lstStyle/>
                    <a:p>
                      <a:r>
                        <a:rPr lang="en-US" dirty="0" smtClean="0">
                          <a:solidFill>
                            <a:schemeClr val="accent2">
                              <a:lumMod val="50000"/>
                            </a:schemeClr>
                          </a:solidFill>
                          <a:latin typeface="Verdana" pitchFamily="34" charset="0"/>
                        </a:rPr>
                        <a:t>Company Name </a:t>
                      </a:r>
                      <a:endParaRPr lang="en-US" dirty="0">
                        <a:solidFill>
                          <a:schemeClr val="accent2">
                            <a:lumMod val="50000"/>
                          </a:schemeClr>
                        </a:solidFill>
                        <a:latin typeface="Verdana" pitchFamily="34" charset="0"/>
                      </a:endParaRPr>
                    </a:p>
                  </a:txBody>
                  <a:tcPr/>
                </a:tc>
                <a:tc>
                  <a:txBody>
                    <a:bodyPr/>
                    <a:lstStyle/>
                    <a:p>
                      <a:r>
                        <a:rPr lang="en-US" dirty="0" smtClean="0">
                          <a:solidFill>
                            <a:schemeClr val="accent2">
                              <a:lumMod val="50000"/>
                            </a:schemeClr>
                          </a:solidFill>
                          <a:latin typeface="Verdana" pitchFamily="34" charset="0"/>
                        </a:rPr>
                        <a:t>:</a:t>
                      </a:r>
                      <a:endParaRPr lang="en-US" dirty="0">
                        <a:solidFill>
                          <a:schemeClr val="accent2">
                            <a:lumMod val="50000"/>
                          </a:schemeClr>
                        </a:solidFill>
                        <a:latin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50000"/>
                            </a:schemeClr>
                          </a:solidFill>
                          <a:latin typeface="Verdana" pitchFamily="34" charset="0"/>
                        </a:rPr>
                        <a:t>20, 3</a:t>
                      </a:r>
                      <a:r>
                        <a:rPr lang="en-US" baseline="30000" dirty="0" smtClean="0">
                          <a:solidFill>
                            <a:schemeClr val="accent2">
                              <a:lumMod val="50000"/>
                            </a:schemeClr>
                          </a:solidFill>
                          <a:latin typeface="Verdana" pitchFamily="34" charset="0"/>
                        </a:rPr>
                        <a:t>rd</a:t>
                      </a:r>
                      <a:r>
                        <a:rPr lang="en-US" dirty="0" smtClean="0">
                          <a:solidFill>
                            <a:schemeClr val="accent2">
                              <a:lumMod val="50000"/>
                            </a:schemeClr>
                          </a:solidFill>
                          <a:latin typeface="Verdana" pitchFamily="34" charset="0"/>
                        </a:rPr>
                        <a:t> floor, Shukan Mall, Nr. Rajasthan Hospital,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accent2">
                              <a:lumMod val="50000"/>
                            </a:schemeClr>
                          </a:solidFill>
                          <a:latin typeface="Verdana" pitchFamily="34" charset="0"/>
                        </a:rPr>
                        <a:t>Shahibaug, Ahmedabad – 380004,</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accent2">
                              <a:lumMod val="50000"/>
                            </a:schemeClr>
                          </a:solidFill>
                          <a:latin typeface="Verdana" pitchFamily="34" charset="0"/>
                        </a:rPr>
                        <a:t>Gujarat, India.</a:t>
                      </a:r>
                    </a:p>
                    <a:p>
                      <a:r>
                        <a:rPr lang="en-US" baseline="0" dirty="0" smtClean="0">
                          <a:solidFill>
                            <a:schemeClr val="accent2">
                              <a:lumMod val="50000"/>
                            </a:schemeClr>
                          </a:solidFill>
                          <a:latin typeface="Verdana" pitchFamily="34" charset="0"/>
                        </a:rPr>
                        <a:t>Email : </a:t>
                      </a:r>
                      <a:r>
                        <a:rPr lang="en-US" baseline="0" dirty="0" smtClean="0">
                          <a:solidFill>
                            <a:schemeClr val="accent2">
                              <a:lumMod val="50000"/>
                            </a:schemeClr>
                          </a:solidFill>
                          <a:latin typeface="Verdana" pitchFamily="34" charset="0"/>
                          <a:hlinkClick r:id="rId3"/>
                        </a:rPr>
                        <a:t>info@sharmainfoway.com</a:t>
                      </a:r>
                      <a:endParaRPr lang="en-US" baseline="0" dirty="0" smtClean="0">
                        <a:solidFill>
                          <a:schemeClr val="accent2">
                            <a:lumMod val="50000"/>
                          </a:schemeClr>
                        </a:solidFill>
                        <a:latin typeface="Verdana" pitchFamily="34" charset="0"/>
                      </a:endParaRPr>
                    </a:p>
                    <a:p>
                      <a:r>
                        <a:rPr lang="en-US" baseline="0" dirty="0" smtClean="0">
                          <a:solidFill>
                            <a:schemeClr val="accent2">
                              <a:lumMod val="50000"/>
                            </a:schemeClr>
                          </a:solidFill>
                          <a:latin typeface="Verdana" pitchFamily="34" charset="0"/>
                        </a:rPr>
                        <a:t>Website : </a:t>
                      </a:r>
                      <a:r>
                        <a:rPr lang="en-US" baseline="0" dirty="0" smtClean="0">
                          <a:solidFill>
                            <a:schemeClr val="accent2">
                              <a:lumMod val="50000"/>
                            </a:schemeClr>
                          </a:solidFill>
                          <a:latin typeface="Verdana" pitchFamily="34" charset="0"/>
                          <a:hlinkClick r:id="rId4"/>
                        </a:rPr>
                        <a:t>www.sharmainfoway.com</a:t>
                      </a:r>
                      <a:endParaRPr lang="en-US" baseline="0" dirty="0" smtClean="0">
                        <a:solidFill>
                          <a:schemeClr val="accent2">
                            <a:lumMod val="50000"/>
                          </a:schemeClr>
                        </a:solidFill>
                        <a:latin typeface="Verdana" pitchFamily="34" charset="0"/>
                      </a:endParaRPr>
                    </a:p>
                    <a:p>
                      <a:r>
                        <a:rPr lang="en-US" baseline="0" dirty="0" smtClean="0">
                          <a:solidFill>
                            <a:schemeClr val="accent2">
                              <a:lumMod val="50000"/>
                            </a:schemeClr>
                          </a:solidFill>
                          <a:latin typeface="Verdana" pitchFamily="34" charset="0"/>
                        </a:rPr>
                        <a:t>Ph : 079 – 65423194</a:t>
                      </a:r>
                      <a:endParaRPr lang="en-US" dirty="0">
                        <a:solidFill>
                          <a:schemeClr val="accent2">
                            <a:lumMod val="50000"/>
                          </a:schemeClr>
                        </a:solidFill>
                        <a:latin typeface="Verdana" pitchFamily="34" charset="0"/>
                      </a:endParaRPr>
                    </a:p>
                  </a:txBody>
                  <a:tcPr horzOverflow="overflow"/>
                </a:tc>
              </a:tr>
            </a:tbl>
          </a:graphicData>
        </a:graphic>
      </p:graphicFrame>
      <p:sp>
        <p:nvSpPr>
          <p:cNvPr id="12291" name="TextBox 5"/>
          <p:cNvSpPr txBox="1">
            <a:spLocks noChangeArrowheads="1"/>
          </p:cNvSpPr>
          <p:nvPr/>
        </p:nvSpPr>
        <p:spPr bwMode="auto">
          <a:xfrm>
            <a:off x="2514600" y="533400"/>
            <a:ext cx="1981200" cy="369888"/>
          </a:xfrm>
          <a:prstGeom prst="rect">
            <a:avLst/>
          </a:prstGeom>
          <a:noFill/>
          <a:ln w="9525">
            <a:noFill/>
            <a:miter lim="800000"/>
            <a:headEnd/>
            <a:tailEnd/>
          </a:ln>
        </p:spPr>
        <p:txBody>
          <a:bodyPr>
            <a:spAutoFit/>
          </a:bodyPr>
          <a:lstStyle/>
          <a:p>
            <a:r>
              <a:rPr lang="en-US" dirty="0">
                <a:latin typeface="Lucida Sans Unicode" pitchFamily="34" charset="0"/>
              </a:rPr>
              <a:t>INTRODUCTION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0" y="0"/>
            <a:ext cx="8671156" cy="3416320"/>
          </a:xfrm>
          <a:prstGeom prst="rect">
            <a:avLst/>
          </a:prstGeom>
          <a:noFill/>
          <a:ln w="9525">
            <a:noFill/>
            <a:miter lim="800000"/>
            <a:headEnd/>
            <a:tailEnd/>
          </a:ln>
          <a:effectLst/>
        </p:spPr>
        <p:txBody>
          <a:bodyPr wrap="none" anchor="ctr">
            <a:spAutoFit/>
          </a:bodyPr>
          <a:lstStyle/>
          <a:p>
            <a:pPr>
              <a:tabLst>
                <a:tab pos="1852613" algn="l"/>
              </a:tabLst>
              <a:defRPr/>
            </a:pPr>
            <a:endParaRPr lang="en-US" sz="1200" b="1" dirty="0">
              <a:latin typeface="Verdana" pitchFamily="34" charset="0"/>
              <a:ea typeface="Times New Roman" pitchFamily="18" charset="0"/>
              <a:cs typeface="Calibri" pitchFamily="34" charset="0"/>
            </a:endParaRPr>
          </a:p>
          <a:p>
            <a:pPr>
              <a:tabLst>
                <a:tab pos="1852613" algn="l"/>
              </a:tabLst>
              <a:defRPr/>
            </a:pPr>
            <a:endParaRPr lang="en-US" sz="1200" b="1" dirty="0">
              <a:latin typeface="Verdana" pitchFamily="34" charset="0"/>
              <a:ea typeface="Times New Roman" pitchFamily="18" charset="0"/>
              <a:cs typeface="Calibri" pitchFamily="34" charset="0"/>
            </a:endParaRPr>
          </a:p>
          <a:p>
            <a:pPr>
              <a:tabLst>
                <a:tab pos="1852613" algn="l"/>
              </a:tabLst>
              <a:defRPr/>
            </a:pPr>
            <a:endParaRPr lang="en-US" sz="1200" b="1" dirty="0">
              <a:latin typeface="Verdana" pitchFamily="34" charset="0"/>
              <a:ea typeface="Times New Roman" pitchFamily="18" charset="0"/>
              <a:cs typeface="Calibri" pitchFamily="34" charset="0"/>
            </a:endParaRPr>
          </a:p>
          <a:p>
            <a:pPr>
              <a:tabLst>
                <a:tab pos="1852613" algn="l"/>
              </a:tabLst>
              <a:defRPr/>
            </a:pPr>
            <a:r>
              <a:rPr lang="en-US" b="1" dirty="0" smtClean="0">
                <a:latin typeface="Verdana" pitchFamily="34" charset="0"/>
                <a:ea typeface="Times New Roman" pitchFamily="18" charset="0"/>
                <a:cs typeface="Calibri" pitchFamily="34" charset="0"/>
              </a:rPr>
              <a:t>       7</a:t>
            </a:r>
            <a:r>
              <a:rPr lang="en-US" b="1" dirty="0">
                <a:latin typeface="Verdana" pitchFamily="34" charset="0"/>
                <a:ea typeface="Times New Roman" pitchFamily="18" charset="0"/>
                <a:cs typeface="Calibri" pitchFamily="34" charset="0"/>
              </a:rPr>
              <a:t>. </a:t>
            </a:r>
            <a: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Verdana" pitchFamily="34" charset="0"/>
                <a:ea typeface="Times New Roman" pitchFamily="18" charset="0"/>
                <a:cs typeface="Calibri" pitchFamily="34" charset="0"/>
              </a:rPr>
              <a:t>Basic System Requirement:</a:t>
            </a:r>
          </a:p>
          <a:p>
            <a:pPr>
              <a:tabLst>
                <a:tab pos="1852613" algn="l"/>
              </a:tabLst>
              <a:defRPr/>
            </a:pPr>
            <a:endParaRPr lang="en-US"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Increase the revenue and reduce the cost of the organization </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Personal information of Student</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Personal information of Staff</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Branch information</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 Attendance  information of Students</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 Result  information  of Students</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Particular subject information of every Branch</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Ensure user friendly student interaction by providing different interfaces</a:t>
            </a:r>
            <a:endParaRPr lang="en-US" sz="1400" dirty="0">
              <a:latin typeface="Arial" pitchFamily="34" charset="0"/>
              <a:cs typeface="Arial" pitchFamily="34" charset="0"/>
            </a:endParaRPr>
          </a:p>
          <a:p>
            <a:pPr eaLnBrk="0" hangingPunct="0">
              <a:buFontTx/>
              <a:buChar char="•"/>
              <a:tabLst>
                <a:tab pos="1852613" algn="l"/>
              </a:tabLst>
              <a:defRPr/>
            </a:pPr>
            <a:r>
              <a:rPr lang="en-US" sz="1400" dirty="0">
                <a:latin typeface="Calibri" pitchFamily="34" charset="0"/>
                <a:ea typeface="Times New Roman" pitchFamily="18" charset="0"/>
                <a:cs typeface="Calibri" pitchFamily="34" charset="0"/>
              </a:rPr>
              <a:t>Keeps track of the information Administrator and their experience each time the Administrator make any operation</a:t>
            </a:r>
            <a:endParaRPr lang="en-US" sz="1400" dirty="0">
              <a:latin typeface="Arial" pitchFamily="34" charset="0"/>
              <a:cs typeface="Arial" pitchFamily="34" charset="0"/>
            </a:endParaRPr>
          </a:p>
          <a:p>
            <a:pPr eaLnBrk="0" hangingPunct="0">
              <a:tabLst>
                <a:tab pos="1852613" algn="l"/>
              </a:tabLst>
              <a:defRPr/>
            </a:pPr>
            <a:endParaRPr lang="en-US" dirty="0">
              <a:latin typeface="Arial" pitchFamily="34" charset="0"/>
              <a:cs typeface="Arial" pitchFamily="34" charset="0"/>
            </a:endParaRPr>
          </a:p>
        </p:txBody>
      </p:sp>
      <p:sp>
        <p:nvSpPr>
          <p:cNvPr id="71682" name="Rectangle 2"/>
          <p:cNvSpPr>
            <a:spLocks noChangeArrowheads="1"/>
          </p:cNvSpPr>
          <p:nvPr/>
        </p:nvSpPr>
        <p:spPr bwMode="auto">
          <a:xfrm>
            <a:off x="0" y="0"/>
            <a:ext cx="2281394" cy="3785652"/>
          </a:xfrm>
          <a:prstGeom prst="rect">
            <a:avLst/>
          </a:prstGeom>
          <a:noFill/>
          <a:ln w="9525">
            <a:noFill/>
            <a:miter lim="800000"/>
            <a:headEnd/>
            <a:tailEnd/>
          </a:ln>
          <a:effectLst/>
        </p:spPr>
        <p:txBody>
          <a:bodyPr wrap="none" anchor="ctr">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r>
              <a:rPr lang="en-US" sz="6000" b="1" dirty="0">
                <a:ln/>
                <a:solidFill>
                  <a:schemeClr val="accent3"/>
                </a:solidFill>
                <a:latin typeface="Calibri" pitchFamily="34" charset="0"/>
                <a:ea typeface="Times New Roman" pitchFamily="18" charset="0"/>
                <a:cs typeface="Calibri" pitchFamily="34" charset="0"/>
              </a:rPr>
              <a:t>            </a:t>
            </a:r>
            <a:endParaRPr lang="en-US" sz="2000" b="1" dirty="0">
              <a:ln/>
              <a:solidFill>
                <a:schemeClr val="accent3"/>
              </a:solidFill>
              <a:latin typeface="Arial" pitchFamily="34" charset="0"/>
              <a:cs typeface="Arial" pitchFamily="34" charset="0"/>
            </a:endParaRPr>
          </a:p>
        </p:txBody>
      </p:sp>
      <p:sp>
        <p:nvSpPr>
          <p:cNvPr id="38916" name="Rectangle 3"/>
          <p:cNvSpPr>
            <a:spLocks noChangeArrowheads="1"/>
          </p:cNvSpPr>
          <p:nvPr/>
        </p:nvSpPr>
        <p:spPr bwMode="auto">
          <a:xfrm>
            <a:off x="0" y="0"/>
            <a:ext cx="184731" cy="4431983"/>
          </a:xfrm>
          <a:prstGeom prst="rect">
            <a:avLst/>
          </a:prstGeom>
          <a:noFill/>
          <a:ln w="9525">
            <a:noFill/>
            <a:miter lim="800000"/>
            <a:headEnd/>
            <a:tailEnd/>
          </a:ln>
        </p:spPr>
        <p:txBody>
          <a:bodyPr wrap="none" anchor="ctr">
            <a:spAutoFit/>
          </a:bodyPr>
          <a:lstStyle/>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dirty="0">
              <a:ea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2286000" y="1012825"/>
            <a:ext cx="4572000" cy="5539978"/>
          </a:xfrm>
          <a:prstGeom prst="rect">
            <a:avLst/>
          </a:prstGeom>
          <a:noFill/>
          <a:ln w="9525">
            <a:noFill/>
            <a:miter lim="800000"/>
            <a:headEnd/>
            <a:tailEnd/>
          </a:ln>
        </p:spPr>
        <p:txBody>
          <a:bodyPr>
            <a:spAutoFit/>
          </a:bodyPr>
          <a:lstStyle/>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r>
              <a:rPr lang="en-US" b="1" u="sng" dirty="0" smtClean="0">
                <a:latin typeface="Verdana" pitchFamily="34" charset="0"/>
                <a:ea typeface="Times New Roman" pitchFamily="18" charset="0"/>
                <a:cs typeface="Calibri" pitchFamily="34" charset="0"/>
              </a:rPr>
              <a:t>10</a:t>
            </a:r>
            <a:r>
              <a:rPr lang="en-US" b="1" u="sng" dirty="0">
                <a:latin typeface="Verdana" pitchFamily="34" charset="0"/>
                <a:ea typeface="Times New Roman" pitchFamily="18" charset="0"/>
                <a:cs typeface="Calibri" pitchFamily="34" charset="0"/>
              </a:rPr>
              <a:t>. Bibliography</a:t>
            </a:r>
          </a:p>
          <a:p>
            <a:endParaRPr lang="en-US" b="1" dirty="0" smtClean="0">
              <a:latin typeface="Verdana" pitchFamily="34" charset="0"/>
              <a:ea typeface="Times New Roman" pitchFamily="18" charset="0"/>
              <a:cs typeface="Calibri" pitchFamily="34" charset="0"/>
            </a:endParaRPr>
          </a:p>
          <a:p>
            <a:pPr eaLnBrk="0" hangingPunct="0"/>
            <a:r>
              <a:rPr lang="en-US" sz="2400" b="1" dirty="0" smtClean="0">
                <a:latin typeface="Calibri" pitchFamily="34" charset="0"/>
                <a:ea typeface="Times New Roman" pitchFamily="18" charset="0"/>
                <a:cs typeface="Calibri" pitchFamily="34" charset="0"/>
              </a:rPr>
              <a:t>10.1 </a:t>
            </a:r>
            <a:r>
              <a:rPr lang="en-US" sz="2400" b="1" dirty="0">
                <a:latin typeface="Calibri" pitchFamily="34" charset="0"/>
                <a:ea typeface="Times New Roman" pitchFamily="18" charset="0"/>
                <a:cs typeface="Calibri" pitchFamily="34" charset="0"/>
              </a:rPr>
              <a:t>Books</a:t>
            </a:r>
            <a:r>
              <a:rPr lang="en-US" sz="2400" b="1" dirty="0" smtClean="0">
                <a:latin typeface="Calibri" pitchFamily="34" charset="0"/>
                <a:ea typeface="Times New Roman" pitchFamily="18" charset="0"/>
                <a:cs typeface="Calibri" pitchFamily="34" charset="0"/>
              </a:rPr>
              <a:t>:</a:t>
            </a:r>
          </a:p>
          <a:p>
            <a:pPr eaLnBrk="0" hangingPunct="0"/>
            <a:endParaRPr lang="en-US" sz="2400" dirty="0"/>
          </a:p>
          <a:p>
            <a:pPr eaLnBrk="0" hangingPunct="0">
              <a:buFontTx/>
              <a:buChar char="•"/>
            </a:pPr>
            <a:r>
              <a:rPr lang="en-US" b="1" dirty="0">
                <a:latin typeface="Calibri" pitchFamily="34" charset="0"/>
                <a:ea typeface="Calibri" pitchFamily="34" charset="0"/>
                <a:cs typeface="Calibri" pitchFamily="34" charset="0"/>
              </a:rPr>
              <a:t>php.</a:t>
            </a:r>
            <a:endParaRPr lang="en-US" sz="1200" dirty="0"/>
          </a:p>
          <a:p>
            <a:pPr eaLnBrk="0" hangingPunct="0">
              <a:buFontTx/>
              <a:buChar char="•"/>
            </a:pPr>
            <a:r>
              <a:rPr lang="en-US" b="1" dirty="0">
                <a:latin typeface="Calibri" pitchFamily="34" charset="0"/>
                <a:cs typeface="Times New Roman" pitchFamily="18" charset="0"/>
              </a:rPr>
              <a:t>Web Basic Application</a:t>
            </a:r>
            <a:endParaRPr lang="en-US" sz="1200" dirty="0"/>
          </a:p>
          <a:p>
            <a:pPr eaLnBrk="0" hangingPunct="0">
              <a:buFontTx/>
              <a:buChar char="•"/>
            </a:pPr>
            <a:r>
              <a:rPr lang="en-US" b="1" dirty="0">
                <a:latin typeface="Calibri" pitchFamily="34" charset="0"/>
                <a:cs typeface="Times New Roman" pitchFamily="18" charset="0"/>
              </a:rPr>
              <a:t>System Analysis and Design</a:t>
            </a:r>
            <a:endParaRPr lang="en-US" sz="1200" dirty="0"/>
          </a:p>
          <a:p>
            <a:pPr eaLnBrk="0" hangingPunct="0">
              <a:buFontTx/>
              <a:buChar char="•"/>
            </a:pPr>
            <a:r>
              <a:rPr lang="en-US" b="1" dirty="0">
                <a:latin typeface="Calibri" pitchFamily="34" charset="0"/>
                <a:cs typeface="Times New Roman" pitchFamily="18" charset="0"/>
              </a:rPr>
              <a:t>Mastering in Asp.NET</a:t>
            </a:r>
            <a:endParaRPr lang="en-US" sz="1200" dirty="0"/>
          </a:p>
          <a:p>
            <a:pPr eaLnBrk="0" hangingPunct="0"/>
            <a:endParaRPr lang="en-US" sz="2400" b="1" dirty="0" smtClean="0">
              <a:latin typeface="Calibri" pitchFamily="34" charset="0"/>
              <a:cs typeface="Times New Roman" pitchFamily="18" charset="0"/>
            </a:endParaRPr>
          </a:p>
          <a:p>
            <a:pPr eaLnBrk="0" hangingPunct="0"/>
            <a:r>
              <a:rPr lang="en-US" sz="2400" b="1" dirty="0" smtClean="0">
                <a:latin typeface="Calibri" pitchFamily="34" charset="0"/>
                <a:cs typeface="Times New Roman" pitchFamily="18" charset="0"/>
              </a:rPr>
              <a:t>10.2 </a:t>
            </a:r>
            <a:r>
              <a:rPr lang="en-US" sz="2400" b="1" dirty="0">
                <a:latin typeface="Calibri" pitchFamily="34" charset="0"/>
                <a:cs typeface="Times New Roman" pitchFamily="18" charset="0"/>
              </a:rPr>
              <a:t>Links:</a:t>
            </a:r>
            <a:endParaRPr lang="en-US" sz="2400" dirty="0"/>
          </a:p>
          <a:p>
            <a:pPr eaLnBrk="0" hangingPunct="0">
              <a:buFontTx/>
              <a:buChar char="•"/>
            </a:pPr>
            <a:r>
              <a:rPr lang="en-US" b="1" dirty="0">
                <a:latin typeface="Calibri" pitchFamily="34" charset="0"/>
                <a:cs typeface="Times New Roman" pitchFamily="18" charset="0"/>
                <a:hlinkClick r:id="rId3"/>
              </a:rPr>
              <a:t>www.Eng123.com</a:t>
            </a:r>
            <a:endParaRPr lang="en-US" sz="1200" dirty="0"/>
          </a:p>
          <a:p>
            <a:pPr eaLnBrk="0" hangingPunct="0">
              <a:buFontTx/>
              <a:buChar char="•"/>
            </a:pPr>
            <a:r>
              <a:rPr lang="en-US" b="1" dirty="0">
                <a:latin typeface="Calibri" pitchFamily="34" charset="0"/>
                <a:cs typeface="Times New Roman" pitchFamily="18" charset="0"/>
                <a:hlinkClick r:id="rId4"/>
              </a:rPr>
              <a:t>www.livesearch.com</a:t>
            </a:r>
            <a:endParaRPr lang="en-US" sz="1200" dirty="0"/>
          </a:p>
          <a:p>
            <a:pPr eaLnBrk="0" hangingPunct="0">
              <a:buFontTx/>
              <a:buChar char="•"/>
            </a:pPr>
            <a:r>
              <a:rPr lang="en-US" b="1" dirty="0">
                <a:latin typeface="Calibri" pitchFamily="34" charset="0"/>
                <a:cs typeface="Times New Roman" pitchFamily="18" charset="0"/>
                <a:hlinkClick r:id="rId5"/>
              </a:rPr>
              <a:t>www.wikipedia.com</a:t>
            </a:r>
            <a:endParaRPr lang="en-US" sz="1200" dirty="0"/>
          </a:p>
          <a:p>
            <a:pPr eaLnBrk="0" hangingPunct="0">
              <a:buFontTx/>
              <a:buChar char="•"/>
            </a:pPr>
            <a:r>
              <a:rPr lang="en-US" b="1" dirty="0">
                <a:latin typeface="Calibri" pitchFamily="34" charset="0"/>
                <a:cs typeface="Times New Roman" pitchFamily="18" charset="0"/>
                <a:hlinkClick r:id="rId6"/>
              </a:rPr>
              <a:t>www.4tests.com</a:t>
            </a:r>
            <a:endParaRPr lang="en-US" b="1" dirty="0">
              <a:latin typeface="Calibri" pitchFamily="34" charset="0"/>
              <a:cs typeface="Times New Roman" pitchFamily="18" charset="0"/>
              <a:hlinkClick r:id="rId7"/>
            </a:endParaRPr>
          </a:p>
          <a:p>
            <a:pPr eaLnBrk="0" hangingPunct="0"/>
            <a:r>
              <a:rPr lang="en-US" b="1" dirty="0">
                <a:latin typeface="Calibri" pitchFamily="34" charset="0"/>
                <a:cs typeface="Times New Roman" pitchFamily="18" charset="0"/>
                <a:hlinkClick r:id="rId7"/>
              </a:rPr>
              <a:t>www.w3school.com</a:t>
            </a:r>
            <a:r>
              <a:rPr lang="en-US" sz="1200" dirty="0"/>
              <a:t>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697736"/>
          </a:xfrm>
        </p:spPr>
        <p:txBody>
          <a:bodyPr/>
          <a:lstStyle/>
          <a:p>
            <a:pPr fontAlgn="auto">
              <a:spcAft>
                <a:spcPts val="0"/>
              </a:spcAft>
              <a:defRPr/>
            </a:pPr>
            <a:r>
              <a:rPr lang="en-US"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INTRODUCTION OF THE      			SYSTEM</a:t>
            </a:r>
            <a:endPar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315" name="Rectangle 2"/>
          <p:cNvSpPr>
            <a:spLocks noChangeArrowheads="1"/>
          </p:cNvSpPr>
          <p:nvPr/>
        </p:nvSpPr>
        <p:spPr bwMode="auto">
          <a:xfrm>
            <a:off x="457200" y="0"/>
            <a:ext cx="8686800" cy="8956675"/>
          </a:xfrm>
          <a:prstGeom prst="rect">
            <a:avLst/>
          </a:prstGeom>
          <a:noFill/>
          <a:ln w="9525">
            <a:noFill/>
            <a:miter lim="800000"/>
            <a:headEnd/>
            <a:tailEnd/>
          </a:ln>
        </p:spPr>
        <p:txBody>
          <a:bodyPr anchor="ctr">
            <a:spAutoFit/>
          </a:bodyPr>
          <a:lstStyle/>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r>
              <a:rPr lang="en-US" sz="1200" b="1" dirty="0">
                <a:latin typeface="Verdana" pitchFamily="34" charset="0"/>
                <a:ea typeface="Times New Roman" pitchFamily="18" charset="0"/>
                <a:cs typeface="Calibri" pitchFamily="34" charset="0"/>
              </a:rPr>
              <a:t> </a:t>
            </a:r>
          </a:p>
          <a:p>
            <a:endParaRPr lang="en-US" sz="1200" b="1" dirty="0">
              <a:latin typeface="Verdana" pitchFamily="34" charset="0"/>
              <a:ea typeface="Times New Roman" pitchFamily="18" charset="0"/>
              <a:cs typeface="Calibri" pitchFamily="34" charset="0"/>
            </a:endParaRPr>
          </a:p>
          <a:p>
            <a:r>
              <a:rPr lang="en-US" b="1" dirty="0">
                <a:latin typeface="Lucida Sans Unicode" pitchFamily="34" charset="0"/>
              </a:rPr>
              <a:t>                                          Introduction</a:t>
            </a:r>
          </a:p>
          <a:p>
            <a:endParaRPr lang="en-US" b="1" dirty="0">
              <a:latin typeface="Lucida Sans Unicode" pitchFamily="34" charset="0"/>
            </a:endParaRPr>
          </a:p>
          <a:p>
            <a:endParaRPr lang="en-US" dirty="0">
              <a:latin typeface="Lucida Sans Unicode" pitchFamily="34" charset="0"/>
            </a:endParaRPr>
          </a:p>
          <a:p>
            <a:r>
              <a:rPr lang="en-US" b="1" dirty="0">
                <a:latin typeface="Lucida Sans Unicode" pitchFamily="34" charset="0"/>
              </a:rPr>
              <a:t>Purpose:</a:t>
            </a:r>
          </a:p>
          <a:p>
            <a:endParaRPr lang="en-US" dirty="0">
              <a:latin typeface="Lucida Sans Unicode" pitchFamily="34" charset="0"/>
            </a:endParaRPr>
          </a:p>
          <a:p>
            <a:r>
              <a:rPr lang="en-US" dirty="0">
                <a:latin typeface="Lucida Sans Unicode" pitchFamily="34" charset="0"/>
              </a:rPr>
              <a:t>This Software Requirements Specification provides a complete description of all the functions and specifications CRIME REPORTING WEBSITE. With the help of this software people can easily submit their FIR in the Police Station. So all the processes of FIR done very easily.</a:t>
            </a:r>
          </a:p>
          <a:p>
            <a:r>
              <a:rPr lang="en-US" b="1" dirty="0">
                <a:latin typeface="Lucida Sans Unicode" pitchFamily="34" charset="0"/>
              </a:rPr>
              <a:t>Scope:</a:t>
            </a:r>
            <a:endParaRPr lang="en-US" dirty="0">
              <a:latin typeface="Lucida Sans Unicode" pitchFamily="34" charset="0"/>
            </a:endParaRPr>
          </a:p>
          <a:p>
            <a:r>
              <a:rPr lang="en-US" dirty="0">
                <a:latin typeface="Lucida Sans Unicode" pitchFamily="34" charset="0"/>
              </a:rPr>
              <a:t>          </a:t>
            </a:r>
            <a:r>
              <a:rPr lang="en-US" u="sng" dirty="0">
                <a:latin typeface="Lucida Sans Unicode" pitchFamily="34" charset="0"/>
              </a:rPr>
              <a:t>(Following are the jobs to be done by the system:</a:t>
            </a:r>
            <a:endParaRPr lang="en-US" dirty="0">
              <a:latin typeface="Lucida Sans Unicode" pitchFamily="34" charset="0"/>
            </a:endParaRPr>
          </a:p>
          <a:p>
            <a:r>
              <a:rPr lang="en-US" dirty="0">
                <a:latin typeface="Lucida Sans Unicode" pitchFamily="34" charset="0"/>
              </a:rPr>
              <a:t>A FIR form is provided through which citizens can enter the details in FIR form of the crime reported. This data once entered can be edited/deleted as required there will  be vast entries of data administrator can scroll the data.</a:t>
            </a:r>
          </a:p>
          <a:p>
            <a:r>
              <a:rPr lang="en-US" dirty="0">
                <a:latin typeface="Lucida Sans Unicode" pitchFamily="34" charset="0"/>
              </a:rPr>
              <a:t> Citizens can serach nerearest police station.</a:t>
            </a:r>
          </a:p>
          <a:p>
            <a:r>
              <a:rPr lang="en-US" dirty="0">
                <a:latin typeface="Lucida Sans Unicode" pitchFamily="34" charset="0"/>
              </a:rPr>
              <a:t> User can reading news of crime, criminals, and many information .</a:t>
            </a:r>
          </a:p>
          <a:p>
            <a:r>
              <a:rPr lang="en-US" b="1" dirty="0">
                <a:latin typeface="Lucida Sans Unicode" pitchFamily="34" charset="0"/>
              </a:rPr>
              <a:t> </a:t>
            </a:r>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0" y="0"/>
            <a:ext cx="9144000" cy="6494463"/>
          </a:xfrm>
          <a:prstGeom prst="rect">
            <a:avLst/>
          </a:prstGeom>
          <a:noFill/>
          <a:ln w="9525">
            <a:noFill/>
            <a:miter lim="800000"/>
            <a:headEnd/>
            <a:tailEnd/>
          </a:ln>
        </p:spPr>
        <p:txBody>
          <a:bodyPr anchor="ctr">
            <a:spAutoFit/>
          </a:bodyPr>
          <a:lstStyle/>
          <a:p>
            <a:r>
              <a:rPr lang="en-US" b="1" dirty="0">
                <a:latin typeface="Lucida Sans Unicode" pitchFamily="34" charset="0"/>
              </a:rPr>
              <a:t>Introduction</a:t>
            </a:r>
            <a:endParaRPr lang="en-US" sz="1000" dirty="0">
              <a:latin typeface="Lucida Sans Unicode" pitchFamily="34" charset="0"/>
            </a:endParaRPr>
          </a:p>
          <a:p>
            <a:r>
              <a:rPr lang="en-US" b="1" dirty="0">
                <a:latin typeface="Lucida Sans Unicode" pitchFamily="34" charset="0"/>
              </a:rPr>
              <a:t>Purpose:</a:t>
            </a:r>
            <a:endParaRPr lang="en-US" sz="1400" dirty="0">
              <a:latin typeface="Lucida Sans Unicode" pitchFamily="34" charset="0"/>
            </a:endParaRPr>
          </a:p>
          <a:p>
            <a:r>
              <a:rPr lang="en-US" dirty="0">
                <a:latin typeface="Lucida Sans Unicode" pitchFamily="34" charset="0"/>
              </a:rPr>
              <a:t>This Software Requirements Specification provides a complete description of all the functions and specifications CRIME REPORTING WEBSITE. With the help of this software people can easily submit their FIR in the Police Station. So all the processes of FIR done very easily.</a:t>
            </a:r>
            <a:endParaRPr lang="en-US" sz="1600" dirty="0">
              <a:latin typeface="Lucida Sans Unicode" pitchFamily="34" charset="0"/>
            </a:endParaRPr>
          </a:p>
          <a:p>
            <a:r>
              <a:rPr lang="en-US" b="1" dirty="0">
                <a:latin typeface="Lucida Sans Unicode" pitchFamily="34" charset="0"/>
              </a:rPr>
              <a:t>Scope:</a:t>
            </a:r>
            <a:endParaRPr lang="en-US" dirty="0">
              <a:latin typeface="Lucida Sans Unicode" pitchFamily="34" charset="0"/>
            </a:endParaRPr>
          </a:p>
          <a:p>
            <a:r>
              <a:rPr lang="en-US" sz="2000" dirty="0">
                <a:latin typeface="Lucida Sans Unicode" pitchFamily="34" charset="0"/>
              </a:rPr>
              <a:t>          </a:t>
            </a:r>
            <a:r>
              <a:rPr lang="en-US" u="sng" dirty="0">
                <a:latin typeface="Lucida Sans Unicode" pitchFamily="34" charset="0"/>
              </a:rPr>
              <a:t>(Following are the jobs to be done by the system:</a:t>
            </a:r>
            <a:endParaRPr lang="en-US" sz="2000" dirty="0">
              <a:latin typeface="Lucida Sans Unicode" pitchFamily="34" charset="0"/>
            </a:endParaRPr>
          </a:p>
          <a:p>
            <a:r>
              <a:rPr lang="en-US" dirty="0">
                <a:latin typeface="Lucida Sans Unicode" pitchFamily="34" charset="0"/>
              </a:rPr>
              <a:t>A FIR form is provided through which citizens can enter the details in FIR form of the crime reported. This data once entered can be edited/deleted as required there will  be vast entries of data administrator can scroll the data.</a:t>
            </a:r>
            <a:endParaRPr lang="en-US" sz="1600" dirty="0">
              <a:latin typeface="Lucida Sans Unicode" pitchFamily="34" charset="0"/>
            </a:endParaRPr>
          </a:p>
          <a:p>
            <a:r>
              <a:rPr lang="en-US" dirty="0">
                <a:latin typeface="Lucida Sans Unicode" pitchFamily="34" charset="0"/>
              </a:rPr>
              <a:t> Citizens can serach nerearest police station.</a:t>
            </a:r>
            <a:endParaRPr lang="en-US" sz="1600" dirty="0">
              <a:latin typeface="Lucida Sans Unicode" pitchFamily="34" charset="0"/>
            </a:endParaRPr>
          </a:p>
          <a:p>
            <a:r>
              <a:rPr lang="en-US" dirty="0">
                <a:latin typeface="Lucida Sans Unicode" pitchFamily="34" charset="0"/>
              </a:rPr>
              <a:t> User can reading news of crime, criminals, and many information .</a:t>
            </a:r>
            <a:endParaRPr lang="en-US" sz="1600" dirty="0">
              <a:latin typeface="Lucida Sans Unicode" pitchFamily="34" charset="0"/>
            </a:endParaRPr>
          </a:p>
          <a:p>
            <a:r>
              <a:rPr lang="en-US" b="1" dirty="0">
                <a:latin typeface="Lucida Sans Unicode" pitchFamily="34" charset="0"/>
              </a:rPr>
              <a:t> </a:t>
            </a:r>
            <a:endParaRPr lang="en-US" sz="1100" dirty="0">
              <a:latin typeface="Lucida Sans Unicode" pitchFamily="34" charset="0"/>
            </a:endParaRPr>
          </a:p>
          <a:p>
            <a:pPr lvl="2"/>
            <a:r>
              <a:rPr lang="en-US" b="1" dirty="0">
                <a:latin typeface="Lucida Sans Unicode" pitchFamily="34" charset="0"/>
              </a:rPr>
              <a:t>Definition</a:t>
            </a:r>
            <a:endParaRPr lang="en-US" sz="1400" dirty="0">
              <a:latin typeface="Lucida Sans Unicode" pitchFamily="34" charset="0"/>
            </a:endParaRPr>
          </a:p>
          <a:p>
            <a:r>
              <a:rPr lang="en-US" dirty="0">
                <a:latin typeface="Lucida Sans Unicode" pitchFamily="34" charset="0"/>
              </a:rPr>
              <a:t>“WEBSITE ON CRIME REPORTING”  can handle data of criminals who are under the judicial surveillance or are trial. </a:t>
            </a:r>
            <a:endParaRPr lang="en-US" sz="1600" dirty="0">
              <a:latin typeface="Lucida Sans Unicode" pitchFamily="34" charset="0"/>
            </a:endParaRPr>
          </a:p>
          <a:p>
            <a:r>
              <a:rPr lang="en-US" dirty="0">
                <a:latin typeface="Lucida Sans Unicode" pitchFamily="34" charset="0"/>
              </a:rPr>
              <a:t>This portal will be most use for Police Department/ DEFENCE for searching for criminals. </a:t>
            </a:r>
            <a:endParaRPr lang="en-US" sz="1600" dirty="0">
              <a:latin typeface="Lucida Sans Unicode" pitchFamily="34" charset="0"/>
            </a:endParaRPr>
          </a:p>
          <a:p>
            <a:r>
              <a:rPr lang="en-US" dirty="0">
                <a:latin typeface="Lucida Sans Unicode" pitchFamily="34" charset="0"/>
              </a:rPr>
              <a:t>Anyone can report a FIR online, MISSING citizen search, secure registration and profile management facilities for detectives and security agencies, Facilitate communication between all stakeholders- Discussion forms. </a:t>
            </a:r>
            <a:endParaRPr lang="en-US" sz="1600" dirty="0">
              <a:latin typeface="Lucida Sans Unicode" pitchFamily="34" charset="0"/>
            </a:endParaRPr>
          </a:p>
          <a:p>
            <a:r>
              <a:rPr lang="en-US" b="1" dirty="0">
                <a:latin typeface="Lucida Sans Unicode" pitchFamily="34" charset="0"/>
              </a:rPr>
              <a:t> </a:t>
            </a:r>
            <a:endParaRPr lang="en-US" sz="1600" dirty="0">
              <a:latin typeface="Lucida Sans Unicode"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4308475"/>
          </a:xfrm>
          <a:prstGeom prst="rect">
            <a:avLst/>
          </a:prstGeom>
          <a:noFill/>
          <a:ln w="9525">
            <a:noFill/>
            <a:miter lim="800000"/>
            <a:headEnd/>
            <a:tailEnd/>
          </a:ln>
          <a:effectLst/>
        </p:spPr>
        <p:txBody>
          <a:bodyPr anchor="ctr">
            <a:spAutoFit/>
          </a:bodyPr>
          <a:lstStyle/>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p:txBody>
      </p:sp>
      <p:sp>
        <p:nvSpPr>
          <p:cNvPr id="6" name="TextBox 5"/>
          <p:cNvSpPr txBox="1"/>
          <p:nvPr/>
        </p:nvSpPr>
        <p:spPr>
          <a:xfrm>
            <a:off x="2438400" y="381000"/>
            <a:ext cx="2514600" cy="369332"/>
          </a:xfrm>
          <a:prstGeom prst="rect">
            <a:avLst/>
          </a:prstGeom>
          <a:noFill/>
        </p:spPr>
        <p:txBody>
          <a:bodyPr>
            <a:spAutoFit/>
          </a:bodyPr>
          <a:lstStyle/>
          <a:p>
            <a:pPr fontAlgn="auto">
              <a:spcBef>
                <a:spcPts val="0"/>
              </a:spcBef>
              <a:spcAft>
                <a:spcPts val="0"/>
              </a:spcAft>
              <a:defRPr/>
            </a:pP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n-lt"/>
                <a:cs typeface="+mn-cs"/>
              </a:rPr>
              <a:t>System Analysis</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n-lt"/>
              <a:cs typeface="+mn-cs"/>
            </a:endParaRPr>
          </a:p>
        </p:txBody>
      </p:sp>
      <p:sp>
        <p:nvSpPr>
          <p:cNvPr id="15364" name="Rectangle 5"/>
          <p:cNvSpPr>
            <a:spLocks noChangeArrowheads="1"/>
          </p:cNvSpPr>
          <p:nvPr/>
        </p:nvSpPr>
        <p:spPr bwMode="auto">
          <a:xfrm>
            <a:off x="0" y="0"/>
            <a:ext cx="5105400" cy="5570538"/>
          </a:xfrm>
          <a:prstGeom prst="rect">
            <a:avLst/>
          </a:prstGeom>
          <a:noFill/>
          <a:ln w="9525">
            <a:noFill/>
            <a:miter lim="800000"/>
            <a:headEnd/>
            <a:tailEnd/>
          </a:ln>
        </p:spPr>
        <p:txBody>
          <a:bodyPr wrap="none" anchor="ctr">
            <a:spAutoFit/>
          </a:bodyPr>
          <a:lstStyle/>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r>
              <a:rPr lang="en-US" sz="1400" b="1" dirty="0">
                <a:latin typeface="Verdana" pitchFamily="34" charset="0"/>
                <a:ea typeface="Calibri" pitchFamily="34" charset="0"/>
                <a:cs typeface="Times New Roman" pitchFamily="18" charset="0"/>
              </a:rPr>
              <a:t>    </a:t>
            </a:r>
            <a:r>
              <a:rPr lang="en-US" sz="2000" b="1" dirty="0">
                <a:latin typeface="Times New Roman" pitchFamily="18" charset="0"/>
                <a:ea typeface="Calibri" pitchFamily="34" charset="0"/>
                <a:cs typeface="Times New Roman" pitchFamily="18" charset="0"/>
              </a:rPr>
              <a:t>Reference</a:t>
            </a:r>
            <a:r>
              <a:rPr lang="en-US" sz="1600" dirty="0">
                <a:latin typeface="Times New Roman" pitchFamily="18" charset="0"/>
                <a:ea typeface="Calibri" pitchFamily="34" charset="0"/>
                <a:cs typeface="Times New Roman" pitchFamily="18" charset="0"/>
              </a:rPr>
              <a:t>:-</a:t>
            </a:r>
          </a:p>
          <a:p>
            <a:pPr eaLnBrk="0" hangingPunct="0">
              <a:tabLst>
                <a:tab pos="1816100" algn="l"/>
              </a:tabLst>
            </a:pPr>
            <a:r>
              <a:rPr lang="en-US" sz="1600" dirty="0">
                <a:latin typeface="Times New Roman" pitchFamily="18" charset="0"/>
                <a:ea typeface="Calibri" pitchFamily="34" charset="0"/>
                <a:cs typeface="Times New Roman" pitchFamily="18" charset="0"/>
              </a:rPr>
              <a:t>-	www.Delhi police.com</a:t>
            </a:r>
          </a:p>
          <a:p>
            <a:pPr eaLnBrk="0" hangingPunct="0">
              <a:tabLst>
                <a:tab pos="1816100" algn="l"/>
              </a:tabLst>
            </a:pPr>
            <a:r>
              <a:rPr lang="en-US" sz="1600" dirty="0">
                <a:latin typeface="Times New Roman" pitchFamily="18" charset="0"/>
                <a:ea typeface="Calibri" pitchFamily="34" charset="0"/>
                <a:cs typeface="Times New Roman" pitchFamily="18" charset="0"/>
              </a:rPr>
              <a:t>-	www.CrimeNews.com</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	www.crimezone.com</a:t>
            </a:r>
            <a:endParaRPr lang="en-US" sz="1600" dirty="0">
              <a:latin typeface="Times New Roman" pitchFamily="18" charset="0"/>
              <a:cs typeface="Times New Roman" pitchFamily="18" charset="0"/>
            </a:endParaRPr>
          </a:p>
          <a:p>
            <a:pPr eaLnBrk="0" hangingPunct="0">
              <a:buFontTx/>
              <a:buChar char="•"/>
              <a:tabLst>
                <a:tab pos="1816100" algn="l"/>
              </a:tabLst>
            </a:pPr>
            <a:r>
              <a:rPr lang="en-US" b="1" dirty="0">
                <a:latin typeface="Times New Roman" pitchFamily="18" charset="0"/>
                <a:cs typeface="Times New Roman" pitchFamily="18" charset="0"/>
              </a:rPr>
              <a:t>Technologies to be used</a:t>
            </a:r>
            <a:endParaRPr lang="en-US" dirty="0">
              <a:latin typeface="Times New Roman" pitchFamily="18" charset="0"/>
              <a:cs typeface="Times New Roman" pitchFamily="18" charset="0"/>
            </a:endParaRPr>
          </a:p>
          <a:p>
            <a:pPr eaLnBrk="0" hangingPunct="0">
              <a:buFontTx/>
              <a:buChar char="•"/>
              <a:tabLst>
                <a:tab pos="1816100" algn="l"/>
              </a:tabLst>
            </a:pPr>
            <a:r>
              <a:rPr lang="en-US" sz="1600" dirty="0">
                <a:latin typeface="Times New Roman" pitchFamily="18" charset="0"/>
                <a:ea typeface="Calibri" pitchFamily="34" charset="0"/>
                <a:cs typeface="Calibri" pitchFamily="34" charset="0"/>
              </a:rPr>
              <a:t> In following description we are going to introduce what    </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     technology we are going to use.</a:t>
            </a:r>
            <a:endParaRPr lang="en-US" sz="1600" b="1" dirty="0">
              <a:latin typeface="Times New Roman" pitchFamily="18" charset="0"/>
              <a:cs typeface="Times New Roman" pitchFamily="18" charset="0"/>
            </a:endParaRPr>
          </a:p>
          <a:p>
            <a:pPr eaLnBrk="0" hangingPunct="0">
              <a:buFontTx/>
              <a:buChar char="•"/>
              <a:tabLst>
                <a:tab pos="1816100" algn="l"/>
              </a:tabLst>
            </a:pPr>
            <a:r>
              <a:rPr lang="en-US" sz="1600" b="1" dirty="0">
                <a:latin typeface="Times New Roman" pitchFamily="18" charset="0"/>
                <a:ea typeface="Calibri" pitchFamily="34" charset="0"/>
                <a:cs typeface="Calibri" pitchFamily="34" charset="0"/>
              </a:rPr>
              <a:t>(1) PHP</a:t>
            </a:r>
            <a:endParaRPr lang="en-US" sz="1600" b="1"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-Dreamweaver 0.8</a:t>
            </a:r>
            <a:endParaRPr lang="en-US" sz="1600" dirty="0">
              <a:latin typeface="Times New Roman" pitchFamily="18" charset="0"/>
              <a:cs typeface="Times New Roman" pitchFamily="18" charset="0"/>
            </a:endParaRPr>
          </a:p>
          <a:p>
            <a:pPr eaLnBrk="0" hangingPunct="0">
              <a:buFontTx/>
              <a:buChar char="•"/>
              <a:tabLst>
                <a:tab pos="1816100" algn="l"/>
              </a:tabLst>
            </a:pPr>
            <a:r>
              <a:rPr lang="en-US" sz="1600" dirty="0">
                <a:latin typeface="Times New Roman" pitchFamily="18" charset="0"/>
                <a:ea typeface="Calibri" pitchFamily="34" charset="0"/>
                <a:cs typeface="Calibri" pitchFamily="34" charset="0"/>
              </a:rPr>
              <a:t>(2)Mysql 5.0</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-query browser</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-Work Banch 05.0.1</a:t>
            </a:r>
            <a:endParaRPr lang="en-US" sz="1600" dirty="0">
              <a:latin typeface="Times New Roman" pitchFamily="18" charset="0"/>
              <a:cs typeface="Times New Roman" pitchFamily="18" charset="0"/>
            </a:endParaRPr>
          </a:p>
          <a:p>
            <a:pPr eaLnBrk="0" hangingPunct="0">
              <a:tabLst>
                <a:tab pos="1816100" algn="l"/>
              </a:tabLst>
            </a:pPr>
            <a:r>
              <a:rPr lang="en-US" sz="1600" dirty="0">
                <a:latin typeface="Times New Roman" pitchFamily="18" charset="0"/>
                <a:ea typeface="Calibri" pitchFamily="34" charset="0"/>
                <a:cs typeface="Calibri" pitchFamily="34" charset="0"/>
              </a:rPr>
              <a:t>  3) XAMPP WIN-32-1.6.3a</a:t>
            </a:r>
            <a:endParaRPr lang="en-US" sz="1600" dirty="0">
              <a:latin typeface="Times New Roman" pitchFamily="18" charset="0"/>
              <a:cs typeface="Times New Roman" pitchFamily="18" charset="0"/>
            </a:endParaRPr>
          </a:p>
          <a:p>
            <a:pPr eaLnBrk="0" hangingPunct="0">
              <a:tabLst>
                <a:tab pos="1816100" algn="l"/>
              </a:tabLst>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0" y="0"/>
            <a:ext cx="9144000" cy="4340225"/>
          </a:xfrm>
          <a:prstGeom prst="rect">
            <a:avLst/>
          </a:prstGeom>
          <a:noFill/>
          <a:ln w="9525">
            <a:noFill/>
            <a:miter lim="800000"/>
            <a:headEnd/>
            <a:tailEnd/>
          </a:ln>
        </p:spPr>
        <p:txBody>
          <a:bodyPr anchor="ctr">
            <a:spAutoFit/>
          </a:bodyPr>
          <a:lstStyle/>
          <a:p>
            <a:pPr indent="457200"/>
            <a:endParaRPr lang="en-US" sz="1200" b="1" dirty="0">
              <a:solidFill>
                <a:srgbClr val="000000"/>
              </a:solidFill>
              <a:latin typeface="Verdana" pitchFamily="34" charset="0"/>
              <a:ea typeface="Times New Roman" pitchFamily="18" charset="0"/>
              <a:cs typeface="Calibri" pitchFamily="34" charset="0"/>
            </a:endParaRPr>
          </a:p>
          <a:p>
            <a:pPr indent="457200"/>
            <a:r>
              <a:rPr lang="en-US" sz="1200" b="1" dirty="0">
                <a:solidFill>
                  <a:srgbClr val="000000"/>
                </a:solidFill>
                <a:latin typeface="Verdana" pitchFamily="34" charset="0"/>
                <a:ea typeface="Times New Roman" pitchFamily="18" charset="0"/>
                <a:cs typeface="Calibri" pitchFamily="34" charset="0"/>
              </a:rPr>
              <a:t>2.1 Preliminary Investigation</a:t>
            </a:r>
            <a:endParaRPr lang="en-US" sz="900" dirty="0">
              <a:ea typeface="Times New Roman" pitchFamily="18" charset="0"/>
            </a:endParaRPr>
          </a:p>
          <a:p>
            <a:pPr indent="457200"/>
            <a:endParaRPr lang="en-US" b="1" dirty="0">
              <a:latin typeface="Calibri" pitchFamily="34" charset="0"/>
              <a:ea typeface="Times New Roman" pitchFamily="18" charset="0"/>
              <a:cs typeface="Calibri" pitchFamily="34" charset="0"/>
            </a:endParaRPr>
          </a:p>
          <a:p>
            <a:pPr indent="457200"/>
            <a:endParaRPr lang="en-US" b="1" dirty="0">
              <a:latin typeface="Calibri" pitchFamily="34" charset="0"/>
              <a:ea typeface="Times New Roman" pitchFamily="18" charset="0"/>
              <a:cs typeface="Calibri" pitchFamily="34" charset="0"/>
            </a:endParaRPr>
          </a:p>
          <a:p>
            <a:pPr indent="457200"/>
            <a:r>
              <a:rPr lang="en-US" b="1" dirty="0">
                <a:latin typeface="Calibri" pitchFamily="34" charset="0"/>
                <a:ea typeface="Times New Roman" pitchFamily="18" charset="0"/>
                <a:cs typeface="Calibri" pitchFamily="34" charset="0"/>
              </a:rPr>
              <a:t>2.1.1 Interviewing </a:t>
            </a:r>
            <a:endParaRPr lang="en-US" dirty="0"/>
          </a:p>
          <a:p>
            <a:pPr indent="457200" eaLnBrk="0" hangingPunct="0"/>
            <a:endParaRPr lang="en-US" sz="1400" dirty="0">
              <a:latin typeface="Calibri" pitchFamily="34" charset="0"/>
              <a:cs typeface="Times New Roman" pitchFamily="18" charset="0"/>
            </a:endParaRPr>
          </a:p>
          <a:p>
            <a:pPr indent="457200" eaLnBrk="0" hangingPunct="0"/>
            <a:r>
              <a:rPr lang="en-US" sz="1400" dirty="0">
                <a:latin typeface="Calibri" pitchFamily="34" charset="0"/>
                <a:cs typeface="Times New Roman" pitchFamily="18" charset="0"/>
              </a:rPr>
              <a:t>The information is collected from system leader by interviewing to them and took suggesting from end user as per their requirement.</a:t>
            </a:r>
          </a:p>
          <a:p>
            <a:pPr indent="457200" eaLnBrk="0" hangingPunct="0"/>
            <a:endParaRPr lang="en-US" sz="1400" dirty="0"/>
          </a:p>
          <a:p>
            <a:pPr indent="457200" eaLnBrk="0" hangingPunct="0"/>
            <a:r>
              <a:rPr lang="en-US" b="1" dirty="0">
                <a:latin typeface="Calibri" pitchFamily="34" charset="0"/>
                <a:cs typeface="Times New Roman" pitchFamily="18" charset="0"/>
              </a:rPr>
              <a:t>2.1.2 Visiting </a:t>
            </a:r>
          </a:p>
          <a:p>
            <a:pPr indent="457200" eaLnBrk="0" hangingPunct="0"/>
            <a:endParaRPr lang="en-US" dirty="0"/>
          </a:p>
          <a:p>
            <a:pPr indent="457200" eaLnBrk="0" hangingPunct="0"/>
            <a:r>
              <a:rPr lang="en-US" sz="1400" dirty="0">
                <a:latin typeface="Calibri" pitchFamily="34" charset="0"/>
                <a:cs typeface="Times New Roman" pitchFamily="18" charset="0"/>
              </a:rPr>
              <a:t>For clarification, visited some site like </a:t>
            </a:r>
            <a:r>
              <a:rPr lang="en-US" sz="1400" dirty="0">
                <a:latin typeface="Calibri" pitchFamily="34" charset="0"/>
                <a:cs typeface="Times New Roman" pitchFamily="18" charset="0"/>
                <a:hlinkClick r:id="rId3"/>
              </a:rPr>
              <a:t>www.Google.com</a:t>
            </a:r>
            <a:r>
              <a:rPr lang="en-US" sz="1400" dirty="0">
                <a:latin typeface="Calibri" pitchFamily="34" charset="0"/>
                <a:cs typeface="Times New Roman" pitchFamily="18" charset="0"/>
              </a:rPr>
              <a:t> , </a:t>
            </a:r>
            <a:r>
              <a:rPr lang="en-US" sz="1400" dirty="0">
                <a:latin typeface="Calibri" pitchFamily="34" charset="0"/>
                <a:cs typeface="Times New Roman" pitchFamily="18" charset="0"/>
                <a:hlinkClick r:id="rId4"/>
              </a:rPr>
              <a:t>www.Examonline.com</a:t>
            </a:r>
            <a:r>
              <a:rPr lang="en-US" sz="1400" dirty="0">
                <a:latin typeface="Calibri" pitchFamily="34" charset="0"/>
                <a:cs typeface="Times New Roman" pitchFamily="18" charset="0"/>
              </a:rPr>
              <a:t> ,</a:t>
            </a:r>
            <a:endParaRPr lang="en-US" sz="1400" dirty="0"/>
          </a:p>
          <a:p>
            <a:pPr indent="457200" eaLnBrk="0" hangingPunct="0"/>
            <a:r>
              <a:rPr lang="en-US" sz="1400" dirty="0">
                <a:latin typeface="Calibri" pitchFamily="34" charset="0"/>
                <a:cs typeface="Times New Roman" pitchFamily="18" charset="0"/>
                <a:hlinkClick r:id="rId5"/>
              </a:rPr>
              <a:t>www.4test.com</a:t>
            </a:r>
            <a:r>
              <a:rPr lang="en-US" sz="1400" dirty="0">
                <a:latin typeface="Calibri" pitchFamily="34" charset="0"/>
                <a:cs typeface="Times New Roman" pitchFamily="18" charset="0"/>
              </a:rPr>
              <a:t>,   </a:t>
            </a:r>
            <a:r>
              <a:rPr lang="en-US" sz="1400" dirty="0">
                <a:latin typeface="Calibri" pitchFamily="34" charset="0"/>
                <a:cs typeface="Times New Roman" pitchFamily="18" charset="0"/>
                <a:hlinkClick r:id="rId6"/>
              </a:rPr>
              <a:t>www.code4u.com</a:t>
            </a:r>
            <a:r>
              <a:rPr lang="en-US" sz="1400" dirty="0">
                <a:latin typeface="Calibri" pitchFamily="34" charset="0"/>
                <a:cs typeface="Times New Roman" pitchFamily="18" charset="0"/>
              </a:rPr>
              <a:t> , </a:t>
            </a:r>
            <a:r>
              <a:rPr lang="en-US" sz="1400" dirty="0">
                <a:latin typeface="Calibri" pitchFamily="34" charset="0"/>
                <a:cs typeface="Times New Roman" pitchFamily="18" charset="0"/>
                <a:hlinkClick r:id="rId7"/>
              </a:rPr>
              <a:t>www.w3school.com</a:t>
            </a:r>
            <a:r>
              <a:rPr lang="en-US" sz="1400" dirty="0">
                <a:latin typeface="Calibri" pitchFamily="34" charset="0"/>
                <a:cs typeface="Times New Roman" pitchFamily="18" charset="0"/>
              </a:rPr>
              <a:t> etc.</a:t>
            </a:r>
          </a:p>
          <a:p>
            <a:pPr indent="457200" eaLnBrk="0" hangingPunct="0"/>
            <a:endParaRPr lang="en-US" sz="1400" dirty="0"/>
          </a:p>
          <a:p>
            <a:pPr indent="457200" eaLnBrk="0" hangingPunct="0"/>
            <a:r>
              <a:rPr lang="en-US" b="1" dirty="0">
                <a:latin typeface="Calibri" pitchFamily="34" charset="0"/>
                <a:cs typeface="Times New Roman" pitchFamily="18" charset="0"/>
              </a:rPr>
              <a:t>2.1.3 Questionnaires</a:t>
            </a:r>
          </a:p>
          <a:p>
            <a:pPr indent="457200" eaLnBrk="0" hangingPunct="0"/>
            <a:endParaRPr lang="en-US" dirty="0"/>
          </a:p>
          <a:p>
            <a:pPr indent="457200" eaLnBrk="0" hangingPunct="0"/>
            <a:r>
              <a:rPr lang="en-US" sz="1400" dirty="0">
                <a:latin typeface="Calibri" pitchFamily="34" charset="0"/>
                <a:cs typeface="Times New Roman" pitchFamily="18" charset="0"/>
              </a:rPr>
              <a:t>By asking possible questions to the system leader at the time of interview by making some questionnaires to collect the required information</a:t>
            </a:r>
            <a:r>
              <a:rPr lang="en-US" sz="1100" dirty="0">
                <a:latin typeface="Calibri" pitchFamily="34"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0" y="0"/>
            <a:ext cx="8283575" cy="4962525"/>
          </a:xfrm>
          <a:prstGeom prst="rect">
            <a:avLst/>
          </a:prstGeom>
          <a:solidFill>
            <a:srgbClr val="FFFFFF"/>
          </a:solidFill>
          <a:ln w="9525">
            <a:noFill/>
            <a:miter lim="800000"/>
            <a:headEnd/>
            <a:tailEnd/>
          </a:ln>
        </p:spPr>
        <p:txBody>
          <a:bodyPr wrap="none" lIns="0" tIns="152352" rIns="0" bIns="38088" anchor="ctr">
            <a:spAutoFit/>
          </a:bodyPr>
          <a:lstStyle/>
          <a:p>
            <a:pPr indent="457200"/>
            <a:endParaRPr lang="en-US" sz="1400" b="1" dirty="0">
              <a:latin typeface="Verdana" pitchFamily="34" charset="0"/>
              <a:ea typeface="Calibri" pitchFamily="34" charset="0"/>
              <a:cs typeface="Times New Roman" pitchFamily="18" charset="0"/>
            </a:endParaRPr>
          </a:p>
          <a:p>
            <a:pPr indent="457200"/>
            <a:endParaRPr lang="en-US" sz="1400" b="1" dirty="0">
              <a:latin typeface="Verdana" pitchFamily="34" charset="0"/>
              <a:ea typeface="Calibri" pitchFamily="34" charset="0"/>
              <a:cs typeface="Times New Roman" pitchFamily="18" charset="0"/>
            </a:endParaRPr>
          </a:p>
          <a:p>
            <a:pPr indent="457200"/>
            <a:endParaRPr lang="en-US" sz="1400" b="1" dirty="0">
              <a:latin typeface="Verdana" pitchFamily="34" charset="0"/>
              <a:ea typeface="Calibri" pitchFamily="34" charset="0"/>
              <a:cs typeface="Times New Roman" pitchFamily="18" charset="0"/>
            </a:endParaRPr>
          </a:p>
          <a:p>
            <a:pPr indent="457200"/>
            <a:r>
              <a:rPr lang="en-US" sz="1400" b="1" dirty="0">
                <a:latin typeface="Verdana" pitchFamily="34" charset="0"/>
                <a:ea typeface="Calibri" pitchFamily="34" charset="0"/>
                <a:cs typeface="Times New Roman" pitchFamily="18" charset="0"/>
              </a:rPr>
              <a:t>(1) </a:t>
            </a:r>
            <a:r>
              <a:rPr lang="en-US" b="1" dirty="0">
                <a:latin typeface="Verdana" pitchFamily="34" charset="0"/>
                <a:ea typeface="Calibri" pitchFamily="34" charset="0"/>
                <a:cs typeface="Times New Roman" pitchFamily="18" charset="0"/>
              </a:rPr>
              <a:t>Introduction to PHP</a:t>
            </a:r>
            <a:endParaRPr lang="en-US" sz="1400" b="1" i="1" dirty="0">
              <a:ea typeface="Times New Roman" pitchFamily="18" charset="0"/>
            </a:endParaRPr>
          </a:p>
          <a:p>
            <a:pPr indent="457200" eaLnBrk="0" hangingPunct="0"/>
            <a:r>
              <a:rPr lang="en-US" sz="1400" b="1" dirty="0">
                <a:latin typeface="Verdana" pitchFamily="34" charset="0"/>
                <a:ea typeface="Calibri" pitchFamily="34" charset="0"/>
                <a:cs typeface="Times New Roman" pitchFamily="18" charset="0"/>
              </a:rPr>
              <a:t>What is php</a:t>
            </a:r>
            <a:r>
              <a:rPr lang="en-US" sz="1400" b="1" i="1" dirty="0">
                <a:latin typeface="Verdana" pitchFamily="34" charset="0"/>
                <a:ea typeface="Calibri" pitchFamily="34" charset="0"/>
                <a:cs typeface="Times New Roman" pitchFamily="18" charset="0"/>
              </a:rPr>
              <a:t>?</a:t>
            </a:r>
            <a:endParaRPr lang="en-US" sz="1400" b="1" i="1" dirty="0">
              <a:cs typeface="Times New Roman" pitchFamily="18" charset="0"/>
            </a:endParaRPr>
          </a:p>
          <a:p>
            <a:pPr indent="457200" eaLnBrk="0" hangingPunct="0"/>
            <a:r>
              <a:rPr lang="en-US" sz="1400" dirty="0">
                <a:solidFill>
                  <a:srgbClr val="000000"/>
                </a:solidFill>
                <a:latin typeface="Verdana" pitchFamily="34" charset="0"/>
                <a:ea typeface="Calibri" pitchFamily="34" charset="0"/>
                <a:cs typeface="Times New Roman" pitchFamily="18" charset="0"/>
              </a:rPr>
              <a:t>            	-</a:t>
            </a:r>
            <a:r>
              <a:rPr lang="en-US" sz="1200" dirty="0">
                <a:solidFill>
                  <a:srgbClr val="000000"/>
                </a:solidFill>
                <a:latin typeface="Verdana" pitchFamily="34" charset="0"/>
                <a:ea typeface="Calibri" pitchFamily="34" charset="0"/>
                <a:cs typeface="Times New Roman" pitchFamily="18" charset="0"/>
              </a:rPr>
              <a:t>PHP stands for </a:t>
            </a:r>
            <a:r>
              <a:rPr lang="en-US" sz="1200" b="1" dirty="0">
                <a:solidFill>
                  <a:srgbClr val="000000"/>
                </a:solidFill>
                <a:latin typeface="Verdana" pitchFamily="34" charset="0"/>
                <a:ea typeface="Calibri" pitchFamily="34" charset="0"/>
                <a:cs typeface="Times New Roman" pitchFamily="18" charset="0"/>
              </a:rPr>
              <a:t>P</a:t>
            </a:r>
            <a:r>
              <a:rPr lang="en-US" sz="1200" dirty="0">
                <a:solidFill>
                  <a:srgbClr val="000000"/>
                </a:solidFill>
                <a:latin typeface="Verdana" pitchFamily="34" charset="0"/>
                <a:ea typeface="Calibri" pitchFamily="34" charset="0"/>
                <a:cs typeface="Times New Roman" pitchFamily="18" charset="0"/>
              </a:rPr>
              <a:t>HP: </a:t>
            </a:r>
            <a:r>
              <a:rPr lang="en-US" sz="1200" b="1" dirty="0">
                <a:solidFill>
                  <a:srgbClr val="000000"/>
                </a:solidFill>
                <a:latin typeface="Verdana" pitchFamily="34" charset="0"/>
                <a:ea typeface="Calibri" pitchFamily="34" charset="0"/>
                <a:cs typeface="Times New Roman" pitchFamily="18" charset="0"/>
              </a:rPr>
              <a:t>H</a:t>
            </a:r>
            <a:r>
              <a:rPr lang="en-US" sz="1200" dirty="0">
                <a:solidFill>
                  <a:srgbClr val="000000"/>
                </a:solidFill>
                <a:latin typeface="Verdana" pitchFamily="34" charset="0"/>
                <a:ea typeface="Calibri" pitchFamily="34" charset="0"/>
                <a:cs typeface="Times New Roman" pitchFamily="18" charset="0"/>
              </a:rPr>
              <a:t>ypertext </a:t>
            </a:r>
            <a:r>
              <a:rPr lang="en-US" sz="1200" b="1" dirty="0">
                <a:solidFill>
                  <a:srgbClr val="000000"/>
                </a:solidFill>
                <a:latin typeface="Verdana" pitchFamily="34" charset="0"/>
                <a:ea typeface="Calibri" pitchFamily="34" charset="0"/>
                <a:cs typeface="Times New Roman" pitchFamily="18" charset="0"/>
              </a:rPr>
              <a:t>P</a:t>
            </a:r>
            <a:r>
              <a:rPr lang="en-US" sz="1200" dirty="0">
                <a:solidFill>
                  <a:srgbClr val="000000"/>
                </a:solidFill>
                <a:latin typeface="Verdana" pitchFamily="34" charset="0"/>
                <a:ea typeface="Calibri" pitchFamily="34" charset="0"/>
                <a:cs typeface="Times New Roman" pitchFamily="18" charset="0"/>
              </a:rPr>
              <a:t>reprocessor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a server-side scripting language, like ASP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supports many databases (MySQL, Informix, Oracle,</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Sybase, Solid, PostgreSQL, Generic ODBC, etc.)</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an open source software.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free to download and use. </a:t>
            </a:r>
            <a:endParaRPr lang="en-US" sz="900" dirty="0"/>
          </a:p>
          <a:p>
            <a:pPr indent="457200" eaLnBrk="0" hangingPunct="0"/>
            <a:r>
              <a:rPr lang="en-US" sz="1400" b="1" dirty="0">
                <a:latin typeface="Verdana" pitchFamily="34" charset="0"/>
                <a:ea typeface="Calibri" pitchFamily="34" charset="0"/>
                <a:cs typeface="Calibri" pitchFamily="34" charset="0"/>
              </a:rPr>
              <a:t>Some of the main features of PHP are  listed below:</a:t>
            </a:r>
            <a:endParaRPr lang="en-US" sz="900" dirty="0"/>
          </a:p>
          <a:p>
            <a:pPr indent="457200" eaLnBrk="0" hangingPunct="0"/>
            <a:r>
              <a:rPr lang="en-US" sz="1200" dirty="0">
                <a:solidFill>
                  <a:srgbClr val="000000"/>
                </a:solidFill>
                <a:latin typeface="Verdana" pitchFamily="34" charset="0"/>
                <a:cs typeface="Times New Roman" pitchFamily="18" charset="0"/>
              </a:rPr>
              <a:t>that page. The PHP module executes the script, which then sends out the result in the form </a:t>
            </a:r>
          </a:p>
          <a:p>
            <a:pPr indent="457200" eaLnBrk="0" hangingPunct="0"/>
            <a:r>
              <a:rPr lang="en-US" sz="1200" dirty="0">
                <a:solidFill>
                  <a:srgbClr val="000000"/>
                </a:solidFill>
                <a:latin typeface="Verdana" pitchFamily="34" charset="0"/>
                <a:cs typeface="Times New Roman" pitchFamily="18" charset="0"/>
              </a:rPr>
              <a:t>of HTML back to your browser, which you see on the screen. Here is a basic</a:t>
            </a:r>
          </a:p>
          <a:p>
            <a:pPr indent="457200" eaLnBrk="0" hangingPunct="0"/>
            <a:r>
              <a:rPr lang="en-US" sz="1200" dirty="0">
                <a:solidFill>
                  <a:srgbClr val="000000"/>
                </a:solidFill>
                <a:latin typeface="Verdana" pitchFamily="34" charset="0"/>
                <a:cs typeface="Times New Roman" pitchFamily="18" charset="0"/>
              </a:rPr>
              <a:t> php diagram which illustrate the process.</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-PHP runs on different platforms (Windows, Linux, Unix,      etc.)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-PHP is compatible with almost all servers used today           (Apache, IIS, etc.) </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FREE to download from the official PHP resource</a:t>
            </a:r>
            <a:endParaRPr lang="en-US" sz="900" dirty="0"/>
          </a:p>
          <a:p>
            <a:pPr indent="457200" eaLnBrk="0" hangingPunct="0"/>
            <a:r>
              <a:rPr lang="en-US" sz="1200" dirty="0">
                <a:solidFill>
                  <a:srgbClr val="000000"/>
                </a:solidFill>
                <a:latin typeface="Verdana" pitchFamily="34" charset="0"/>
                <a:ea typeface="Calibri" pitchFamily="34" charset="0"/>
                <a:cs typeface="Calibri" pitchFamily="34" charset="0"/>
              </a:rPr>
              <a:t> -PHP Is easy to learn and runs efficiently on the server side </a:t>
            </a:r>
            <a:endParaRPr lang="en-US" sz="900" dirty="0"/>
          </a:p>
          <a:p>
            <a:pPr indent="457200" eaLnBrk="0" hangingPunct="0"/>
            <a:r>
              <a:rPr lang="en-US" sz="1400" dirty="0">
                <a:solidFill>
                  <a:srgbClr val="000000"/>
                </a:solidFill>
                <a:latin typeface="Verdana" pitchFamily="34" charset="0"/>
                <a:cs typeface="Times New Roman" pitchFamily="18" charset="0"/>
              </a:rPr>
              <a:t>  </a:t>
            </a:r>
            <a:endParaRPr lang="en-US" sz="1400" b="1" i="1" dirty="0">
              <a:cs typeface="Times New Roman" pitchFamily="18" charset="0"/>
            </a:endParaRPr>
          </a:p>
          <a:p>
            <a:pPr indent="457200" eaLnBrk="0" hangingPunct="0"/>
            <a:r>
              <a:rPr lang="en-US" sz="1400" b="1" dirty="0">
                <a:latin typeface="Verdana" pitchFamily="34" charset="0"/>
                <a:cs typeface="Times New Roman" pitchFamily="18" charset="0"/>
              </a:rPr>
              <a:t>Introduction to PHP</a:t>
            </a:r>
            <a:r>
              <a:rPr lang="en-US" sz="1400" dirty="0">
                <a:latin typeface="Verdana" pitchFamily="34" charset="0"/>
                <a:cs typeface="Times New Roman" pitchFamily="18" charset="0"/>
              </a:rPr>
              <a:t>:  </a:t>
            </a:r>
            <a:endParaRPr lang="en-US" sz="1400" b="1" i="1" dirty="0">
              <a:cs typeface="Times New Roman" pitchFamily="18" charset="0"/>
            </a:endParaRPr>
          </a:p>
          <a:p>
            <a:pPr indent="457200" eaLnBrk="0" hangingPunct="0"/>
            <a:r>
              <a:rPr lang="en-US" sz="1200" dirty="0">
                <a:solidFill>
                  <a:srgbClr val="000000"/>
                </a:solidFill>
                <a:latin typeface="Verdana" pitchFamily="34" charset="0"/>
                <a:cs typeface="Times New Roman" pitchFamily="18" charset="0"/>
              </a:rPr>
              <a:t>PHP sits between your browser and the web server. When you type in the URL of a PHP website</a:t>
            </a:r>
          </a:p>
          <a:p>
            <a:pPr indent="457200" eaLnBrk="0" hangingPunct="0"/>
            <a:r>
              <a:rPr lang="en-US" sz="1200" dirty="0">
                <a:solidFill>
                  <a:srgbClr val="000000"/>
                </a:solidFill>
                <a:latin typeface="Verdana" pitchFamily="34" charset="0"/>
                <a:cs typeface="Times New Roman" pitchFamily="18" charset="0"/>
              </a:rPr>
              <a:t> in your browser, your browser sends out a request to the web server. The web server then calls the </a:t>
            </a:r>
          </a:p>
          <a:p>
            <a:pPr indent="457200" eaLnBrk="0" hangingPunct="0"/>
            <a:r>
              <a:rPr lang="en-US" sz="1200" dirty="0">
                <a:solidFill>
                  <a:srgbClr val="000000"/>
                </a:solidFill>
                <a:latin typeface="Verdana" pitchFamily="34" charset="0"/>
                <a:cs typeface="Times New Roman" pitchFamily="18" charset="0"/>
              </a:rPr>
              <a:t>PHP script 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indent="457200"/>
            <a:r>
              <a:rPr lang="en-US" sz="1400" b="1" dirty="0">
                <a:latin typeface="Verdana" pitchFamily="34" charset="0"/>
                <a:cs typeface="Times New Roman" pitchFamily="18" charset="0"/>
              </a:rPr>
              <a:t>PHP  Process Diagram</a:t>
            </a:r>
            <a:endParaRPr lang="en-US" sz="1200" dirty="0">
              <a:latin typeface="Calibri" pitchFamily="34" charset="0"/>
              <a:ea typeface="Times New Roman" pitchFamily="18" charset="0"/>
              <a:cs typeface="Calibri" pitchFamily="34" charset="0"/>
            </a:endParaRPr>
          </a:p>
          <a:p>
            <a:pPr indent="457200" eaLnBrk="0" hangingPunct="0"/>
            <a:endParaRPr lang="en-US" dirty="0"/>
          </a:p>
        </p:txBody>
      </p:sp>
      <p:pic>
        <p:nvPicPr>
          <p:cNvPr id="18435" name="Picture 1" descr="php process"/>
          <p:cNvPicPr>
            <a:picLocks noChangeAspect="1" noChangeArrowheads="1"/>
          </p:cNvPicPr>
          <p:nvPr/>
        </p:nvPicPr>
        <p:blipFill>
          <a:blip r:embed="rId3" r:link="rId4"/>
          <a:srcRect/>
          <a:stretch>
            <a:fillRect/>
          </a:stretch>
        </p:blipFill>
        <p:spPr bwMode="auto">
          <a:xfrm>
            <a:off x="0" y="457200"/>
            <a:ext cx="6029325" cy="2343150"/>
          </a:xfrm>
          <a:prstGeom prst="rect">
            <a:avLst/>
          </a:prstGeom>
          <a:noFill/>
          <a:ln w="9525">
            <a:noFill/>
            <a:miter lim="800000"/>
            <a:headEnd/>
            <a:tailEnd/>
          </a:ln>
        </p:spPr>
      </p:pic>
      <p:sp>
        <p:nvSpPr>
          <p:cNvPr id="18436" name="Rectangle 3"/>
          <p:cNvSpPr>
            <a:spLocks noChangeArrowheads="1"/>
          </p:cNvSpPr>
          <p:nvPr/>
        </p:nvSpPr>
        <p:spPr bwMode="auto">
          <a:xfrm>
            <a:off x="0" y="2800350"/>
            <a:ext cx="9590088" cy="3878263"/>
          </a:xfrm>
          <a:prstGeom prst="rect">
            <a:avLst/>
          </a:prstGeom>
          <a:noFill/>
          <a:ln w="9525">
            <a:noFill/>
            <a:miter lim="800000"/>
            <a:headEnd/>
            <a:tailEnd/>
          </a:ln>
        </p:spPr>
        <p:txBody>
          <a:bodyPr wrap="none" anchor="ctr">
            <a:spAutoFit/>
          </a:bodyPr>
          <a:lstStyle/>
          <a:p>
            <a:pPr indent="457200"/>
            <a:r>
              <a:rPr lang="en-US" sz="1200" dirty="0">
                <a:latin typeface="Verdana" pitchFamily="34" charset="0"/>
                <a:ea typeface="Times New Roman" pitchFamily="18" charset="0"/>
                <a:cs typeface="Calibri" pitchFamily="34" charset="0"/>
              </a:rPr>
              <a:t>	PHP is a server-side, cross-platform, HTML-embedded scripting language. </a:t>
            </a:r>
          </a:p>
          <a:p>
            <a:pPr indent="457200"/>
            <a:r>
              <a:rPr lang="en-US" sz="1200" dirty="0">
                <a:latin typeface="Verdana" pitchFamily="34" charset="0"/>
                <a:ea typeface="Times New Roman" pitchFamily="18" charset="0"/>
                <a:cs typeface="Calibri" pitchFamily="34" charset="0"/>
              </a:rPr>
              <a:t>there are over half a million domains running PHP and it is freely available for download . </a:t>
            </a:r>
          </a:p>
          <a:p>
            <a:pPr indent="457200"/>
            <a:r>
              <a:rPr lang="en-US" sz="1200" dirty="0">
                <a:latin typeface="Verdana" pitchFamily="34" charset="0"/>
                <a:ea typeface="Times New Roman" pitchFamily="18" charset="0"/>
                <a:cs typeface="Calibri" pitchFamily="34" charset="0"/>
              </a:rPr>
              <a:t>Much of PHP’s syntax is borrowed from C, Java and Perl with a couple of unique PHP-specific </a:t>
            </a:r>
          </a:p>
          <a:p>
            <a:pPr indent="457200"/>
            <a:r>
              <a:rPr lang="en-US" sz="1200" dirty="0">
                <a:latin typeface="Verdana" pitchFamily="34" charset="0"/>
                <a:ea typeface="Times New Roman" pitchFamily="18" charset="0"/>
                <a:cs typeface="Calibri" pitchFamily="34" charset="0"/>
              </a:rPr>
              <a:t>features thrown in. The goal of the language is to allow web developers to write dynamically generated </a:t>
            </a:r>
          </a:p>
          <a:p>
            <a:pPr indent="457200"/>
            <a:r>
              <a:rPr lang="en-US" sz="1200" dirty="0">
                <a:latin typeface="Verdana" pitchFamily="34" charset="0"/>
                <a:ea typeface="Times New Roman" pitchFamily="18" charset="0"/>
                <a:cs typeface="Calibri" pitchFamily="34" charset="0"/>
              </a:rPr>
              <a:t>pages quickly. PHP eliminates the need for numerous small cgi programs by allowing you to place simple</a:t>
            </a:r>
          </a:p>
          <a:p>
            <a:pPr indent="457200"/>
            <a:r>
              <a:rPr lang="en-US" sz="1200" dirty="0">
                <a:latin typeface="Verdana" pitchFamily="34" charset="0"/>
                <a:ea typeface="Times New Roman" pitchFamily="18" charset="0"/>
                <a:cs typeface="Calibri" pitchFamily="34" charset="0"/>
              </a:rPr>
              <a:t> scripts directly in your HTML files. </a:t>
            </a:r>
          </a:p>
          <a:p>
            <a:pPr indent="457200"/>
            <a:r>
              <a:rPr lang="en-US" sz="1200" dirty="0">
                <a:latin typeface="Verdana" pitchFamily="34" charset="0"/>
                <a:ea typeface="Times New Roman" pitchFamily="18" charset="0"/>
                <a:cs typeface="Calibri" pitchFamily="34" charset="0"/>
              </a:rPr>
              <a:t>	It also makes it easier to manage large web sites by placing all components of a web page in a single</a:t>
            </a:r>
          </a:p>
          <a:p>
            <a:pPr indent="457200"/>
            <a:r>
              <a:rPr lang="en-US" sz="1200" dirty="0">
                <a:latin typeface="Verdana" pitchFamily="34" charset="0"/>
                <a:ea typeface="Times New Roman" pitchFamily="18" charset="0"/>
                <a:cs typeface="Calibri" pitchFamily="34" charset="0"/>
              </a:rPr>
              <a:t> html file. PHP is an excellent alternative to such similar programming solutions as Microsoft's</a:t>
            </a:r>
          </a:p>
          <a:p>
            <a:pPr indent="457200"/>
            <a:r>
              <a:rPr lang="en-US" sz="1200" dirty="0">
                <a:latin typeface="Verdana" pitchFamily="34" charset="0"/>
                <a:ea typeface="Times New Roman" pitchFamily="18" charset="0"/>
                <a:cs typeface="Calibri" pitchFamily="34" charset="0"/>
              </a:rPr>
              <a:t> proprietary scripting engine ASP and Allaire's rather expensive ColdFusion. As mentioned before, </a:t>
            </a:r>
          </a:p>
          <a:p>
            <a:pPr indent="457200"/>
            <a:r>
              <a:rPr lang="en-US" sz="1200" dirty="0">
                <a:latin typeface="Verdana" pitchFamily="34" charset="0"/>
                <a:ea typeface="Times New Roman" pitchFamily="18" charset="0"/>
                <a:cs typeface="Calibri" pitchFamily="34" charset="0"/>
              </a:rPr>
              <a:t>PHP is a cross-platform language.</a:t>
            </a:r>
          </a:p>
          <a:p>
            <a:pPr indent="457200" eaLnBrk="0" hangingPunct="0"/>
            <a:r>
              <a:rPr lang="en-US" sz="1200" dirty="0">
                <a:latin typeface="Verdana" pitchFamily="34" charset="0"/>
                <a:ea typeface="Times New Roman" pitchFamily="18" charset="0"/>
                <a:cs typeface="Calibri" pitchFamily="34" charset="0"/>
              </a:rPr>
              <a:t>	 This doesn't stop with the core PHP code but can be extended to all of PHP's libraries and all code written in </a:t>
            </a:r>
          </a:p>
          <a:p>
            <a:pPr indent="457200" eaLnBrk="0" hangingPunct="0"/>
            <a:r>
              <a:rPr lang="en-US" sz="1200" dirty="0">
                <a:latin typeface="Verdana" pitchFamily="34" charset="0"/>
                <a:ea typeface="Times New Roman" pitchFamily="18" charset="0"/>
                <a:cs typeface="Calibri" pitchFamily="34" charset="0"/>
              </a:rPr>
              <a:t>PHP. Neither ASP nor ColdFusion can make this claim. PHP has a large feature set which includes built-in </a:t>
            </a:r>
          </a:p>
          <a:p>
            <a:pPr indent="457200" eaLnBrk="0" hangingPunct="0"/>
            <a:r>
              <a:rPr lang="en-US" sz="1200" dirty="0">
                <a:latin typeface="Verdana" pitchFamily="34" charset="0"/>
                <a:ea typeface="Times New Roman" pitchFamily="18" charset="0"/>
                <a:cs typeface="Calibri" pitchFamily="34" charset="0"/>
              </a:rPr>
              <a:t>support for numerous databases (</a:t>
            </a:r>
            <a:r>
              <a:rPr lang="en-US" sz="1200" i="1" dirty="0">
                <a:latin typeface="Verdana" pitchFamily="34" charset="0"/>
                <a:ea typeface="Times New Roman" pitchFamily="18" charset="0"/>
                <a:cs typeface="Calibri" pitchFamily="34" charset="0"/>
              </a:rPr>
              <a:t>including Access, LDAP, Oracle, and MSSQL</a:t>
            </a:r>
            <a:r>
              <a:rPr lang="en-US" sz="1200" dirty="0">
                <a:latin typeface="Verdana" pitchFamily="34" charset="0"/>
                <a:ea typeface="Times New Roman" pitchFamily="18" charset="0"/>
                <a:cs typeface="Calibri" pitchFamily="34" charset="0"/>
              </a:rPr>
              <a:t>), networking support, zip</a:t>
            </a:r>
          </a:p>
          <a:p>
            <a:pPr indent="457200" eaLnBrk="0" hangingPunct="0"/>
            <a:r>
              <a:rPr lang="en-US" sz="1200" dirty="0">
                <a:latin typeface="Verdana" pitchFamily="34" charset="0"/>
                <a:ea typeface="Times New Roman" pitchFamily="18" charset="0"/>
                <a:cs typeface="Calibri" pitchFamily="34" charset="0"/>
              </a:rPr>
              <a:t> archiving ,and an excellent set of built-in functions. Furthermore, due in part to it being open source and</a:t>
            </a:r>
          </a:p>
          <a:p>
            <a:pPr indent="457200" eaLnBrk="0" hangingPunct="0"/>
            <a:r>
              <a:rPr lang="en-US" sz="1200" dirty="0">
                <a:latin typeface="Verdana" pitchFamily="34" charset="0"/>
                <a:ea typeface="Times New Roman" pitchFamily="18" charset="0"/>
                <a:cs typeface="Calibri" pitchFamily="34" charset="0"/>
              </a:rPr>
              <a:t> freely available for download on the web, the language enjoys an active developing environment.</a:t>
            </a:r>
          </a:p>
          <a:p>
            <a:pPr indent="457200" eaLnBrk="0" hangingPunct="0"/>
            <a:r>
              <a:rPr lang="en-US" sz="1200" dirty="0">
                <a:latin typeface="Verdana" pitchFamily="34" charset="0"/>
                <a:ea typeface="Times New Roman" pitchFamily="18" charset="0"/>
                <a:cs typeface="Calibri" pitchFamily="34" charset="0"/>
              </a:rPr>
              <a:t> Since the syntax structure borrows heavily from C, it is easy for even the novice programmer to learn</a:t>
            </a:r>
          </a:p>
          <a:p>
            <a:pPr indent="457200" eaLnBrk="0" hangingPunct="0"/>
            <a:r>
              <a:rPr lang="en-US" sz="1200" dirty="0">
                <a:latin typeface="Verdana" pitchFamily="34" charset="0"/>
                <a:ea typeface="Times New Roman" pitchFamily="18" charset="0"/>
                <a:cs typeface="Calibri" pitchFamily="34" charset="0"/>
              </a:rPr>
              <a:t> the language. PHP is also the oldest HTML-embeded scripting language, giving it a head start on all the others.</a:t>
            </a:r>
            <a:endParaRPr lang="en-US" sz="1200" dirty="0">
              <a:latin typeface="Calibri" pitchFamily="34" charset="0"/>
              <a:ea typeface="Times New Roman" pitchFamily="18" charset="0"/>
              <a:cs typeface="Calibri" pitchFamily="34" charset="0"/>
            </a:endParaRPr>
          </a:p>
          <a:p>
            <a:pPr indent="457200" eaLnBrk="0" hangingPunct="0"/>
            <a:r>
              <a:rPr lang="en-US" sz="1200" dirty="0">
                <a:latin typeface="Verdana" pitchFamily="34" charset="0"/>
                <a:ea typeface="Times New Roman" pitchFamily="18" charset="0"/>
                <a:cs typeface="Calibri" pitchFamily="34" charset="0"/>
              </a:rPr>
              <a:t>	If you are a content developer, you probably won’t want to learn PHP scripting by heart. But, it is nice to </a:t>
            </a:r>
          </a:p>
          <a:p>
            <a:pPr indent="457200" eaLnBrk="0" hangingPunct="0"/>
            <a:r>
              <a:rPr lang="en-US" sz="1200" dirty="0">
                <a:latin typeface="Verdana" pitchFamily="34" charset="0"/>
                <a:ea typeface="Times New Roman" pitchFamily="18" charset="0"/>
                <a:cs typeface="Calibri" pitchFamily="34" charset="0"/>
              </a:rPr>
              <a:t>know how PHP can help you create more powerful web applications and user-friendly designs. </a:t>
            </a:r>
            <a:endParaRPr lang="en-US" sz="1200" dirty="0">
              <a:latin typeface="Calibri" pitchFamily="34" charset="0"/>
              <a:ea typeface="Times New Roman" pitchFamily="18" charset="0"/>
              <a:cs typeface="Calibri" pitchFamily="34" charset="0"/>
            </a:endParaRPr>
          </a:p>
          <a:p>
            <a:pPr indent="457200" eaLnBrk="0" hangingPunct="0"/>
            <a:endParaRPr lang="en-US" dirty="0">
              <a:ea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1087</TotalTime>
  <Words>1295</Words>
  <Application>Microsoft Office PowerPoint</Application>
  <PresentationFormat>On-screen Show (4:3)</PresentationFormat>
  <Paragraphs>756</Paragraphs>
  <Slides>31</Slides>
  <Notes>31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4" baseType="lpstr">
      <vt:lpstr>Lucida Sans Unicode</vt:lpstr>
      <vt:lpstr>Arial</vt:lpstr>
      <vt:lpstr>Wingdings 3</vt:lpstr>
      <vt:lpstr>Verdana</vt:lpstr>
      <vt:lpstr>Wingdings 2</vt:lpstr>
      <vt:lpstr>Calibri</vt:lpstr>
      <vt:lpstr>Wingdings</vt:lpstr>
      <vt:lpstr>Times New Roman</vt:lpstr>
      <vt:lpstr>Arial Black</vt:lpstr>
      <vt:lpstr>Symbol</vt:lpstr>
      <vt:lpstr>Cambria</vt:lpstr>
      <vt:lpstr>Concourse</vt:lpstr>
      <vt:lpstr>Document</vt:lpstr>
      <vt:lpstr>Slide 1</vt:lpstr>
      <vt:lpstr>Slide 2</vt:lpstr>
      <vt:lpstr>Slide 3</vt:lpstr>
      <vt:lpstr>INTRODUCTION OF THE         SYSTEM</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jigar</dc:creator>
  <cp:lastModifiedBy>Rutvik</cp:lastModifiedBy>
  <cp:revision>101</cp:revision>
  <dcterms:created xsi:type="dcterms:W3CDTF">2010-05-03T14:08:05Z</dcterms:created>
  <dcterms:modified xsi:type="dcterms:W3CDTF">2010-06-09T11:29:21Z</dcterms:modified>
</cp:coreProperties>
</file>