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 name="Google Shape;49;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dfe862cdd_0_0: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dfe862cdd_0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 name="Google Shape;55;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9" name="Google Shape;6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9: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2"/>
          <p:cNvSpPr txBox="1">
            <a:spLocks noGrp="1"/>
          </p:cNvSpPr>
          <p:nvPr>
            <p:ph type="title"/>
          </p:nvPr>
        </p:nvSpPr>
        <p:spPr>
          <a:xfrm>
            <a:off x="755700" y="182321"/>
            <a:ext cx="10680598" cy="51244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3200" b="0" i="0">
                <a:solidFill>
                  <a:srgbClr val="5FC9ED"/>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body" idx="1"/>
          </p:nvPr>
        </p:nvSpPr>
        <p:spPr>
          <a:xfrm>
            <a:off x="755700" y="2048408"/>
            <a:ext cx="10680598" cy="315785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5"/>
        <p:cNvGrpSpPr/>
        <p:nvPr/>
      </p:nvGrpSpPr>
      <p:grpSpPr>
        <a:xfrm>
          <a:off x="0" y="0"/>
          <a:ext cx="0" cy="0"/>
          <a:chOff x="0" y="0"/>
          <a:chExt cx="0" cy="0"/>
        </a:xfrm>
      </p:grpSpPr>
      <p:sp>
        <p:nvSpPr>
          <p:cNvPr id="26" name="Google Shape;26;p3"/>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55700" y="182321"/>
            <a:ext cx="10680598" cy="51244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3200" b="0" i="0">
                <a:solidFill>
                  <a:srgbClr val="5FC9ED"/>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700" y="182321"/>
            <a:ext cx="10680598" cy="51244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3200" b="0" i="0">
                <a:solidFill>
                  <a:srgbClr val="5FC9ED"/>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3"/>
        <p:cNvGrpSpPr/>
        <p:nvPr/>
      </p:nvGrpSpPr>
      <p:grpSpPr>
        <a:xfrm>
          <a:off x="0" y="0"/>
          <a:ext cx="0" cy="0"/>
          <a:chOff x="0" y="0"/>
          <a:chExt cx="0" cy="0"/>
        </a:xfrm>
      </p:grpSpPr>
      <p:sp>
        <p:nvSpPr>
          <p:cNvPr id="44" name="Google Shape;44;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1329" y="0"/>
            <a:ext cx="2816860" cy="6858634"/>
          </a:xfrm>
          <a:custGeom>
            <a:avLst/>
            <a:gdLst/>
            <a:ahLst/>
            <a:cxnLst/>
            <a:rect l="l" t="t" r="r" b="b"/>
            <a:pathLst>
              <a:path w="2816859" h="6858634" extrusionOk="0">
                <a:moveTo>
                  <a:pt x="0" y="0"/>
                </a:moveTo>
                <a:lnTo>
                  <a:pt x="1219200" y="6857998"/>
                </a:lnTo>
              </a:path>
              <a:path w="2816859" h="6858634" extrusionOk="0">
                <a:moveTo>
                  <a:pt x="2816860" y="3681729"/>
                </a:moveTo>
                <a:lnTo>
                  <a:pt x="2816860" y="6858633"/>
                </a:lnTo>
              </a:path>
            </a:pathLst>
          </a:custGeom>
          <a:noFill/>
          <a:ln w="9525" cap="flat" cmpd="sng">
            <a:solidFill>
              <a:srgbClr val="5FC9ED"/>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1"/>
          <p:cNvSpPr/>
          <p:nvPr/>
        </p:nvSpPr>
        <p:spPr>
          <a:xfrm>
            <a:off x="9182099" y="0"/>
            <a:ext cx="3006725" cy="6858000"/>
          </a:xfrm>
          <a:custGeom>
            <a:avLst/>
            <a:gdLst/>
            <a:ahLst/>
            <a:cxnLst/>
            <a:rect l="l" t="t" r="r" b="b"/>
            <a:pathLst>
              <a:path w="3006725" h="6858000" extrusionOk="0">
                <a:moveTo>
                  <a:pt x="3006725" y="0"/>
                </a:moveTo>
                <a:lnTo>
                  <a:pt x="2042795" y="0"/>
                </a:lnTo>
                <a:lnTo>
                  <a:pt x="0" y="6857998"/>
                </a:lnTo>
                <a:lnTo>
                  <a:pt x="3006725" y="6857998"/>
                </a:lnTo>
                <a:lnTo>
                  <a:pt x="3006725" y="0"/>
                </a:lnTo>
                <a:close/>
              </a:path>
            </a:pathLst>
          </a:custGeom>
          <a:solidFill>
            <a:srgbClr val="5FC9ED">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1"/>
          <p:cNvSpPr/>
          <p:nvPr/>
        </p:nvSpPr>
        <p:spPr>
          <a:xfrm>
            <a:off x="9603739" y="0"/>
            <a:ext cx="2587625" cy="6858000"/>
          </a:xfrm>
          <a:custGeom>
            <a:avLst/>
            <a:gdLst/>
            <a:ahLst/>
            <a:cxnLst/>
            <a:rect l="l" t="t" r="r" b="b"/>
            <a:pathLst>
              <a:path w="2587625" h="6858000" extrusionOk="0">
                <a:moveTo>
                  <a:pt x="2587625" y="0"/>
                </a:moveTo>
                <a:lnTo>
                  <a:pt x="0" y="0"/>
                </a:lnTo>
                <a:lnTo>
                  <a:pt x="1208404" y="6857998"/>
                </a:lnTo>
                <a:lnTo>
                  <a:pt x="2587625" y="6857998"/>
                </a:lnTo>
                <a:lnTo>
                  <a:pt x="2587625" y="0"/>
                </a:lnTo>
                <a:close/>
              </a:path>
            </a:pathLst>
          </a:custGeom>
          <a:solidFill>
            <a:srgbClr val="5FC9ED">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1"/>
          <p:cNvSpPr/>
          <p:nvPr/>
        </p:nvSpPr>
        <p:spPr>
          <a:xfrm>
            <a:off x="8931909" y="3048000"/>
            <a:ext cx="3260090" cy="3810000"/>
          </a:xfrm>
          <a:custGeom>
            <a:avLst/>
            <a:gdLst/>
            <a:ahLst/>
            <a:cxnLst/>
            <a:rect l="l" t="t" r="r" b="b"/>
            <a:pathLst>
              <a:path w="3260090" h="3810000" extrusionOk="0">
                <a:moveTo>
                  <a:pt x="3260090" y="0"/>
                </a:moveTo>
                <a:lnTo>
                  <a:pt x="0" y="3809998"/>
                </a:lnTo>
                <a:lnTo>
                  <a:pt x="3260090" y="3809998"/>
                </a:lnTo>
                <a:lnTo>
                  <a:pt x="3260090" y="0"/>
                </a:lnTo>
                <a:close/>
              </a:path>
            </a:pathLst>
          </a:custGeom>
          <a:solidFill>
            <a:srgbClr val="17AEE2">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 name="Google Shape;10;p1"/>
          <p:cNvSpPr/>
          <p:nvPr/>
        </p:nvSpPr>
        <p:spPr>
          <a:xfrm>
            <a:off x="9337674" y="0"/>
            <a:ext cx="2851150" cy="6858000"/>
          </a:xfrm>
          <a:custGeom>
            <a:avLst/>
            <a:gdLst/>
            <a:ahLst/>
            <a:cxnLst/>
            <a:rect l="l" t="t" r="r" b="b"/>
            <a:pathLst>
              <a:path w="2851150" h="6858000" extrusionOk="0">
                <a:moveTo>
                  <a:pt x="2851150" y="0"/>
                </a:moveTo>
                <a:lnTo>
                  <a:pt x="0" y="0"/>
                </a:lnTo>
                <a:lnTo>
                  <a:pt x="2467609" y="6857998"/>
                </a:lnTo>
                <a:lnTo>
                  <a:pt x="2851150" y="6857998"/>
                </a:lnTo>
                <a:lnTo>
                  <a:pt x="2851150" y="0"/>
                </a:lnTo>
                <a:close/>
              </a:path>
            </a:pathLst>
          </a:custGeom>
          <a:solidFill>
            <a:srgbClr val="17AEE2">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
          <p:cNvSpPr/>
          <p:nvPr/>
        </p:nvSpPr>
        <p:spPr>
          <a:xfrm>
            <a:off x="10897869" y="0"/>
            <a:ext cx="1290955" cy="6858000"/>
          </a:xfrm>
          <a:custGeom>
            <a:avLst/>
            <a:gdLst/>
            <a:ahLst/>
            <a:cxnLst/>
            <a:rect l="l" t="t" r="r" b="b"/>
            <a:pathLst>
              <a:path w="1290954" h="6858000" extrusionOk="0">
                <a:moveTo>
                  <a:pt x="1290954" y="0"/>
                </a:moveTo>
                <a:lnTo>
                  <a:pt x="1019175" y="0"/>
                </a:lnTo>
                <a:lnTo>
                  <a:pt x="0" y="6857998"/>
                </a:lnTo>
                <a:lnTo>
                  <a:pt x="1290954" y="6857998"/>
                </a:lnTo>
                <a:lnTo>
                  <a:pt x="1290954" y="0"/>
                </a:lnTo>
                <a:close/>
              </a:path>
            </a:pathLst>
          </a:custGeom>
          <a:solidFill>
            <a:srgbClr val="2C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p:nvPr/>
        </p:nvSpPr>
        <p:spPr>
          <a:xfrm>
            <a:off x="10940414" y="0"/>
            <a:ext cx="1247775" cy="6858000"/>
          </a:xfrm>
          <a:custGeom>
            <a:avLst/>
            <a:gdLst/>
            <a:ahLst/>
            <a:cxnLst/>
            <a:rect l="l" t="t" r="r" b="b"/>
            <a:pathLst>
              <a:path w="1247775" h="6858000" extrusionOk="0">
                <a:moveTo>
                  <a:pt x="1247775" y="0"/>
                </a:moveTo>
                <a:lnTo>
                  <a:pt x="0" y="0"/>
                </a:lnTo>
                <a:lnTo>
                  <a:pt x="1107439" y="6857998"/>
                </a:lnTo>
                <a:lnTo>
                  <a:pt x="1247775" y="6857998"/>
                </a:lnTo>
                <a:lnTo>
                  <a:pt x="1247775" y="0"/>
                </a:lnTo>
                <a:close/>
              </a:path>
            </a:pathLst>
          </a:custGeom>
          <a:solidFill>
            <a:srgbClr val="2160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
          <p:cNvSpPr/>
          <p:nvPr/>
        </p:nvSpPr>
        <p:spPr>
          <a:xfrm>
            <a:off x="10372089" y="3590289"/>
            <a:ext cx="1816735" cy="3267710"/>
          </a:xfrm>
          <a:custGeom>
            <a:avLst/>
            <a:gdLst/>
            <a:ahLst/>
            <a:cxnLst/>
            <a:rect l="l" t="t" r="r" b="b"/>
            <a:pathLst>
              <a:path w="1816734" h="3267709" extrusionOk="0">
                <a:moveTo>
                  <a:pt x="1816734" y="0"/>
                </a:moveTo>
                <a:lnTo>
                  <a:pt x="0" y="3267708"/>
                </a:lnTo>
                <a:lnTo>
                  <a:pt x="1816734" y="3267708"/>
                </a:lnTo>
                <a:lnTo>
                  <a:pt x="1816734" y="0"/>
                </a:lnTo>
                <a:close/>
              </a:path>
            </a:pathLst>
          </a:custGeom>
          <a:solidFill>
            <a:srgbClr val="17AEE2">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
          <p:cNvSpPr txBox="1">
            <a:spLocks noGrp="1"/>
          </p:cNvSpPr>
          <p:nvPr>
            <p:ph type="title"/>
          </p:nvPr>
        </p:nvSpPr>
        <p:spPr>
          <a:xfrm>
            <a:off x="755700" y="182321"/>
            <a:ext cx="10680598" cy="512445"/>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rgbClr val="5FC9ED"/>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
          <p:cNvSpPr txBox="1">
            <a:spLocks noGrp="1"/>
          </p:cNvSpPr>
          <p:nvPr>
            <p:ph type="body" idx="1"/>
          </p:nvPr>
        </p:nvSpPr>
        <p:spPr>
          <a:xfrm>
            <a:off x="755700" y="2048408"/>
            <a:ext cx="10680598" cy="3157854"/>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6" name="Google Shape;16;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7"/>
          <p:cNvSpPr txBox="1"/>
          <p:nvPr/>
        </p:nvSpPr>
        <p:spPr>
          <a:xfrm>
            <a:off x="685800" y="1219200"/>
            <a:ext cx="8839200" cy="4285800"/>
          </a:xfrm>
          <a:prstGeom prst="rect">
            <a:avLst/>
          </a:prstGeom>
          <a:noFill/>
          <a:ln>
            <a:noFill/>
          </a:ln>
        </p:spPr>
        <p:txBody>
          <a:bodyPr spcFirstLastPara="1" wrap="square" lIns="0" tIns="137775" rIns="0" bIns="0" anchor="t" anchorCtr="0">
            <a:noAutofit/>
          </a:bodyPr>
          <a:lstStyle/>
          <a:p>
            <a:pPr marL="12700" marR="0" lvl="0" indent="0" algn="l" rtl="0">
              <a:lnSpc>
                <a:spcPct val="100000"/>
              </a:lnSpc>
              <a:spcBef>
                <a:spcPts val="0"/>
              </a:spcBef>
              <a:spcAft>
                <a:spcPts val="0"/>
              </a:spcAft>
              <a:buClr>
                <a:srgbClr val="000000"/>
              </a:buClr>
              <a:buSzPts val="1900"/>
              <a:buFont typeface="Arial"/>
              <a:buNone/>
            </a:pPr>
            <a:r>
              <a:rPr lang="en-US" sz="1900" b="1" i="0" u="sng" strike="noStrike" cap="none">
                <a:solidFill>
                  <a:srgbClr val="404040"/>
                </a:solidFill>
                <a:latin typeface="Trebuchet MS"/>
                <a:ea typeface="Trebuchet MS"/>
                <a:cs typeface="Trebuchet MS"/>
                <a:sym typeface="Trebuchet MS"/>
              </a:rPr>
              <a:t>ORGANISATION</a:t>
            </a:r>
            <a:r>
              <a:rPr lang="en-US" sz="1900" b="1" i="0" u="none" strike="noStrike" cap="none">
                <a:solidFill>
                  <a:srgbClr val="404040"/>
                </a:solidFill>
                <a:latin typeface="Trebuchet MS"/>
                <a:ea typeface="Trebuchet MS"/>
                <a:cs typeface="Trebuchet MS"/>
                <a:sym typeface="Trebuchet MS"/>
              </a:rPr>
              <a:t> : </a:t>
            </a:r>
            <a:r>
              <a:rPr lang="en-US" sz="1900" b="0" i="0" u="none" strike="noStrike" cap="none">
                <a:solidFill>
                  <a:srgbClr val="404040"/>
                </a:solidFill>
                <a:latin typeface="Trebuchet MS"/>
                <a:ea typeface="Trebuchet MS"/>
                <a:cs typeface="Trebuchet MS"/>
                <a:sym typeface="Trebuchet MS"/>
              </a:rPr>
              <a:t>Tripura Institute of Technology</a:t>
            </a:r>
            <a:endParaRPr sz="1900" b="0" i="0" u="none" strike="noStrike" cap="none">
              <a:solidFill>
                <a:schemeClr val="dk1"/>
              </a:solidFill>
              <a:latin typeface="Trebuchet MS"/>
              <a:ea typeface="Trebuchet MS"/>
              <a:cs typeface="Trebuchet MS"/>
              <a:sym typeface="Trebuchet MS"/>
            </a:endParaRPr>
          </a:p>
          <a:p>
            <a:pPr marL="12700" marR="5080" lvl="0" indent="0" algn="l" rtl="0">
              <a:lnSpc>
                <a:spcPct val="99800"/>
              </a:lnSpc>
              <a:spcBef>
                <a:spcPts val="985"/>
              </a:spcBef>
              <a:spcAft>
                <a:spcPts val="0"/>
              </a:spcAft>
              <a:buClr>
                <a:srgbClr val="000000"/>
              </a:buClr>
              <a:buSzPts val="1900"/>
              <a:buFont typeface="Arial"/>
              <a:buNone/>
            </a:pPr>
            <a:r>
              <a:rPr lang="en-US" sz="1900" b="1" i="0" u="sng" strike="noStrike" cap="none">
                <a:solidFill>
                  <a:srgbClr val="404040"/>
                </a:solidFill>
                <a:latin typeface="Trebuchet MS"/>
                <a:ea typeface="Trebuchet MS"/>
                <a:cs typeface="Trebuchet MS"/>
                <a:sym typeface="Trebuchet MS"/>
              </a:rPr>
              <a:t>PROBLEM STATMENT (DB126)</a:t>
            </a:r>
            <a:r>
              <a:rPr lang="en-US" sz="1900" b="1" i="0" u="none" strike="noStrike" cap="none">
                <a:solidFill>
                  <a:srgbClr val="404040"/>
                </a:solidFill>
                <a:latin typeface="Trebuchet MS"/>
                <a:ea typeface="Trebuchet MS"/>
                <a:cs typeface="Trebuchet MS"/>
                <a:sym typeface="Trebuchet MS"/>
              </a:rPr>
              <a:t> : </a:t>
            </a:r>
            <a:r>
              <a:rPr lang="en-US" sz="1800" b="0" i="0" u="none" strike="noStrike" cap="none">
                <a:solidFill>
                  <a:srgbClr val="404040"/>
                </a:solidFill>
                <a:latin typeface="Trebuchet MS"/>
                <a:ea typeface="Trebuchet MS"/>
                <a:cs typeface="Trebuchet MS"/>
                <a:sym typeface="Trebuchet MS"/>
              </a:rPr>
              <a:t>In order to simplify the process of e-tendering and to make  the system cost effective and user friendly, the EVC (electronic verification code)  system are required to be performed through Aadhaar based OTP, instead of existing  Digital Signature Certificate. Design efficient solutions that enable use of Aadhar OTP  and DigiLocker for sharing the documents for eTendering.</a:t>
            </a:r>
            <a:endParaRPr sz="1800" b="0" i="0" u="none" strike="noStrike" cap="none">
              <a:solidFill>
                <a:schemeClr val="dk1"/>
              </a:solidFill>
              <a:latin typeface="Trebuchet MS"/>
              <a:ea typeface="Trebuchet MS"/>
              <a:cs typeface="Trebuchet MS"/>
              <a:sym typeface="Trebuchet MS"/>
            </a:endParaRPr>
          </a:p>
          <a:p>
            <a:pPr marL="12700" marR="0" lvl="0" indent="0" algn="l" rtl="0">
              <a:lnSpc>
                <a:spcPct val="100000"/>
              </a:lnSpc>
              <a:spcBef>
                <a:spcPts val="1035"/>
              </a:spcBef>
              <a:spcAft>
                <a:spcPts val="0"/>
              </a:spcAft>
              <a:buClr>
                <a:srgbClr val="000000"/>
              </a:buClr>
              <a:buSzPts val="1800"/>
              <a:buFont typeface="Arial"/>
              <a:buNone/>
            </a:pPr>
            <a:r>
              <a:rPr lang="en-US" sz="1800" b="1" i="0" u="sng" strike="noStrike" cap="none">
                <a:solidFill>
                  <a:srgbClr val="404040"/>
                </a:solidFill>
                <a:latin typeface="Trebuchet MS"/>
                <a:ea typeface="Trebuchet MS"/>
                <a:cs typeface="Trebuchet MS"/>
                <a:sym typeface="Trebuchet MS"/>
              </a:rPr>
              <a:t>TEAM NAME</a:t>
            </a:r>
            <a:r>
              <a:rPr lang="en-US" sz="1800" b="1" i="0" u="none" strike="noStrike" cap="none">
                <a:solidFill>
                  <a:srgbClr val="404040"/>
                </a:solidFill>
                <a:latin typeface="Trebuchet MS"/>
                <a:ea typeface="Trebuchet MS"/>
                <a:cs typeface="Trebuchet MS"/>
                <a:sym typeface="Trebuchet MS"/>
              </a:rPr>
              <a:t> : </a:t>
            </a:r>
            <a:r>
              <a:rPr lang="en-US" sz="1800" b="0" i="0" u="none" strike="noStrike" cap="none">
                <a:solidFill>
                  <a:srgbClr val="404040"/>
                </a:solidFill>
                <a:latin typeface="Trebuchet MS"/>
                <a:ea typeface="Trebuchet MS"/>
                <a:cs typeface="Trebuchet MS"/>
                <a:sym typeface="Trebuchet MS"/>
              </a:rPr>
              <a:t>Cookie Army</a:t>
            </a:r>
            <a:endParaRPr sz="1800" b="0" i="0" u="none" strike="noStrike" cap="none">
              <a:solidFill>
                <a:schemeClr val="dk1"/>
              </a:solidFill>
              <a:latin typeface="Trebuchet MS"/>
              <a:ea typeface="Trebuchet MS"/>
              <a:cs typeface="Trebuchet MS"/>
              <a:sym typeface="Trebuchet MS"/>
            </a:endParaRPr>
          </a:p>
          <a:p>
            <a:pPr marL="12700" marR="0" lvl="0" indent="0" algn="l" rtl="0">
              <a:lnSpc>
                <a:spcPct val="100000"/>
              </a:lnSpc>
              <a:spcBef>
                <a:spcPts val="101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Team Members :</a:t>
            </a:r>
            <a:endParaRPr sz="1800" b="0" i="0" u="none" strike="noStrike" cap="none">
              <a:solidFill>
                <a:schemeClr val="dk1"/>
              </a:solidFill>
              <a:latin typeface="Trebuchet MS"/>
              <a:ea typeface="Trebuchet MS"/>
              <a:cs typeface="Trebuchet MS"/>
              <a:sym typeface="Trebuchet MS"/>
            </a:endParaRPr>
          </a:p>
          <a:p>
            <a:pPr marL="12700" marR="0" lvl="0" indent="0" algn="l" rtl="0">
              <a:lnSpc>
                <a:spcPct val="100000"/>
              </a:lnSpc>
              <a:spcBef>
                <a:spcPts val="101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Fayazuddin Shaik (Team Leader)</a:t>
            </a:r>
            <a:endParaRPr sz="1800" b="0" i="0" u="none" strike="noStrike" cap="none">
              <a:solidFill>
                <a:schemeClr val="dk1"/>
              </a:solidFill>
              <a:latin typeface="Trebuchet MS"/>
              <a:ea typeface="Trebuchet MS"/>
              <a:cs typeface="Trebuchet MS"/>
              <a:sym typeface="Trebuchet MS"/>
            </a:endParaRPr>
          </a:p>
          <a:p>
            <a:pPr marL="12700" marR="0" lvl="0" indent="0" algn="l" rtl="0">
              <a:lnSpc>
                <a:spcPct val="100000"/>
              </a:lnSpc>
              <a:spcBef>
                <a:spcPts val="101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Hanifa Shaik</a:t>
            </a:r>
            <a:endParaRPr sz="1800" b="0" i="0" u="none" strike="noStrike" cap="none">
              <a:solidFill>
                <a:schemeClr val="dk1"/>
              </a:solidFill>
              <a:latin typeface="Trebuchet MS"/>
              <a:ea typeface="Trebuchet MS"/>
              <a:cs typeface="Trebuchet MS"/>
              <a:sym typeface="Trebuchet MS"/>
            </a:endParaRPr>
          </a:p>
          <a:p>
            <a:pPr marL="12700" marR="0" lvl="0" indent="0" algn="l" rtl="0">
              <a:lnSpc>
                <a:spcPct val="100000"/>
              </a:lnSpc>
              <a:spcBef>
                <a:spcPts val="101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Tulasi Devi Siddani</a:t>
            </a:r>
            <a:endParaRPr sz="1800" b="0" i="0" u="none" strike="noStrike" cap="none">
              <a:solidFill>
                <a:schemeClr val="dk1"/>
              </a:solidFill>
              <a:latin typeface="Trebuchet MS"/>
              <a:ea typeface="Trebuchet MS"/>
              <a:cs typeface="Trebuchet MS"/>
              <a:sym typeface="Trebuchet MS"/>
            </a:endParaRPr>
          </a:p>
          <a:p>
            <a:pPr marL="12700" marR="0" lvl="0" indent="0" algn="l" rtl="0">
              <a:lnSpc>
                <a:spcPct val="100000"/>
              </a:lnSpc>
              <a:spcBef>
                <a:spcPts val="101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Ashutosh Mishra</a:t>
            </a:r>
            <a:endParaRPr sz="1800" b="0" i="0" u="none" strike="noStrike" cap="none">
              <a:solidFill>
                <a:schemeClr val="dk1"/>
              </a:solidFill>
              <a:latin typeface="Trebuchet MS"/>
              <a:ea typeface="Trebuchet MS"/>
              <a:cs typeface="Trebuchet MS"/>
              <a:sym typeface="Trebuchet MS"/>
            </a:endParaRPr>
          </a:p>
          <a:p>
            <a:pPr marL="12700" marR="0" lvl="0" indent="0" algn="l" rtl="0">
              <a:lnSpc>
                <a:spcPct val="100000"/>
              </a:lnSpc>
              <a:spcBef>
                <a:spcPts val="101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Teja Krishna</a:t>
            </a:r>
            <a:endParaRPr sz="1800" b="0" i="0" u="none" strike="noStrike" cap="none">
              <a:solidFill>
                <a:schemeClr val="dk1"/>
              </a:solidFill>
              <a:latin typeface="Trebuchet MS"/>
              <a:ea typeface="Trebuchet MS"/>
              <a:cs typeface="Trebuchet MS"/>
              <a:sym typeface="Trebuchet MS"/>
            </a:endParaRPr>
          </a:p>
          <a:p>
            <a:pPr marL="12700" marR="0" lvl="0" indent="0" algn="l" rtl="0">
              <a:lnSpc>
                <a:spcPct val="100000"/>
              </a:lnSpc>
              <a:spcBef>
                <a:spcPts val="101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Sai Sumanth</a:t>
            </a:r>
            <a:endParaRPr sz="1800" b="0" i="0" u="none" strike="noStrike" cap="none">
              <a:solidFill>
                <a:schemeClr val="dk1"/>
              </a:solidFill>
              <a:latin typeface="Trebuchet MS"/>
              <a:ea typeface="Trebuchet MS"/>
              <a:cs typeface="Trebuchet MS"/>
              <a:sym typeface="Trebuchet MS"/>
            </a:endParaRPr>
          </a:p>
        </p:txBody>
      </p:sp>
      <p:sp>
        <p:nvSpPr>
          <p:cNvPr id="52" name="Google Shape;52;p7"/>
          <p:cNvSpPr/>
          <p:nvPr/>
        </p:nvSpPr>
        <p:spPr>
          <a:xfrm>
            <a:off x="0" y="4012565"/>
            <a:ext cx="448309" cy="2845435"/>
          </a:xfrm>
          <a:custGeom>
            <a:avLst/>
            <a:gdLst/>
            <a:ahLst/>
            <a:cxnLst/>
            <a:rect l="l" t="t" r="r" b="b"/>
            <a:pathLst>
              <a:path w="448309" h="2845434" extrusionOk="0">
                <a:moveTo>
                  <a:pt x="0" y="0"/>
                </a:moveTo>
                <a:lnTo>
                  <a:pt x="0" y="2845433"/>
                </a:lnTo>
                <a:lnTo>
                  <a:pt x="448309" y="2845433"/>
                </a:lnTo>
                <a:lnTo>
                  <a:pt x="0" y="0"/>
                </a:lnTo>
                <a:close/>
              </a:path>
            </a:pathLst>
          </a:custGeom>
          <a:solidFill>
            <a:srgbClr val="5FC9ED">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755700" y="182321"/>
            <a:ext cx="10680600" cy="512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16"/>
          <p:cNvSpPr txBox="1">
            <a:spLocks noGrp="1"/>
          </p:cNvSpPr>
          <p:nvPr>
            <p:ph type="body" idx="1"/>
          </p:nvPr>
        </p:nvSpPr>
        <p:spPr>
          <a:xfrm>
            <a:off x="755700" y="2048408"/>
            <a:ext cx="10680600" cy="3157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pic>
        <p:nvPicPr>
          <p:cNvPr id="114" name="Google Shape;114;p16"/>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755700" y="182321"/>
            <a:ext cx="10680600" cy="51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0" name="Google Shape;120;p17"/>
          <p:cNvSpPr txBox="1">
            <a:spLocks noGrp="1"/>
          </p:cNvSpPr>
          <p:nvPr>
            <p:ph type="body" idx="1"/>
          </p:nvPr>
        </p:nvSpPr>
        <p:spPr>
          <a:xfrm>
            <a:off x="755700" y="2048408"/>
            <a:ext cx="10680600" cy="315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1" name="Google Shape;121;p17"/>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755700" y="381000"/>
            <a:ext cx="10680598" cy="49244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Disadvantages of Existing System</a:t>
            </a:r>
            <a:endParaRPr/>
          </a:p>
        </p:txBody>
      </p:sp>
      <p:sp>
        <p:nvSpPr>
          <p:cNvPr id="58" name="Google Shape;58;p8"/>
          <p:cNvSpPr txBox="1">
            <a:spLocks noGrp="1"/>
          </p:cNvSpPr>
          <p:nvPr>
            <p:ph type="body" idx="1"/>
          </p:nvPr>
        </p:nvSpPr>
        <p:spPr>
          <a:xfrm>
            <a:off x="755700" y="983675"/>
            <a:ext cx="9150300" cy="5201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400" b="1"/>
              <a:t>Compatibility Issues  </a:t>
            </a:r>
            <a:endParaRPr/>
          </a:p>
          <a:p>
            <a:pPr marL="0" lvl="0" indent="0" algn="l" rtl="0">
              <a:lnSpc>
                <a:spcPct val="100000"/>
              </a:lnSpc>
              <a:spcBef>
                <a:spcPts val="0"/>
              </a:spcBef>
              <a:spcAft>
                <a:spcPts val="0"/>
              </a:spcAft>
              <a:buSzPts val="1400"/>
              <a:buNone/>
            </a:pPr>
            <a:r>
              <a:rPr lang="en-US" sz="2000"/>
              <a:t>Digital Signatures may not run in all the systems that such a variety of users are using. Thus, the system has to be considered before using the Web Portal.</a:t>
            </a:r>
            <a:endParaRPr sz="2000"/>
          </a:p>
          <a:p>
            <a:pPr marL="0" lvl="0" indent="0" algn="l" rtl="0">
              <a:lnSpc>
                <a:spcPct val="100000"/>
              </a:lnSpc>
              <a:spcBef>
                <a:spcPts val="0"/>
              </a:spcBef>
              <a:spcAft>
                <a:spcPts val="0"/>
              </a:spcAft>
              <a:buSzPts val="1400"/>
              <a:buNone/>
            </a:pPr>
            <a:endParaRPr sz="2000"/>
          </a:p>
          <a:p>
            <a:pPr marL="0" lvl="0" indent="0" algn="l" rtl="0">
              <a:lnSpc>
                <a:spcPct val="100000"/>
              </a:lnSpc>
              <a:spcBef>
                <a:spcPts val="0"/>
              </a:spcBef>
              <a:spcAft>
                <a:spcPts val="0"/>
              </a:spcAft>
              <a:buSzPts val="1400"/>
              <a:buNone/>
            </a:pPr>
            <a:r>
              <a:rPr lang="en-US" sz="2400" b="1" i="0">
                <a:latin typeface="Calibri"/>
                <a:ea typeface="Calibri"/>
                <a:cs typeface="Calibri"/>
                <a:sym typeface="Calibri"/>
              </a:rPr>
              <a:t>Lack of buy in and resistance</a:t>
            </a:r>
            <a:r>
              <a:rPr lang="en-US" sz="2400" b="1"/>
              <a:t>-</a:t>
            </a:r>
            <a:r>
              <a:rPr lang="en-US" sz="2400" b="1" i="0">
                <a:latin typeface="Calibri"/>
                <a:ea typeface="Calibri"/>
                <a:cs typeface="Calibri"/>
                <a:sym typeface="Calibri"/>
              </a:rPr>
              <a:t>to</a:t>
            </a:r>
            <a:r>
              <a:rPr lang="en-US" sz="2400" b="1"/>
              <a:t>-</a:t>
            </a:r>
            <a:r>
              <a:rPr lang="en-US" sz="2400" b="1" i="0">
                <a:latin typeface="Calibri"/>
                <a:ea typeface="Calibri"/>
                <a:cs typeface="Calibri"/>
                <a:sym typeface="Calibri"/>
              </a:rPr>
              <a:t>change from employees.</a:t>
            </a:r>
            <a:r>
              <a:rPr lang="en-US" sz="2000" b="1" i="0"/>
              <a:t> </a:t>
            </a:r>
            <a:endParaRPr/>
          </a:p>
          <a:p>
            <a:pPr marL="0" lvl="0" indent="0" algn="l" rtl="0">
              <a:lnSpc>
                <a:spcPct val="100000"/>
              </a:lnSpc>
              <a:spcBef>
                <a:spcPts val="0"/>
              </a:spcBef>
              <a:spcAft>
                <a:spcPts val="0"/>
              </a:spcAft>
              <a:buSzPts val="1400"/>
              <a:buNone/>
            </a:pPr>
            <a:r>
              <a:rPr lang="en-US" sz="2000" b="0" i="0"/>
              <a:t>This often leads to circumvention of </a:t>
            </a:r>
            <a:r>
              <a:rPr lang="en-US" sz="2000"/>
              <a:t>e-Tendering Systems, </a:t>
            </a:r>
            <a:r>
              <a:rPr lang="en-US" sz="2000" b="0" i="0"/>
              <a:t>loss of process control, back door buying, and theft.</a:t>
            </a:r>
            <a:endParaRPr/>
          </a:p>
          <a:p>
            <a:pPr marL="0" lvl="0" indent="0" algn="l" rtl="0">
              <a:lnSpc>
                <a:spcPct val="100000"/>
              </a:lnSpc>
              <a:spcBef>
                <a:spcPts val="0"/>
              </a:spcBef>
              <a:spcAft>
                <a:spcPts val="0"/>
              </a:spcAft>
              <a:buSzPts val="1400"/>
              <a:buNone/>
            </a:pPr>
            <a:endParaRPr sz="2000" b="0" i="0"/>
          </a:p>
          <a:p>
            <a:pPr marL="0" lvl="0" indent="0" algn="l" rtl="0">
              <a:lnSpc>
                <a:spcPct val="100000"/>
              </a:lnSpc>
              <a:spcBef>
                <a:spcPts val="0"/>
              </a:spcBef>
              <a:spcAft>
                <a:spcPts val="0"/>
              </a:spcAft>
              <a:buSzPts val="1400"/>
              <a:buNone/>
            </a:pPr>
            <a:r>
              <a:rPr lang="en-US" sz="2400" b="1" i="0">
                <a:latin typeface="Calibri"/>
                <a:ea typeface="Calibri"/>
                <a:cs typeface="Calibri"/>
                <a:sym typeface="Calibri"/>
              </a:rPr>
              <a:t>Increased Complexity.</a:t>
            </a:r>
            <a:r>
              <a:rPr lang="en-US" sz="2400" b="0" i="0">
                <a:latin typeface="Calibri"/>
                <a:ea typeface="Calibri"/>
                <a:cs typeface="Calibri"/>
                <a:sym typeface="Calibri"/>
              </a:rPr>
              <a:t> </a:t>
            </a:r>
            <a:r>
              <a:rPr lang="en-US" sz="2000" b="0" i="0"/>
              <a:t>Often</a:t>
            </a:r>
            <a:r>
              <a:rPr lang="en-US" sz="2000"/>
              <a:t>, Digital signatures </a:t>
            </a:r>
            <a:r>
              <a:rPr lang="en-US" sz="2000" b="0" i="0"/>
              <a:t>add complexit</a:t>
            </a:r>
            <a:r>
              <a:rPr lang="en-US" sz="2000"/>
              <a:t>y</a:t>
            </a:r>
            <a:r>
              <a:rPr lang="en-US" sz="2000" b="0" i="0"/>
              <a:t>, usually because</a:t>
            </a:r>
            <a:r>
              <a:rPr lang="en-US" sz="2000"/>
              <a:t> of its way of acquisition and it gets expired and has to get renewed periodically, unlike Aadhar Card</a:t>
            </a:r>
            <a:r>
              <a:rPr lang="en-US" sz="2000" b="0" i="0"/>
              <a:t>.</a:t>
            </a:r>
            <a:endParaRPr/>
          </a:p>
          <a:p>
            <a:pPr marL="0" lvl="0" indent="0" algn="l" rtl="0">
              <a:lnSpc>
                <a:spcPct val="100000"/>
              </a:lnSpc>
              <a:spcBef>
                <a:spcPts val="0"/>
              </a:spcBef>
              <a:spcAft>
                <a:spcPts val="0"/>
              </a:spcAft>
              <a:buSzPts val="1400"/>
              <a:buNone/>
            </a:pPr>
            <a:endParaRPr sz="2000" b="0" i="0"/>
          </a:p>
          <a:p>
            <a:pPr marL="0" lvl="0" indent="0" algn="l" rtl="0">
              <a:lnSpc>
                <a:spcPct val="100000"/>
              </a:lnSpc>
              <a:spcBef>
                <a:spcPts val="0"/>
              </a:spcBef>
              <a:spcAft>
                <a:spcPts val="0"/>
              </a:spcAft>
              <a:buSzPts val="1400"/>
              <a:buNone/>
            </a:pPr>
            <a:r>
              <a:rPr lang="en-US" sz="2400" b="1"/>
              <a:t>Narrow Spectrum of Users.</a:t>
            </a:r>
            <a:r>
              <a:rPr lang="en-US" b="0" i="0">
                <a:latin typeface="Calibri"/>
                <a:ea typeface="Calibri"/>
                <a:cs typeface="Calibri"/>
                <a:sym typeface="Calibri"/>
              </a:rPr>
              <a:t> </a:t>
            </a:r>
            <a:r>
              <a:rPr lang="en-US" sz="2000"/>
              <a:t>Since all the users may not have Digital Signature,unlike Aadhar Card, the existing system does not have a wide spectrum of users.</a:t>
            </a:r>
            <a:endParaRPr/>
          </a:p>
          <a:p>
            <a:pPr marL="0" lvl="0" indent="0" algn="l" rtl="0">
              <a:lnSpc>
                <a:spcPct val="100000"/>
              </a:lnSpc>
              <a:spcBef>
                <a:spcPts val="0"/>
              </a:spcBef>
              <a:spcAft>
                <a:spcPts val="0"/>
              </a:spcAft>
              <a:buSzPts val="1400"/>
              <a:buNone/>
            </a:pPr>
            <a:endParaRPr sz="2000" b="0" i="0"/>
          </a:p>
          <a:p>
            <a:pPr marL="0" lvl="0" indent="0" algn="l" rtl="0">
              <a:lnSpc>
                <a:spcPct val="100000"/>
              </a:lnSpc>
              <a:spcBef>
                <a:spcPts val="0"/>
              </a:spcBef>
              <a:spcAft>
                <a:spcPts val="0"/>
              </a:spcAft>
              <a:buSzPts val="1400"/>
              <a:buNone/>
            </a:pPr>
            <a:r>
              <a:rPr lang="en-US" sz="2400" b="1" i="0">
                <a:latin typeface="Calibri"/>
                <a:ea typeface="Calibri"/>
                <a:cs typeface="Calibri"/>
                <a:sym typeface="Calibri"/>
              </a:rPr>
              <a:t>Cost. </a:t>
            </a:r>
            <a:r>
              <a:rPr lang="en-US" sz="2000" b="0" i="0"/>
              <a:t>Very often, if the above factors are present in a procurement environment, the result will be a staggering loss of money</a:t>
            </a:r>
            <a:r>
              <a:rPr lang="en-US" sz="2000"/>
              <a:t>, time and energy.</a:t>
            </a:r>
            <a:endParaRPr/>
          </a:p>
          <a:p>
            <a:pPr marL="0" lvl="0" indent="0" algn="l" rtl="0">
              <a:lnSpc>
                <a:spcPct val="100000"/>
              </a:lnSpc>
              <a:spcBef>
                <a:spcPts val="0"/>
              </a:spcBef>
              <a:spcAft>
                <a:spcPts val="0"/>
              </a:spcAft>
              <a:buSzPts val="1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631800" y="77131"/>
            <a:ext cx="2335500" cy="5748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1400"/>
              <a:buNone/>
            </a:pPr>
            <a:r>
              <a:rPr lang="en-US" sz="3600"/>
              <a:t>Description</a:t>
            </a:r>
            <a:endParaRPr sz="3600"/>
          </a:p>
        </p:txBody>
      </p:sp>
      <p:sp>
        <p:nvSpPr>
          <p:cNvPr id="64" name="Google Shape;64;p9"/>
          <p:cNvSpPr/>
          <p:nvPr/>
        </p:nvSpPr>
        <p:spPr>
          <a:xfrm>
            <a:off x="6009132" y="5976823"/>
            <a:ext cx="3149600" cy="290195"/>
          </a:xfrm>
          <a:custGeom>
            <a:avLst/>
            <a:gdLst/>
            <a:ahLst/>
            <a:cxnLst/>
            <a:rect l="l" t="t" r="r" b="b"/>
            <a:pathLst>
              <a:path w="3149600" h="290195" extrusionOk="0">
                <a:moveTo>
                  <a:pt x="3149473" y="0"/>
                </a:moveTo>
                <a:lnTo>
                  <a:pt x="0" y="0"/>
                </a:lnTo>
                <a:lnTo>
                  <a:pt x="0" y="289864"/>
                </a:lnTo>
                <a:lnTo>
                  <a:pt x="3149473" y="289864"/>
                </a:lnTo>
                <a:lnTo>
                  <a:pt x="3149473"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9"/>
          <p:cNvSpPr txBox="1"/>
          <p:nvPr/>
        </p:nvSpPr>
        <p:spPr>
          <a:xfrm>
            <a:off x="448300" y="651925"/>
            <a:ext cx="9651300" cy="4801200"/>
          </a:xfrm>
          <a:prstGeom prst="rect">
            <a:avLst/>
          </a:prstGeom>
          <a:noFill/>
          <a:ln>
            <a:noFill/>
          </a:ln>
        </p:spPr>
        <p:txBody>
          <a:bodyPr spcFirstLastPara="1" wrap="square" lIns="0" tIns="43800" rIns="0" bIns="0" anchor="t" anchorCtr="0">
            <a:noAutofit/>
          </a:bodyPr>
          <a:lstStyle/>
          <a:p>
            <a:pPr marL="514984" marR="215265" lvl="0" indent="-344805" algn="l" rtl="0">
              <a:lnSpc>
                <a:spcPct val="107058"/>
              </a:lnSpc>
              <a:spcBef>
                <a:spcPts val="0"/>
              </a:spcBef>
              <a:spcAft>
                <a:spcPts val="0"/>
              </a:spcAft>
              <a:buClr>
                <a:srgbClr val="000000"/>
              </a:buClr>
              <a:buSzPts val="1350"/>
              <a:buFont typeface="Arial"/>
              <a:buNone/>
            </a:pPr>
            <a:r>
              <a:rPr lang="en-US" sz="1350" b="0" i="0" u="none" strike="noStrike" cap="none" dirty="0">
                <a:solidFill>
                  <a:srgbClr val="5FC9ED"/>
                </a:solidFill>
                <a:latin typeface="Arial"/>
                <a:ea typeface="Arial"/>
                <a:cs typeface="Arial"/>
                <a:sym typeface="Arial"/>
              </a:rPr>
              <a:t>	</a:t>
            </a:r>
            <a:r>
              <a:rPr lang="en-US" sz="1700" b="0" i="0" u="none" strike="noStrike" cap="none" dirty="0">
                <a:solidFill>
                  <a:srgbClr val="404040"/>
                </a:solidFill>
                <a:latin typeface="Trebuchet MS"/>
                <a:ea typeface="Trebuchet MS"/>
                <a:cs typeface="Trebuchet MS"/>
                <a:sym typeface="Trebuchet MS"/>
              </a:rPr>
              <a:t>Registration process is done through Aadhar Based OTP both for the authorized government employee / Nodal Officer and the bidder, as we ask for Aadhar num as the </a:t>
            </a:r>
            <a:r>
              <a:rPr lang="en-US" sz="1700" b="0" i="0" u="none" strike="noStrike" cap="none" dirty="0" err="1">
                <a:solidFill>
                  <a:srgbClr val="404040"/>
                </a:solidFill>
                <a:latin typeface="Trebuchet MS"/>
                <a:ea typeface="Trebuchet MS"/>
                <a:cs typeface="Trebuchet MS"/>
                <a:sym typeface="Trebuchet MS"/>
              </a:rPr>
              <a:t>userID</a:t>
            </a:r>
            <a:r>
              <a:rPr lang="en-US" sz="1700" b="0" i="0" u="none" strike="noStrike" cap="none" dirty="0">
                <a:solidFill>
                  <a:srgbClr val="404040"/>
                </a:solidFill>
                <a:latin typeface="Trebuchet MS"/>
                <a:ea typeface="Trebuchet MS"/>
                <a:cs typeface="Trebuchet MS"/>
                <a:sym typeface="Trebuchet MS"/>
              </a:rPr>
              <a:t>.</a:t>
            </a:r>
            <a:endParaRPr sz="1700" b="0" i="0" u="none" strike="noStrike" cap="none" dirty="0">
              <a:solidFill>
                <a:schemeClr val="dk1"/>
              </a:solidFill>
              <a:latin typeface="Trebuchet MS"/>
              <a:ea typeface="Trebuchet MS"/>
              <a:cs typeface="Trebuchet MS"/>
              <a:sym typeface="Trebuchet MS"/>
            </a:endParaRPr>
          </a:p>
          <a:p>
            <a:pPr marL="514984" marR="220979" lvl="0" indent="-344805" algn="l" rtl="0">
              <a:lnSpc>
                <a:spcPct val="112941"/>
              </a:lnSpc>
              <a:spcBef>
                <a:spcPts val="965"/>
              </a:spcBef>
              <a:spcAft>
                <a:spcPts val="0"/>
              </a:spcAft>
              <a:buClr>
                <a:srgbClr val="000000"/>
              </a:buClr>
              <a:buSzPts val="1350"/>
              <a:buFont typeface="Arial"/>
              <a:buNone/>
            </a:pPr>
            <a:r>
              <a:rPr lang="en-US" sz="1350" b="0" i="0" u="none" strike="noStrike" cap="none" dirty="0">
                <a:solidFill>
                  <a:srgbClr val="5FC9ED"/>
                </a:solidFill>
                <a:latin typeface="Arial"/>
                <a:ea typeface="Arial"/>
                <a:cs typeface="Arial"/>
                <a:sym typeface="Arial"/>
              </a:rPr>
              <a:t>	</a:t>
            </a:r>
            <a:r>
              <a:rPr lang="en-US" sz="1700" b="0" i="0" u="none" strike="noStrike" cap="none" dirty="0">
                <a:solidFill>
                  <a:srgbClr val="404040"/>
                </a:solidFill>
                <a:latin typeface="Trebuchet MS"/>
                <a:ea typeface="Trebuchet MS"/>
                <a:cs typeface="Trebuchet MS"/>
                <a:sym typeface="Trebuchet MS"/>
              </a:rPr>
              <a:t>The confidential data of the users will be uploaded and encrypted with AES Algorithm encryption technique and stored in database.</a:t>
            </a:r>
            <a:endParaRPr sz="1700" b="0" i="0" u="none" strike="noStrike" cap="none" dirty="0">
              <a:solidFill>
                <a:schemeClr val="dk1"/>
              </a:solidFill>
              <a:latin typeface="Trebuchet MS"/>
              <a:ea typeface="Trebuchet MS"/>
              <a:cs typeface="Trebuchet MS"/>
              <a:sym typeface="Trebuchet MS"/>
            </a:endParaRPr>
          </a:p>
          <a:p>
            <a:pPr marL="514984" marR="318135" lvl="0" indent="-344805" algn="l" rtl="0">
              <a:lnSpc>
                <a:spcPct val="107058"/>
              </a:lnSpc>
              <a:spcBef>
                <a:spcPts val="900"/>
              </a:spcBef>
              <a:spcAft>
                <a:spcPts val="0"/>
              </a:spcAft>
              <a:buClr>
                <a:srgbClr val="000000"/>
              </a:buClr>
              <a:buSzPts val="1350"/>
              <a:buFont typeface="Arial"/>
              <a:buNone/>
            </a:pPr>
            <a:r>
              <a:rPr lang="en-US" sz="1350" b="0" i="0" u="none" strike="noStrike" cap="none" dirty="0">
                <a:solidFill>
                  <a:srgbClr val="5FC9ED"/>
                </a:solidFill>
                <a:latin typeface="Arial"/>
                <a:ea typeface="Arial"/>
                <a:cs typeface="Arial"/>
                <a:sym typeface="Arial"/>
              </a:rPr>
              <a:t>	</a:t>
            </a:r>
            <a:r>
              <a:rPr lang="en-US" sz="1700" b="0" i="0" u="none" strike="noStrike" cap="none" dirty="0">
                <a:solidFill>
                  <a:srgbClr val="404040"/>
                </a:solidFill>
                <a:latin typeface="Trebuchet MS"/>
                <a:ea typeface="Trebuchet MS"/>
                <a:cs typeface="Trebuchet MS"/>
                <a:sym typeface="Trebuchet MS"/>
              </a:rPr>
              <a:t>Employee releases the tenders and then bidding starts for limited time and the bids are listed out in the order of their tender-relevance and one of them is selected by the employee manually, as the best bidder.</a:t>
            </a:r>
            <a:endParaRPr sz="1700" b="0" i="0" u="none" strike="noStrike" cap="none" dirty="0">
              <a:solidFill>
                <a:schemeClr val="dk1"/>
              </a:solidFill>
              <a:latin typeface="Trebuchet MS"/>
              <a:ea typeface="Trebuchet MS"/>
              <a:cs typeface="Trebuchet MS"/>
              <a:sym typeface="Trebuchet MS"/>
            </a:endParaRPr>
          </a:p>
          <a:p>
            <a:pPr marL="514984" marR="594360" lvl="0" indent="-344805" algn="l" rtl="0">
              <a:lnSpc>
                <a:spcPct val="115882"/>
              </a:lnSpc>
              <a:spcBef>
                <a:spcPts val="919"/>
              </a:spcBef>
              <a:spcAft>
                <a:spcPts val="0"/>
              </a:spcAft>
              <a:buClr>
                <a:srgbClr val="000000"/>
              </a:buClr>
              <a:buSzPts val="1350"/>
              <a:buFont typeface="Arial"/>
              <a:buNone/>
            </a:pPr>
            <a:r>
              <a:rPr lang="en-US" sz="1350" b="0" i="0" u="none" strike="noStrike" cap="none" dirty="0">
                <a:solidFill>
                  <a:srgbClr val="5FC9ED"/>
                </a:solidFill>
                <a:latin typeface="Arial"/>
                <a:ea typeface="Arial"/>
                <a:cs typeface="Arial"/>
                <a:sym typeface="Arial"/>
              </a:rPr>
              <a:t>	</a:t>
            </a:r>
            <a:r>
              <a:rPr lang="en-US" sz="1700" b="0" i="0" u="none" strike="noStrike" cap="none" dirty="0">
                <a:solidFill>
                  <a:srgbClr val="404040"/>
                </a:solidFill>
                <a:latin typeface="Trebuchet MS"/>
                <a:ea typeface="Trebuchet MS"/>
                <a:cs typeface="Trebuchet MS"/>
                <a:sym typeface="Trebuchet MS"/>
              </a:rPr>
              <a:t>The	bidder uploads documents using </a:t>
            </a:r>
            <a:r>
              <a:rPr lang="en-US" sz="1700" b="0" i="0" u="none" strike="noStrike" cap="none" dirty="0" err="1">
                <a:solidFill>
                  <a:srgbClr val="404040"/>
                </a:solidFill>
                <a:latin typeface="Trebuchet MS"/>
                <a:ea typeface="Trebuchet MS"/>
                <a:cs typeface="Trebuchet MS"/>
                <a:sym typeface="Trebuchet MS"/>
              </a:rPr>
              <a:t>DigiLocker</a:t>
            </a:r>
            <a:r>
              <a:rPr lang="en-US" sz="1700" b="0" i="0" u="none" strike="noStrike" cap="none" dirty="0">
                <a:solidFill>
                  <a:srgbClr val="404040"/>
                </a:solidFill>
                <a:latin typeface="Trebuchet MS"/>
                <a:ea typeface="Trebuchet MS"/>
                <a:cs typeface="Trebuchet MS"/>
                <a:sym typeface="Trebuchet MS"/>
              </a:rPr>
              <a:t> which is encrypted using SHA(Secure  Hashing Algorithm), which is embedded in the same portal.</a:t>
            </a:r>
            <a:endParaRPr sz="1700" b="0" i="0" u="none" strike="noStrike" cap="none" dirty="0">
              <a:solidFill>
                <a:schemeClr val="dk1"/>
              </a:solidFill>
              <a:latin typeface="Trebuchet MS"/>
              <a:ea typeface="Trebuchet MS"/>
              <a:cs typeface="Trebuchet MS"/>
              <a:sym typeface="Trebuchet MS"/>
            </a:endParaRPr>
          </a:p>
          <a:p>
            <a:pPr marL="514984" marR="5080" lvl="0" indent="-344805" algn="l" rtl="0">
              <a:lnSpc>
                <a:spcPct val="111764"/>
              </a:lnSpc>
              <a:spcBef>
                <a:spcPts val="940"/>
              </a:spcBef>
              <a:spcAft>
                <a:spcPts val="0"/>
              </a:spcAft>
              <a:buClr>
                <a:srgbClr val="000000"/>
              </a:buClr>
              <a:buSzPts val="1350"/>
              <a:buFont typeface="Arial"/>
              <a:buNone/>
            </a:pPr>
            <a:r>
              <a:rPr lang="en-US" sz="1350" b="0" i="0" u="none" strike="noStrike" cap="none" dirty="0">
                <a:solidFill>
                  <a:srgbClr val="5FC9ED"/>
                </a:solidFill>
                <a:latin typeface="Arial"/>
                <a:ea typeface="Arial"/>
                <a:cs typeface="Arial"/>
                <a:sym typeface="Arial"/>
              </a:rPr>
              <a:t>	</a:t>
            </a:r>
            <a:r>
              <a:rPr lang="en-US" sz="1700" b="0" i="0" u="none" strike="noStrike" cap="none" dirty="0">
                <a:solidFill>
                  <a:srgbClr val="404040"/>
                </a:solidFill>
                <a:latin typeface="Trebuchet MS"/>
                <a:ea typeface="Trebuchet MS"/>
                <a:cs typeface="Trebuchet MS"/>
                <a:sym typeface="Trebuchet MS"/>
              </a:rPr>
              <a:t>Once the Employee decides the best bidder, he clicks the select button, which generates an Aadhar based OTP that is encoded in UTF-8 format using Text Local API.</a:t>
            </a:r>
            <a:endParaRPr sz="1700" b="0" i="0" u="none" strike="noStrike" cap="none" dirty="0">
              <a:solidFill>
                <a:schemeClr val="dk1"/>
              </a:solidFill>
              <a:latin typeface="Trebuchet MS"/>
              <a:ea typeface="Trebuchet MS"/>
              <a:cs typeface="Trebuchet MS"/>
              <a:sym typeface="Trebuchet MS"/>
            </a:endParaRPr>
          </a:p>
          <a:p>
            <a:pPr marL="170815" marR="0" lvl="0" indent="0" algn="l" rtl="0">
              <a:lnSpc>
                <a:spcPct val="100000"/>
              </a:lnSpc>
              <a:spcBef>
                <a:spcPts val="680"/>
              </a:spcBef>
              <a:spcAft>
                <a:spcPts val="0"/>
              </a:spcAft>
              <a:buClr>
                <a:srgbClr val="000000"/>
              </a:buClr>
              <a:buSzPts val="1350"/>
              <a:buFont typeface="Arial"/>
              <a:buNone/>
            </a:pPr>
            <a:r>
              <a:rPr lang="en-US" sz="1350" b="0" i="0" u="none" strike="noStrike" cap="none" dirty="0">
                <a:solidFill>
                  <a:srgbClr val="5FC9ED"/>
                </a:solidFill>
                <a:latin typeface="Arial"/>
                <a:ea typeface="Arial"/>
                <a:cs typeface="Arial"/>
                <a:sym typeface="Arial"/>
              </a:rPr>
              <a:t>	</a:t>
            </a:r>
            <a:r>
              <a:rPr lang="en-US" sz="1700" b="0" i="0" u="none" strike="noStrike" cap="none" dirty="0">
                <a:solidFill>
                  <a:srgbClr val="404040"/>
                </a:solidFill>
                <a:latin typeface="Trebuchet MS"/>
                <a:ea typeface="Trebuchet MS"/>
                <a:cs typeface="Trebuchet MS"/>
                <a:sym typeface="Trebuchet MS"/>
              </a:rPr>
              <a:t>If the entered OTP is correct then the tender document will be e-mailed to the bidder.</a:t>
            </a:r>
            <a:endParaRPr sz="1700" b="0" i="0" u="none" strike="noStrike" cap="none" dirty="0">
              <a:solidFill>
                <a:schemeClr val="dk1"/>
              </a:solidFill>
              <a:latin typeface="Trebuchet MS"/>
              <a:ea typeface="Trebuchet MS"/>
              <a:cs typeface="Trebuchet MS"/>
              <a:sym typeface="Trebuchet MS"/>
            </a:endParaRPr>
          </a:p>
          <a:p>
            <a:pPr marL="170815" marR="0" lvl="0" indent="0" algn="l" rtl="0">
              <a:lnSpc>
                <a:spcPct val="100000"/>
              </a:lnSpc>
              <a:spcBef>
                <a:spcPts val="790"/>
              </a:spcBef>
              <a:spcAft>
                <a:spcPts val="0"/>
              </a:spcAft>
              <a:buClr>
                <a:srgbClr val="000000"/>
              </a:buClr>
              <a:buSzPts val="1350"/>
              <a:buFont typeface="Arial"/>
              <a:buNone/>
            </a:pPr>
            <a:r>
              <a:rPr lang="en-US" sz="1350" b="0" i="0" u="none" strike="noStrike" cap="none" dirty="0">
                <a:solidFill>
                  <a:srgbClr val="5FC9ED"/>
                </a:solidFill>
                <a:latin typeface="Arial"/>
                <a:ea typeface="Arial"/>
                <a:cs typeface="Arial"/>
                <a:sym typeface="Arial"/>
              </a:rPr>
              <a:t>	</a:t>
            </a:r>
            <a:r>
              <a:rPr lang="en-US" sz="1700" b="0" i="0" u="none" strike="noStrike" cap="none" dirty="0">
                <a:solidFill>
                  <a:srgbClr val="404040"/>
                </a:solidFill>
                <a:latin typeface="Trebuchet MS"/>
                <a:ea typeface="Trebuchet MS"/>
                <a:cs typeface="Trebuchet MS"/>
                <a:sym typeface="Trebuchet MS"/>
              </a:rPr>
              <a:t>The contract will be successfully handled to bidder.</a:t>
            </a:r>
            <a:endParaRPr sz="1700" b="0" i="0" u="none" strike="noStrike" cap="none" dirty="0">
              <a:solidFill>
                <a:schemeClr val="dk1"/>
              </a:solidFill>
              <a:latin typeface="Trebuchet MS"/>
              <a:ea typeface="Trebuchet MS"/>
              <a:cs typeface="Trebuchet MS"/>
              <a:sym typeface="Trebuchet MS"/>
            </a:endParaRPr>
          </a:p>
          <a:p>
            <a:pPr marL="170815" marR="0" lvl="0" indent="0" algn="l" rtl="0">
              <a:lnSpc>
                <a:spcPct val="100000"/>
              </a:lnSpc>
              <a:spcBef>
                <a:spcPts val="1560"/>
              </a:spcBef>
              <a:spcAft>
                <a:spcPts val="0"/>
              </a:spcAft>
              <a:buClr>
                <a:srgbClr val="000000"/>
              </a:buClr>
              <a:buSzPts val="3600"/>
              <a:buFont typeface="Arial"/>
              <a:buNone/>
            </a:pPr>
            <a:r>
              <a:rPr lang="en-US" sz="3600" b="0" i="0" u="none" strike="noStrike" cap="none" dirty="0">
                <a:solidFill>
                  <a:srgbClr val="5FC9ED"/>
                </a:solidFill>
                <a:latin typeface="Trebuchet MS"/>
                <a:ea typeface="Trebuchet MS"/>
                <a:cs typeface="Trebuchet MS"/>
                <a:sym typeface="Trebuchet MS"/>
              </a:rPr>
              <a:t>Technical Stack</a:t>
            </a:r>
            <a:endParaRPr sz="3600" b="0" i="0" u="none" strike="noStrike" cap="none" dirty="0">
              <a:solidFill>
                <a:schemeClr val="dk1"/>
              </a:solidFill>
              <a:latin typeface="Trebuchet MS"/>
              <a:ea typeface="Trebuchet MS"/>
              <a:cs typeface="Trebuchet MS"/>
              <a:sym typeface="Trebuchet MS"/>
            </a:endParaRPr>
          </a:p>
          <a:p>
            <a:pPr marL="12700" marR="744220" lvl="0" indent="69850" algn="l" rtl="0">
              <a:lnSpc>
                <a:spcPct val="100000"/>
              </a:lnSpc>
              <a:spcBef>
                <a:spcPts val="1705"/>
              </a:spcBef>
              <a:spcAft>
                <a:spcPts val="0"/>
              </a:spcAft>
              <a:buClr>
                <a:srgbClr val="000000"/>
              </a:buClr>
              <a:buSzPts val="1800"/>
              <a:buFont typeface="Arial"/>
              <a:buNone/>
            </a:pPr>
            <a:r>
              <a:rPr lang="en-US" sz="1800" b="0" i="0" u="none" strike="noStrike" cap="none" dirty="0">
                <a:solidFill>
                  <a:schemeClr val="dk1"/>
                </a:solidFill>
                <a:latin typeface="Trebuchet MS"/>
                <a:ea typeface="Trebuchet MS"/>
                <a:cs typeface="Trebuchet MS"/>
                <a:sym typeface="Trebuchet MS"/>
              </a:rPr>
              <a:t>Eclipse ,Java, JavaScript , </a:t>
            </a:r>
            <a:r>
              <a:rPr lang="en-US" sz="1800" b="0" i="0" u="none" strike="noStrike" cap="none" dirty="0" err="1">
                <a:solidFill>
                  <a:schemeClr val="dk1"/>
                </a:solidFill>
                <a:latin typeface="Trebuchet MS"/>
                <a:ea typeface="Trebuchet MS"/>
                <a:cs typeface="Trebuchet MS"/>
                <a:sym typeface="Trebuchet MS"/>
              </a:rPr>
              <a:t>Jsp</a:t>
            </a:r>
            <a:r>
              <a:rPr lang="en-US" sz="1800" b="0" i="0" u="none" strike="noStrike" cap="none" dirty="0">
                <a:solidFill>
                  <a:schemeClr val="dk1"/>
                </a:solidFill>
                <a:latin typeface="Trebuchet MS"/>
                <a:ea typeface="Trebuchet MS"/>
                <a:cs typeface="Trebuchet MS"/>
                <a:sym typeface="Trebuchet MS"/>
              </a:rPr>
              <a:t> , Bootstrap , </a:t>
            </a:r>
            <a:r>
              <a:rPr lang="en-US" sz="1800" b="0" i="0" u="none" strike="noStrike" cap="none" dirty="0" err="1">
                <a:solidFill>
                  <a:schemeClr val="dk1"/>
                </a:solidFill>
                <a:latin typeface="Trebuchet MS"/>
                <a:ea typeface="Trebuchet MS"/>
                <a:cs typeface="Trebuchet MS"/>
                <a:sym typeface="Trebuchet MS"/>
              </a:rPr>
              <a:t>Jquery</a:t>
            </a:r>
            <a:r>
              <a:rPr lang="en-US" sz="1800" b="0" i="0" u="none" strike="noStrike" cap="none" dirty="0">
                <a:solidFill>
                  <a:schemeClr val="dk1"/>
                </a:solidFill>
                <a:latin typeface="Trebuchet MS"/>
                <a:ea typeface="Trebuchet MS"/>
                <a:cs typeface="Trebuchet MS"/>
                <a:sym typeface="Trebuchet MS"/>
              </a:rPr>
              <a:t> , </a:t>
            </a:r>
            <a:r>
              <a:rPr lang="en-US" sz="1800" b="0" i="0" u="none" strike="noStrike" cap="none" dirty="0" err="1">
                <a:solidFill>
                  <a:schemeClr val="dk1"/>
                </a:solidFill>
                <a:latin typeface="Trebuchet MS"/>
                <a:ea typeface="Trebuchet MS"/>
                <a:cs typeface="Trebuchet MS"/>
                <a:sym typeface="Trebuchet MS"/>
              </a:rPr>
              <a:t>MySql</a:t>
            </a:r>
            <a:r>
              <a:rPr lang="en-US" sz="1800" b="0" i="0" u="none" strike="noStrike" cap="none" dirty="0">
                <a:solidFill>
                  <a:schemeClr val="dk1"/>
                </a:solidFill>
                <a:latin typeface="Trebuchet MS"/>
                <a:ea typeface="Trebuchet MS"/>
                <a:cs typeface="Trebuchet MS"/>
                <a:sym typeface="Trebuchet MS"/>
              </a:rPr>
              <a:t> ,Text Local API, Advanced Encryption Algorithm (</a:t>
            </a:r>
            <a:r>
              <a:rPr lang="en-US" sz="1800" dirty="0">
                <a:solidFill>
                  <a:schemeClr val="dk1"/>
                </a:solidFill>
                <a:latin typeface="Trebuchet MS"/>
                <a:ea typeface="Trebuchet MS"/>
                <a:cs typeface="Trebuchet MS"/>
                <a:sym typeface="Trebuchet MS"/>
              </a:rPr>
              <a:t>AES</a:t>
            </a:r>
            <a:r>
              <a:rPr lang="en-US" sz="1800" b="0" i="0" u="none" strike="noStrike" cap="none" dirty="0">
                <a:solidFill>
                  <a:schemeClr val="dk1"/>
                </a:solidFill>
                <a:latin typeface="Trebuchet MS"/>
                <a:ea typeface="Trebuchet MS"/>
                <a:cs typeface="Trebuchet MS"/>
                <a:sym typeface="Trebuchet MS"/>
              </a:rPr>
              <a:t>),Encoding (UTF-8),HTML, CSS, SMTP, </a:t>
            </a:r>
            <a:r>
              <a:rPr lang="en-US" sz="1800" b="0" i="0" u="none" strike="noStrike" cap="none" dirty="0">
                <a:solidFill>
                  <a:srgbClr val="212121"/>
                </a:solidFill>
                <a:latin typeface="Arial"/>
                <a:ea typeface="Arial"/>
                <a:cs typeface="Arial"/>
                <a:sym typeface="Arial"/>
              </a:rPr>
              <a:t>Secure Hash Algorithms(SHA-256)</a:t>
            </a:r>
            <a:endParaRPr sz="1800" b="0" i="0" u="none" strike="noStrike" cap="none" dirty="0">
              <a:solidFill>
                <a:schemeClr val="dk1"/>
              </a:solidFill>
              <a:latin typeface="Arial"/>
              <a:ea typeface="Arial"/>
              <a:cs typeface="Arial"/>
              <a:sym typeface="Arial"/>
            </a:endParaRPr>
          </a:p>
        </p:txBody>
      </p:sp>
      <p:sp>
        <p:nvSpPr>
          <p:cNvPr id="66" name="Google Shape;66;p9"/>
          <p:cNvSpPr/>
          <p:nvPr/>
        </p:nvSpPr>
        <p:spPr>
          <a:xfrm>
            <a:off x="0" y="4012565"/>
            <a:ext cx="448309" cy="2845435"/>
          </a:xfrm>
          <a:custGeom>
            <a:avLst/>
            <a:gdLst/>
            <a:ahLst/>
            <a:cxnLst/>
            <a:rect l="l" t="t" r="r" b="b"/>
            <a:pathLst>
              <a:path w="448309" h="2845434" extrusionOk="0">
                <a:moveTo>
                  <a:pt x="0" y="0"/>
                </a:moveTo>
                <a:lnTo>
                  <a:pt x="0" y="2845433"/>
                </a:lnTo>
                <a:lnTo>
                  <a:pt x="448309" y="2845433"/>
                </a:lnTo>
                <a:lnTo>
                  <a:pt x="0" y="0"/>
                </a:lnTo>
                <a:close/>
              </a:path>
            </a:pathLst>
          </a:custGeom>
          <a:solidFill>
            <a:srgbClr val="5FC9ED">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755700" y="182321"/>
            <a:ext cx="3248660" cy="512445"/>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SzPts val="1400"/>
              <a:buNone/>
            </a:pPr>
            <a:r>
              <a:rPr lang="en-US" dirty="0"/>
              <a:t>DataFlowDiagram</a:t>
            </a:r>
            <a:endParaRPr dirty="0"/>
          </a:p>
        </p:txBody>
      </p:sp>
      <p:sp>
        <p:nvSpPr>
          <p:cNvPr id="72" name="Google Shape;72;p10"/>
          <p:cNvSpPr/>
          <p:nvPr/>
        </p:nvSpPr>
        <p:spPr>
          <a:xfrm>
            <a:off x="0" y="4012565"/>
            <a:ext cx="448309" cy="2845435"/>
          </a:xfrm>
          <a:custGeom>
            <a:avLst/>
            <a:gdLst/>
            <a:ahLst/>
            <a:cxnLst/>
            <a:rect l="l" t="t" r="r" b="b"/>
            <a:pathLst>
              <a:path w="448309" h="2845434" extrusionOk="0">
                <a:moveTo>
                  <a:pt x="0" y="0"/>
                </a:moveTo>
                <a:lnTo>
                  <a:pt x="0" y="2845433"/>
                </a:lnTo>
                <a:lnTo>
                  <a:pt x="448309" y="2845433"/>
                </a:lnTo>
                <a:lnTo>
                  <a:pt x="0" y="0"/>
                </a:lnTo>
                <a:close/>
              </a:path>
            </a:pathLst>
          </a:custGeom>
          <a:solidFill>
            <a:srgbClr val="5FC9ED">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73" name="Google Shape;73;p10"/>
          <p:cNvPicPr preferRelativeResize="0"/>
          <p:nvPr/>
        </p:nvPicPr>
        <p:blipFill rotWithShape="1">
          <a:blip r:embed="rId3">
            <a:alphaModFix/>
          </a:blip>
          <a:srcRect/>
          <a:stretch/>
        </p:blipFill>
        <p:spPr>
          <a:xfrm>
            <a:off x="304800" y="1143000"/>
            <a:ext cx="9629185" cy="51398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755700" y="381000"/>
            <a:ext cx="10680598" cy="49244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Advantages</a:t>
            </a:r>
            <a:endParaRPr/>
          </a:p>
        </p:txBody>
      </p:sp>
      <p:sp>
        <p:nvSpPr>
          <p:cNvPr id="79" name="Google Shape;79;p11"/>
          <p:cNvSpPr txBox="1">
            <a:spLocks noGrp="1"/>
          </p:cNvSpPr>
          <p:nvPr>
            <p:ph type="body" idx="1"/>
          </p:nvPr>
        </p:nvSpPr>
        <p:spPr>
          <a:xfrm>
            <a:off x="755699" y="1143000"/>
            <a:ext cx="8742261" cy="547544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400" b="1"/>
              <a:t>Aadhaar based OTP </a:t>
            </a:r>
            <a:r>
              <a:rPr lang="en-US" sz="2400"/>
              <a:t>is way more authentic than </a:t>
            </a:r>
            <a:r>
              <a:rPr lang="en-US" sz="2400" b="1"/>
              <a:t>EVC</a:t>
            </a:r>
            <a:r>
              <a:rPr lang="en-US" sz="2400"/>
              <a:t>(Electronic Verification Code) because OTP instantly changes but not EMC.</a:t>
            </a:r>
            <a:endParaRPr/>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r>
              <a:rPr lang="en-US" sz="2400" b="1"/>
              <a:t>AES</a:t>
            </a:r>
            <a:r>
              <a:rPr lang="en-US" sz="2400"/>
              <a:t>(Advanced Encryption Standard) Algorithm for Digital Signature Encryption provides better security.</a:t>
            </a:r>
            <a:endParaRPr/>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r>
              <a:rPr lang="en-US" sz="2400" b="1"/>
              <a:t>SHA-256</a:t>
            </a:r>
            <a:r>
              <a:rPr lang="en-US" sz="2400"/>
              <a:t>(SecureHasingAlgorithm) algorithm helps way more security for password.</a:t>
            </a:r>
            <a:endParaRPr/>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r>
              <a:rPr lang="en-US" sz="2400" b="1"/>
              <a:t>DigiLocker</a:t>
            </a:r>
            <a:r>
              <a:rPr lang="en-US" sz="2400"/>
              <a:t> helps to validate whether the user and his documents are fake or not.</a:t>
            </a:r>
            <a:endParaRPr/>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r>
              <a:rPr lang="en-US" sz="2400"/>
              <a:t>The presence of an electronic witness to all transactions, the means to communicate quickly and the savings in time and paper are the main factors to persuade clients and their teams to use e-tendering.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755700" y="182321"/>
            <a:ext cx="10680600" cy="512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ScreenShots Of The User Interface</a:t>
            </a:r>
            <a:endParaRPr/>
          </a:p>
        </p:txBody>
      </p:sp>
      <p:sp>
        <p:nvSpPr>
          <p:cNvPr id="85" name="Google Shape;85;p12"/>
          <p:cNvSpPr txBox="1">
            <a:spLocks noGrp="1"/>
          </p:cNvSpPr>
          <p:nvPr>
            <p:ph type="body" idx="1"/>
          </p:nvPr>
        </p:nvSpPr>
        <p:spPr>
          <a:xfrm>
            <a:off x="755700" y="2048408"/>
            <a:ext cx="10680600" cy="3157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pic>
        <p:nvPicPr>
          <p:cNvPr id="86" name="Google Shape;86;p12"/>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755700" y="182321"/>
            <a:ext cx="10680600" cy="512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2" name="Google Shape;92;p13"/>
          <p:cNvSpPr txBox="1">
            <a:spLocks noGrp="1"/>
          </p:cNvSpPr>
          <p:nvPr>
            <p:ph type="body" idx="1"/>
          </p:nvPr>
        </p:nvSpPr>
        <p:spPr>
          <a:xfrm>
            <a:off x="755700" y="2048408"/>
            <a:ext cx="10680600" cy="3157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pic>
        <p:nvPicPr>
          <p:cNvPr id="93" name="Google Shape;93;p13"/>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755700" y="182321"/>
            <a:ext cx="10680600" cy="512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9" name="Google Shape;99;p14"/>
          <p:cNvSpPr txBox="1">
            <a:spLocks noGrp="1"/>
          </p:cNvSpPr>
          <p:nvPr>
            <p:ph type="body" idx="1"/>
          </p:nvPr>
        </p:nvSpPr>
        <p:spPr>
          <a:xfrm>
            <a:off x="755700" y="2048408"/>
            <a:ext cx="10680600" cy="3157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pic>
        <p:nvPicPr>
          <p:cNvPr id="100" name="Google Shape;100;p14"/>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755700" y="182321"/>
            <a:ext cx="10680600" cy="512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15"/>
          <p:cNvSpPr txBox="1">
            <a:spLocks noGrp="1"/>
          </p:cNvSpPr>
          <p:nvPr>
            <p:ph type="body" idx="1"/>
          </p:nvPr>
        </p:nvSpPr>
        <p:spPr>
          <a:xfrm>
            <a:off x="755700" y="2048408"/>
            <a:ext cx="10680600" cy="3157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pic>
        <p:nvPicPr>
          <p:cNvPr id="107" name="Google Shape;107;p15"/>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597</Words>
  <Application>Microsoft Office PowerPoint</Application>
  <PresentationFormat>Widescreen</PresentationFormat>
  <Paragraphs>44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PowerPoint Presentation</vt:lpstr>
      <vt:lpstr>Disadvantages of Existing System</vt:lpstr>
      <vt:lpstr>Description</vt:lpstr>
      <vt:lpstr>DataFlowDiagram</vt:lpstr>
      <vt:lpstr>Advantages</vt:lpstr>
      <vt:lpstr>ScreenShots Of The User Interface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Fayazuddin Shaik</cp:lastModifiedBy>
  <cp:revision>3</cp:revision>
  <dcterms:modified xsi:type="dcterms:W3CDTF">2020-08-03T11:10:18Z</dcterms:modified>
</cp:coreProperties>
</file>