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d17f853ae_0_2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17f853ae_0_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d17f853ae_0_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17f853ae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d17f853ae_0_1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17f853ae_0_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d17f853ae_0_1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96" name="Google Shape;96;g8d17f853ae_0_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d17f853ae_0_2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d17f853ae_0_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
          <p:cNvSpPr txBox="1"/>
          <p:nvPr>
            <p:ph type="title"/>
          </p:nvPr>
        </p:nvSpPr>
        <p:spPr>
          <a:xfrm>
            <a:off x="755700" y="182321"/>
            <a:ext cx="10680598" cy="5124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200">
                <a:solidFill>
                  <a:srgbClr val="5FC9ED"/>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body"/>
          </p:nvPr>
        </p:nvSpPr>
        <p:spPr>
          <a:xfrm>
            <a:off x="755700" y="2048408"/>
            <a:ext cx="10680598" cy="3157854"/>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2"/>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3"/>
          <p:cNvSpPr txBox="1"/>
          <p:nvPr>
            <p:ph type="ctrTitle"/>
          </p:nvPr>
        </p:nvSpPr>
        <p:spPr>
          <a:xfrm>
            <a:off x="914400" y="2125980"/>
            <a:ext cx="10363200" cy="144018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4"/>
          <p:cNvSpPr txBox="1"/>
          <p:nvPr>
            <p:ph type="title"/>
          </p:nvPr>
        </p:nvSpPr>
        <p:spPr>
          <a:xfrm>
            <a:off x="755700" y="182321"/>
            <a:ext cx="10680598" cy="5124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200">
                <a:solidFill>
                  <a:srgbClr val="5FC9ED"/>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609600" y="1577340"/>
            <a:ext cx="530352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4"/>
          <p:cNvSpPr txBox="1"/>
          <p:nvPr>
            <p:ph idx="2" type="body"/>
          </p:nvPr>
        </p:nvSpPr>
        <p:spPr>
          <a:xfrm>
            <a:off x="6278880" y="1577340"/>
            <a:ext cx="530352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5"/>
          <p:cNvSpPr txBox="1"/>
          <p:nvPr>
            <p:ph type="title"/>
          </p:nvPr>
        </p:nvSpPr>
        <p:spPr>
          <a:xfrm>
            <a:off x="755700" y="182321"/>
            <a:ext cx="10680598" cy="51244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200">
                <a:solidFill>
                  <a:srgbClr val="5FC9ED"/>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6"/>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1329" y="0"/>
            <a:ext cx="2816860" cy="6858634"/>
          </a:xfrm>
          <a:custGeom>
            <a:rect b="b" l="l" r="r" t="t"/>
            <a:pathLst>
              <a:path extrusionOk="0" h="6858634" w="2816859">
                <a:moveTo>
                  <a:pt x="0" y="0"/>
                </a:moveTo>
                <a:lnTo>
                  <a:pt x="1219200" y="6857998"/>
                </a:lnTo>
              </a:path>
              <a:path extrusionOk="0" h="6858634" w="2816859">
                <a:moveTo>
                  <a:pt x="2816860" y="3681729"/>
                </a:moveTo>
                <a:lnTo>
                  <a:pt x="2816860" y="6858633"/>
                </a:lnTo>
              </a:path>
            </a:pathLst>
          </a:custGeom>
          <a:noFill/>
          <a:ln cap="flat" cmpd="sng" w="9525">
            <a:solidFill>
              <a:srgbClr val="5FC9E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9182099" y="0"/>
            <a:ext cx="3006725" cy="6858000"/>
          </a:xfrm>
          <a:custGeom>
            <a:rect b="b" l="l" r="r" t="t"/>
            <a:pathLst>
              <a:path extrusionOk="0" h="6858000" w="3006725">
                <a:moveTo>
                  <a:pt x="3006725" y="0"/>
                </a:moveTo>
                <a:lnTo>
                  <a:pt x="2042795" y="0"/>
                </a:lnTo>
                <a:lnTo>
                  <a:pt x="0" y="6857998"/>
                </a:lnTo>
                <a:lnTo>
                  <a:pt x="3006725" y="6857998"/>
                </a:lnTo>
                <a:lnTo>
                  <a:pt x="3006725" y="0"/>
                </a:lnTo>
                <a:close/>
              </a:path>
            </a:pathLst>
          </a:custGeom>
          <a:solidFill>
            <a:srgbClr val="5FC9ED">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603739" y="0"/>
            <a:ext cx="2587625" cy="6858000"/>
          </a:xfrm>
          <a:custGeom>
            <a:rect b="b" l="l" r="r" t="t"/>
            <a:pathLst>
              <a:path extrusionOk="0" h="6858000" w="2587625">
                <a:moveTo>
                  <a:pt x="2587625" y="0"/>
                </a:moveTo>
                <a:lnTo>
                  <a:pt x="0" y="0"/>
                </a:lnTo>
                <a:lnTo>
                  <a:pt x="1208404" y="6857998"/>
                </a:lnTo>
                <a:lnTo>
                  <a:pt x="2587625" y="6857998"/>
                </a:lnTo>
                <a:lnTo>
                  <a:pt x="2587625" y="0"/>
                </a:lnTo>
                <a:close/>
              </a:path>
            </a:pathLst>
          </a:custGeom>
          <a:solidFill>
            <a:srgbClr val="5FC9ED">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8931909" y="3048000"/>
            <a:ext cx="3260090" cy="3810000"/>
          </a:xfrm>
          <a:custGeom>
            <a:rect b="b" l="l" r="r" t="t"/>
            <a:pathLst>
              <a:path extrusionOk="0" h="3810000" w="3260090">
                <a:moveTo>
                  <a:pt x="3260090" y="0"/>
                </a:moveTo>
                <a:lnTo>
                  <a:pt x="0" y="3809998"/>
                </a:lnTo>
                <a:lnTo>
                  <a:pt x="3260090" y="3809998"/>
                </a:lnTo>
                <a:lnTo>
                  <a:pt x="3260090" y="0"/>
                </a:lnTo>
                <a:close/>
              </a:path>
            </a:pathLst>
          </a:custGeom>
          <a:solidFill>
            <a:srgbClr val="17AEE2">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9337674" y="0"/>
            <a:ext cx="2851150" cy="6858000"/>
          </a:xfrm>
          <a:custGeom>
            <a:rect b="b" l="l" r="r" t="t"/>
            <a:pathLst>
              <a:path extrusionOk="0" h="6858000" w="2851150">
                <a:moveTo>
                  <a:pt x="2851150" y="0"/>
                </a:moveTo>
                <a:lnTo>
                  <a:pt x="0" y="0"/>
                </a:lnTo>
                <a:lnTo>
                  <a:pt x="2467609" y="6857998"/>
                </a:lnTo>
                <a:lnTo>
                  <a:pt x="2851150" y="6857998"/>
                </a:lnTo>
                <a:lnTo>
                  <a:pt x="2851150" y="0"/>
                </a:lnTo>
                <a:close/>
              </a:path>
            </a:pathLst>
          </a:custGeom>
          <a:solidFill>
            <a:srgbClr val="17AEE2">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10897869" y="0"/>
            <a:ext cx="1290955" cy="6858000"/>
          </a:xfrm>
          <a:custGeom>
            <a:rect b="b" l="l" r="r" t="t"/>
            <a:pathLst>
              <a:path extrusionOk="0" h="6858000" w="1290954">
                <a:moveTo>
                  <a:pt x="1290954" y="0"/>
                </a:moveTo>
                <a:lnTo>
                  <a:pt x="1019175" y="0"/>
                </a:lnTo>
                <a:lnTo>
                  <a:pt x="0" y="6857998"/>
                </a:lnTo>
                <a:lnTo>
                  <a:pt x="1290954" y="6857998"/>
                </a:lnTo>
                <a:lnTo>
                  <a:pt x="1290954" y="0"/>
                </a:lnTo>
                <a:close/>
              </a:path>
            </a:pathLst>
          </a:custGeom>
          <a:solidFill>
            <a:srgbClr val="2C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940414" y="0"/>
            <a:ext cx="1247775" cy="6858000"/>
          </a:xfrm>
          <a:custGeom>
            <a:rect b="b" l="l" r="r" t="t"/>
            <a:pathLst>
              <a:path extrusionOk="0" h="6858000" w="1247775">
                <a:moveTo>
                  <a:pt x="1247775" y="0"/>
                </a:moveTo>
                <a:lnTo>
                  <a:pt x="0" y="0"/>
                </a:lnTo>
                <a:lnTo>
                  <a:pt x="1107439" y="6857998"/>
                </a:lnTo>
                <a:lnTo>
                  <a:pt x="1247775" y="6857998"/>
                </a:lnTo>
                <a:lnTo>
                  <a:pt x="1247775" y="0"/>
                </a:lnTo>
                <a:close/>
              </a:path>
            </a:pathLst>
          </a:custGeom>
          <a:solidFill>
            <a:srgbClr val="2160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372089" y="3590289"/>
            <a:ext cx="1816735" cy="3267710"/>
          </a:xfrm>
          <a:custGeom>
            <a:rect b="b" l="l" r="r" t="t"/>
            <a:pathLst>
              <a:path extrusionOk="0" h="3267709" w="1816734">
                <a:moveTo>
                  <a:pt x="1816734" y="0"/>
                </a:moveTo>
                <a:lnTo>
                  <a:pt x="0" y="3267708"/>
                </a:lnTo>
                <a:lnTo>
                  <a:pt x="1816734" y="3267708"/>
                </a:lnTo>
                <a:lnTo>
                  <a:pt x="1816734" y="0"/>
                </a:lnTo>
                <a:close/>
              </a:path>
            </a:pathLst>
          </a:custGeom>
          <a:solidFill>
            <a:srgbClr val="17AEE2">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txBox="1"/>
          <p:nvPr>
            <p:ph type="title"/>
          </p:nvPr>
        </p:nvSpPr>
        <p:spPr>
          <a:xfrm>
            <a:off x="755700" y="182321"/>
            <a:ext cx="10680598" cy="51244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3200" u="none" cap="none" strike="noStrike">
                <a:solidFill>
                  <a:srgbClr val="5FC9ED"/>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755700" y="2048408"/>
            <a:ext cx="10680598" cy="3157854"/>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1"/>
          <p:cNvSpPr txBox="1"/>
          <p:nvPr>
            <p:ph idx="11" type="ftr"/>
          </p:nvPr>
        </p:nvSpPr>
        <p:spPr>
          <a:xfrm>
            <a:off x="4145280" y="6377940"/>
            <a:ext cx="390144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0" type="dt"/>
          </p:nvPr>
        </p:nvSpPr>
        <p:spPr>
          <a:xfrm>
            <a:off x="609600" y="6377940"/>
            <a:ext cx="280416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685800" y="1219200"/>
            <a:ext cx="8839200" cy="4285800"/>
          </a:xfrm>
          <a:prstGeom prst="rect">
            <a:avLst/>
          </a:prstGeom>
          <a:noFill/>
          <a:ln>
            <a:noFill/>
          </a:ln>
        </p:spPr>
        <p:txBody>
          <a:bodyPr anchorCtr="0" anchor="t" bIns="0" lIns="0" spcFirstLastPara="1" rIns="0" wrap="square" tIns="137775">
            <a:noAutofit/>
          </a:bodyPr>
          <a:lstStyle/>
          <a:p>
            <a:pPr indent="0" lvl="0" marL="12700" marR="0" rtl="0" algn="l">
              <a:lnSpc>
                <a:spcPct val="100000"/>
              </a:lnSpc>
              <a:spcBef>
                <a:spcPts val="0"/>
              </a:spcBef>
              <a:spcAft>
                <a:spcPts val="0"/>
              </a:spcAft>
              <a:buNone/>
            </a:pPr>
            <a:r>
              <a:rPr b="1" lang="en-US" sz="1900" u="sng">
                <a:solidFill>
                  <a:srgbClr val="404040"/>
                </a:solidFill>
                <a:latin typeface="Trebuchet MS"/>
                <a:ea typeface="Trebuchet MS"/>
                <a:cs typeface="Trebuchet MS"/>
                <a:sym typeface="Trebuchet MS"/>
              </a:rPr>
              <a:t>ORGANISATION</a:t>
            </a:r>
            <a:r>
              <a:rPr b="1" lang="en-US" sz="1900">
                <a:solidFill>
                  <a:srgbClr val="404040"/>
                </a:solidFill>
                <a:latin typeface="Trebuchet MS"/>
                <a:ea typeface="Trebuchet MS"/>
                <a:cs typeface="Trebuchet MS"/>
                <a:sym typeface="Trebuchet MS"/>
              </a:rPr>
              <a:t> : </a:t>
            </a:r>
            <a:r>
              <a:rPr lang="en-US" sz="1900">
                <a:solidFill>
                  <a:srgbClr val="404040"/>
                </a:solidFill>
                <a:latin typeface="Trebuchet MS"/>
                <a:ea typeface="Trebuchet MS"/>
                <a:cs typeface="Trebuchet MS"/>
                <a:sym typeface="Trebuchet MS"/>
              </a:rPr>
              <a:t>Tripura Institute of Technology</a:t>
            </a:r>
            <a:endParaRPr sz="1900">
              <a:solidFill>
                <a:schemeClr val="dk1"/>
              </a:solidFill>
              <a:latin typeface="Trebuchet MS"/>
              <a:ea typeface="Trebuchet MS"/>
              <a:cs typeface="Trebuchet MS"/>
              <a:sym typeface="Trebuchet MS"/>
            </a:endParaRPr>
          </a:p>
          <a:p>
            <a:pPr indent="0" lvl="0" marL="12700" marR="5080" rtl="0" algn="l">
              <a:lnSpc>
                <a:spcPct val="99800"/>
              </a:lnSpc>
              <a:spcBef>
                <a:spcPts val="985"/>
              </a:spcBef>
              <a:spcAft>
                <a:spcPts val="0"/>
              </a:spcAft>
              <a:buNone/>
            </a:pPr>
            <a:r>
              <a:rPr b="1" lang="en-US" sz="1900" u="sng">
                <a:solidFill>
                  <a:srgbClr val="404040"/>
                </a:solidFill>
                <a:latin typeface="Trebuchet MS"/>
                <a:ea typeface="Trebuchet MS"/>
                <a:cs typeface="Trebuchet MS"/>
                <a:sym typeface="Trebuchet MS"/>
              </a:rPr>
              <a:t>PROBLEM STATMENT (DB126)</a:t>
            </a:r>
            <a:r>
              <a:rPr b="1" lang="en-US" sz="1900">
                <a:solidFill>
                  <a:srgbClr val="404040"/>
                </a:solidFill>
                <a:latin typeface="Trebuchet MS"/>
                <a:ea typeface="Trebuchet MS"/>
                <a:cs typeface="Trebuchet MS"/>
                <a:sym typeface="Trebuchet MS"/>
              </a:rPr>
              <a:t> : </a:t>
            </a:r>
            <a:r>
              <a:rPr lang="en-US" sz="1800">
                <a:solidFill>
                  <a:srgbClr val="404040"/>
                </a:solidFill>
                <a:latin typeface="Trebuchet MS"/>
                <a:ea typeface="Trebuchet MS"/>
                <a:cs typeface="Trebuchet MS"/>
                <a:sym typeface="Trebuchet MS"/>
              </a:rPr>
              <a:t>In order to simplify the process of e-tendering and to make  the system cost effective and user friendly, the EVC (electronic verification code)  system are required to be performed through Aadhaar based OTP, instead of existing  Digital Signature Certificate. Design efficient solutions that enable use of Aadhar OTP  and DigiLocker for sharing the documents for eTendering.</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35"/>
              </a:spcBef>
              <a:spcAft>
                <a:spcPts val="0"/>
              </a:spcAft>
              <a:buNone/>
            </a:pPr>
            <a:r>
              <a:rPr b="1" lang="en-US" sz="1800" u="sng">
                <a:solidFill>
                  <a:srgbClr val="404040"/>
                </a:solidFill>
                <a:latin typeface="Trebuchet MS"/>
                <a:ea typeface="Trebuchet MS"/>
                <a:cs typeface="Trebuchet MS"/>
                <a:sym typeface="Trebuchet MS"/>
              </a:rPr>
              <a:t>TEAM NAME</a:t>
            </a:r>
            <a:r>
              <a:rPr b="1" lang="en-US" sz="1800">
                <a:solidFill>
                  <a:srgbClr val="404040"/>
                </a:solidFill>
                <a:latin typeface="Trebuchet MS"/>
                <a:ea typeface="Trebuchet MS"/>
                <a:cs typeface="Trebuchet MS"/>
                <a:sym typeface="Trebuchet MS"/>
              </a:rPr>
              <a:t> : </a:t>
            </a:r>
            <a:r>
              <a:rPr lang="en-US" sz="1800">
                <a:solidFill>
                  <a:srgbClr val="404040"/>
                </a:solidFill>
                <a:latin typeface="Trebuchet MS"/>
                <a:ea typeface="Trebuchet MS"/>
                <a:cs typeface="Trebuchet MS"/>
                <a:sym typeface="Trebuchet MS"/>
              </a:rPr>
              <a:t>Cookie Army</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Team Members :</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Fayazuddin Shaik (Team Leader)</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Hanifa Shaik</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Tulasi Devi Siddani</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Ashutosh Mishra</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Teja Krishna</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1010"/>
              </a:spcBef>
              <a:spcAft>
                <a:spcPts val="0"/>
              </a:spcAft>
              <a:buNone/>
            </a:pPr>
            <a:r>
              <a:rPr lang="en-US" sz="1800">
                <a:solidFill>
                  <a:schemeClr val="dk1"/>
                </a:solidFill>
                <a:latin typeface="Trebuchet MS"/>
                <a:ea typeface="Trebuchet MS"/>
                <a:cs typeface="Trebuchet MS"/>
                <a:sym typeface="Trebuchet MS"/>
              </a:rPr>
              <a:t>Sai Sumanth</a:t>
            </a:r>
            <a:endParaRPr sz="1800">
              <a:solidFill>
                <a:schemeClr val="dk1"/>
              </a:solidFill>
              <a:latin typeface="Trebuchet MS"/>
              <a:ea typeface="Trebuchet MS"/>
              <a:cs typeface="Trebuchet MS"/>
              <a:sym typeface="Trebuchet MS"/>
            </a:endParaRPr>
          </a:p>
        </p:txBody>
      </p:sp>
      <p:sp>
        <p:nvSpPr>
          <p:cNvPr id="52" name="Google Shape;52;p7"/>
          <p:cNvSpPr/>
          <p:nvPr/>
        </p:nvSpPr>
        <p:spPr>
          <a:xfrm>
            <a:off x="0" y="4012565"/>
            <a:ext cx="448309" cy="2845435"/>
          </a:xfrm>
          <a:custGeom>
            <a:rect b="b" l="l" r="r" t="t"/>
            <a:pathLst>
              <a:path extrusionOk="0" h="2845434" w="448309">
                <a:moveTo>
                  <a:pt x="0" y="0"/>
                </a:moveTo>
                <a:lnTo>
                  <a:pt x="0" y="2845433"/>
                </a:lnTo>
                <a:lnTo>
                  <a:pt x="448309" y="2845433"/>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55700" y="182321"/>
            <a:ext cx="10680600" cy="51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16"/>
          <p:cNvSpPr txBox="1"/>
          <p:nvPr>
            <p:ph idx="1" type="body"/>
          </p:nvPr>
        </p:nvSpPr>
        <p:spPr>
          <a:xfrm>
            <a:off x="755700" y="2048408"/>
            <a:ext cx="10680600" cy="315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4" name="Google Shape;114;p1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title"/>
          </p:nvPr>
        </p:nvSpPr>
        <p:spPr>
          <a:xfrm>
            <a:off x="755700" y="381000"/>
            <a:ext cx="10680598"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Disadvantages of Existing System</a:t>
            </a:r>
            <a:endParaRPr/>
          </a:p>
        </p:txBody>
      </p:sp>
      <p:sp>
        <p:nvSpPr>
          <p:cNvPr id="58" name="Google Shape;58;p8"/>
          <p:cNvSpPr txBox="1"/>
          <p:nvPr>
            <p:ph idx="1" type="body"/>
          </p:nvPr>
        </p:nvSpPr>
        <p:spPr>
          <a:xfrm>
            <a:off x="755700" y="983675"/>
            <a:ext cx="9150300" cy="5201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t>Compatibility Issues </a:t>
            </a:r>
            <a:r>
              <a:rPr b="1" lang="en-US" sz="2400"/>
              <a:t> </a:t>
            </a:r>
            <a:endParaRPr/>
          </a:p>
          <a:p>
            <a:pPr indent="0" lvl="0" marL="0" rtl="0" algn="l">
              <a:spcBef>
                <a:spcPts val="0"/>
              </a:spcBef>
              <a:spcAft>
                <a:spcPts val="0"/>
              </a:spcAft>
              <a:buNone/>
            </a:pPr>
            <a:r>
              <a:rPr lang="en-US" sz="2000"/>
              <a:t>Digital Signatures may not run in all the systems that such a variety of users are using. Thus, the system has to be considered before using the Web Portal.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i="0" lang="en-US" sz="2400">
                <a:latin typeface="Calibri"/>
                <a:ea typeface="Calibri"/>
                <a:cs typeface="Calibri"/>
                <a:sym typeface="Calibri"/>
              </a:rPr>
              <a:t>Lack of buy in and resistance</a:t>
            </a:r>
            <a:r>
              <a:rPr b="1" lang="en-US" sz="2400"/>
              <a:t>-</a:t>
            </a:r>
            <a:r>
              <a:rPr b="1" i="0" lang="en-US" sz="2400">
                <a:latin typeface="Calibri"/>
                <a:ea typeface="Calibri"/>
                <a:cs typeface="Calibri"/>
                <a:sym typeface="Calibri"/>
              </a:rPr>
              <a:t>to</a:t>
            </a:r>
            <a:r>
              <a:rPr b="1" lang="en-US" sz="2400"/>
              <a:t>-</a:t>
            </a:r>
            <a:r>
              <a:rPr b="1" i="0" lang="en-US" sz="2400">
                <a:latin typeface="Calibri"/>
                <a:ea typeface="Calibri"/>
                <a:cs typeface="Calibri"/>
                <a:sym typeface="Calibri"/>
              </a:rPr>
              <a:t>change from employees.</a:t>
            </a:r>
            <a:r>
              <a:rPr b="1" i="0" lang="en-US" sz="2000"/>
              <a:t> </a:t>
            </a:r>
            <a:endParaRPr/>
          </a:p>
          <a:p>
            <a:pPr indent="0" lvl="0" marL="0" rtl="0" algn="l">
              <a:spcBef>
                <a:spcPts val="0"/>
              </a:spcBef>
              <a:spcAft>
                <a:spcPts val="0"/>
              </a:spcAft>
              <a:buNone/>
            </a:pPr>
            <a:r>
              <a:rPr b="0" i="0" lang="en-US" sz="2000"/>
              <a:t>This often leads to circumvention of </a:t>
            </a:r>
            <a:r>
              <a:rPr lang="en-US" sz="2000"/>
              <a:t>e-Tendering Systems, </a:t>
            </a:r>
            <a:r>
              <a:rPr b="0" i="0" lang="en-US" sz="2000"/>
              <a:t>loss of process control, back door buying, and theft.</a:t>
            </a:r>
            <a:endParaRPr/>
          </a:p>
          <a:p>
            <a:pPr indent="0" lvl="0" marL="0" rtl="0" algn="l">
              <a:spcBef>
                <a:spcPts val="0"/>
              </a:spcBef>
              <a:spcAft>
                <a:spcPts val="0"/>
              </a:spcAft>
              <a:buNone/>
            </a:pPr>
            <a:r>
              <a:t/>
            </a:r>
            <a:endParaRPr b="0" i="0" sz="2000"/>
          </a:p>
          <a:p>
            <a:pPr indent="0" lvl="0" marL="0" rtl="0" algn="l">
              <a:spcBef>
                <a:spcPts val="0"/>
              </a:spcBef>
              <a:spcAft>
                <a:spcPts val="0"/>
              </a:spcAft>
              <a:buNone/>
            </a:pPr>
            <a:r>
              <a:rPr b="1" i="0" lang="en-US" sz="2400">
                <a:latin typeface="Calibri"/>
                <a:ea typeface="Calibri"/>
                <a:cs typeface="Calibri"/>
                <a:sym typeface="Calibri"/>
              </a:rPr>
              <a:t>Increased Complexity.</a:t>
            </a:r>
            <a:r>
              <a:rPr b="0" i="0" lang="en-US" sz="2400">
                <a:latin typeface="Calibri"/>
                <a:ea typeface="Calibri"/>
                <a:cs typeface="Calibri"/>
                <a:sym typeface="Calibri"/>
              </a:rPr>
              <a:t> </a:t>
            </a:r>
            <a:r>
              <a:rPr b="0" i="0" lang="en-US" sz="2000"/>
              <a:t>Often</a:t>
            </a:r>
            <a:r>
              <a:rPr lang="en-US" sz="2000"/>
              <a:t>, Digital signatures </a:t>
            </a:r>
            <a:r>
              <a:rPr b="0" i="0" lang="en-US" sz="2000"/>
              <a:t>add complexit</a:t>
            </a:r>
            <a:r>
              <a:rPr lang="en-US" sz="2000"/>
              <a:t>y</a:t>
            </a:r>
            <a:r>
              <a:rPr b="0" i="0" lang="en-US" sz="2000"/>
              <a:t>, usually because</a:t>
            </a:r>
            <a:r>
              <a:rPr lang="en-US" sz="2000"/>
              <a:t> of its way of acquisition and it gets expired and has to get renewed periodically, unlike Aadhar Card</a:t>
            </a:r>
            <a:r>
              <a:rPr b="0" i="0" lang="en-US" sz="2000"/>
              <a:t>.</a:t>
            </a:r>
            <a:endParaRPr/>
          </a:p>
          <a:p>
            <a:pPr indent="0" lvl="0" marL="0" rtl="0" algn="l">
              <a:spcBef>
                <a:spcPts val="0"/>
              </a:spcBef>
              <a:spcAft>
                <a:spcPts val="0"/>
              </a:spcAft>
              <a:buNone/>
            </a:pPr>
            <a:r>
              <a:t/>
            </a:r>
            <a:endParaRPr b="0" i="0" sz="2000"/>
          </a:p>
          <a:p>
            <a:pPr indent="0" lvl="0" marL="0" rtl="0" algn="l">
              <a:spcBef>
                <a:spcPts val="0"/>
              </a:spcBef>
              <a:spcAft>
                <a:spcPts val="0"/>
              </a:spcAft>
              <a:buNone/>
            </a:pPr>
            <a:r>
              <a:rPr b="1" lang="en-US" sz="2400"/>
              <a:t>Narrow Spectrum of Users.</a:t>
            </a:r>
            <a:r>
              <a:rPr b="0" i="0" lang="en-US">
                <a:latin typeface="Calibri"/>
                <a:ea typeface="Calibri"/>
                <a:cs typeface="Calibri"/>
                <a:sym typeface="Calibri"/>
              </a:rPr>
              <a:t> </a:t>
            </a:r>
            <a:r>
              <a:rPr lang="en-US" sz="2000"/>
              <a:t>Since all the users may not have Digital Signature,unlike Aadhar Card, the existing system does not have a wide spectrum of users.</a:t>
            </a:r>
            <a:endParaRPr/>
          </a:p>
          <a:p>
            <a:pPr indent="0" lvl="0" marL="0" rtl="0" algn="l">
              <a:spcBef>
                <a:spcPts val="0"/>
              </a:spcBef>
              <a:spcAft>
                <a:spcPts val="0"/>
              </a:spcAft>
              <a:buNone/>
            </a:pPr>
            <a:r>
              <a:t/>
            </a:r>
            <a:endParaRPr b="0" i="0" sz="2000"/>
          </a:p>
          <a:p>
            <a:pPr indent="0" lvl="0" marL="0" rtl="0" algn="l">
              <a:spcBef>
                <a:spcPts val="0"/>
              </a:spcBef>
              <a:spcAft>
                <a:spcPts val="0"/>
              </a:spcAft>
              <a:buNone/>
            </a:pPr>
            <a:r>
              <a:rPr b="1" i="0" lang="en-US" sz="2400">
                <a:latin typeface="Calibri"/>
                <a:ea typeface="Calibri"/>
                <a:cs typeface="Calibri"/>
                <a:sym typeface="Calibri"/>
              </a:rPr>
              <a:t>Cost. </a:t>
            </a:r>
            <a:r>
              <a:rPr b="0" i="0" lang="en-US" sz="2000"/>
              <a:t>Very often, if the above factors are present in a procurement environment, the result will be a staggering loss of money</a:t>
            </a:r>
            <a:r>
              <a:rPr lang="en-US" sz="2000"/>
              <a:t>, time and energy.</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type="title"/>
          </p:nvPr>
        </p:nvSpPr>
        <p:spPr>
          <a:xfrm>
            <a:off x="631800" y="77131"/>
            <a:ext cx="2335500" cy="574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600"/>
              <a:t>Description</a:t>
            </a:r>
            <a:endParaRPr sz="3600"/>
          </a:p>
        </p:txBody>
      </p:sp>
      <p:sp>
        <p:nvSpPr>
          <p:cNvPr id="64" name="Google Shape;64;p9"/>
          <p:cNvSpPr/>
          <p:nvPr/>
        </p:nvSpPr>
        <p:spPr>
          <a:xfrm>
            <a:off x="6009132" y="5976823"/>
            <a:ext cx="3149600" cy="290195"/>
          </a:xfrm>
          <a:custGeom>
            <a:rect b="b" l="l" r="r" t="t"/>
            <a:pathLst>
              <a:path extrusionOk="0" h="290195" w="3149600">
                <a:moveTo>
                  <a:pt x="3149473" y="0"/>
                </a:moveTo>
                <a:lnTo>
                  <a:pt x="0" y="0"/>
                </a:lnTo>
                <a:lnTo>
                  <a:pt x="0" y="289864"/>
                </a:lnTo>
                <a:lnTo>
                  <a:pt x="3149473" y="289864"/>
                </a:lnTo>
                <a:lnTo>
                  <a:pt x="314947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9"/>
          <p:cNvSpPr txBox="1"/>
          <p:nvPr/>
        </p:nvSpPr>
        <p:spPr>
          <a:xfrm>
            <a:off x="448300" y="651925"/>
            <a:ext cx="9651300" cy="4801200"/>
          </a:xfrm>
          <a:prstGeom prst="rect">
            <a:avLst/>
          </a:prstGeom>
          <a:noFill/>
          <a:ln>
            <a:noFill/>
          </a:ln>
        </p:spPr>
        <p:txBody>
          <a:bodyPr anchorCtr="0" anchor="t" bIns="0" lIns="0" spcFirstLastPara="1" rIns="0" wrap="square" tIns="43800">
            <a:noAutofit/>
          </a:bodyPr>
          <a:lstStyle/>
          <a:p>
            <a:pPr indent="-344805" lvl="0" marL="514984" marR="215265" rtl="0" algn="l">
              <a:lnSpc>
                <a:spcPct val="107058"/>
              </a:lnSpc>
              <a:spcBef>
                <a:spcPts val="0"/>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Registration process is done through Aadhar Based OTP both for the authorized government employee / Nodal Officer and the bidder, as we ask for Aadhar num as the userID.</a:t>
            </a:r>
            <a:endParaRPr sz="1700">
              <a:solidFill>
                <a:schemeClr val="dk1"/>
              </a:solidFill>
              <a:latin typeface="Trebuchet MS"/>
              <a:ea typeface="Trebuchet MS"/>
              <a:cs typeface="Trebuchet MS"/>
              <a:sym typeface="Trebuchet MS"/>
            </a:endParaRPr>
          </a:p>
          <a:p>
            <a:pPr indent="-344805" lvl="0" marL="514984" marR="220979" rtl="0" algn="l">
              <a:lnSpc>
                <a:spcPct val="112941"/>
              </a:lnSpc>
              <a:spcBef>
                <a:spcPts val="965"/>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The confidential data of the users will be uploaded and encrypted with AES Algorithm encryption technique and stored in database.</a:t>
            </a:r>
            <a:endParaRPr sz="1700">
              <a:solidFill>
                <a:schemeClr val="dk1"/>
              </a:solidFill>
              <a:latin typeface="Trebuchet MS"/>
              <a:ea typeface="Trebuchet MS"/>
              <a:cs typeface="Trebuchet MS"/>
              <a:sym typeface="Trebuchet MS"/>
            </a:endParaRPr>
          </a:p>
          <a:p>
            <a:pPr indent="-344805" lvl="0" marL="514984" marR="318135" rtl="0" algn="l">
              <a:lnSpc>
                <a:spcPct val="107058"/>
              </a:lnSpc>
              <a:spcBef>
                <a:spcPts val="900"/>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Employee releases the tenders and then bidding starts for limited time and the bids are listed out in the order of their tender-relevance and one of them is selected by the employee manually, as the best bidder.</a:t>
            </a:r>
            <a:endParaRPr sz="1700">
              <a:solidFill>
                <a:schemeClr val="dk1"/>
              </a:solidFill>
              <a:latin typeface="Trebuchet MS"/>
              <a:ea typeface="Trebuchet MS"/>
              <a:cs typeface="Trebuchet MS"/>
              <a:sym typeface="Trebuchet MS"/>
            </a:endParaRPr>
          </a:p>
          <a:p>
            <a:pPr indent="-344805" lvl="0" marL="514984" marR="594360" rtl="0" algn="l">
              <a:lnSpc>
                <a:spcPct val="115882"/>
              </a:lnSpc>
              <a:spcBef>
                <a:spcPts val="919"/>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The	bidder uploads documents using DigiLocker which is encrypted using SHA(Secure  Hashing Algorithm), which is embedded in the same portal.</a:t>
            </a:r>
            <a:endParaRPr sz="1700">
              <a:solidFill>
                <a:schemeClr val="dk1"/>
              </a:solidFill>
              <a:latin typeface="Trebuchet MS"/>
              <a:ea typeface="Trebuchet MS"/>
              <a:cs typeface="Trebuchet MS"/>
              <a:sym typeface="Trebuchet MS"/>
            </a:endParaRPr>
          </a:p>
          <a:p>
            <a:pPr indent="-344805" lvl="0" marL="514984" marR="5080" rtl="0" algn="l">
              <a:lnSpc>
                <a:spcPct val="111764"/>
              </a:lnSpc>
              <a:spcBef>
                <a:spcPts val="940"/>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Once the Employee decides the best bidder, he clicks the select </a:t>
            </a:r>
            <a:r>
              <a:rPr lang="en-US" sz="1700">
                <a:solidFill>
                  <a:srgbClr val="404040"/>
                </a:solidFill>
                <a:latin typeface="Trebuchet MS"/>
                <a:ea typeface="Trebuchet MS"/>
                <a:cs typeface="Trebuchet MS"/>
                <a:sym typeface="Trebuchet MS"/>
              </a:rPr>
              <a:t>button, which generates an Aadhar based OTP that is encoded in UTF-8 format using Text Local API.</a:t>
            </a:r>
            <a:endParaRPr sz="1700">
              <a:solidFill>
                <a:schemeClr val="dk1"/>
              </a:solidFill>
              <a:latin typeface="Trebuchet MS"/>
              <a:ea typeface="Trebuchet MS"/>
              <a:cs typeface="Trebuchet MS"/>
              <a:sym typeface="Trebuchet MS"/>
            </a:endParaRPr>
          </a:p>
          <a:p>
            <a:pPr indent="0" lvl="0" marL="170815" marR="0" rtl="0" algn="l">
              <a:lnSpc>
                <a:spcPct val="100000"/>
              </a:lnSpc>
              <a:spcBef>
                <a:spcPts val="680"/>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If the entered OTP is correct then the tender document will be e-mailed to the bidder.</a:t>
            </a:r>
            <a:endParaRPr sz="1700">
              <a:solidFill>
                <a:schemeClr val="dk1"/>
              </a:solidFill>
              <a:latin typeface="Trebuchet MS"/>
              <a:ea typeface="Trebuchet MS"/>
              <a:cs typeface="Trebuchet MS"/>
              <a:sym typeface="Trebuchet MS"/>
            </a:endParaRPr>
          </a:p>
          <a:p>
            <a:pPr indent="0" lvl="0" marL="170815" marR="0" rtl="0" algn="l">
              <a:lnSpc>
                <a:spcPct val="100000"/>
              </a:lnSpc>
              <a:spcBef>
                <a:spcPts val="790"/>
              </a:spcBef>
              <a:spcAft>
                <a:spcPts val="0"/>
              </a:spcAft>
              <a:buNone/>
            </a:pPr>
            <a:r>
              <a:rPr lang="en-US" sz="1350">
                <a:solidFill>
                  <a:srgbClr val="5FC9ED"/>
                </a:solidFill>
                <a:latin typeface="Arial"/>
                <a:ea typeface="Arial"/>
                <a:cs typeface="Arial"/>
                <a:sym typeface="Arial"/>
              </a:rPr>
              <a:t>	</a:t>
            </a:r>
            <a:r>
              <a:rPr lang="en-US" sz="1700">
                <a:solidFill>
                  <a:srgbClr val="404040"/>
                </a:solidFill>
                <a:latin typeface="Trebuchet MS"/>
                <a:ea typeface="Trebuchet MS"/>
                <a:cs typeface="Trebuchet MS"/>
                <a:sym typeface="Trebuchet MS"/>
              </a:rPr>
              <a:t>The contract will be successfully handled to bidder.</a:t>
            </a:r>
            <a:endParaRPr sz="1700">
              <a:solidFill>
                <a:schemeClr val="dk1"/>
              </a:solidFill>
              <a:latin typeface="Trebuchet MS"/>
              <a:ea typeface="Trebuchet MS"/>
              <a:cs typeface="Trebuchet MS"/>
              <a:sym typeface="Trebuchet MS"/>
            </a:endParaRPr>
          </a:p>
          <a:p>
            <a:pPr indent="0" lvl="0" marL="170815" marR="0" rtl="0" algn="l">
              <a:lnSpc>
                <a:spcPct val="100000"/>
              </a:lnSpc>
              <a:spcBef>
                <a:spcPts val="1560"/>
              </a:spcBef>
              <a:spcAft>
                <a:spcPts val="0"/>
              </a:spcAft>
              <a:buNone/>
            </a:pPr>
            <a:r>
              <a:rPr lang="en-US" sz="3600">
                <a:solidFill>
                  <a:srgbClr val="5FC9ED"/>
                </a:solidFill>
                <a:latin typeface="Trebuchet MS"/>
                <a:ea typeface="Trebuchet MS"/>
                <a:cs typeface="Trebuchet MS"/>
                <a:sym typeface="Trebuchet MS"/>
              </a:rPr>
              <a:t>Technical Stack</a:t>
            </a:r>
            <a:endParaRPr sz="3600">
              <a:solidFill>
                <a:schemeClr val="dk1"/>
              </a:solidFill>
              <a:latin typeface="Trebuchet MS"/>
              <a:ea typeface="Trebuchet MS"/>
              <a:cs typeface="Trebuchet MS"/>
              <a:sym typeface="Trebuchet MS"/>
            </a:endParaRPr>
          </a:p>
          <a:p>
            <a:pPr indent="69850" lvl="0" marL="12700" marR="744220" rtl="0" algn="l">
              <a:lnSpc>
                <a:spcPct val="100000"/>
              </a:lnSpc>
              <a:spcBef>
                <a:spcPts val="1705"/>
              </a:spcBef>
              <a:spcAft>
                <a:spcPts val="0"/>
              </a:spcAft>
              <a:buNone/>
            </a:pPr>
            <a:r>
              <a:rPr lang="en-US" sz="1800">
                <a:solidFill>
                  <a:schemeClr val="dk1"/>
                </a:solidFill>
                <a:latin typeface="Trebuchet MS"/>
                <a:ea typeface="Trebuchet MS"/>
                <a:cs typeface="Trebuchet MS"/>
                <a:sym typeface="Trebuchet MS"/>
              </a:rPr>
              <a:t>Eclipse ,Java, JavaScript , Jsp , Bootstrap , Jquery , MySql ,Text Local API, Encryption  techniques(DSA),Encoding (UTF-8),HTML, CSS, SMTP, </a:t>
            </a:r>
            <a:r>
              <a:rPr lang="en-US" sz="1800">
                <a:solidFill>
                  <a:srgbClr val="212121"/>
                </a:solidFill>
                <a:latin typeface="Arial"/>
                <a:ea typeface="Arial"/>
                <a:cs typeface="Arial"/>
                <a:sym typeface="Arial"/>
              </a:rPr>
              <a:t>Secure Hash Algorithms(SHA)</a:t>
            </a:r>
            <a:endParaRPr sz="1800">
              <a:solidFill>
                <a:schemeClr val="dk1"/>
              </a:solidFill>
              <a:latin typeface="Arial"/>
              <a:ea typeface="Arial"/>
              <a:cs typeface="Arial"/>
              <a:sym typeface="Arial"/>
            </a:endParaRPr>
          </a:p>
        </p:txBody>
      </p:sp>
      <p:sp>
        <p:nvSpPr>
          <p:cNvPr id="66" name="Google Shape;66;p9"/>
          <p:cNvSpPr/>
          <p:nvPr/>
        </p:nvSpPr>
        <p:spPr>
          <a:xfrm>
            <a:off x="0" y="4012565"/>
            <a:ext cx="448309" cy="2845435"/>
          </a:xfrm>
          <a:custGeom>
            <a:rect b="b" l="l" r="r" t="t"/>
            <a:pathLst>
              <a:path extrusionOk="0" h="2845434" w="448309">
                <a:moveTo>
                  <a:pt x="0" y="0"/>
                </a:moveTo>
                <a:lnTo>
                  <a:pt x="0" y="2845433"/>
                </a:lnTo>
                <a:lnTo>
                  <a:pt x="448309" y="2845433"/>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755700" y="182321"/>
            <a:ext cx="3248660" cy="512445"/>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a:t>Use Case Diagram</a:t>
            </a:r>
            <a:endParaRPr/>
          </a:p>
        </p:txBody>
      </p:sp>
      <p:sp>
        <p:nvSpPr>
          <p:cNvPr id="72" name="Google Shape;72;p10"/>
          <p:cNvSpPr/>
          <p:nvPr/>
        </p:nvSpPr>
        <p:spPr>
          <a:xfrm>
            <a:off x="0" y="4012565"/>
            <a:ext cx="448309" cy="2845435"/>
          </a:xfrm>
          <a:custGeom>
            <a:rect b="b" l="l" r="r" t="t"/>
            <a:pathLst>
              <a:path extrusionOk="0" h="2845434" w="448309">
                <a:moveTo>
                  <a:pt x="0" y="0"/>
                </a:moveTo>
                <a:lnTo>
                  <a:pt x="0" y="2845433"/>
                </a:lnTo>
                <a:lnTo>
                  <a:pt x="448309" y="2845433"/>
                </a:lnTo>
                <a:lnTo>
                  <a:pt x="0" y="0"/>
                </a:lnTo>
                <a:close/>
              </a:path>
            </a:pathLst>
          </a:custGeom>
          <a:solidFill>
            <a:srgbClr val="5FC9ED">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10"/>
          <p:cNvPicPr preferRelativeResize="0"/>
          <p:nvPr/>
        </p:nvPicPr>
        <p:blipFill rotWithShape="1">
          <a:blip r:embed="rId3">
            <a:alphaModFix/>
          </a:blip>
          <a:srcRect b="0" l="0" r="0" t="0"/>
          <a:stretch/>
        </p:blipFill>
        <p:spPr>
          <a:xfrm>
            <a:off x="304800" y="1143000"/>
            <a:ext cx="9629185" cy="5139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755700" y="381000"/>
            <a:ext cx="10680598"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Advantages</a:t>
            </a:r>
            <a:endParaRPr/>
          </a:p>
        </p:txBody>
      </p:sp>
      <p:sp>
        <p:nvSpPr>
          <p:cNvPr id="79" name="Google Shape;79;p11"/>
          <p:cNvSpPr txBox="1"/>
          <p:nvPr>
            <p:ph idx="1" type="body"/>
          </p:nvPr>
        </p:nvSpPr>
        <p:spPr>
          <a:xfrm>
            <a:off x="755699" y="1143000"/>
            <a:ext cx="8742261" cy="5475446"/>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2400"/>
              <a:t>Aadhaar based OTP </a:t>
            </a:r>
            <a:r>
              <a:rPr lang="en-US" sz="2400"/>
              <a:t>is way more authentic than </a:t>
            </a:r>
            <a:r>
              <a:rPr b="1" lang="en-US" sz="2400"/>
              <a:t>EVC</a:t>
            </a:r>
            <a:r>
              <a:rPr lang="en-US" sz="2400"/>
              <a:t>(Electronic Verification Code) because OTP instantly changes but not EMC.</a:t>
            </a:r>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US" sz="2400"/>
              <a:t>AES</a:t>
            </a:r>
            <a:r>
              <a:rPr lang="en-US" sz="2400"/>
              <a:t>(Advanced Encryption Standard) Algorithm for Digital Signature Encryption provides better security.</a:t>
            </a:r>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US" sz="2400"/>
              <a:t>SHA-256</a:t>
            </a:r>
            <a:r>
              <a:rPr lang="en-US" sz="2400"/>
              <a:t>(SecureHasingAlgorithm) algorithm helps way more security for password.</a:t>
            </a:r>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US" sz="2400"/>
              <a:t>DigiLocker</a:t>
            </a:r>
            <a:r>
              <a:rPr lang="en-US" sz="2400"/>
              <a:t> helps to validate whether the user and his documents are fake or not.</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presence of an electronic witness to all transactions, the means to communicate quickly and the savings in time and paper are the main factors to persuade clients and their teams to use e-tendering.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title"/>
          </p:nvPr>
        </p:nvSpPr>
        <p:spPr>
          <a:xfrm>
            <a:off x="755700" y="182321"/>
            <a:ext cx="10680600" cy="51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ScreenShots Of The User Interface</a:t>
            </a:r>
            <a:endParaRPr/>
          </a:p>
        </p:txBody>
      </p:sp>
      <p:sp>
        <p:nvSpPr>
          <p:cNvPr id="85" name="Google Shape;85;p12"/>
          <p:cNvSpPr txBox="1"/>
          <p:nvPr>
            <p:ph idx="1" type="body"/>
          </p:nvPr>
        </p:nvSpPr>
        <p:spPr>
          <a:xfrm>
            <a:off x="755700" y="2048408"/>
            <a:ext cx="10680600" cy="315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6" name="Google Shape;86;p1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755700" y="182321"/>
            <a:ext cx="10680600" cy="51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2" name="Google Shape;92;p13"/>
          <p:cNvSpPr txBox="1"/>
          <p:nvPr>
            <p:ph idx="1" type="body"/>
          </p:nvPr>
        </p:nvSpPr>
        <p:spPr>
          <a:xfrm>
            <a:off x="755700" y="2048408"/>
            <a:ext cx="10680600" cy="315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93" name="Google Shape;93;p1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55700" y="182321"/>
            <a:ext cx="10680600" cy="51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14"/>
          <p:cNvSpPr txBox="1"/>
          <p:nvPr>
            <p:ph idx="1" type="body"/>
          </p:nvPr>
        </p:nvSpPr>
        <p:spPr>
          <a:xfrm>
            <a:off x="755700" y="2048408"/>
            <a:ext cx="10680600" cy="315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0" name="Google Shape;100;p14"/>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55700" y="182321"/>
            <a:ext cx="10680600" cy="51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15"/>
          <p:cNvSpPr txBox="1"/>
          <p:nvPr>
            <p:ph idx="1" type="body"/>
          </p:nvPr>
        </p:nvSpPr>
        <p:spPr>
          <a:xfrm>
            <a:off x="755700" y="2048408"/>
            <a:ext cx="10680600" cy="315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7" name="Google Shape;107;p15"/>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