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2" r:id="rId23"/>
    <p:sldId id="273" r:id="rId24"/>
    <p:sldId id="274" r:id="rId25"/>
    <p:sldId id="275" r:id="rId26"/>
    <p:sldId id="276" r:id="rId27"/>
    <p:sldId id="277" r:id="rId28"/>
    <p:sldId id="270" r:id="rId29"/>
    <p:sldId id="271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564" y="-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601157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16133"/>
            <a:ext cx="3505200" cy="1734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6" y="2031357"/>
            <a:ext cx="3313355" cy="127662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6" y="3315810"/>
            <a:ext cx="3309803" cy="94547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137621"/>
            <a:ext cx="2133600" cy="56323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November 19, 2016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4289975"/>
            <a:ext cx="2831592" cy="273844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4289975"/>
            <a:ext cx="643666" cy="2738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19,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772610"/>
            <a:ext cx="1484453" cy="358525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772610"/>
            <a:ext cx="5423704" cy="35852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19,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686800" y="474990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19,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175622"/>
            <a:ext cx="6637468" cy="1021556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6" y="3200400"/>
            <a:ext cx="6637467" cy="114031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19,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19,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1735074"/>
            <a:ext cx="3419856" cy="26197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1735073"/>
            <a:ext cx="3419856" cy="26197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1737007"/>
            <a:ext cx="3057148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231021"/>
            <a:ext cx="3419856" cy="21268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8" y="1737007"/>
            <a:ext cx="3055717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231021"/>
            <a:ext cx="3419856" cy="21268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19,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19,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19,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19,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642395"/>
            <a:ext cx="3090440" cy="3863051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293627"/>
            <a:ext cx="3493664" cy="27384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1993076"/>
            <a:ext cx="3304572" cy="109736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3102746"/>
            <a:ext cx="3298784" cy="113842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1995678"/>
            <a:ext cx="3300984" cy="109728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9" y="520346"/>
            <a:ext cx="3359623" cy="4101084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1" y="3099816"/>
            <a:ext cx="3300573" cy="113967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19,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293627"/>
            <a:ext cx="3493664" cy="27384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51435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250116"/>
            <a:ext cx="8229600" cy="46392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16133"/>
            <a:ext cx="3679116" cy="52443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770748"/>
            <a:ext cx="7024744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3" y="1742739"/>
            <a:ext cx="6777317" cy="2631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16836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r>
              <a:rPr lang="en-US" smtClean="0"/>
              <a:t>November 19,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4389120"/>
            <a:ext cx="350215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168369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4724400" y="1733550"/>
            <a:ext cx="3313355" cy="127662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Times New Roman" pitchFamily="18" charset="0"/>
                <a:cs typeface="Times New Roman" pitchFamily="18" charset="0"/>
              </a:rPr>
              <a:t>GABot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4724400" y="3028950"/>
            <a:ext cx="3309803" cy="9454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Presented By -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Aditya Godambe 1311020</a:t>
            </a:r>
            <a:endParaRPr lang="en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Chinmay </a:t>
            </a: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Karanjkar 1311028</a:t>
            </a:r>
            <a:endParaRPr lang="en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Ashutosh </a:t>
            </a: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Mahajan 1311033</a:t>
            </a:r>
            <a:endParaRPr lang="e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1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400" y="438150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Features to be adopted</a:t>
            </a:r>
            <a:br>
              <a:rPr lang="en-GB" dirty="0">
                <a:latin typeface="Times New Roman" pitchFamily="18" charset="0"/>
                <a:cs typeface="Times New Roman" pitchFamily="18" charset="0"/>
              </a:rPr>
            </a:b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6350"/>
            <a:ext cx="8520600" cy="34164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Background subtraction using image segmentation</a:t>
            </a:r>
          </a:p>
          <a:p>
            <a:endParaRPr lang="en-GB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Morphological operators for refinement</a:t>
            </a:r>
            <a:endParaRPr lang="en-GB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Distinguishing of road signs by converting RGB to HSV system and using shape detection.</a:t>
            </a:r>
            <a:endParaRPr lang="en-GB" sz="1800" dirty="0">
              <a:latin typeface="Times New Roman" pitchFamily="18" charset="0"/>
              <a:cs typeface="Times New Roman" pitchFamily="18" charset="0"/>
            </a:endParaRPr>
          </a:p>
          <a:p>
            <a:endParaRPr lang="en-GB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82598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14350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Limitations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81150"/>
            <a:ext cx="8520600" cy="34164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Unable to perform vision operations in case of adverse environmental factors. 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57268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809" y="590550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 of Literature Survey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352550"/>
            <a:ext cx="8520600" cy="34164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Based on the literature survey done, our project incorporates all the necessary features required by a driverless car such as object detection, road sign and traffic signal detection using the algorithms and procedures explained in the chosen papers.</a:t>
            </a:r>
          </a:p>
          <a:p>
            <a:endParaRPr lang="en-GB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47006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533400" y="4381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  <a:buSzPct val="39285"/>
            </a:pPr>
            <a:r>
              <a:rPr lang="en" dirty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</a:rPr>
              <a:t>Proposed system model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533400" y="127635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12051" y="5143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  <a:buClr>
                <a:schemeClr val="dk2"/>
              </a:buClr>
            </a:pPr>
            <a:r>
              <a:rPr lang="en" dirty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</a:rPr>
              <a:t>Project plan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The project tasks have been primarily classified as below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Tools and resources gathering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Requirement analysis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System Design</a:t>
            </a:r>
          </a:p>
          <a:p>
            <a:pPr marL="457200" lvl="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Development of an exploratory prototype and getting feedback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  <a:buSzPct val="39285"/>
            </a:pPr>
            <a:r>
              <a:rPr lang="en" sz="3600" dirty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</a:rPr>
              <a:t>Task 1: Tools and resources gathering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228600" y="120015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Hardware </a:t>
            </a:r>
            <a:r>
              <a:rPr lang="en" sz="1800" b="1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requirement gathering process </a:t>
            </a:r>
            <a:r>
              <a:rPr lang="en" sz="1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- Identifying </a:t>
            </a:r>
            <a:r>
              <a:rPr lang="en" sz="1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the correct microprocessors, motor drivers and all the other basic robotic </a:t>
            </a:r>
            <a:r>
              <a:rPr lang="en" sz="1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components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 smtClean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0">
              <a:buNone/>
            </a:pPr>
            <a:r>
              <a:rPr lang="en" sz="1800" b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Software requirement </a:t>
            </a:r>
            <a:r>
              <a:rPr lang="en" sz="1800" b="1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gathering process</a:t>
            </a:r>
            <a:r>
              <a:rPr lang="en" sz="1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" sz="1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- Installation </a:t>
            </a:r>
            <a:r>
              <a:rPr lang="en" sz="1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of Matlab software and Arduino IDE</a:t>
            </a:r>
            <a:r>
              <a:rPr lang="en" sz="1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0" indent="0">
              <a:buNone/>
            </a:pPr>
            <a:endParaRPr sz="18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Deliverables and milestones</a:t>
            </a:r>
          </a:p>
          <a:p>
            <a:pPr marL="9144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AutoNum type="arabicPeriod"/>
            </a:pPr>
            <a:r>
              <a:rPr lang="en" sz="1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Finding relevant technical papers containing algorithms which shall be used for implementation.</a:t>
            </a:r>
          </a:p>
          <a:p>
            <a:pPr marL="9144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AutoNum type="arabicPeriod"/>
            </a:pPr>
            <a:r>
              <a:rPr lang="en" sz="1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Identifying key points from the papers required to implement the proposed features.</a:t>
            </a:r>
          </a:p>
          <a:p>
            <a:pPr lvl="0">
              <a:spcBef>
                <a:spcPts val="0"/>
              </a:spcBef>
              <a:buNone/>
            </a:pPr>
            <a:endParaRPr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610430" y="4381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  <a:buSzPct val="39285"/>
            </a:pPr>
            <a:r>
              <a:rPr lang="en" dirty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</a:rPr>
              <a:t>Task 2: Requirements Analysis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228600" y="127635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54380" lvl="1" indent="-69850">
              <a:buClr>
                <a:schemeClr val="dk1"/>
              </a:buClr>
              <a:buSzPct val="500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Identification of prime functional requirements</a:t>
            </a:r>
          </a:p>
          <a:p>
            <a:pPr marL="1027430" lvl="1" indent="-342900">
              <a:buClr>
                <a:schemeClr val="dk1"/>
              </a:buClr>
              <a:buSzPct val="61111"/>
              <a:buFont typeface="+mj-lt"/>
              <a:buAutoNum type="arabicPeriod"/>
            </a:pPr>
            <a:r>
              <a:rPr lang="en" sz="1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Obstacle </a:t>
            </a:r>
            <a:r>
              <a:rPr lang="en" sz="1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detection</a:t>
            </a:r>
          </a:p>
          <a:p>
            <a:pPr marL="1027430" lvl="1" indent="-342900">
              <a:buClr>
                <a:schemeClr val="dk1"/>
              </a:buClr>
              <a:buSzPct val="61111"/>
              <a:buFont typeface="+mj-lt"/>
              <a:buAutoNum type="arabicPeriod"/>
            </a:pPr>
            <a:r>
              <a:rPr lang="en" sz="1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Traffic </a:t>
            </a:r>
            <a:r>
              <a:rPr lang="en" sz="1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signal and road sign detection</a:t>
            </a:r>
          </a:p>
          <a:p>
            <a:pPr marL="1027430" lvl="1" indent="-342900">
              <a:buClr>
                <a:schemeClr val="dk1"/>
              </a:buClr>
              <a:buSzPct val="61111"/>
              <a:buFont typeface="+mj-lt"/>
              <a:buAutoNum type="arabicPeriod"/>
            </a:pPr>
            <a:r>
              <a:rPr lang="en" sz="1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Appropriate </a:t>
            </a:r>
            <a:r>
              <a:rPr lang="en" sz="1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robotic movement in accordance to the first two </a:t>
            </a:r>
            <a:r>
              <a:rPr lang="en" sz="1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requirements.</a:t>
            </a:r>
          </a:p>
          <a:p>
            <a:pPr marL="1027430" lvl="1" indent="-342900">
              <a:buClr>
                <a:schemeClr val="dk1"/>
              </a:buClr>
              <a:buSzPct val="61111"/>
              <a:buFont typeface="+mj-lt"/>
              <a:buAutoNum type="arabicPeriod"/>
            </a:pPr>
            <a:r>
              <a:rPr lang="en" sz="1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" sz="1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documentation such as SRS, SPMP and STD and hardware feedback logs</a:t>
            </a:r>
            <a:r>
              <a:rPr lang="en" sz="1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754380" lvl="1" indent="-69850">
              <a:buClr>
                <a:schemeClr val="dk1"/>
              </a:buClr>
              <a:buSzPct val="61111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54380" lvl="1" indent="0">
              <a:buNone/>
            </a:pPr>
            <a:r>
              <a:rPr lang="en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Deliverables and milestones</a:t>
            </a:r>
          </a:p>
          <a:p>
            <a:pPr marL="1097280" lvl="1" indent="-342900">
              <a:buFont typeface="+mj-lt"/>
              <a:buAutoNum type="arabicPeriod"/>
            </a:pPr>
            <a:r>
              <a:rPr lang="en" sz="1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Delivery </a:t>
            </a:r>
            <a:r>
              <a:rPr lang="en" sz="1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of the current drafts of SRS, SPMP and STD.</a:t>
            </a:r>
          </a:p>
          <a:p>
            <a:pPr marL="1097280" lvl="1" indent="-342900">
              <a:buFont typeface="+mj-lt"/>
              <a:buAutoNum type="arabicPeriod"/>
            </a:pPr>
            <a:r>
              <a:rPr lang="en" sz="1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Complete </a:t>
            </a:r>
            <a:r>
              <a:rPr lang="en" sz="1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understanding of all the requirements by the group members.</a:t>
            </a:r>
          </a:p>
          <a:p>
            <a:pPr marL="754380" lvl="1" indent="-69850">
              <a:buClr>
                <a:schemeClr val="dk1"/>
              </a:buClr>
              <a:buSzPct val="61111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533400" y="4381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  <a:buSzPct val="39285"/>
            </a:pPr>
            <a:r>
              <a:rPr lang="en" dirty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</a:rPr>
              <a:t>Task 3: System Design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-29183" y="120015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028700" lvl="2" indent="-69850"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This task involves the designing of - </a:t>
            </a:r>
          </a:p>
          <a:p>
            <a:pPr marL="1244600" lvl="2" indent="-285750">
              <a:buClr>
                <a:schemeClr val="dk1"/>
              </a:buClr>
              <a:buSzPct val="61111"/>
            </a:pPr>
            <a:r>
              <a:rPr lang="en" sz="1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The robot’s </a:t>
            </a:r>
            <a:r>
              <a:rPr lang="en" sz="1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hardware design </a:t>
            </a:r>
            <a:endParaRPr lang="en" sz="1800" dirty="0" smtClean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44600" lvl="2" indent="-285750">
              <a:buClr>
                <a:schemeClr val="dk1"/>
              </a:buClr>
              <a:buSzPct val="61111"/>
            </a:pPr>
            <a:r>
              <a:rPr lang="en" sz="1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The architecture of the software</a:t>
            </a:r>
          </a:p>
          <a:p>
            <a:pPr marL="1028700" lvl="2" indent="-69850">
              <a:buClr>
                <a:schemeClr val="dk1"/>
              </a:buClr>
              <a:buSzPct val="61111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028700" lvl="2" indent="0">
              <a:buNone/>
            </a:pPr>
            <a:r>
              <a:rPr lang="en" sz="1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Deliverables and milestones</a:t>
            </a:r>
          </a:p>
          <a:p>
            <a:pPr marL="1239012" lvl="3">
              <a:buClr>
                <a:schemeClr val="dk1"/>
              </a:buClr>
              <a:buAutoNum type="arabicPeriod"/>
            </a:pPr>
            <a:r>
              <a:rPr lang="en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Designing the chassis of the robot</a:t>
            </a:r>
          </a:p>
          <a:p>
            <a:pPr marL="1239012" lvl="3">
              <a:buClr>
                <a:schemeClr val="dk1"/>
              </a:buClr>
              <a:buAutoNum type="arabicPeriod"/>
            </a:pPr>
            <a:r>
              <a:rPr lang="en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Designing the system architecture of the software </a:t>
            </a:r>
          </a:p>
          <a:p>
            <a:pPr marL="1239012" lvl="3">
              <a:buClr>
                <a:schemeClr val="dk1"/>
              </a:buClr>
              <a:buAutoNum type="arabicPeriod"/>
            </a:pPr>
            <a:r>
              <a:rPr lang="en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Drawing the relevant UML diagrams such as use cases and sequence diagrams</a:t>
            </a:r>
          </a:p>
          <a:p>
            <a:pPr lvl="2">
              <a:buNone/>
            </a:pPr>
            <a:endParaRPr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  <a:buSzPct val="39285"/>
            </a:pPr>
            <a:r>
              <a:rPr lang="en" sz="3200" dirty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</a:rPr>
              <a:t>Task 4: Development of an exploratory prototype and getting feedback</a:t>
            </a:r>
          </a:p>
          <a:p>
            <a:pPr lvl="0">
              <a:spcBef>
                <a:spcPts val="0"/>
              </a:spcBef>
              <a:buNone/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228600" y="158115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69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sz="1800" dirty="0" smtClean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69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sz="1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Deliverables and milestones</a:t>
            </a:r>
          </a:p>
          <a:p>
            <a:pPr marL="754380" lvl="1" indent="-228600">
              <a:buClr>
                <a:schemeClr val="dk1"/>
              </a:buClr>
              <a:buAutoNum type="arabicPeriod"/>
            </a:pPr>
            <a:r>
              <a:rPr lang="en" sz="16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Traffic signal detection module</a:t>
            </a:r>
          </a:p>
          <a:p>
            <a:pPr marL="754380" lvl="1" indent="-228600">
              <a:buClr>
                <a:schemeClr val="dk1"/>
              </a:buClr>
              <a:buAutoNum type="arabicPeriod"/>
            </a:pPr>
            <a:r>
              <a:rPr lang="en" sz="16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Road sign detection module</a:t>
            </a:r>
          </a:p>
          <a:p>
            <a:pPr marL="754380" lvl="1" indent="-228600">
              <a:buClr>
                <a:schemeClr val="dk1"/>
              </a:buClr>
              <a:buAutoNum type="arabicPeriod"/>
            </a:pPr>
            <a:r>
              <a:rPr lang="en" sz="16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Objection detection module</a:t>
            </a:r>
          </a:p>
          <a:p>
            <a:pPr marL="754380" lvl="1" indent="-228600">
              <a:buClr>
                <a:schemeClr val="dk1"/>
              </a:buClr>
              <a:buAutoNum type="arabicPeriod"/>
            </a:pPr>
            <a:r>
              <a:rPr lang="en" sz="16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Performance observation and feedback documentation</a:t>
            </a:r>
          </a:p>
          <a:p>
            <a:pPr lvl="0">
              <a:spcBef>
                <a:spcPts val="0"/>
              </a:spcBef>
              <a:buNone/>
            </a:pPr>
            <a:endParaRPr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533400" y="4381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Analysis and Design</a:t>
            </a:r>
            <a:endParaRPr lang="e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37474" y="112395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 dirty="0">
                <a:latin typeface="Times New Roman" pitchFamily="18" charset="0"/>
                <a:cs typeface="Times New Roman" pitchFamily="18" charset="0"/>
              </a:rPr>
              <a:t>Diagrams – Use Case Top Level</a:t>
            </a:r>
          </a:p>
          <a:p>
            <a:pPr lvl="0">
              <a:spcBef>
                <a:spcPts val="0"/>
              </a:spcBef>
              <a:buNone/>
            </a:pPr>
            <a:endParaRPr sz="40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262" y="2124500"/>
            <a:ext cx="4391025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838200" y="3619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" dirty="0">
              <a:solidFill>
                <a:schemeClr val="dk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04775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sz="1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Problem Definition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sz="1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Scope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sz="1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Hardware/Software requirements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sz="1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Literature </a:t>
            </a:r>
            <a:r>
              <a:rPr lang="en" sz="1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Survey</a:t>
            </a:r>
            <a:endParaRPr lang="en" sz="18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sz="1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Proposed system model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sz="1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Project plan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sz="1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Analysis and Design</a:t>
            </a:r>
          </a:p>
          <a:p>
            <a:pPr marL="914400" lvl="1" indent="-228600" rtl="0">
              <a:spcBef>
                <a:spcPts val="0"/>
              </a:spcBef>
              <a:buAutoNum type="alphaLcPeriod"/>
            </a:pPr>
            <a:r>
              <a:rPr lang="en" sz="1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Use case </a:t>
            </a:r>
            <a:r>
              <a:rPr lang="en" sz="1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diagram</a:t>
            </a:r>
            <a:endParaRPr lang="en" sz="18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sz="1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Screenshots </a:t>
            </a:r>
            <a:r>
              <a:rPr lang="en" sz="1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of prototype </a:t>
            </a:r>
            <a:r>
              <a:rPr lang="en" sz="1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sz="1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Implemenatation</a:t>
            </a:r>
            <a:endParaRPr lang="en" sz="18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sz="1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" sz="1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686800" y="4738956"/>
            <a:ext cx="548700" cy="393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535312" y="4381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</a:rPr>
              <a:t>Diagrams – System Architecture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047750"/>
            <a:ext cx="4086225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7225" y="1964177"/>
            <a:ext cx="4410075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599081" y="4381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Times New Roman" pitchFamily="18" charset="0"/>
                <a:cs typeface="Times New Roman" pitchFamily="18" charset="0"/>
              </a:rPr>
              <a:t>Screenshots of Prototype model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400" y="438150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Algorithms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Currently implemented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Background subtraction for object detection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Colour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detection algorithm for traffic signal detection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be implemented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Hough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45255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Existing implementation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400" y="1352550"/>
            <a:ext cx="8520600" cy="341640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Frame Splitting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Controlling number of frames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Object detection using Morphological Operators (still images)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Object detection using Background Subtraction (video images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Traffic signal detection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GB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74084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316" y="361950"/>
            <a:ext cx="8520600" cy="5727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Implementation of Background subtraction algorithm to still images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24</a:t>
            </a:fld>
            <a:endParaRPr lang="en" dirty="0"/>
          </a:p>
        </p:txBody>
      </p:sp>
      <p:pic>
        <p:nvPicPr>
          <p:cNvPr id="5" name="Picture 2" descr="D:\Matlab Projects\origi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52550"/>
            <a:ext cx="2135027" cy="314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Matlab Projects\backgroun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52550"/>
            <a:ext cx="2336966" cy="311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96894" y="4495216"/>
            <a:ext cx="2897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Foreground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451973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742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809" y="438150"/>
            <a:ext cx="8520600" cy="5727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Conversion of foreground to gray-scaled intermediate stage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endParaRPr lang="en-GB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25</a:t>
            </a:fld>
            <a:endParaRPr lang="en" dirty="0"/>
          </a:p>
        </p:txBody>
      </p:sp>
      <p:pic>
        <p:nvPicPr>
          <p:cNvPr id="5" name="Picture 2" descr="C:\Users\Ashutos\Desktop\Intermedi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657350"/>
            <a:ext cx="2301024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080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353" y="438150"/>
            <a:ext cx="8520600" cy="5727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Final object detection using blob analysis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26</a:t>
            </a:fld>
            <a:endParaRPr lang="en" dirty="0"/>
          </a:p>
        </p:txBody>
      </p:sp>
      <p:pic>
        <p:nvPicPr>
          <p:cNvPr id="5" name="Picture 2" descr="C:\Users\Ashutos\Desktop\Outp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23950"/>
            <a:ext cx="6340419" cy="350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774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38150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Traffic detection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Traffic detection by the bot – By demonstration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27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024954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623400" y="5143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533400" y="127635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 smtClean="0">
                <a:latin typeface="Arial" pitchFamily="34" charset="0"/>
                <a:cs typeface="Arial" pitchFamily="34" charset="0"/>
              </a:rPr>
              <a:t>Thus we conclude that this project is just awesome.</a:t>
            </a:r>
            <a:endParaRPr lang="e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533400" y="4381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57200" y="127635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623400" y="5143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</a:rPr>
              <a:t>Problem Definition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533400" y="1276350"/>
            <a:ext cx="8146500" cy="3334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36880" lvl="0">
              <a:spcAft>
                <a:spcPts val="0"/>
              </a:spcAft>
            </a:pPr>
            <a:r>
              <a:rPr lang="en" sz="1800" dirty="0">
                <a:solidFill>
                  <a:srgbClr val="0BD0D9"/>
                </a:solidFill>
                <a:latin typeface="Times New Roman" pitchFamily="18" charset="0"/>
                <a:cs typeface="Times New Roman" pitchFamily="18" charset="0"/>
              </a:rPr>
              <a:t></a:t>
            </a:r>
            <a:r>
              <a:rPr lang="en" sz="2000" dirty="0">
                <a:latin typeface="Times New Roman" pitchFamily="18" charset="0"/>
                <a:cs typeface="Times New Roman" pitchFamily="18" charset="0"/>
              </a:rPr>
              <a:t>GPS Autonomous Bot, aka GABot, is a prototype of GPS based driverless vehicle</a:t>
            </a:r>
            <a:r>
              <a:rPr lang="e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36880" lvl="0">
              <a:spcAft>
                <a:spcPts val="0"/>
              </a:spcAft>
            </a:pP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436880" lvl="0"/>
            <a:r>
              <a:rPr lang="en" sz="2000" dirty="0">
                <a:latin typeface="Times New Roman" pitchFamily="18" charset="0"/>
                <a:cs typeface="Times New Roman" pitchFamily="18" charset="0"/>
              </a:rPr>
              <a:t>The problem defintion of this project is to implement an autonomous vehicle with no human interference using image processing for object detection and Arduino for hardware control. </a:t>
            </a:r>
            <a:endParaRPr lang="en" sz="2000" dirty="0">
              <a:latin typeface="Times New Roman" pitchFamily="18" charset="0"/>
              <a:cs typeface="Times New Roman" pitchFamily="18" charset="0"/>
            </a:endParaRPr>
          </a:p>
          <a:p>
            <a:pPr marL="162560" indent="0">
              <a:buNone/>
            </a:pPr>
            <a:endParaRPr lang="e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762000" y="5905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</a:rPr>
              <a:t>Hardware requirements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762000" y="135255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 dirty="0">
                <a:solidFill>
                  <a:srgbClr val="0F6FC6"/>
                </a:solidFill>
                <a:latin typeface="Times New Roman" pitchFamily="18" charset="0"/>
                <a:cs typeface="Times New Roman" pitchFamily="18" charset="0"/>
              </a:rPr>
              <a:t></a:t>
            </a:r>
            <a:r>
              <a:rPr lang="en" sz="1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Arduino.</a:t>
            </a:r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 dirty="0">
                <a:solidFill>
                  <a:srgbClr val="0F6FC6"/>
                </a:solidFill>
                <a:latin typeface="Times New Roman" pitchFamily="18" charset="0"/>
                <a:cs typeface="Times New Roman" pitchFamily="18" charset="0"/>
              </a:rPr>
              <a:t></a:t>
            </a:r>
            <a:r>
              <a:rPr lang="en" sz="1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Basic robot building material.</a:t>
            </a:r>
          </a:p>
          <a:p>
            <a:pPr marL="457200" lvl="0" indent="-342900" rtl="0">
              <a:spcBef>
                <a:spcPts val="5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 dirty="0">
                <a:solidFill>
                  <a:srgbClr val="009DD9"/>
                </a:solidFill>
                <a:latin typeface="Times New Roman" pitchFamily="18" charset="0"/>
                <a:cs typeface="Times New Roman" pitchFamily="18" charset="0"/>
              </a:rPr>
              <a:t></a:t>
            </a:r>
            <a:r>
              <a:rPr lang="en" sz="1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Wheels</a:t>
            </a:r>
          </a:p>
          <a:p>
            <a:pPr marL="457200" lvl="0" indent="-342900" rtl="0">
              <a:spcBef>
                <a:spcPts val="5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 dirty="0">
                <a:solidFill>
                  <a:srgbClr val="009DD9"/>
                </a:solidFill>
                <a:latin typeface="Times New Roman" pitchFamily="18" charset="0"/>
                <a:cs typeface="Times New Roman" pitchFamily="18" charset="0"/>
              </a:rPr>
              <a:t></a:t>
            </a:r>
            <a:r>
              <a:rPr lang="en" sz="1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Chassis</a:t>
            </a:r>
          </a:p>
          <a:p>
            <a:pPr marL="457200" lvl="0" indent="-342900" rtl="0">
              <a:spcBef>
                <a:spcPts val="5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 dirty="0">
                <a:solidFill>
                  <a:srgbClr val="009DD9"/>
                </a:solidFill>
                <a:latin typeface="Times New Roman" pitchFamily="18" charset="0"/>
                <a:cs typeface="Times New Roman" pitchFamily="18" charset="0"/>
              </a:rPr>
              <a:t></a:t>
            </a:r>
            <a:r>
              <a:rPr lang="en" sz="1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Motors, Servos</a:t>
            </a:r>
          </a:p>
          <a:p>
            <a:pPr marL="457200" lvl="0" indent="-342900" rtl="0">
              <a:spcBef>
                <a:spcPts val="5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 dirty="0">
                <a:solidFill>
                  <a:srgbClr val="009DD9"/>
                </a:solidFill>
                <a:latin typeface="Times New Roman" pitchFamily="18" charset="0"/>
                <a:cs typeface="Times New Roman" pitchFamily="18" charset="0"/>
              </a:rPr>
              <a:t></a:t>
            </a:r>
            <a:r>
              <a:rPr lang="en" sz="1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Camera</a:t>
            </a:r>
          </a:p>
          <a:p>
            <a:pPr marL="457200" lvl="0" indent="-342900" rtl="0">
              <a:spcBef>
                <a:spcPts val="5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 dirty="0">
                <a:solidFill>
                  <a:srgbClr val="009DD9"/>
                </a:solidFill>
                <a:latin typeface="Times New Roman" pitchFamily="18" charset="0"/>
                <a:cs typeface="Times New Roman" pitchFamily="18" charset="0"/>
              </a:rPr>
              <a:t></a:t>
            </a:r>
            <a:r>
              <a:rPr lang="en" sz="1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Proximity Sensors</a:t>
            </a:r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 dirty="0">
                <a:solidFill>
                  <a:srgbClr val="0F6FC6"/>
                </a:solidFill>
                <a:latin typeface="Times New Roman" pitchFamily="18" charset="0"/>
                <a:cs typeface="Times New Roman" pitchFamily="18" charset="0"/>
              </a:rPr>
              <a:t></a:t>
            </a:r>
            <a:r>
              <a:rPr lang="en" sz="1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Laptop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623400" y="4381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dirty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</a:rPr>
              <a:t>Software requirements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1276350"/>
            <a:ext cx="7917900" cy="330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1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" sz="1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, for Image </a:t>
            </a:r>
            <a:r>
              <a:rPr lang="en" sz="1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Processing</a:t>
            </a:r>
            <a:endParaRPr lang="en" sz="18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lvl="0" indent="-342900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1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Arduino </a:t>
            </a:r>
            <a:r>
              <a:rPr lang="en" sz="1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IDE, for Arduino Programming.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0BD0D9"/>
                </a:solidFill>
                <a:latin typeface="Times New Roman" pitchFamily="18" charset="0"/>
                <a:cs typeface="Times New Roman" pitchFamily="18" charset="0"/>
              </a:rPr>
              <a:t></a:t>
            </a:r>
            <a:r>
              <a:rPr lang="en" sz="1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" sz="1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Integration will be done between hardware and software using Matlab – Arduino interfacing library files</a:t>
            </a:r>
            <a:endParaRPr lang="en" sz="18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400" y="438150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Literature Survey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23950"/>
            <a:ext cx="8520600" cy="3416400"/>
          </a:xfrm>
        </p:spPr>
        <p:txBody>
          <a:bodyPr>
            <a:normAutofit/>
          </a:bodyPr>
          <a:lstStyle/>
          <a:p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This section summarises the most relevant research related to the construction and function of a driverless car and all the necessary information  related to its implementation. </a:t>
            </a:r>
            <a:endParaRPr lang="en-GB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also describes the current work being done in this area and the existing models along with the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features </a:t>
            </a: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of this project. </a:t>
            </a:r>
            <a:endParaRPr lang="en-GB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70955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38150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Introduction</a:t>
            </a:r>
            <a:br>
              <a:rPr lang="en-GB" dirty="0">
                <a:latin typeface="Times New Roman" pitchFamily="18" charset="0"/>
                <a:cs typeface="Times New Roman" pitchFamily="18" charset="0"/>
              </a:rPr>
            </a:b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Due to the recent advancement in the technology of Radar, LIDAR, neural networks and image processing it has become easy to introduce automation even in vehicles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8580" indent="0">
              <a:buNone/>
            </a:pPr>
            <a:endParaRPr lang="en-GB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We are implementing features such as object detection traffic signal detection and roads and detection currently. </a:t>
            </a:r>
            <a:endParaRPr lang="en-GB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endParaRPr lang="en-GB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papers demonstrate the algorithms and processes which are being used to implement the modules as mentioned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above.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419991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14350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GB" dirty="0"/>
              <a:t>Existing research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00150"/>
            <a:ext cx="8520600" cy="3416400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Video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Image Processing for Moving Object Detection and Segmentation using Background Subtraction By </a:t>
            </a:r>
            <a:r>
              <a:rPr lang="en-GB" b="1" dirty="0" err="1">
                <a:latin typeface="Times New Roman" pitchFamily="18" charset="0"/>
                <a:cs typeface="Times New Roman" pitchFamily="18" charset="0"/>
              </a:rPr>
              <a:t>Answara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 Mohan and </a:t>
            </a:r>
            <a:r>
              <a:rPr lang="en-GB" b="1" dirty="0" err="1">
                <a:latin typeface="Times New Roman" pitchFamily="18" charset="0"/>
                <a:cs typeface="Times New Roman" pitchFamily="18" charset="0"/>
              </a:rPr>
              <a:t>Resmi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 R, Department Of Electronics and Telecommunication, India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65760" lvl="1" indent="0" algn="just">
              <a:buNone/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 this  paper  object  detection  and  segmentation  is  proposed and  they  are  compared  using  background  subtraction algorithm (object detection) and segmentation algorithm (edge detection and </a:t>
            </a:r>
            <a:r>
              <a:rPr lang="en-GB" sz="1800" dirty="0" err="1">
                <a:latin typeface="Times New Roman" pitchFamily="18" charset="0"/>
                <a:cs typeface="Times New Roman" pitchFamily="18" charset="0"/>
              </a:rPr>
              <a:t>thresholding</a:t>
            </a: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67822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9150"/>
            <a:ext cx="8520600" cy="3416400"/>
          </a:xfrm>
        </p:spPr>
        <p:txBody>
          <a:bodyPr>
            <a:normAutofit fontScale="92500"/>
          </a:bodyPr>
          <a:lstStyle/>
          <a:p>
            <a:pPr marL="68580" indent="0">
              <a:buNone/>
            </a:pPr>
            <a:r>
              <a:rPr lang="en-GB" b="1" dirty="0">
                <a:latin typeface="Times New Roman" pitchFamily="18" charset="0"/>
                <a:cs typeface="Times New Roman" pitchFamily="18" charset="0"/>
              </a:rPr>
              <a:t>Road-sign Segmentation and Recognition in Natural Scenes By Yang </a:t>
            </a:r>
            <a:r>
              <a:rPr lang="en-GB" b="1" dirty="0" err="1">
                <a:latin typeface="Times New Roman" pitchFamily="18" charset="0"/>
                <a:cs typeface="Times New Roman" pitchFamily="18" charset="0"/>
              </a:rPr>
              <a:t>Siyan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(Shaanxi  Radio &amp; TV University, Xi’an, China) and Wu </a:t>
            </a:r>
            <a:r>
              <a:rPr lang="en-GB" b="1" dirty="0" err="1">
                <a:latin typeface="Times New Roman" pitchFamily="18" charset="0"/>
                <a:cs typeface="Times New Roman" pitchFamily="18" charset="0"/>
              </a:rPr>
              <a:t>Xiaoying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  Miao </a:t>
            </a:r>
            <a:r>
              <a:rPr lang="en-GB" b="1" dirty="0" err="1">
                <a:latin typeface="Times New Roman" pitchFamily="18" charset="0"/>
                <a:cs typeface="Times New Roman" pitchFamily="18" charset="0"/>
              </a:rPr>
              <a:t>Qiguang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(School of Computer Science and Technology, </a:t>
            </a:r>
            <a:r>
              <a:rPr lang="en-GB" b="1" dirty="0" err="1">
                <a:latin typeface="Times New Roman" pitchFamily="18" charset="0"/>
                <a:cs typeface="Times New Roman" pitchFamily="18" charset="0"/>
              </a:rPr>
              <a:t>Xidian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 University, Xi’an, China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6858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100" dirty="0">
                <a:latin typeface="Times New Roman" pitchFamily="18" charset="0"/>
                <a:cs typeface="Times New Roman" pitchFamily="18" charset="0"/>
              </a:rPr>
              <a:t>The  detection  and  recognition  of  road-sign  is  an important part of achieving intelligent vehicle. In the system, the  HSI  space is used to  detect  the  road-sign  which  has  been proposed</a:t>
            </a:r>
            <a:r>
              <a:rPr lang="en-GB" sz="21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2100" dirty="0" smtClean="0"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GB" sz="21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sz="2100" dirty="0" smtClean="0">
                <a:latin typeface="Times New Roman" pitchFamily="18" charset="0"/>
                <a:cs typeface="Times New Roman" pitchFamily="18" charset="0"/>
              </a:rPr>
              <a:t>ratio </a:t>
            </a:r>
            <a:r>
              <a:rPr lang="en-GB" sz="2100" dirty="0">
                <a:latin typeface="Times New Roman" pitchFamily="18" charset="0"/>
                <a:cs typeface="Times New Roman" pitchFamily="18" charset="0"/>
              </a:rPr>
              <a:t> of  the  size  of  road-sign  and  the  size  of  the  rectangle is used which is minimal and contain the road-sign to define the shape of the road-sign.</a:t>
            </a:r>
            <a:endParaRPr lang="en-GB" sz="21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02415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103</TotalTime>
  <Words>713</Words>
  <Application>Microsoft Office PowerPoint</Application>
  <PresentationFormat>On-screen Show (16:9)</PresentationFormat>
  <Paragraphs>161</Paragraphs>
  <Slides>29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Austin</vt:lpstr>
      <vt:lpstr>GABot</vt:lpstr>
      <vt:lpstr>Outline</vt:lpstr>
      <vt:lpstr>Problem Definition</vt:lpstr>
      <vt:lpstr>Hardware requirements</vt:lpstr>
      <vt:lpstr>Software requirements </vt:lpstr>
      <vt:lpstr>Literature Survey</vt:lpstr>
      <vt:lpstr>Introduction </vt:lpstr>
      <vt:lpstr>Existing research </vt:lpstr>
      <vt:lpstr>PowerPoint Presentation</vt:lpstr>
      <vt:lpstr>Features to be adopted </vt:lpstr>
      <vt:lpstr>Limitations</vt:lpstr>
      <vt:lpstr>Conclusion of Literature Survey</vt:lpstr>
      <vt:lpstr>Proposed system model</vt:lpstr>
      <vt:lpstr>Project plan</vt:lpstr>
      <vt:lpstr>Task 1: Tools and resources gathering</vt:lpstr>
      <vt:lpstr>Task 2: Requirements Analysis</vt:lpstr>
      <vt:lpstr>Task 3: System Design</vt:lpstr>
      <vt:lpstr>Task 4: Development of an exploratory prototype and getting feedback </vt:lpstr>
      <vt:lpstr>Analysis and Design</vt:lpstr>
      <vt:lpstr>Diagrams – System Architecture</vt:lpstr>
      <vt:lpstr>Screenshots of Prototype model</vt:lpstr>
      <vt:lpstr>Algorithms</vt:lpstr>
      <vt:lpstr>Existing implementation</vt:lpstr>
      <vt:lpstr>Implementation of Background subtraction algorithm to still images </vt:lpstr>
      <vt:lpstr>Conversion of foreground to gray-scaled intermediate stage </vt:lpstr>
      <vt:lpstr>Final object detection using blob analysis</vt:lpstr>
      <vt:lpstr>Traffic detection</vt:lpstr>
      <vt:lpstr>Conclusion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GABot</dc:title>
  <dc:creator>Imor Talord</dc:creator>
  <cp:lastModifiedBy>Light</cp:lastModifiedBy>
  <cp:revision>33</cp:revision>
  <dcterms:modified xsi:type="dcterms:W3CDTF">2016-11-19T03:55:13Z</dcterms:modified>
</cp:coreProperties>
</file>