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4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4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2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59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3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6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9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6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D2B3-F013-4FBD-9F7D-76ABD6E63DB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3198A2-5144-4505-8FC5-3E697BB64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E303-37B2-42A3-9B95-33EE2360E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788" y="2216181"/>
            <a:ext cx="9974424" cy="1096900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Cryptocurrency Data Analysis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C721D-E490-4F87-9147-02DE6F96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242" y="3429000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CS685A : DATA MINING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Project Report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Supervised by : Prof Dr. Arnab Bhattacharya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06A7A43-C420-41B0-8A55-EAB404B1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35" y="378181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3A93-0F5E-4ADB-BD68-BA16CB5F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4. Comparing Volatility of Top 5 Cryptocurrencies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1B5AFC-419C-4393-8AE5-429421645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5" y="1846280"/>
            <a:ext cx="6245595" cy="4180829"/>
          </a:xfrm>
        </p:spPr>
      </p:pic>
    </p:spTree>
    <p:extLst>
      <p:ext uri="{BB962C8B-B14F-4D97-AF65-F5344CB8AC3E}">
        <p14:creationId xmlns:p14="http://schemas.microsoft.com/office/powerpoint/2010/main" val="364330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1AB-A1B9-472A-84C3-F2F769EF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5.Candlestick chart and Moving Average for Bitcoin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067E78E-4A07-4287-B331-8C621AE7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8185"/>
            <a:ext cx="9872990" cy="4423645"/>
          </a:xfrm>
        </p:spPr>
      </p:pic>
    </p:spTree>
    <p:extLst>
      <p:ext uri="{BB962C8B-B14F-4D97-AF65-F5344CB8AC3E}">
        <p14:creationId xmlns:p14="http://schemas.microsoft.com/office/powerpoint/2010/main" val="32376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6134-EFEA-4678-B424-FA5A912B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6. Comparing Virtual Asset with Real Assets 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92EACC9-DAC0-4B6F-89BE-102751E0D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5" y="1540042"/>
            <a:ext cx="6155919" cy="226537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11A2A39-1E57-413E-902A-CF51874D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55" y="4185269"/>
            <a:ext cx="6038261" cy="22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5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BBE-4A6E-43C0-AA3B-D7DE3F21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14D4-5865-4B76-8353-814AD03A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the questions that we tried to answer in this project helps an investor to take a look at the risk involved and the returns he/she can expect from investing in different cryptocurrencies.</a:t>
            </a:r>
          </a:p>
          <a:p>
            <a:r>
              <a:rPr lang="en-US" dirty="0"/>
              <a:t> We have also compared this virtual asset with traditional investment options which helps to make a good tradeoff between the risk and the returns on the capital invested. </a:t>
            </a:r>
          </a:p>
          <a:p>
            <a:r>
              <a:rPr lang="en-US" dirty="0"/>
              <a:t>Each analysis helps in some or the other aspect before making the final investment decision.</a:t>
            </a:r>
          </a:p>
          <a:p>
            <a:r>
              <a:rPr lang="en-US" dirty="0"/>
              <a:t> We also compared the different cryptocurrencies so that one can diversify within this class of asset itself. </a:t>
            </a:r>
          </a:p>
          <a:p>
            <a:r>
              <a:rPr lang="en-US" dirty="0"/>
              <a:t>After considering all the analysis collectively, one can make a decision suitable to his risk appetite.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85B-B00E-4B92-85C0-D7167727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9FEF-4A1B-40F1-8A29-36924026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Day-by-day Historical Data of Top 100 Cryptocurrencies : https://coinmarketcap.com/ https://coinmarketcap.com/currencies/bitcoin/historical-data/ </a:t>
            </a:r>
          </a:p>
          <a:p>
            <a:pPr>
              <a:buFont typeface="+mj-lt"/>
              <a:buAutoNum type="arabicPeriod"/>
            </a:pPr>
            <a:r>
              <a:rPr lang="en-US" dirty="0"/>
              <a:t>Day-by-day Historical Data of Nifty50 Index of Indian Stock Exchange (NSE): https://in.investing.com/indices/s-p-cnx-nifty-historical-data </a:t>
            </a:r>
          </a:p>
          <a:p>
            <a:pPr>
              <a:buFont typeface="+mj-lt"/>
              <a:buAutoNum type="arabicPeriod"/>
            </a:pPr>
            <a:r>
              <a:rPr lang="en-US" dirty="0"/>
              <a:t>Volatility Analysis : https://blog.quantinsti.com/ </a:t>
            </a:r>
          </a:p>
          <a:p>
            <a:pPr>
              <a:buFont typeface="+mj-lt"/>
              <a:buAutoNum type="arabicPeriod"/>
            </a:pPr>
            <a:r>
              <a:rPr lang="en-US" dirty="0"/>
              <a:t>Candlestick chart analysis : https://en.wikipedia.org/wiki/Candlestick pattern</a:t>
            </a:r>
          </a:p>
          <a:p>
            <a:pPr>
              <a:buFont typeface="+mj-lt"/>
              <a:buAutoNum type="arabicPeriod"/>
            </a:pPr>
            <a:r>
              <a:rPr lang="en-US" dirty="0"/>
              <a:t>Moving Averages analysis : https://zerodha.com/varsity/chapter/movingaverages/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3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3DDC15-266F-4647-A488-53FB4096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E5F7886-43CA-440B-B97A-176599D1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5EC4-3A2D-40F3-9D82-744751CD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9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Contributors 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351256-A4A4-4A11-BB20-4AB9B02D2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35852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54598651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0235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 (Email-ID)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Abhishek Dnyaneshwar </a:t>
                      </a:r>
                      <a:r>
                        <a:rPr lang="en-US" dirty="0" err="1"/>
                        <a:t>Revskar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21111003 (abhishekdr21@iitk.ac.in)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1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Akash Gajanan </a:t>
                      </a:r>
                      <a:r>
                        <a:rPr lang="en-IN" dirty="0" err="1"/>
                        <a:t>Panzade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21111006 (akashp21@iitk.ac.in)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2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Ashitosh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Vankatrao</a:t>
                      </a:r>
                      <a:r>
                        <a:rPr lang="en-IN" dirty="0"/>
                        <a:t> More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21111017 (ashitoshvm21@iitk.ac.in)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0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Mayuresh Diwakar Shandilya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21111041 (mayuresh21@iitk.ac.in)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1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Prajwal </a:t>
                      </a:r>
                      <a:r>
                        <a:rPr lang="en-IN" dirty="0" err="1"/>
                        <a:t>Pradiprao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Thakare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21111047 (prajwalt21@iitk.ac.in)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1688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A1B1820-153B-4AF9-8AE4-1250ACB25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81960"/>
              </p:ext>
            </p:extLst>
          </p:nvPr>
        </p:nvGraphicFramePr>
        <p:xfrm>
          <a:off x="677334" y="1789748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614346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No. 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0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9A90-2483-4B8F-8D6E-CF36FB2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569F-663A-4220-89F9-E46718C5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cryptocurrency has drawn much attention, many people are interested in investing in this digital asset. But this market possesses potential risk for investors and to tackle this a proper analysis of historical data is required which is not yet done.</a:t>
            </a:r>
          </a:p>
          <a:p>
            <a:r>
              <a:rPr lang="en-US" dirty="0"/>
              <a:t> Our study will give a fair idea about the risk involved and the different options available for investment. </a:t>
            </a:r>
          </a:p>
          <a:p>
            <a:r>
              <a:rPr lang="en-US" dirty="0"/>
              <a:t>We have analyzed the top 100 cryptocurrencies circulating in the market in different aspects and compared them on the basis of various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8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AF68-7020-462C-9BDC-4CE8DA55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DATASETS USED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654B-D16B-4D7F-8ED6-F284FBEA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Cryptocurrencies Dataset  : It contains </a:t>
            </a:r>
            <a:r>
              <a:rPr lang="en-US" dirty="0"/>
              <a:t>day-by-day historical data of top 100 cryptocurrencies from ”https://coinmarketcap.com” where the duration of analysis is from 1st January 2015 or from the day of inception (whichever is earlier) till 11th November 2021.</a:t>
            </a:r>
          </a:p>
          <a:p>
            <a:pPr>
              <a:buFont typeface="+mj-lt"/>
              <a:buAutoNum type="arabicPeriod"/>
            </a:pPr>
            <a:r>
              <a:rPr lang="en-IN" dirty="0"/>
              <a:t>Gold Dataset : This </a:t>
            </a:r>
            <a:r>
              <a:rPr lang="en-US" dirty="0"/>
              <a:t>dataset contains day-by-day price of gold in US Dollars</a:t>
            </a:r>
          </a:p>
          <a:p>
            <a:pPr>
              <a:buFont typeface="+mj-lt"/>
              <a:buAutoNum type="arabicPeriod"/>
            </a:pPr>
            <a:r>
              <a:rPr lang="en-IN" dirty="0"/>
              <a:t>S &amp; P 500 Index Dataset</a:t>
            </a:r>
            <a:r>
              <a:rPr lang="en-US" dirty="0"/>
              <a:t> : This dataset contains day-by-day opening and closing prices of S &amp; P 500 Index which is an index of US Stock Market</a:t>
            </a:r>
          </a:p>
          <a:p>
            <a:pPr>
              <a:buFont typeface="+mj-lt"/>
              <a:buAutoNum type="arabicPeriod"/>
            </a:pPr>
            <a:r>
              <a:rPr lang="en-IN" dirty="0"/>
              <a:t>Nifty50 Dataset</a:t>
            </a:r>
            <a:r>
              <a:rPr lang="en-US" dirty="0"/>
              <a:t> : This dataset contains information about Indian Stock Exchange Indicator Nifty50.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4895-E1CE-4577-AE82-E0EEB6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E5F3-C3FA-4DBF-81B0-AC8BC96C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 cleaning process, we have removed the ‘,’(comma)  from the dataset wherever it was necessary .</a:t>
            </a:r>
          </a:p>
          <a:p>
            <a:r>
              <a:rPr lang="en-US" dirty="0"/>
              <a:t>We have also converted the $ notation into numerical representation.</a:t>
            </a:r>
          </a:p>
          <a:p>
            <a:r>
              <a:rPr lang="en-US" dirty="0"/>
              <a:t>We have converted the date into proper format.  </a:t>
            </a:r>
          </a:p>
          <a:p>
            <a:r>
              <a:rPr lang="en-US" dirty="0"/>
              <a:t>We have sorted the dataset according to date from oldest to newest</a:t>
            </a:r>
          </a:p>
          <a:p>
            <a:r>
              <a:rPr lang="en-US" dirty="0"/>
              <a:t>The daily change in price is given in percentage and is converted into ratio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8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37E6FAF-209D-46AE-9BFE-F24CBEE0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99" y="2053388"/>
            <a:ext cx="8295106" cy="3668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5994A-3AF0-4B7D-9E8F-3C67476E4332}"/>
              </a:ext>
            </a:extLst>
          </p:cNvPr>
          <p:cNvSpPr txBox="1"/>
          <p:nvPr/>
        </p:nvSpPr>
        <p:spPr>
          <a:xfrm>
            <a:off x="1802775" y="866274"/>
            <a:ext cx="690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Cryptocurrency Dataset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1828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F074-F183-49F3-A5A0-3E52C9AB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C91-A56F-4AE2-B00C-AEB7DA33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863"/>
            <a:ext cx="8596668" cy="759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analyzed various aspects of the cryptocurrency and framed some questions which are follows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06264-0177-40BB-ABB3-9DAC3052CF23}"/>
              </a:ext>
            </a:extLst>
          </p:cNvPr>
          <p:cNvSpPr txBox="1"/>
          <p:nvPr/>
        </p:nvSpPr>
        <p:spPr>
          <a:xfrm>
            <a:off x="677334" y="2518373"/>
            <a:ext cx="79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Market Share according to Market Cap</a:t>
            </a:r>
            <a:endParaRPr lang="en-IN" b="1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9E2DFD64-A04A-4A41-B3A0-AE783804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2871663"/>
            <a:ext cx="5577849" cy="36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5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3B98-B4C1-4054-B49D-C7CEC2E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2.</a:t>
            </a:r>
            <a:r>
              <a:rPr lang="en-US" sz="14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Comparing “Bitcoin” and “Nifty 50”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7B5801A9-B7D8-49C8-BA34-8AEF6CBC4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5" y="1930400"/>
            <a:ext cx="9075377" cy="4078875"/>
          </a:xfrm>
        </p:spPr>
      </p:pic>
    </p:spTree>
    <p:extLst>
      <p:ext uri="{BB962C8B-B14F-4D97-AF65-F5344CB8AC3E}">
        <p14:creationId xmlns:p14="http://schemas.microsoft.com/office/powerpoint/2010/main" val="20974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60-CF52-4B6E-BFA6-51FC84D0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3. Risk Analysis of Top 4 Cryptocurrencies using Z-Score 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20DE3D7-EEA0-4784-8E9A-237F06EC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7" y="1930400"/>
            <a:ext cx="5379378" cy="4105507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DAB0D75-550B-4A72-91EF-02229ECB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5" y="1930400"/>
            <a:ext cx="5422781" cy="41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3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114</TotalTime>
  <Words>643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Cryptocurrency Data Analysis</vt:lpstr>
      <vt:lpstr>Contributors :</vt:lpstr>
      <vt:lpstr>Problem Statement</vt:lpstr>
      <vt:lpstr>DATASETS USED </vt:lpstr>
      <vt:lpstr>Data Cleaning</vt:lpstr>
      <vt:lpstr>PowerPoint Presentation</vt:lpstr>
      <vt:lpstr>Data Analysis</vt:lpstr>
      <vt:lpstr>2. Comparing “Bitcoin” and “Nifty 50”</vt:lpstr>
      <vt:lpstr>3. Risk Analysis of Top 4 Cryptocurrencies using Z-Score </vt:lpstr>
      <vt:lpstr>4. Comparing Volatility of Top 5 Cryptocurrencies</vt:lpstr>
      <vt:lpstr>5.Candlestick chart and Moving Average for Bitcoin</vt:lpstr>
      <vt:lpstr>6. Comparing Virtual Asset with Real Assets 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Data Analysis</dc:title>
  <dc:creator>Mayuresh Shandilya</dc:creator>
  <cp:lastModifiedBy>Mayuresh Shandilya</cp:lastModifiedBy>
  <cp:revision>1</cp:revision>
  <dcterms:created xsi:type="dcterms:W3CDTF">2021-11-19T15:52:03Z</dcterms:created>
  <dcterms:modified xsi:type="dcterms:W3CDTF">2021-11-19T17:46:30Z</dcterms:modified>
</cp:coreProperties>
</file>