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2" r:id="rId3"/>
    <p:sldId id="468" r:id="rId4"/>
    <p:sldId id="464" r:id="rId5"/>
    <p:sldId id="470" r:id="rId6"/>
    <p:sldId id="423" r:id="rId7"/>
    <p:sldId id="295" r:id="rId8"/>
    <p:sldId id="480" r:id="rId9"/>
    <p:sldId id="467" r:id="rId10"/>
    <p:sldId id="428" r:id="rId11"/>
    <p:sldId id="479" r:id="rId12"/>
    <p:sldId id="486" r:id="rId13"/>
    <p:sldId id="454" r:id="rId14"/>
    <p:sldId id="473" r:id="rId15"/>
    <p:sldId id="474" r:id="rId16"/>
    <p:sldId id="430" r:id="rId17"/>
    <p:sldId id="436" r:id="rId18"/>
    <p:sldId id="434" r:id="rId19"/>
    <p:sldId id="475" r:id="rId20"/>
    <p:sldId id="492" r:id="rId21"/>
    <p:sldId id="433" r:id="rId22"/>
    <p:sldId id="491" r:id="rId23"/>
    <p:sldId id="493" r:id="rId24"/>
    <p:sldId id="444" r:id="rId25"/>
    <p:sldId id="446" r:id="rId26"/>
    <p:sldId id="447" r:id="rId27"/>
    <p:sldId id="298" r:id="rId28"/>
    <p:sldId id="47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600"/>
    <a:srgbClr val="C00000"/>
    <a:srgbClr val="00B0F0"/>
    <a:srgbClr val="FFC000"/>
    <a:srgbClr val="FFFF00"/>
    <a:srgbClr val="33CC33"/>
    <a:srgbClr val="000000"/>
    <a:srgbClr val="C2D2DC"/>
    <a:srgbClr val="7A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81448" autoAdjust="0"/>
  </p:normalViewPr>
  <p:slideViewPr>
    <p:cSldViewPr>
      <p:cViewPr varScale="1">
        <p:scale>
          <a:sx n="90" d="100"/>
          <a:sy n="90" d="100"/>
        </p:scale>
        <p:origin x="21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Box%20Sync\dp_project\ctasize%20(xzt102@psu.edu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OCKPILE\MDL\hzj5142\benchmarks\hpca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xzt102\Box%20Sync\dp_project\ctasize%20(xzt102@psu.edu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ctasize%20(xzt102@psu.edu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dp_project\ctasize%20(xzt102@psu.edu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24518553476999"/>
          <c:y val="5.4189997083697899E-2"/>
          <c:w val="0.61596993688564705"/>
          <c:h val="0.60546205631106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'bfs-coauthor'!$X$17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'bfs-coauthor'!$Y$17:$AE$17</c:f>
              <c:numCache>
                <c:formatCode>General</c:formatCode>
                <c:ptCount val="7"/>
                <c:pt idx="0">
                  <c:v>0.98769536329889096</c:v>
                </c:pt>
                <c:pt idx="1">
                  <c:v>1.032922705885134</c:v>
                </c:pt>
                <c:pt idx="2">
                  <c:v>1.037240205234909</c:v>
                </c:pt>
                <c:pt idx="3">
                  <c:v>1.010441444210626</c:v>
                </c:pt>
                <c:pt idx="4">
                  <c:v>0.876092970467926</c:v>
                </c:pt>
                <c:pt idx="5">
                  <c:v>0.45980469581254602</c:v>
                </c:pt>
                <c:pt idx="6">
                  <c:v>0.131618944033292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7098240"/>
        <c:axId val="2020894192"/>
      </c:barChart>
      <c:lineChart>
        <c:grouping val="standard"/>
        <c:varyColors val="0"/>
        <c:ser>
          <c:idx val="1"/>
          <c:order val="1"/>
          <c:tx>
            <c:strRef>
              <c:f>'bfs-coauthor'!$X$18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'bfs-coauthor'!$Y$18:$AE$18</c:f>
              <c:numCache>
                <c:formatCode>General</c:formatCode>
                <c:ptCount val="7"/>
                <c:pt idx="0">
                  <c:v>0.98266941829347698</c:v>
                </c:pt>
                <c:pt idx="1">
                  <c:v>1.011873497637378</c:v>
                </c:pt>
                <c:pt idx="2">
                  <c:v>1.047106780240072</c:v>
                </c:pt>
                <c:pt idx="3">
                  <c:v>0.80095187017115999</c:v>
                </c:pt>
                <c:pt idx="4">
                  <c:v>0.64807132501057596</c:v>
                </c:pt>
                <c:pt idx="5">
                  <c:v>5.7885672527471198E-2</c:v>
                </c:pt>
                <c:pt idx="6">
                  <c:v>5.7885672527471198E-2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343760"/>
        <c:axId val="2126130624"/>
      </c:lineChart>
      <c:catAx>
        <c:axId val="212709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workload being </a:t>
                </a:r>
              </a:p>
              <a:p>
                <a:pPr>
                  <a:defRPr/>
                </a:pPr>
                <a:r>
                  <a:rPr lang="en-US" dirty="0"/>
                  <a:t>offloaded to child kernels </a:t>
                </a:r>
              </a:p>
            </c:rich>
          </c:tx>
          <c:layout>
            <c:manualLayout>
              <c:xMode val="edge"/>
              <c:yMode val="edge"/>
              <c:x val="0.13853084221905099"/>
              <c:y val="0.81817784441989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0894192"/>
        <c:crosses val="autoZero"/>
        <c:auto val="1"/>
        <c:lblAlgn val="ctr"/>
        <c:lblOffset val="0"/>
        <c:noMultiLvlLbl val="0"/>
      </c:catAx>
      <c:valAx>
        <c:axId val="202089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801E-3"/>
              <c:y val="8.58136482939631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098240"/>
        <c:crosses val="autoZero"/>
        <c:crossBetween val="between"/>
      </c:valAx>
      <c:valAx>
        <c:axId val="2126130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098"/>
              <c:y val="8.58136482939631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343760"/>
        <c:crosses val="max"/>
        <c:crossBetween val="between"/>
      </c:valAx>
      <c:catAx>
        <c:axId val="212734376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2613062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71889199334001"/>
          <c:y val="4.79615636610446E-2"/>
          <c:w val="0.60693139164056098"/>
          <c:h val="0.63052348277093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Sheet5!$E$9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Sheet5!$F$9:$L$9</c:f>
              <c:numCache>
                <c:formatCode>General</c:formatCode>
                <c:ptCount val="7"/>
                <c:pt idx="0">
                  <c:v>1.0024241625476591</c:v>
                </c:pt>
                <c:pt idx="1">
                  <c:v>1.029927238707818</c:v>
                </c:pt>
                <c:pt idx="2">
                  <c:v>1.3270899588356511</c:v>
                </c:pt>
                <c:pt idx="3">
                  <c:v>1.561069516106139</c:v>
                </c:pt>
                <c:pt idx="4">
                  <c:v>1.7949850235426339</c:v>
                </c:pt>
                <c:pt idx="5">
                  <c:v>2.056839105547271</c:v>
                </c:pt>
                <c:pt idx="6">
                  <c:v>2.4347512460435752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8068016"/>
        <c:axId val="2125208176"/>
      </c:barChart>
      <c:lineChart>
        <c:grouping val="standard"/>
        <c:varyColors val="0"/>
        <c:ser>
          <c:idx val="1"/>
          <c:order val="1"/>
          <c:tx>
            <c:strRef>
              <c:f>Sheet5!$E$8</c:f>
              <c:strCache>
                <c:ptCount val="1"/>
                <c:pt idx="0">
                  <c:v>hw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Sheet5!$F$8:$L$8</c:f>
              <c:numCache>
                <c:formatCode>General</c:formatCode>
                <c:ptCount val="7"/>
                <c:pt idx="0">
                  <c:v>1.0553612350741759</c:v>
                </c:pt>
                <c:pt idx="1">
                  <c:v>1.0648979219277701</c:v>
                </c:pt>
                <c:pt idx="2">
                  <c:v>1.204570484581498</c:v>
                </c:pt>
                <c:pt idx="3">
                  <c:v>1.2946180876641391</c:v>
                </c:pt>
                <c:pt idx="4">
                  <c:v>1.4499357885579349</c:v>
                </c:pt>
                <c:pt idx="5">
                  <c:v>1.6940948693126821</c:v>
                </c:pt>
                <c:pt idx="6">
                  <c:v>2.3012689854691288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380960"/>
        <c:axId val="2106399904"/>
      </c:lineChart>
      <c:catAx>
        <c:axId val="212806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299487765642199"/>
              <c:y val="0.81844793223717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208176"/>
        <c:crosses val="autoZero"/>
        <c:auto val="1"/>
        <c:lblAlgn val="ctr"/>
        <c:lblOffset val="0"/>
        <c:noMultiLvlLbl val="0"/>
      </c:catAx>
      <c:valAx>
        <c:axId val="212520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801E-3"/>
              <c:y val="8.58136482939631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068016"/>
        <c:crosses val="autoZero"/>
        <c:crossBetween val="between"/>
      </c:valAx>
      <c:valAx>
        <c:axId val="21063999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098"/>
              <c:y val="8.58136482939631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380960"/>
        <c:crosses val="max"/>
        <c:crossBetween val="between"/>
      </c:valAx>
      <c:catAx>
        <c:axId val="210638096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0639990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571889199334001"/>
          <c:y val="6.8078885972586795E-2"/>
          <c:w val="0.61983073688369605"/>
          <c:h val="0.61024014374884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'bfs-kron'!$AE$16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0.90560067530227295</c:v>
                </c:pt>
              </c:numCache>
            </c:numRef>
          </c:cat>
          <c:val>
            <c:numRef>
              <c:f>'bfs-kron'!$AF$16:$AL$16</c:f>
              <c:numCache>
                <c:formatCode>General</c:formatCode>
                <c:ptCount val="7"/>
                <c:pt idx="0">
                  <c:v>1.0786996433374261</c:v>
                </c:pt>
                <c:pt idx="1">
                  <c:v>1.323109563067465</c:v>
                </c:pt>
                <c:pt idx="2">
                  <c:v>1.47637423676715</c:v>
                </c:pt>
                <c:pt idx="3">
                  <c:v>1.343674042147994</c:v>
                </c:pt>
                <c:pt idx="4">
                  <c:v>1.2296923680891401</c:v>
                </c:pt>
                <c:pt idx="5">
                  <c:v>0.91271372607980195</c:v>
                </c:pt>
                <c:pt idx="6">
                  <c:v>0.86170346054576896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5343728"/>
        <c:axId val="2124723472"/>
      </c:barChart>
      <c:lineChart>
        <c:grouping val="standard"/>
        <c:varyColors val="0"/>
        <c:ser>
          <c:idx val="1"/>
          <c:order val="1"/>
          <c:tx>
            <c:strRef>
              <c:f>'bfs-kron'!$AE$17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0.90560067530227295</c:v>
                </c:pt>
              </c:numCache>
            </c:numRef>
          </c:cat>
          <c:val>
            <c:numRef>
              <c:f>'bfs-kron'!$AF$17:$AL$17</c:f>
              <c:numCache>
                <c:formatCode>General</c:formatCode>
                <c:ptCount val="7"/>
                <c:pt idx="0">
                  <c:v>0.97568824062343196</c:v>
                </c:pt>
                <c:pt idx="1">
                  <c:v>1.0631448950174329</c:v>
                </c:pt>
                <c:pt idx="2">
                  <c:v>1.2005400645990101</c:v>
                </c:pt>
                <c:pt idx="3">
                  <c:v>1.575542535070068</c:v>
                </c:pt>
                <c:pt idx="4">
                  <c:v>1.8591654401144471</c:v>
                </c:pt>
                <c:pt idx="5">
                  <c:v>1.296363215640103</c:v>
                </c:pt>
                <c:pt idx="6">
                  <c:v>0.91341585556930605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139136"/>
        <c:axId val="2124917472"/>
      </c:lineChart>
      <c:catAx>
        <c:axId val="212534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5457906471368499"/>
              <c:y val="0.830904334828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4723472"/>
        <c:crosses val="autoZero"/>
        <c:auto val="1"/>
        <c:lblAlgn val="ctr"/>
        <c:lblOffset val="0"/>
        <c:noMultiLvlLbl val="0"/>
      </c:catAx>
      <c:valAx>
        <c:axId val="21247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801E-3"/>
              <c:y val="0.102017351997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343728"/>
        <c:crosses val="autoZero"/>
        <c:crossBetween val="between"/>
        <c:majorUnit val="0.4"/>
      </c:valAx>
      <c:valAx>
        <c:axId val="2124917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098"/>
              <c:y val="0.104332166812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139136"/>
        <c:crosses val="max"/>
        <c:crossBetween val="between"/>
        <c:majorUnit val="0.4"/>
      </c:valAx>
      <c:catAx>
        <c:axId val="212513913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2491747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2"/>
          <c:y val="3.5540501997258597E-2"/>
          <c:w val="0.87860404322241803"/>
          <c:h val="0.53852963692038502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0.51021264972483005</c:v>
                </c:pt>
                <c:pt idx="1">
                  <c:v>0.45980469581254602</c:v>
                </c:pt>
                <c:pt idx="2">
                  <c:v>0.86170346054576896</c:v>
                </c:pt>
                <c:pt idx="3">
                  <c:v>1.0787094095821279</c:v>
                </c:pt>
                <c:pt idx="4">
                  <c:v>2.441031062134948</c:v>
                </c:pt>
                <c:pt idx="5">
                  <c:v>0.38480084137246201</c:v>
                </c:pt>
                <c:pt idx="6">
                  <c:v>0.25747371437783201</c:v>
                </c:pt>
                <c:pt idx="7">
                  <c:v>1.4047714604236341</c:v>
                </c:pt>
                <c:pt idx="8">
                  <c:v>1.005596883786317</c:v>
                </c:pt>
                <c:pt idx="9">
                  <c:v>0.99506277461013404</c:v>
                </c:pt>
                <c:pt idx="10">
                  <c:v>2.4347512460435752</c:v>
                </c:pt>
                <c:pt idx="11">
                  <c:v>3.2778943416881758</c:v>
                </c:pt>
                <c:pt idx="12">
                  <c:v>4.3765261034030862</c:v>
                </c:pt>
                <c:pt idx="13">
                  <c:v>1.075929250682002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9CF-420C-9285-82326918F9A6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2.0981598009064428</c:v>
                </c:pt>
                <c:pt idx="1">
                  <c:v>1.0411557468138939</c:v>
                </c:pt>
                <c:pt idx="2">
                  <c:v>1.4920272967983901</c:v>
                </c:pt>
                <c:pt idx="3">
                  <c:v>1.1838909718348229</c:v>
                </c:pt>
                <c:pt idx="4">
                  <c:v>2.9926713720800269</c:v>
                </c:pt>
                <c:pt idx="5">
                  <c:v>1.3565849674074939</c:v>
                </c:pt>
                <c:pt idx="6">
                  <c:v>1.0418151856561999</c:v>
                </c:pt>
                <c:pt idx="7">
                  <c:v>1.974515050167224</c:v>
                </c:pt>
                <c:pt idx="8">
                  <c:v>1.0203227507029049</c:v>
                </c:pt>
                <c:pt idx="9">
                  <c:v>1.0637233679983049</c:v>
                </c:pt>
                <c:pt idx="10">
                  <c:v>2.4347512460435752</c:v>
                </c:pt>
                <c:pt idx="11">
                  <c:v>3.9313429470826611</c:v>
                </c:pt>
                <c:pt idx="12">
                  <c:v>4.3765261034030862</c:v>
                </c:pt>
                <c:pt idx="13">
                  <c:v>1.7519838320917509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F-420C-9285-82326918F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339952"/>
        <c:axId val="21233432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50.433500000000002</c:v>
                      </c:pt>
                      <c:pt idx="1">
                        <c:v>97.232600000000005</c:v>
                      </c:pt>
                      <c:pt idx="2">
                        <c:v>103.164</c:v>
                      </c:pt>
                      <c:pt idx="3">
                        <c:v>166.29599999999999</c:v>
                      </c:pt>
                      <c:pt idx="4">
                        <c:v>137.16300000000001</c:v>
                      </c:pt>
                      <c:pt idx="5">
                        <c:v>360.39100000000002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34.335099999999997</c:v>
                      </c:pt>
                      <c:pt idx="9">
                        <c:v>108.027</c:v>
                      </c:pt>
                      <c:pt idx="10">
                        <c:v>2.4347512460435752</c:v>
                      </c:pt>
                      <c:pt idx="11">
                        <c:v>3.2778943416881758</c:v>
                      </c:pt>
                      <c:pt idx="12">
                        <c:v>1.166890690231013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9CF-420C-9285-82326918F9A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220.16800000000001</c:v>
                      </c:pt>
                      <c:pt idx="2">
                        <c:v>178.62700000000001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465.30799999999999</c:v>
                      </c:pt>
                      <c:pt idx="7">
                        <c:v>17.711400000000001</c:v>
                      </c:pt>
                      <c:pt idx="8">
                        <c:v>34.837899999999998</c:v>
                      </c:pt>
                      <c:pt idx="9">
                        <c:v>115.48099999999999</c:v>
                      </c:pt>
                      <c:pt idx="10">
                        <c:v>2.4347512460435752</c:v>
                      </c:pt>
                      <c:pt idx="11">
                        <c:v>3.9313429470826611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9CF-420C-9285-82326918F9A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190.00800000000001</c:v>
                      </c:pt>
                      <c:pt idx="2">
                        <c:v>187.846</c:v>
                      </c:pt>
                      <c:pt idx="3">
                        <c:v>174.95</c:v>
                      </c:pt>
                      <c:pt idx="4">
                        <c:v>136.01400000000001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34.756600000000013</c:v>
                      </c:pt>
                      <c:pt idx="9">
                        <c:v>124.42400000000001</c:v>
                      </c:pt>
                      <c:pt idx="10">
                        <c:v>2.5397336122603029</c:v>
                      </c:pt>
                      <c:pt idx="11">
                        <c:v>3.7460983326364241</c:v>
                      </c:pt>
                      <c:pt idx="12">
                        <c:v>1.1686086020110591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9CF-420C-9285-82326918F9A6}"/>
                  </c:ext>
                </c:extLst>
              </c15:ser>
            </c15:filteredBarSeries>
          </c:ext>
        </c:extLst>
      </c:barChart>
      <c:catAx>
        <c:axId val="212333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343296"/>
        <c:crosses val="autoZero"/>
        <c:auto val="1"/>
        <c:lblAlgn val="ctr"/>
        <c:lblOffset val="100"/>
        <c:noMultiLvlLbl val="0"/>
      </c:catAx>
      <c:valAx>
        <c:axId val="2123343296"/>
        <c:scaling>
          <c:orientation val="minMax"/>
          <c:max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33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1750546806649202"/>
          <c:y val="3.3991961942257197E-2"/>
          <c:w val="0.49735295438863197"/>
          <c:h val="5.84782804991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2"/>
          <c:y val="3.5540501997258597E-2"/>
          <c:w val="0.87860404322241803"/>
          <c:h val="0.5038074146981630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0.51021264972483005</c:v>
                </c:pt>
                <c:pt idx="1">
                  <c:v>0.45980469581254602</c:v>
                </c:pt>
                <c:pt idx="2">
                  <c:v>0.86170346054576896</c:v>
                </c:pt>
                <c:pt idx="3">
                  <c:v>1.0787094095821279</c:v>
                </c:pt>
                <c:pt idx="4">
                  <c:v>2.441031062134948</c:v>
                </c:pt>
                <c:pt idx="5">
                  <c:v>0.38480084137246201</c:v>
                </c:pt>
                <c:pt idx="6">
                  <c:v>0.25747371437783201</c:v>
                </c:pt>
                <c:pt idx="7">
                  <c:v>1.4047714604236341</c:v>
                </c:pt>
                <c:pt idx="8">
                  <c:v>1.005596883786317</c:v>
                </c:pt>
                <c:pt idx="9">
                  <c:v>0.99506277461013404</c:v>
                </c:pt>
                <c:pt idx="10">
                  <c:v>2.4347512460435752</c:v>
                </c:pt>
                <c:pt idx="11">
                  <c:v>3.2778943416881758</c:v>
                </c:pt>
                <c:pt idx="12">
                  <c:v>4.3765261034030862</c:v>
                </c:pt>
                <c:pt idx="13">
                  <c:v>1.075929250682002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306F-40E8-9E2E-AB1984441000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 (best)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2.0981598009064428</c:v>
                </c:pt>
                <c:pt idx="1">
                  <c:v>1.0411557468138939</c:v>
                </c:pt>
                <c:pt idx="2">
                  <c:v>1.4920272967983901</c:v>
                </c:pt>
                <c:pt idx="3">
                  <c:v>1.1838909718348229</c:v>
                </c:pt>
                <c:pt idx="4">
                  <c:v>2.9926713720800269</c:v>
                </c:pt>
                <c:pt idx="5">
                  <c:v>1.3565849674074939</c:v>
                </c:pt>
                <c:pt idx="6">
                  <c:v>1.0418151856561999</c:v>
                </c:pt>
                <c:pt idx="7">
                  <c:v>1.974515050167224</c:v>
                </c:pt>
                <c:pt idx="8">
                  <c:v>1.0203227507029049</c:v>
                </c:pt>
                <c:pt idx="9">
                  <c:v>1.0637233679983049</c:v>
                </c:pt>
                <c:pt idx="10">
                  <c:v>2.4347512460435752</c:v>
                </c:pt>
                <c:pt idx="11">
                  <c:v>3.9313429470826611</c:v>
                </c:pt>
                <c:pt idx="12">
                  <c:v>4.3765261034030862</c:v>
                </c:pt>
                <c:pt idx="13">
                  <c:v>1.7519838320917509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F-40E8-9E2E-AB1984441000}"/>
            </c:ext>
          </c:extLst>
        </c:ser>
        <c:ser>
          <c:idx val="5"/>
          <c:order val="5"/>
          <c:tx>
            <c:strRef>
              <c:f>sum!$H$1</c:f>
              <c:strCache>
                <c:ptCount val="1"/>
                <c:pt idx="0">
                  <c:v>SPAWN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sum!$H$2:$H$15</c:f>
              <c:numCache>
                <c:formatCode>General</c:formatCode>
                <c:ptCount val="14"/>
                <c:pt idx="0">
                  <c:v>2.0096511816121732</c:v>
                </c:pt>
                <c:pt idx="1">
                  <c:v>0.89853167190788097</c:v>
                </c:pt>
                <c:pt idx="2">
                  <c:v>1.5690313311783231</c:v>
                </c:pt>
                <c:pt idx="3">
                  <c:v>1.128656867451123</c:v>
                </c:pt>
                <c:pt idx="4">
                  <c:v>2.4205828021056912</c:v>
                </c:pt>
                <c:pt idx="5">
                  <c:v>1.3125730728780169</c:v>
                </c:pt>
                <c:pt idx="6">
                  <c:v>1.037834279675437</c:v>
                </c:pt>
                <c:pt idx="7">
                  <c:v>1.7575473801560759</c:v>
                </c:pt>
                <c:pt idx="8">
                  <c:v>1.017941658856607</c:v>
                </c:pt>
                <c:pt idx="9">
                  <c:v>1.1460994998295919</c:v>
                </c:pt>
                <c:pt idx="10">
                  <c:v>2.5397336122603029</c:v>
                </c:pt>
                <c:pt idx="11">
                  <c:v>3.7460983326364241</c:v>
                </c:pt>
                <c:pt idx="12">
                  <c:v>4.3829692825385917</c:v>
                </c:pt>
                <c:pt idx="13">
                  <c:v>1.6877504678948061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6F-40E8-9E2E-AB1984441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431568"/>
        <c:axId val="21225792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50.433500000000002</c:v>
                      </c:pt>
                      <c:pt idx="1">
                        <c:v>97.232600000000005</c:v>
                      </c:pt>
                      <c:pt idx="2">
                        <c:v>103.164</c:v>
                      </c:pt>
                      <c:pt idx="3">
                        <c:v>166.29599999999999</c:v>
                      </c:pt>
                      <c:pt idx="4">
                        <c:v>137.16300000000001</c:v>
                      </c:pt>
                      <c:pt idx="5">
                        <c:v>360.39100000000002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34.335099999999997</c:v>
                      </c:pt>
                      <c:pt idx="9">
                        <c:v>108.027</c:v>
                      </c:pt>
                      <c:pt idx="10">
                        <c:v>2.4347512460435752</c:v>
                      </c:pt>
                      <c:pt idx="11">
                        <c:v>3.2778943416881758</c:v>
                      </c:pt>
                      <c:pt idx="12">
                        <c:v>1.166890690231013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06F-40E8-9E2E-AB198444100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 (best)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220.16800000000001</c:v>
                      </c:pt>
                      <c:pt idx="2">
                        <c:v>178.62700000000001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465.30799999999999</c:v>
                      </c:pt>
                      <c:pt idx="7">
                        <c:v>17.711400000000001</c:v>
                      </c:pt>
                      <c:pt idx="8">
                        <c:v>34.837899999999998</c:v>
                      </c:pt>
                      <c:pt idx="9">
                        <c:v>115.48099999999999</c:v>
                      </c:pt>
                      <c:pt idx="10">
                        <c:v>2.4347512460435752</c:v>
                      </c:pt>
                      <c:pt idx="11">
                        <c:v>3.9313429470826611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06F-40E8-9E2E-AB198444100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190.00800000000001</c:v>
                      </c:pt>
                      <c:pt idx="2">
                        <c:v>187.846</c:v>
                      </c:pt>
                      <c:pt idx="3">
                        <c:v>173.99600000000001</c:v>
                      </c:pt>
                      <c:pt idx="4">
                        <c:v>136.01400000000001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34.756600000000013</c:v>
                      </c:pt>
                      <c:pt idx="9">
                        <c:v>124.42400000000001</c:v>
                      </c:pt>
                      <c:pt idx="10">
                        <c:v>2.5397336122603029</c:v>
                      </c:pt>
                      <c:pt idx="11">
                        <c:v>3.7460983326364241</c:v>
                      </c:pt>
                      <c:pt idx="12">
                        <c:v>1.1686086020110591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06F-40E8-9E2E-AB1984441000}"/>
                  </c:ext>
                </c:extLst>
              </c15:ser>
            </c15:filteredBarSeries>
          </c:ext>
        </c:extLst>
      </c:barChart>
      <c:catAx>
        <c:axId val="212843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2579200"/>
        <c:crosses val="autoZero"/>
        <c:auto val="1"/>
        <c:lblAlgn val="ctr"/>
        <c:lblOffset val="100"/>
        <c:noMultiLvlLbl val="0"/>
      </c:catAx>
      <c:valAx>
        <c:axId val="21225792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4315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8463199912510898"/>
          <c:y val="3.7464186221614702E-2"/>
          <c:w val="0.59411537620297505"/>
          <c:h val="5.84782804991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DF2B-4AAF-4B42-A568-31CF292C60A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A5F8-5244-45D5-BA4D-E3970E68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9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8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A2DCBF-F584-3E4A-9DAE-9B132B880DA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80884-766D-BE48-BC3F-E9BD8184CCF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253C0-A70E-D04B-B667-5B6067E1401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3104E-F1D1-2C4E-9D8A-FD078BF5DAB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9EF-A481-EE42-A1B2-05AE0D64108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4EB69-31C7-B447-AE56-08D5081365E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F2B-16FC-AD4F-B9EA-A31B8827B50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22CA-A665-D24E-9BA9-7E3A3423CC9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4A189-66F4-C343-81BA-0D7A20DFCDD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C5A2F5-256F-994E-9D81-EE7017448B3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2C6C-8E2B-4F4C-BD2A-C0EE6AA8720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A6D6A2-ABC2-AE48-B805-699B9F54EEF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838200" y="6525904"/>
            <a:ext cx="5929952" cy="457200"/>
          </a:xfrm>
          <a:prstGeom prst="rect">
            <a:avLst/>
          </a:prstGeom>
          <a:ln/>
        </p:spPr>
        <p:txBody>
          <a:bodyPr lIns="0" tIns="0" rIns="0" bIns="0"/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1400" b="0" dirty="0"/>
              <a:t>Controlled Kernel Launch for Dynamic Parallelism in GPUs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74" y="5979489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0" y="6400641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6013988"/>
            <a:ext cx="2306398" cy="662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504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153354" y="871687"/>
            <a:ext cx="8990646" cy="289560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Three key parameters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Workload distribution ratio, child kernel dimension, child kernel sequence</a:t>
            </a:r>
          </a:p>
          <a:p>
            <a:r>
              <a:rPr lang="en-US" sz="2000" kern="0" dirty="0"/>
              <a:t>Observations</a:t>
            </a:r>
          </a:p>
          <a:p>
            <a:pPr lvl="1"/>
            <a:r>
              <a:rPr lang="en-US" sz="1800" kern="0" dirty="0"/>
              <a:t>Workload distribution is very important.</a:t>
            </a:r>
          </a:p>
          <a:p>
            <a:pPr lvl="1"/>
            <a:r>
              <a:rPr lang="en-US" sz="1800" kern="0" dirty="0"/>
              <a:t>Preferred workload distribution ratio varies for different applications and inputs.</a:t>
            </a:r>
          </a:p>
          <a:p>
            <a:r>
              <a:rPr lang="en-US" sz="2200" kern="0" dirty="0">
                <a:solidFill>
                  <a:srgbClr val="00B0F0"/>
                </a:solidFill>
              </a:rPr>
              <a:t>Best offline-search</a:t>
            </a:r>
            <a:r>
              <a:rPr lang="en-US" sz="2200" kern="0" dirty="0"/>
              <a:t>: peak performance through manually varying the workload distribution ratio (THRESHOLD).</a:t>
            </a:r>
          </a:p>
          <a:p>
            <a:r>
              <a:rPr lang="en-US" sz="2200" kern="0" dirty="0">
                <a:solidFill>
                  <a:srgbClr val="FF0000"/>
                </a:solidFill>
              </a:rPr>
              <a:t>Baseline-DP</a:t>
            </a:r>
            <a:r>
              <a:rPr lang="en-US" sz="2200" kern="0" dirty="0"/>
              <a:t>: offload most computations by launching child kernels.</a:t>
            </a:r>
          </a:p>
          <a:p>
            <a:pPr lvl="1"/>
            <a:endParaRPr lang="en-US" sz="1800" kern="0" dirty="0"/>
          </a:p>
          <a:p>
            <a:pPr lvl="1"/>
            <a:endParaRPr lang="en-US" sz="1800" kern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Characterization of DP Applications</a:t>
            </a:r>
            <a:endParaRPr lang="en-US" sz="36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1073014" y="3828230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BFS-citation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76425"/>
              </p:ext>
            </p:extLst>
          </p:nvPr>
        </p:nvGraphicFramePr>
        <p:xfrm>
          <a:off x="140783" y="3959035"/>
          <a:ext cx="2837231" cy="203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26830" y="3824161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MM-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5460"/>
              </p:ext>
            </p:extLst>
          </p:nvPr>
        </p:nvGraphicFramePr>
        <p:xfrm>
          <a:off x="5999117" y="3954966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1665" y="3819125"/>
            <a:ext cx="201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BFS-graph500</a:t>
            </a:r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51402"/>
              </p:ext>
            </p:extLst>
          </p:nvPr>
        </p:nvGraphicFramePr>
        <p:xfrm>
          <a:off x="3071245" y="3926561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: Rounded Corners 1"/>
          <p:cNvSpPr/>
          <p:nvPr/>
        </p:nvSpPr>
        <p:spPr bwMode="auto">
          <a:xfrm>
            <a:off x="5593154" y="5570077"/>
            <a:ext cx="1447800" cy="4979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parent threads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7682123" y="5570077"/>
            <a:ext cx="1447800" cy="4744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child kernels</a:t>
            </a:r>
          </a:p>
        </p:txBody>
      </p:sp>
      <p:cxnSp>
        <p:nvCxnSpPr>
          <p:cNvPr id="5" name="Straight Arrow Connector 4"/>
          <p:cNvCxnSpPr>
            <a:cxnSpLocks/>
            <a:stCxn id="2" idx="0"/>
          </p:cNvCxnSpPr>
          <p:nvPr/>
        </p:nvCxnSpPr>
        <p:spPr bwMode="auto">
          <a:xfrm flipV="1">
            <a:off x="6317054" y="5291843"/>
            <a:ext cx="320040" cy="2782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cxnSpLocks/>
            <a:stCxn id="12" idx="0"/>
          </p:cNvCxnSpPr>
          <p:nvPr/>
        </p:nvCxnSpPr>
        <p:spPr bwMode="auto">
          <a:xfrm flipH="1" flipV="1">
            <a:off x="8177425" y="5196347"/>
            <a:ext cx="228598" cy="3737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119130" y="5096438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05400" y="4512284"/>
            <a:ext cx="363900" cy="3645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38017" y="4048383"/>
            <a:ext cx="310325" cy="33560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17035" y="4048077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980337" y="3979901"/>
            <a:ext cx="425686" cy="47959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089655" y="3998714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91545" y="3979901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2" grpId="0"/>
      <p:bldGraphic spid="33" grpId="0">
        <p:bldAsOne/>
      </p:bldGraphic>
      <p:bldP spid="34" grpId="0"/>
      <p:bldGraphic spid="35" grpId="0">
        <p:bldAsOne/>
      </p:bldGraphic>
      <p:bldP spid="2" grpId="0" animBg="1"/>
      <p:bldP spid="12" grpId="0" animBg="1"/>
      <p:bldP spid="10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295602" y="1066800"/>
            <a:ext cx="4200976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>
                <a:solidFill>
                  <a:srgbClr val="FF0000"/>
                </a:solidFill>
              </a:rPr>
              <a:t>Launch overhead: </a:t>
            </a:r>
            <a:r>
              <a:rPr lang="en-US" sz="2400" kern="0" dirty="0">
                <a:solidFill>
                  <a:sysClr val="windowText" lastClr="000000"/>
                </a:solidFill>
              </a:rPr>
              <a:t>from invoking API to kernels </a:t>
            </a:r>
            <a:r>
              <a:rPr lang="en-US" sz="2400" kern="0" dirty="0"/>
              <a:t>being pushed into GMU and ready to start execution.</a:t>
            </a:r>
          </a:p>
          <a:p>
            <a:pPr lvl="1"/>
            <a:r>
              <a:rPr lang="en-US" sz="2000" kern="0" dirty="0"/>
              <a:t> </a:t>
            </a:r>
            <a:endParaRPr lang="en-US" sz="1400" kern="0" dirty="0"/>
          </a:p>
          <a:p>
            <a:r>
              <a:rPr lang="en-US" sz="2400" kern="0" dirty="0">
                <a:solidFill>
                  <a:srgbClr val="FF0000"/>
                </a:solidFill>
              </a:rPr>
              <a:t>Queuing latency: </a:t>
            </a:r>
            <a:r>
              <a:rPr lang="en-US" sz="2000" kern="0" dirty="0"/>
              <a:t>Kernels waiting in GMU due to the hardware limitations.</a:t>
            </a:r>
          </a:p>
          <a:p>
            <a:pPr lvl="1"/>
            <a:r>
              <a:rPr lang="en-US" sz="1800" kern="0" dirty="0"/>
              <a:t>Maximum number of concurrently running kernels.</a:t>
            </a:r>
          </a:p>
          <a:p>
            <a:pPr lvl="1"/>
            <a:r>
              <a:rPr lang="en-US" sz="1800" kern="0" dirty="0"/>
              <a:t>Maximum number of concurrently running CTAs.</a:t>
            </a:r>
          </a:p>
          <a:p>
            <a:pPr lvl="1"/>
            <a:r>
              <a:rPr lang="en-US" sz="1800" kern="0" dirty="0"/>
              <a:t>Available hardware resources.</a:t>
            </a:r>
          </a:p>
          <a:p>
            <a:pPr lvl="2"/>
            <a:endParaRPr lang="en-US" sz="2000" kern="0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197" y="2995810"/>
            <a:ext cx="1254509" cy="558063"/>
            <a:chOff x="1828799" y="2165623"/>
            <a:chExt cx="956177" cy="461666"/>
          </a:xfrm>
        </p:grpSpPr>
        <p:sp>
          <p:nvSpPr>
            <p:cNvPr id="288" name="Oval 287"/>
            <p:cNvSpPr/>
            <p:nvPr/>
          </p:nvSpPr>
          <p:spPr>
            <a:xfrm>
              <a:off x="1828799" y="2265540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2230222" y="2268204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2631647" y="2267112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73882" y="2165624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0169" y="2165623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788670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Overheads</a:t>
            </a:r>
          </a:p>
        </p:txBody>
      </p:sp>
      <p:sp>
        <p:nvSpPr>
          <p:cNvPr id="292" name="Flowchart: Document 291"/>
          <p:cNvSpPr/>
          <p:nvPr/>
        </p:nvSpPr>
        <p:spPr>
          <a:xfrm>
            <a:off x="3959684" y="1435380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62471" y="2201025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294" name="Straight Arrow Connector 293"/>
          <p:cNvCxnSpPr>
            <a:cxnSpLocks/>
            <a:stCxn id="292" idx="2"/>
            <a:endCxn id="293" idx="0"/>
          </p:cNvCxnSpPr>
          <p:nvPr/>
        </p:nvCxnSpPr>
        <p:spPr>
          <a:xfrm>
            <a:off x="4377733" y="1861645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63"/>
          <p:cNvCxnSpPr>
            <a:cxnSpLocks/>
            <a:stCxn id="293" idx="3"/>
            <a:endCxn id="353" idx="1"/>
          </p:cNvCxnSpPr>
          <p:nvPr/>
        </p:nvCxnSpPr>
        <p:spPr>
          <a:xfrm flipV="1">
            <a:off x="4596192" y="1061545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4492091" y="193388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5476868" y="2940521"/>
            <a:ext cx="2720733" cy="886425"/>
            <a:chOff x="5844533" y="2887817"/>
            <a:chExt cx="2720733" cy="886425"/>
          </a:xfrm>
        </p:grpSpPr>
        <p:sp>
          <p:nvSpPr>
            <p:cNvPr id="299" name="Rectangle 298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5656910" y="1569057"/>
            <a:ext cx="2425292" cy="988209"/>
            <a:chOff x="2915094" y="1444545"/>
            <a:chExt cx="3248446" cy="1256397"/>
          </a:xfrm>
        </p:grpSpPr>
        <p:sp>
          <p:nvSpPr>
            <p:cNvPr id="312" name="Rectangle 311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317" name="TextBox 316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323" name="Straight Connector 322"/>
          <p:cNvCxnSpPr/>
          <p:nvPr/>
        </p:nvCxnSpPr>
        <p:spPr>
          <a:xfrm>
            <a:off x="4755612" y="2746482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 rot="16200000">
            <a:off x="7617665" y="1743881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325" name="TextBox 324"/>
          <p:cNvSpPr txBox="1"/>
          <p:nvPr/>
        </p:nvSpPr>
        <p:spPr>
          <a:xfrm rot="16200000">
            <a:off x="7660564" y="3355024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326" name="Oval 325"/>
          <p:cNvSpPr/>
          <p:nvPr/>
        </p:nvSpPr>
        <p:spPr>
          <a:xfrm>
            <a:off x="5161170" y="194622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329" name="Oval 328"/>
          <p:cNvSpPr/>
          <p:nvPr/>
        </p:nvSpPr>
        <p:spPr>
          <a:xfrm>
            <a:off x="6516014" y="387441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332" name="Down Arrow 212"/>
          <p:cNvSpPr/>
          <p:nvPr/>
        </p:nvSpPr>
        <p:spPr>
          <a:xfrm>
            <a:off x="6697679" y="3824383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333" name="Group 332"/>
          <p:cNvGrpSpPr/>
          <p:nvPr/>
        </p:nvGrpSpPr>
        <p:grpSpPr>
          <a:xfrm>
            <a:off x="5576533" y="4099925"/>
            <a:ext cx="2629769" cy="844336"/>
            <a:chOff x="5944198" y="4047221"/>
            <a:chExt cx="2629769" cy="844336"/>
          </a:xfrm>
        </p:grpSpPr>
        <p:grpSp>
          <p:nvGrpSpPr>
            <p:cNvPr id="336" name="Group 335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337" name="Straight Arrow Connector 336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6161948" y="859951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9921" y="1073734"/>
            <a:ext cx="2765429" cy="4014116"/>
            <a:chOff x="5749921" y="1073734"/>
            <a:chExt cx="2765429" cy="4014116"/>
          </a:xfrm>
        </p:grpSpPr>
        <p:sp>
          <p:nvSpPr>
            <p:cNvPr id="327" name="Oval 326"/>
            <p:cNvSpPr/>
            <p:nvPr/>
          </p:nvSpPr>
          <p:spPr>
            <a:xfrm>
              <a:off x="6496708" y="1321090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513918" y="2671795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330" name="Down Arrow 210"/>
            <p:cNvSpPr/>
            <p:nvPr/>
          </p:nvSpPr>
          <p:spPr>
            <a:xfrm>
              <a:off x="6702027" y="2551598"/>
              <a:ext cx="221928" cy="39226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31" name="Down Arrow 211"/>
            <p:cNvSpPr/>
            <p:nvPr/>
          </p:nvSpPr>
          <p:spPr>
            <a:xfrm>
              <a:off x="6699966" y="1276155"/>
              <a:ext cx="203785" cy="29728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5749921" y="1073734"/>
              <a:ext cx="2765429" cy="4014116"/>
              <a:chOff x="6114447" y="1014834"/>
              <a:chExt cx="2765429" cy="4014116"/>
            </a:xfrm>
          </p:grpSpPr>
          <p:sp>
            <p:nvSpPr>
              <p:cNvPr id="355" name="Oval 354"/>
              <p:cNvSpPr/>
              <p:nvPr/>
            </p:nvSpPr>
            <p:spPr>
              <a:xfrm>
                <a:off x="8668955" y="4818876"/>
                <a:ext cx="200749" cy="20193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6</a:t>
                </a:r>
              </a:p>
            </p:txBody>
          </p: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7812198" y="1027978"/>
                <a:ext cx="106767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219"/>
              <p:cNvCxnSpPr/>
              <p:nvPr/>
            </p:nvCxnSpPr>
            <p:spPr>
              <a:xfrm flipV="1">
                <a:off x="8089768" y="1014834"/>
                <a:ext cx="773883" cy="40018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Group 357"/>
              <p:cNvGrpSpPr/>
              <p:nvPr/>
            </p:nvGrpSpPr>
            <p:grpSpPr>
              <a:xfrm>
                <a:off x="6114447" y="4879470"/>
                <a:ext cx="2202380" cy="149480"/>
                <a:chOff x="6114447" y="4879470"/>
                <a:chExt cx="2202380" cy="149480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6114447" y="4879471"/>
                  <a:ext cx="2202380" cy="149479"/>
                  <a:chOff x="4545489" y="5810716"/>
                  <a:chExt cx="3382957" cy="193412"/>
                </a:xfrm>
              </p:grpSpPr>
              <p:cxnSp>
                <p:nvCxnSpPr>
                  <p:cNvPr id="361" name="Straight Connector 360"/>
                  <p:cNvCxnSpPr/>
                  <p:nvPr/>
                </p:nvCxnSpPr>
                <p:spPr>
                  <a:xfrm flipH="1" flipV="1">
                    <a:off x="4545489" y="5982169"/>
                    <a:ext cx="3064493" cy="560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/>
                  <p:cNvCxnSpPr/>
                  <p:nvPr/>
                </p:nvCxnSpPr>
                <p:spPr>
                  <a:xfrm flipV="1">
                    <a:off x="4557460" y="5821248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V="1">
                    <a:off x="5365885" y="5813493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 flipV="1">
                    <a:off x="7928446" y="5810716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0" name="Straight Connector 359"/>
                <p:cNvCxnSpPr/>
                <p:nvPr/>
              </p:nvCxnSpPr>
              <p:spPr>
                <a:xfrm flipV="1">
                  <a:off x="7222762" y="4879470"/>
                  <a:ext cx="0" cy="1413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: Rounded Corners 9"/>
          <p:cNvSpPr/>
          <p:nvPr/>
        </p:nvSpPr>
        <p:spPr bwMode="auto">
          <a:xfrm>
            <a:off x="6337372" y="3167117"/>
            <a:ext cx="1537265" cy="5807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6" name="Rectangle: Rounded Corners 295"/>
          <p:cNvSpPr/>
          <p:nvPr/>
        </p:nvSpPr>
        <p:spPr bwMode="auto">
          <a:xfrm>
            <a:off x="5503662" y="4516525"/>
            <a:ext cx="2814667" cy="4693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6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642303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7" y="1586914"/>
            <a:ext cx="58527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2" name="Cloud 1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25712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64" grpId="0"/>
      <p:bldP spid="65" grpId="0"/>
      <p:bldP spid="67" grpId="0"/>
      <p:bldP spid="70" grpId="0" animBg="1"/>
      <p:bldP spid="71" grpId="0" animBg="1"/>
      <p:bldP spid="81" grpId="0" animBg="1"/>
      <p:bldP spid="82" grpId="0" animBg="1"/>
      <p:bldP spid="85" grpId="0"/>
      <p:bldP spid="86" grpId="0" animBg="1"/>
      <p:bldP spid="87" grpId="0" animBg="1"/>
      <p:bldP spid="88" grpId="0" animBg="1"/>
      <p:bldP spid="97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6462" y="2505525"/>
            <a:ext cx="7657727" cy="12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111" name="Rectangle 110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2" name="Rectangle 111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6" name="Rectangle 115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21" name="Straight Connector 120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55659" y="3761417"/>
            <a:ext cx="669001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79" name="Cloud 78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child kernels.</a:t>
            </a:r>
          </a:p>
        </p:txBody>
      </p:sp>
      <p:sp>
        <p:nvSpPr>
          <p:cNvPr id="80" name="Cloud 79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17934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72" grpId="0" animBg="1"/>
      <p:bldP spid="73" grpId="0" animBg="1"/>
      <p:bldP spid="74" grpId="0" animBg="1"/>
      <p:bldP spid="74" grpId="1" animBg="1"/>
      <p:bldP spid="83" grpId="0" animBg="1"/>
      <p:bldP spid="89" grpId="0" animBg="1"/>
      <p:bldP spid="90" grpId="0" animBg="1"/>
      <p:bldP spid="92" grpId="0"/>
      <p:bldP spid="93" grpId="0"/>
      <p:bldP spid="111" grpId="0" animBg="1"/>
      <p:bldP spid="112" grpId="0" animBg="1"/>
      <p:bldP spid="129" grpId="0"/>
      <p:bldP spid="130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73712" y="2641556"/>
            <a:ext cx="0" cy="18797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30080" y="4499373"/>
            <a:ext cx="14536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23" name="TextBox 22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06462" y="2505525"/>
            <a:ext cx="76875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6596844" y="4572444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06462" y="4175551"/>
            <a:ext cx="7687591" cy="4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47879" y="4350906"/>
            <a:ext cx="4604938" cy="2760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75" name="Can 74"/>
          <p:cNvSpPr/>
          <p:nvPr/>
        </p:nvSpPr>
        <p:spPr>
          <a:xfrm rot="16200000">
            <a:off x="4627221" y="5019347"/>
            <a:ext cx="314248" cy="1070633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6" name="Can 75"/>
          <p:cNvSpPr/>
          <p:nvPr/>
        </p:nvSpPr>
        <p:spPr>
          <a:xfrm rot="16200000">
            <a:off x="4751275" y="4484243"/>
            <a:ext cx="314248" cy="1329082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7" name="Rectangle 76"/>
          <p:cNvSpPr/>
          <p:nvPr/>
        </p:nvSpPr>
        <p:spPr>
          <a:xfrm>
            <a:off x="4327071" y="5061558"/>
            <a:ext cx="756245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8" name="Rectangle 77"/>
          <p:cNvSpPr/>
          <p:nvPr/>
        </p:nvSpPr>
        <p:spPr>
          <a:xfrm>
            <a:off x="5087959" y="5061558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9" name="Rectangle 78"/>
          <p:cNvSpPr/>
          <p:nvPr/>
        </p:nvSpPr>
        <p:spPr>
          <a:xfrm>
            <a:off x="4338081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0" name="Rectangle 79"/>
          <p:cNvSpPr/>
          <p:nvPr/>
        </p:nvSpPr>
        <p:spPr>
          <a:xfrm>
            <a:off x="4782863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71942" y="4667079"/>
            <a:ext cx="1220088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1" name="Oval 90"/>
          <p:cNvSpPr/>
          <p:nvPr/>
        </p:nvSpPr>
        <p:spPr>
          <a:xfrm>
            <a:off x="931949" y="4362904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31060" y="5408479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31060" y="4949283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3" name="Rectangle 122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7" name="Rectangle 12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755664" y="376141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35" name="Rectangle 13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02" name="Rectangle 101"/>
          <p:cNvSpPr/>
          <p:nvPr/>
        </p:nvSpPr>
        <p:spPr>
          <a:xfrm>
            <a:off x="2663056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103" name="Rectangle 102"/>
          <p:cNvSpPr/>
          <p:nvPr/>
        </p:nvSpPr>
        <p:spPr>
          <a:xfrm>
            <a:off x="2835709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984939" y="457613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636760" y="457976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955933" y="501814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08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11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2738370" y="458121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31071" y="458879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739224" y="552467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20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21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009049" y="4989522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803237" y="549668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18" name="Cloud 117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child kernels.</a:t>
            </a:r>
          </a:p>
        </p:txBody>
      </p:sp>
      <p:sp>
        <p:nvSpPr>
          <p:cNvPr id="119" name="Cloud 118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602" y="2303904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how many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child kernels to launch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0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  <p:bldP spid="91" grpId="0" animBg="1"/>
      <p:bldP spid="94" grpId="0"/>
      <p:bldP spid="95" grpId="0"/>
      <p:bldP spid="102" grpId="0" animBg="1"/>
      <p:bldP spid="103" grpId="0" animBg="1"/>
      <p:bldP spid="142" grpId="0"/>
      <p:bldP spid="143" grpId="0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0452"/>
              </p:ext>
            </p:extLst>
          </p:nvPr>
        </p:nvGraphicFramePr>
        <p:xfrm>
          <a:off x="0" y="13716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6705" y="14270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(best)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914400" y="309372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0" y="376332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Average speedup of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best Offline-Search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scenario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non-DP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1.73x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Baseline-DP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1.61x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Opportunities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335653" y="2466020"/>
            <a:ext cx="683895" cy="11725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2" grpId="0"/>
      <p:bldP spid="6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4525963"/>
          </a:xfrm>
        </p:spPr>
        <p:txBody>
          <a:bodyPr/>
          <a:lstStyle/>
          <a:p>
            <a:r>
              <a:rPr lang="en-US" sz="2600" dirty="0"/>
              <a:t>Improving hardware resource utilization of DP applications</a:t>
            </a:r>
          </a:p>
          <a:p>
            <a:r>
              <a:rPr lang="en-US" sz="2600" dirty="0"/>
              <a:t>Preventing the application from reaching the hardware limitations</a:t>
            </a:r>
          </a:p>
          <a:p>
            <a:r>
              <a:rPr lang="en-US" sz="2600" dirty="0"/>
              <a:t>Dynamically controlling the performance tradeoffs between increasing parallelism and incurring overheads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4414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01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05375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14" idx="0"/>
          </p:cNvCxnSpPr>
          <p:nvPr/>
        </p:nvCxnSpPr>
        <p:spPr>
          <a:xfrm>
            <a:off x="3354579" y="2886983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3169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897489" y="2534943"/>
            <a:ext cx="1" cy="31875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838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612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5078" y="3507900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H="1" flipV="1">
            <a:off x="4820177" y="3053644"/>
            <a:ext cx="324857" cy="507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99988" y="1301591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6005670" y="2202326"/>
            <a:ext cx="466902" cy="333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  <a:stCxn id="12" idx="3"/>
          </p:cNvCxnSpPr>
          <p:nvPr/>
        </p:nvCxnSpPr>
        <p:spPr>
          <a:xfrm>
            <a:off x="5735169" y="1562379"/>
            <a:ext cx="0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202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Cloud 4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</p:spTree>
    <p:extLst>
      <p:ext uri="{BB962C8B-B14F-4D97-AF65-F5344CB8AC3E}">
        <p14:creationId xmlns:p14="http://schemas.microsoft.com/office/powerpoint/2010/main" val="38831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34" grpId="0" animBg="1"/>
      <p:bldP spid="39" grpId="0"/>
      <p:bldP spid="40" grpId="0"/>
      <p:bldP spid="41" grpId="0"/>
      <p:bldP spid="42" grpId="0"/>
      <p:bldP spid="44" grpId="0"/>
      <p:bldP spid="45" grpId="0"/>
      <p:bldP spid="25" grpId="0"/>
      <p:bldP spid="43" grpId="0"/>
      <p:bldP spid="54" grpId="0"/>
      <p:bldP spid="37" grpId="0" animBg="1"/>
      <p:bldP spid="49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Irregular applications</a:t>
            </a:r>
          </a:p>
          <a:p>
            <a:pPr lvl="1"/>
            <a:r>
              <a:rPr lang="en-US" sz="2400" kern="0" dirty="0"/>
              <a:t>Molecular dynamics</a:t>
            </a:r>
          </a:p>
          <a:p>
            <a:pPr lvl="1"/>
            <a:r>
              <a:rPr lang="en-US" sz="2400" kern="0" dirty="0"/>
              <a:t>Earthquake simulation</a:t>
            </a:r>
          </a:p>
          <a:p>
            <a:pPr lvl="1"/>
            <a:r>
              <a:rPr lang="en-US" sz="2400" kern="0" dirty="0"/>
              <a:t>Weather simulations</a:t>
            </a:r>
          </a:p>
          <a:p>
            <a:pPr lvl="1"/>
            <a:r>
              <a:rPr lang="en-US" sz="2400" kern="0" dirty="0"/>
              <a:t>Economics</a:t>
            </a: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Most of these applications 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use GPUs for acceleration.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1074444"/>
            <a:ext cx="1433712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17" y="1600518"/>
            <a:ext cx="1664884" cy="151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62" y="3482181"/>
            <a:ext cx="2024281" cy="147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2692933"/>
            <a:ext cx="1444598" cy="127191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2513707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rgbClr val="FFFF00"/>
                </a:solidFill>
                <a:latin typeface="Arial"/>
                <a:cs typeface="Arial"/>
              </a:rPr>
              <a:t>Are GPUs being used efficiently?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539122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</a:t>
            </a:r>
          </a:p>
          <a:p>
            <a:r>
              <a:rPr lang="en-US" sz="800" dirty="0"/>
              <a:t>http://www.nature.com/nature/journal/v516/n7530/fig_tab/nature13768_SF5.html</a:t>
            </a:r>
          </a:p>
          <a:p>
            <a:r>
              <a:rPr lang="en-US" sz="800" dirty="0"/>
              <a:t>https://en.wikipedia.org/wiki/Weather_Research_and_Forecasting_Model</a:t>
            </a:r>
          </a:p>
          <a:p>
            <a:r>
              <a:rPr lang="en-US" sz="800" dirty="0"/>
              <a:t>http://www.tibetnature.net/en/massive-fast-moving-structure-seen-beneath-tibetan-plateau-in-earthquake-simulation-study/</a:t>
            </a:r>
          </a:p>
          <a:p>
            <a:r>
              <a:rPr lang="en-US" sz="800" dirty="0"/>
              <a:t>https://hgchicago.org/courses/advanced-courses/economic-science/</a:t>
            </a:r>
          </a:p>
        </p:txBody>
      </p:sp>
    </p:spTree>
    <p:extLst>
      <p:ext uri="{BB962C8B-B14F-4D97-AF65-F5344CB8AC3E}">
        <p14:creationId xmlns:p14="http://schemas.microsoft.com/office/powerpoint/2010/main" val="6220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5"/>
          <p:cNvSpPr/>
          <p:nvPr/>
        </p:nvSpPr>
        <p:spPr>
          <a:xfrm>
            <a:off x="2209800" y="4832222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14600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3345146" y="2897080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4185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133735" y="4961353"/>
            <a:ext cx="0" cy="7611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360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628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5996" y="4465645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  <a:stCxn id="25" idx="1"/>
          </p:cNvCxnSpPr>
          <p:nvPr/>
        </p:nvCxnSpPr>
        <p:spPr bwMode="auto">
          <a:xfrm flipH="1">
            <a:off x="6541892" y="4927310"/>
            <a:ext cx="804104" cy="383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86386" y="3468112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5873228" y="4368847"/>
            <a:ext cx="585742" cy="504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</p:cNvCxnSpPr>
          <p:nvPr/>
        </p:nvCxnSpPr>
        <p:spPr>
          <a:xfrm flipH="1">
            <a:off x="4997767" y="4961353"/>
            <a:ext cx="1" cy="7217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031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Freeform 6"/>
          <p:cNvSpPr/>
          <p:nvPr/>
        </p:nvSpPr>
        <p:spPr>
          <a:xfrm rot="5400000">
            <a:off x="2564782" y="3631885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3924" y="3802019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3924" y="4180258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13"/>
          <p:cNvSpPr/>
          <p:nvPr/>
        </p:nvSpPr>
        <p:spPr>
          <a:xfrm rot="5400000">
            <a:off x="2746235" y="4760939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14"/>
          <p:cNvSpPr/>
          <p:nvPr/>
        </p:nvSpPr>
        <p:spPr>
          <a:xfrm rot="5400000">
            <a:off x="2586207" y="4313331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23922" y="4689256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18" y="4173199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22848" y="3859520"/>
            <a:ext cx="774919" cy="2435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97767" y="4961353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4272" y="4510637"/>
            <a:ext cx="1148089" cy="24217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47384" y="4961353"/>
            <a:ext cx="1650383" cy="23828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02580" y="3859520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4913" y="4515071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5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33"/>
          <p:cNvSpPr/>
          <p:nvPr/>
        </p:nvSpPr>
        <p:spPr>
          <a:xfrm>
            <a:off x="3334260" y="5304084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>
            <a:off x="6462496" y="4330962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to launch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" name="Cloud 6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221611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whether to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launch child kernels or not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4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/>
      <p:bldP spid="25" grpId="0"/>
      <p:bldP spid="43" grpId="0"/>
      <p:bldP spid="54" grpId="0"/>
      <p:bldP spid="48" grpId="0" animBg="1"/>
      <p:bldP spid="50" grpId="0"/>
      <p:bldP spid="51" grpId="0"/>
      <p:bldP spid="52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 rot="16200000">
            <a:off x="1960622" y="620738"/>
            <a:ext cx="1609640" cy="2330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Device Runtime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148" y="3293858"/>
            <a:ext cx="8714851" cy="2579887"/>
          </a:xfrm>
        </p:spPr>
        <p:txBody>
          <a:bodyPr/>
          <a:lstStyle/>
          <a:p>
            <a:r>
              <a:rPr lang="en-US" sz="2000" dirty="0"/>
              <a:t>Child CTA Queuing System (CCQS)</a:t>
            </a:r>
          </a:p>
          <a:p>
            <a:pPr lvl="1"/>
            <a:r>
              <a:rPr lang="en-US" sz="1800" dirty="0"/>
              <a:t>CTA arrival rate (</a:t>
            </a:r>
            <a:r>
              <a:rPr lang="el-GR" sz="1800" dirty="0"/>
              <a:t>λ</a:t>
            </a:r>
            <a:r>
              <a:rPr lang="en-US" sz="1800" dirty="0"/>
              <a:t>), Number of CTAs (n), throughput (T)</a:t>
            </a:r>
          </a:p>
          <a:p>
            <a:pPr lvl="1"/>
            <a:r>
              <a:rPr lang="en-US" sz="1800" dirty="0"/>
              <a:t>Provide feedback information to update the predictive metrics.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Launch overhead</a:t>
            </a:r>
            <a:r>
              <a:rPr lang="en-US" sz="1800" dirty="0"/>
              <a:t>: a function of the number of child kernels being launched.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Queueing latency</a:t>
            </a:r>
            <a:r>
              <a:rPr lang="en-US" sz="1800" dirty="0"/>
              <a:t>: CTAs waiting in GMU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Execution time</a:t>
            </a:r>
            <a:r>
              <a:rPr lang="en-US" sz="1800" dirty="0"/>
              <a:t>: CTAs executed on PEs.</a:t>
            </a:r>
          </a:p>
          <a:p>
            <a:r>
              <a:rPr lang="en-US" sz="2000" dirty="0"/>
              <a:t>SPAWN 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12285" y="1409240"/>
            <a:ext cx="1667301" cy="818960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SPAWN Controller</a:t>
            </a:r>
          </a:p>
        </p:txBody>
      </p:sp>
      <p:cxnSp>
        <p:nvCxnSpPr>
          <p:cNvPr id="16" name="Elbow Connector 15"/>
          <p:cNvCxnSpPr>
            <a:endCxn id="7" idx="0"/>
          </p:cNvCxnSpPr>
          <p:nvPr/>
        </p:nvCxnSpPr>
        <p:spPr>
          <a:xfrm rot="10800000">
            <a:off x="3045936" y="1409239"/>
            <a:ext cx="4489302" cy="419995"/>
          </a:xfrm>
          <a:prstGeom prst="bentConnector4">
            <a:avLst>
              <a:gd name="adj1" fmla="val -7865"/>
              <a:gd name="adj2" fmla="val 171674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7" idx="2"/>
          </p:cNvCxnSpPr>
          <p:nvPr/>
        </p:nvCxnSpPr>
        <p:spPr>
          <a:xfrm rot="5400000" flipH="1" flipV="1">
            <a:off x="5189630" y="-319719"/>
            <a:ext cx="404224" cy="4691613"/>
          </a:xfrm>
          <a:prstGeom prst="bentConnector4">
            <a:avLst>
              <a:gd name="adj1" fmla="val -72687"/>
              <a:gd name="adj2" fmla="val 10003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154" y="1143190"/>
            <a:ext cx="317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Child CTA Queuing System (CCQS)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9288" y="1310023"/>
            <a:ext cx="91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launch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525" y="2541062"/>
            <a:ext cx="252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 in Parent Thread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25267" y="1427570"/>
            <a:ext cx="2264763" cy="840964"/>
            <a:chOff x="4331029" y="1427570"/>
            <a:chExt cx="2264763" cy="840964"/>
          </a:xfrm>
        </p:grpSpPr>
        <p:sp>
          <p:nvSpPr>
            <p:cNvPr id="8" name="Rounded Rectangle 7"/>
            <p:cNvSpPr/>
            <p:nvPr/>
          </p:nvSpPr>
          <p:spPr>
            <a:xfrm>
              <a:off x="4331029" y="1427570"/>
              <a:ext cx="2264763" cy="8189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48480" y="1604666"/>
              <a:ext cx="481684" cy="42810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67419" y="1624944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67419" y="2018502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8627" y="1618936"/>
              <a:ext cx="4057" cy="3995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2"/>
            </p:cNvCxnSpPr>
            <p:nvPr/>
          </p:nvCxnSpPr>
          <p:spPr>
            <a:xfrm>
              <a:off x="5122684" y="1817367"/>
              <a:ext cx="525796" cy="13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952" y="19915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GMU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4001777" y="924500"/>
            <a:ext cx="1109926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140261" y="917342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55725" y="924500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680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4667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Queuing</a:t>
            </a:r>
          </a:p>
          <a:p>
            <a:r>
              <a:rPr lang="en-US" sz="1600" dirty="0"/>
              <a:t>latency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197" y="2735594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</a:t>
            </a:r>
          </a:p>
          <a:p>
            <a:r>
              <a:rPr lang="en-US" sz="1600" dirty="0"/>
              <a:t>time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</p:cNvCxnSpPr>
          <p:nvPr/>
        </p:nvCxnSpPr>
        <p:spPr>
          <a:xfrm flipV="1">
            <a:off x="3879586" y="1817367"/>
            <a:ext cx="1659702" cy="135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6724401" y="1818720"/>
            <a:ext cx="1428999" cy="105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42558" y="769057"/>
            <a:ext cx="115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2990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" grpId="0" animBg="1"/>
      <p:bldP spid="26" grpId="0" animBg="1"/>
      <p:bldP spid="27" grpId="0" animBg="1"/>
      <p:bldP spid="28" grpId="0"/>
      <p:bldP spid="29" grpId="0"/>
      <p:bldP spid="30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computations by launching a kernel with (x) CTAs:</a:t>
            </a:r>
          </a:p>
          <a:p>
            <a:pPr lvl="2"/>
            <a:r>
              <a:rPr lang="en-US" sz="2000" dirty="0"/>
              <a:t>Estimated execution time</a:t>
            </a:r>
          </a:p>
          <a:p>
            <a:pPr marL="914400" lvl="2" indent="0">
              <a:buNone/>
            </a:pPr>
            <a:r>
              <a:rPr lang="en-US" dirty="0"/>
              <a:t>	 </a:t>
            </a:r>
            <a:r>
              <a:rPr lang="en-US" dirty="0" err="1"/>
              <a:t>t_child</a:t>
            </a:r>
            <a:r>
              <a:rPr lang="en-US" dirty="0"/>
              <a:t> = launch overhead + n/T + x/T</a:t>
            </a:r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T = Throughput</a:t>
            </a:r>
          </a:p>
          <a:p>
            <a:pPr lvl="2"/>
            <a:r>
              <a:rPr lang="el-GR" sz="2000" dirty="0"/>
              <a:t>λ </a:t>
            </a:r>
            <a:r>
              <a:rPr lang="en-US" sz="2000" dirty="0"/>
              <a:t>= CTA arrival rate</a:t>
            </a:r>
          </a:p>
          <a:p>
            <a:pPr lvl="2"/>
            <a:r>
              <a:rPr lang="en-US" sz="2000" dirty="0"/>
              <a:t>n = Number of CTAs in CCQS</a:t>
            </a:r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40114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 within the thread:</a:t>
            </a:r>
          </a:p>
          <a:p>
            <a:pPr lvl="2"/>
            <a:r>
              <a:rPr lang="en-US" sz="2000" dirty="0"/>
              <a:t>If a parent thread with (w) computations to process</a:t>
            </a:r>
            <a:endParaRPr lang="en-US" sz="2400" dirty="0"/>
          </a:p>
          <a:p>
            <a:pPr lvl="2"/>
            <a:r>
              <a:rPr lang="en-US" sz="2000" dirty="0"/>
              <a:t>Estimated execution time: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t_parent</a:t>
            </a:r>
            <a:r>
              <a:rPr lang="en-US" dirty="0"/>
              <a:t>= w * </a:t>
            </a:r>
            <a:r>
              <a:rPr lang="en-US" dirty="0" err="1"/>
              <a:t>avg_pwarp_time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w = Number of computations to process</a:t>
            </a:r>
          </a:p>
          <a:p>
            <a:pPr lvl="2"/>
            <a:r>
              <a:rPr lang="en-US" sz="2000" dirty="0" err="1"/>
              <a:t>avg_pwarp_time</a:t>
            </a:r>
            <a:r>
              <a:rPr lang="en-US" sz="2000" dirty="0"/>
              <a:t> = Average parent warp execution time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t_parent</a:t>
            </a:r>
            <a:r>
              <a:rPr lang="en-US" sz="2400" dirty="0"/>
              <a:t> &lt; </a:t>
            </a:r>
            <a:r>
              <a:rPr lang="en-US" sz="2400" dirty="0" err="1"/>
              <a:t>t_child</a:t>
            </a:r>
            <a:r>
              <a:rPr lang="en-US" sz="2400" dirty="0"/>
              <a:t>, processing within parent thread. Otherwise launch the child kernels.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344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371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0" y="914400"/>
            <a:ext cx="8229600" cy="4525963"/>
          </a:xfrm>
        </p:spPr>
        <p:txBody>
          <a:bodyPr/>
          <a:lstStyle/>
          <a:p>
            <a:r>
              <a:rPr lang="en-US" sz="2400" dirty="0"/>
              <a:t>GPGPU-sim v3.2.2</a:t>
            </a:r>
          </a:p>
          <a:p>
            <a:pPr lvl="1"/>
            <a:r>
              <a:rPr lang="en-US" sz="2000" dirty="0"/>
              <a:t>13 SMXs (PEs), 1400MHz, 5-stage pipeline</a:t>
            </a:r>
          </a:p>
          <a:p>
            <a:pPr lvl="1"/>
            <a:r>
              <a:rPr lang="en-US" sz="2000" dirty="0"/>
              <a:t>16KB 4-way L1 D-cache, 128B </a:t>
            </a:r>
            <a:r>
              <a:rPr lang="en-US" sz="2000" dirty="0" err="1"/>
              <a:t>cacheline</a:t>
            </a:r>
            <a:endParaRPr lang="en-US" sz="2000" dirty="0"/>
          </a:p>
          <a:p>
            <a:pPr lvl="1"/>
            <a:r>
              <a:rPr lang="en-US" sz="2000" dirty="0"/>
              <a:t>1536KB 8-way L2 cache, 128B cacheline.128KB/Memory Partition</a:t>
            </a:r>
          </a:p>
          <a:p>
            <a:pPr lvl="1"/>
            <a:r>
              <a:rPr lang="en-US" sz="2000" dirty="0"/>
              <a:t>Greedy-Then-Oldest (GTO) dual warp scheduler</a:t>
            </a:r>
          </a:p>
          <a:p>
            <a:pPr lvl="1"/>
            <a:endParaRPr lang="en-US" sz="2000" dirty="0"/>
          </a:p>
          <a:p>
            <a:r>
              <a:rPr lang="en-US" sz="2400" dirty="0"/>
              <a:t>Concurrency Limitations</a:t>
            </a:r>
          </a:p>
          <a:p>
            <a:pPr lvl="1"/>
            <a:r>
              <a:rPr lang="en-US" sz="2000" dirty="0"/>
              <a:t>Concurrent CTA limit: 16 CTAs/SMX (PE) (208 CTAs in total)</a:t>
            </a:r>
          </a:p>
          <a:p>
            <a:pPr lvl="1"/>
            <a:r>
              <a:rPr lang="en-US" sz="2000" dirty="0"/>
              <a:t>Concurrent kernel limit: 32 hardware work queues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Evaluation Methodology 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287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7040" y="4343399"/>
            <a:ext cx="8544560" cy="912709"/>
          </a:xfrm>
        </p:spPr>
        <p:txBody>
          <a:bodyPr/>
          <a:lstStyle/>
          <a:p>
            <a:r>
              <a:rPr lang="en-US" sz="2400" dirty="0">
                <a:cs typeface="Arial"/>
              </a:rPr>
              <a:t>Performance Improvement: </a:t>
            </a:r>
          </a:p>
          <a:p>
            <a:pPr lvl="1"/>
            <a:r>
              <a:rPr lang="en-US" sz="2000" dirty="0">
                <a:cs typeface="Arial"/>
              </a:rPr>
              <a:t>69% over non-DP (all work done by parent kernel) </a:t>
            </a:r>
          </a:p>
          <a:p>
            <a:pPr lvl="1"/>
            <a:r>
              <a:rPr lang="en-US" sz="2000" dirty="0">
                <a:cs typeface="Arial"/>
              </a:rPr>
              <a:t>57% over baseline-DP (most work done by child kernels).</a:t>
            </a:r>
          </a:p>
          <a:p>
            <a:pPr lvl="1"/>
            <a:r>
              <a:rPr lang="en-US" sz="2000" dirty="0">
                <a:cs typeface="Arial"/>
              </a:rPr>
              <a:t>Within 4% of the Best-Offline-Search scenario.</a:t>
            </a:r>
          </a:p>
          <a:p>
            <a:pPr>
              <a:spcAft>
                <a:spcPts val="300"/>
              </a:spcAft>
            </a:pPr>
            <a:endParaRPr lang="en-US" sz="24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59130" y="5080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Evaluation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919678"/>
              </p:ext>
            </p:extLst>
          </p:nvPr>
        </p:nvGraphicFramePr>
        <p:xfrm>
          <a:off x="0" y="858095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 bwMode="auto">
          <a:xfrm flipV="1">
            <a:off x="922020" y="247650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0" y="224156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discussions are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present in the paper.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7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8" grpId="0" uiExpand="1">
        <p:bldSub>
          <a:bldChart bld="series"/>
        </p:bldSub>
      </p:bldGraphic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762000"/>
            <a:ext cx="854456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Dynamic parallelism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improves parallelism </a:t>
            </a:r>
            <a:r>
              <a:rPr lang="en-US" sz="2400" dirty="0">
                <a:latin typeface="+mj-lt"/>
              </a:rPr>
              <a:t>for irregular applications running on GPUs.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Aggressive and hardware-agnostic </a:t>
            </a:r>
            <a:r>
              <a:rPr lang="en-US" sz="2400" dirty="0">
                <a:latin typeface="+mj-lt"/>
              </a:rPr>
              <a:t>kernel launching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degrades performance </a:t>
            </a:r>
            <a:r>
              <a:rPr lang="en-US" sz="2400" dirty="0">
                <a:latin typeface="+mj-lt"/>
              </a:rPr>
              <a:t>because of overheads and hardware limitations.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We propose SPAWN, which makes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smart child kernel launching decisions </a:t>
            </a:r>
            <a:r>
              <a:rPr lang="en-US" sz="2400" dirty="0">
                <a:latin typeface="+mj-lt"/>
              </a:rPr>
              <a:t>based on the hardware state.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SPAWN improves performance by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69%</a:t>
            </a:r>
            <a:r>
              <a:rPr lang="en-US" sz="2400" dirty="0">
                <a:latin typeface="+mj-lt"/>
              </a:rPr>
              <a:t> over non-DP implementation and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57%</a:t>
            </a:r>
            <a:r>
              <a:rPr lang="en-US" sz="2400" dirty="0">
                <a:latin typeface="+mj-lt"/>
              </a:rPr>
              <a:t> over baseline-DP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1361002"/>
            <a:ext cx="9220200" cy="171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21" y="6029492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6455740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5971008"/>
            <a:ext cx="2306398" cy="66278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/>
        </p:nvSpPr>
        <p:spPr bwMode="auto">
          <a:xfrm>
            <a:off x="2028825" y="190499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Questions?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Irregularity: Source of </a:t>
            </a:r>
            <a:r>
              <a:rPr lang="en-US" sz="3600"/>
              <a:t>GPU </a:t>
            </a:r>
            <a:r>
              <a:rPr lang="en-US" sz="3600" dirty="0"/>
              <a:t>I</a:t>
            </a:r>
            <a:r>
              <a:rPr lang="en-US" sz="3600"/>
              <a:t>nefficiency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Imbalanced workload among GPU threads</a:t>
            </a:r>
          </a:p>
          <a:p>
            <a:pPr lvl="1"/>
            <a:r>
              <a:rPr lang="en-US" sz="2000" kern="0" dirty="0"/>
              <a:t>Thread-1 (T1) undertakes more computations than other threads.</a:t>
            </a:r>
          </a:p>
          <a:p>
            <a:pPr lvl="1"/>
            <a:endParaRPr lang="en-US" sz="2000" kern="0" dirty="0"/>
          </a:p>
          <a:p>
            <a:r>
              <a:rPr lang="en-US" sz="2400" kern="0" dirty="0"/>
              <a:t>Underutilized hardware resources</a:t>
            </a:r>
          </a:p>
          <a:p>
            <a:pPr lvl="1"/>
            <a:r>
              <a:rPr lang="en-US" sz="2000" kern="0" dirty="0"/>
              <a:t>Threads, register files, shared memory, etc.</a:t>
            </a:r>
          </a:p>
          <a:p>
            <a:pPr lvl="1"/>
            <a:endParaRPr lang="en-US" sz="2000" kern="0" dirty="0"/>
          </a:p>
        </p:txBody>
      </p:sp>
      <p:sp>
        <p:nvSpPr>
          <p:cNvPr id="42" name="Oval 41"/>
          <p:cNvSpPr/>
          <p:nvPr/>
        </p:nvSpPr>
        <p:spPr bwMode="auto">
          <a:xfrm>
            <a:off x="6112805" y="1574480"/>
            <a:ext cx="308711" cy="310896"/>
          </a:xfrm>
          <a:prstGeom prst="ellipse">
            <a:avLst/>
          </a:prstGeom>
          <a:solidFill>
            <a:srgbClr val="009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8164127" y="1666884"/>
            <a:ext cx="308711" cy="31089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916518" y="989773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235915" y="1851697"/>
            <a:ext cx="308711" cy="31089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T2</a:t>
            </a:r>
            <a:endParaRPr lang="en-US" sz="1400" b="1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6" name="Straight Connector 45"/>
          <p:cNvCxnSpPr>
            <a:stCxn id="42" idx="1"/>
            <a:endCxn id="44" idx="4"/>
          </p:cNvCxnSpPr>
          <p:nvPr/>
        </p:nvCxnSpPr>
        <p:spPr bwMode="auto">
          <a:xfrm flipH="1" flipV="1">
            <a:off x="6070874" y="1300669"/>
            <a:ext cx="87141" cy="319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5245712" y="17604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5315" y="24638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0260" y="1936686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781800" y="1112730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1" name="Straight Connector 50"/>
          <p:cNvCxnSpPr>
            <a:stCxn id="42" idx="2"/>
            <a:endCxn id="47" idx="6"/>
          </p:cNvCxnSpPr>
          <p:nvPr/>
        </p:nvCxnSpPr>
        <p:spPr bwMode="auto">
          <a:xfrm flipH="1">
            <a:off x="5554423" y="1729928"/>
            <a:ext cx="558382" cy="18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2" idx="4"/>
            <a:endCxn id="48" idx="0"/>
          </p:cNvCxnSpPr>
          <p:nvPr/>
        </p:nvCxnSpPr>
        <p:spPr bwMode="auto">
          <a:xfrm>
            <a:off x="6267161" y="1885376"/>
            <a:ext cx="132510" cy="5784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2" idx="5"/>
            <a:endCxn id="49" idx="1"/>
          </p:cNvCxnSpPr>
          <p:nvPr/>
        </p:nvCxnSpPr>
        <p:spPr bwMode="auto">
          <a:xfrm>
            <a:off x="6376306" y="1839846"/>
            <a:ext cx="289164" cy="1423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2" idx="7"/>
            <a:endCxn id="50" idx="2"/>
          </p:cNvCxnSpPr>
          <p:nvPr/>
        </p:nvCxnSpPr>
        <p:spPr bwMode="auto">
          <a:xfrm flipV="1">
            <a:off x="6376306" y="1268178"/>
            <a:ext cx="405494" cy="3518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45" idx="2"/>
            <a:endCxn id="49" idx="6"/>
          </p:cNvCxnSpPr>
          <p:nvPr/>
        </p:nvCxnSpPr>
        <p:spPr bwMode="auto">
          <a:xfrm flipH="1">
            <a:off x="6928971" y="2007145"/>
            <a:ext cx="306944" cy="84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7487457" y="262443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756094" y="108109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8" name="Straight Connector 57"/>
          <p:cNvCxnSpPr>
            <a:stCxn id="45" idx="1"/>
            <a:endCxn id="50" idx="5"/>
          </p:cNvCxnSpPr>
          <p:nvPr/>
        </p:nvCxnSpPr>
        <p:spPr bwMode="auto">
          <a:xfrm flipH="1" flipV="1">
            <a:off x="7045301" y="1378096"/>
            <a:ext cx="235824" cy="5191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45" idx="7"/>
            <a:endCxn id="57" idx="3"/>
          </p:cNvCxnSpPr>
          <p:nvPr/>
        </p:nvCxnSpPr>
        <p:spPr bwMode="auto">
          <a:xfrm flipV="1">
            <a:off x="7499416" y="1346457"/>
            <a:ext cx="301888" cy="5507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43" idx="1"/>
            <a:endCxn id="57" idx="6"/>
          </p:cNvCxnSpPr>
          <p:nvPr/>
        </p:nvCxnSpPr>
        <p:spPr bwMode="auto">
          <a:xfrm flipH="1" flipV="1">
            <a:off x="8064805" y="1236539"/>
            <a:ext cx="144532" cy="475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43" idx="3"/>
            <a:endCxn id="56" idx="7"/>
          </p:cNvCxnSpPr>
          <p:nvPr/>
        </p:nvCxnSpPr>
        <p:spPr bwMode="auto">
          <a:xfrm flipH="1">
            <a:off x="7750958" y="1932250"/>
            <a:ext cx="458379" cy="737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64164" y="2172137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3" name="Straight Connector 62"/>
          <p:cNvCxnSpPr>
            <a:stCxn id="42" idx="3"/>
            <a:endCxn id="62" idx="7"/>
          </p:cNvCxnSpPr>
          <p:nvPr/>
        </p:nvCxnSpPr>
        <p:spPr bwMode="auto">
          <a:xfrm flipH="1">
            <a:off x="5927665" y="1839846"/>
            <a:ext cx="230350" cy="37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0" idx="6"/>
            <a:endCxn id="57" idx="2"/>
          </p:cNvCxnSpPr>
          <p:nvPr/>
        </p:nvCxnSpPr>
        <p:spPr bwMode="auto">
          <a:xfrm flipV="1">
            <a:off x="7090511" y="1236539"/>
            <a:ext cx="665583" cy="31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6826359" y="2745458"/>
            <a:ext cx="308711" cy="31089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T4</a:t>
            </a:r>
          </a:p>
        </p:txBody>
      </p:sp>
      <p:cxnSp>
        <p:nvCxnSpPr>
          <p:cNvPr id="66" name="Straight Connector 65"/>
          <p:cNvCxnSpPr>
            <a:cxnSpLocks/>
            <a:stCxn id="56" idx="2"/>
            <a:endCxn id="65" idx="6"/>
          </p:cNvCxnSpPr>
          <p:nvPr/>
        </p:nvCxnSpPr>
        <p:spPr bwMode="auto">
          <a:xfrm flipH="1">
            <a:off x="7135070" y="2779879"/>
            <a:ext cx="352387" cy="121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519255" y="3330935"/>
            <a:ext cx="2419860" cy="2394453"/>
            <a:chOff x="5519255" y="3330935"/>
            <a:chExt cx="2419860" cy="2394453"/>
          </a:xfrm>
        </p:grpSpPr>
        <p:sp>
          <p:nvSpPr>
            <p:cNvPr id="67" name="Rectangle 66"/>
            <p:cNvSpPr/>
            <p:nvPr/>
          </p:nvSpPr>
          <p:spPr>
            <a:xfrm>
              <a:off x="6017887" y="33330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2494" y="3690905"/>
              <a:ext cx="457597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98689" y="33318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494886" y="3690905"/>
              <a:ext cx="457607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79281" y="3330936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>
              <a:off x="5980038" y="3684749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519255" y="3352572"/>
              <a:ext cx="6188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051978" y="3690905"/>
              <a:ext cx="457602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6013001" y="5472614"/>
              <a:ext cx="1855801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411205" y="3690905"/>
              <a:ext cx="457597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0270" y="3330935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6762220" y="4810821"/>
              <a:ext cx="1176895" cy="597478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Idle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62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741201" y="3713490"/>
            <a:ext cx="1840418" cy="2458710"/>
            <a:chOff x="6011011" y="3194418"/>
            <a:chExt cx="1840418" cy="2458710"/>
          </a:xfrm>
        </p:grpSpPr>
        <p:sp>
          <p:nvSpPr>
            <p:cNvPr id="69" name="Rectangle 68"/>
            <p:cNvSpPr/>
            <p:nvPr/>
          </p:nvSpPr>
          <p:spPr>
            <a:xfrm>
              <a:off x="6467842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65046" y="3552291"/>
              <a:ext cx="341361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09205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23677" y="3552291"/>
              <a:ext cx="341369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73699" y="3199881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6439607" y="3546135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11011" y="3280312"/>
              <a:ext cx="4616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6493273" y="3552291"/>
              <a:ext cx="341365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6464197" y="5334000"/>
              <a:ext cx="1384403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07239" y="3552291"/>
              <a:ext cx="341361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65386" y="3201437"/>
              <a:ext cx="386043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7262041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959245" y="4078382"/>
            <a:ext cx="341361" cy="63870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7603404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PE2</a:t>
            </a:r>
          </a:p>
        </p:txBody>
      </p:sp>
      <p:sp>
        <p:nvSpPr>
          <p:cNvPr id="143" name="Freeform 69"/>
          <p:cNvSpPr/>
          <p:nvPr/>
        </p:nvSpPr>
        <p:spPr>
          <a:xfrm>
            <a:off x="7617876" y="4078382"/>
            <a:ext cx="341369" cy="1073071"/>
          </a:xfrm>
          <a:custGeom>
            <a:avLst/>
            <a:gdLst>
              <a:gd name="connsiteX0" fmla="*/ 20 w 905793"/>
              <a:gd name="connsiteY0" fmla="*/ 0 h 2637671"/>
              <a:gd name="connsiteX1" fmla="*/ 905793 w 905793"/>
              <a:gd name="connsiteY1" fmla="*/ 0 h 2637671"/>
              <a:gd name="connsiteX2" fmla="*/ 905793 w 905793"/>
              <a:gd name="connsiteY2" fmla="*/ 888521 h 2637671"/>
              <a:gd name="connsiteX3" fmla="*/ 905785 w 905793"/>
              <a:gd name="connsiteY3" fmla="*/ 888521 h 2637671"/>
              <a:gd name="connsiteX4" fmla="*/ 905785 w 905793"/>
              <a:gd name="connsiteY4" fmla="*/ 1777042 h 2637671"/>
              <a:gd name="connsiteX5" fmla="*/ 905773 w 905793"/>
              <a:gd name="connsiteY5" fmla="*/ 1777042 h 2637671"/>
              <a:gd name="connsiteX6" fmla="*/ 905773 w 905793"/>
              <a:gd name="connsiteY6" fmla="*/ 2637671 h 2637671"/>
              <a:gd name="connsiteX7" fmla="*/ 0 w 905793"/>
              <a:gd name="connsiteY7" fmla="*/ 2637671 h 2637671"/>
              <a:gd name="connsiteX8" fmla="*/ 0 w 905793"/>
              <a:gd name="connsiteY8" fmla="*/ 1768417 h 2637671"/>
              <a:gd name="connsiteX9" fmla="*/ 12 w 905793"/>
              <a:gd name="connsiteY9" fmla="*/ 1768417 h 2637671"/>
              <a:gd name="connsiteX10" fmla="*/ 12 w 905793"/>
              <a:gd name="connsiteY10" fmla="*/ 888521 h 2637671"/>
              <a:gd name="connsiteX11" fmla="*/ 20 w 905793"/>
              <a:gd name="connsiteY11" fmla="*/ 888521 h 263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5793" h="2637671">
                <a:moveTo>
                  <a:pt x="20" y="0"/>
                </a:moveTo>
                <a:lnTo>
                  <a:pt x="905793" y="0"/>
                </a:lnTo>
                <a:lnTo>
                  <a:pt x="905793" y="888521"/>
                </a:lnTo>
                <a:lnTo>
                  <a:pt x="905785" y="888521"/>
                </a:lnTo>
                <a:lnTo>
                  <a:pt x="905785" y="1777042"/>
                </a:lnTo>
                <a:lnTo>
                  <a:pt x="905773" y="1777042"/>
                </a:lnTo>
                <a:lnTo>
                  <a:pt x="905773" y="2637671"/>
                </a:lnTo>
                <a:lnTo>
                  <a:pt x="0" y="2637671"/>
                </a:lnTo>
                <a:lnTo>
                  <a:pt x="0" y="1768417"/>
                </a:lnTo>
                <a:lnTo>
                  <a:pt x="12" y="1768417"/>
                </a:lnTo>
                <a:lnTo>
                  <a:pt x="12" y="888521"/>
                </a:lnTo>
                <a:lnTo>
                  <a:pt x="20" y="88852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4" name="Rectangle 143"/>
          <p:cNvSpPr/>
          <p:nvPr/>
        </p:nvSpPr>
        <p:spPr>
          <a:xfrm>
            <a:off x="7969669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PE3</a:t>
            </a:r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7233806" y="4072226"/>
            <a:ext cx="0" cy="1884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94822" y="3783477"/>
            <a:ext cx="461665" cy="23728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Execution Time</a:t>
            </a:r>
          </a:p>
        </p:txBody>
      </p:sp>
      <p:sp>
        <p:nvSpPr>
          <p:cNvPr id="147" name="Freeform 89"/>
          <p:cNvSpPr/>
          <p:nvPr/>
        </p:nvSpPr>
        <p:spPr>
          <a:xfrm>
            <a:off x="7276095" y="4078382"/>
            <a:ext cx="341365" cy="955367"/>
          </a:xfrm>
          <a:custGeom>
            <a:avLst/>
            <a:gdLst>
              <a:gd name="connsiteX0" fmla="*/ 1 w 905784"/>
              <a:gd name="connsiteY0" fmla="*/ 0 h 4395446"/>
              <a:gd name="connsiteX1" fmla="*/ 905774 w 905784"/>
              <a:gd name="connsiteY1" fmla="*/ 0 h 4395446"/>
              <a:gd name="connsiteX2" fmla="*/ 905774 w 905784"/>
              <a:gd name="connsiteY2" fmla="*/ 888521 h 4395446"/>
              <a:gd name="connsiteX3" fmla="*/ 905784 w 905784"/>
              <a:gd name="connsiteY3" fmla="*/ 888521 h 4395446"/>
              <a:gd name="connsiteX4" fmla="*/ 905784 w 905784"/>
              <a:gd name="connsiteY4" fmla="*/ 1777042 h 4395446"/>
              <a:gd name="connsiteX5" fmla="*/ 905783 w 905784"/>
              <a:gd name="connsiteY5" fmla="*/ 1777042 h 4395446"/>
              <a:gd name="connsiteX6" fmla="*/ 905783 w 905784"/>
              <a:gd name="connsiteY6" fmla="*/ 2665563 h 4395446"/>
              <a:gd name="connsiteX7" fmla="*/ 905778 w 905784"/>
              <a:gd name="connsiteY7" fmla="*/ 2665563 h 4395446"/>
              <a:gd name="connsiteX8" fmla="*/ 905778 w 905784"/>
              <a:gd name="connsiteY8" fmla="*/ 3526191 h 4395446"/>
              <a:gd name="connsiteX9" fmla="*/ 905773 w 905784"/>
              <a:gd name="connsiteY9" fmla="*/ 3526191 h 4395446"/>
              <a:gd name="connsiteX10" fmla="*/ 905773 w 905784"/>
              <a:gd name="connsiteY10" fmla="*/ 4395446 h 4395446"/>
              <a:gd name="connsiteX11" fmla="*/ 0 w 905784"/>
              <a:gd name="connsiteY11" fmla="*/ 4395446 h 4395446"/>
              <a:gd name="connsiteX12" fmla="*/ 0 w 905784"/>
              <a:gd name="connsiteY12" fmla="*/ 3506925 h 4395446"/>
              <a:gd name="connsiteX13" fmla="*/ 5 w 905784"/>
              <a:gd name="connsiteY13" fmla="*/ 3506925 h 4395446"/>
              <a:gd name="connsiteX14" fmla="*/ 5 w 905784"/>
              <a:gd name="connsiteY14" fmla="*/ 2637670 h 4395446"/>
              <a:gd name="connsiteX15" fmla="*/ 10 w 905784"/>
              <a:gd name="connsiteY15" fmla="*/ 2637670 h 4395446"/>
              <a:gd name="connsiteX16" fmla="*/ 10 w 905784"/>
              <a:gd name="connsiteY16" fmla="*/ 1777042 h 4395446"/>
              <a:gd name="connsiteX17" fmla="*/ 11 w 905784"/>
              <a:gd name="connsiteY17" fmla="*/ 1777042 h 4395446"/>
              <a:gd name="connsiteX18" fmla="*/ 11 w 905784"/>
              <a:gd name="connsiteY18" fmla="*/ 888521 h 4395446"/>
              <a:gd name="connsiteX19" fmla="*/ 1 w 905784"/>
              <a:gd name="connsiteY19" fmla="*/ 888521 h 439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5784" h="4395446">
                <a:moveTo>
                  <a:pt x="1" y="0"/>
                </a:moveTo>
                <a:lnTo>
                  <a:pt x="905774" y="0"/>
                </a:lnTo>
                <a:lnTo>
                  <a:pt x="905774" y="888521"/>
                </a:lnTo>
                <a:lnTo>
                  <a:pt x="905784" y="888521"/>
                </a:lnTo>
                <a:lnTo>
                  <a:pt x="905784" y="1777042"/>
                </a:lnTo>
                <a:lnTo>
                  <a:pt x="905783" y="1777042"/>
                </a:lnTo>
                <a:lnTo>
                  <a:pt x="905783" y="2665563"/>
                </a:lnTo>
                <a:lnTo>
                  <a:pt x="905778" y="2665563"/>
                </a:lnTo>
                <a:lnTo>
                  <a:pt x="905778" y="3526191"/>
                </a:lnTo>
                <a:lnTo>
                  <a:pt x="905773" y="3526191"/>
                </a:lnTo>
                <a:lnTo>
                  <a:pt x="905773" y="4395446"/>
                </a:lnTo>
                <a:lnTo>
                  <a:pt x="0" y="4395446"/>
                </a:lnTo>
                <a:lnTo>
                  <a:pt x="0" y="3506925"/>
                </a:lnTo>
                <a:lnTo>
                  <a:pt x="5" y="3506925"/>
                </a:lnTo>
                <a:lnTo>
                  <a:pt x="5" y="2637670"/>
                </a:lnTo>
                <a:lnTo>
                  <a:pt x="10" y="2637670"/>
                </a:lnTo>
                <a:lnTo>
                  <a:pt x="10" y="1777042"/>
                </a:lnTo>
                <a:lnTo>
                  <a:pt x="11" y="1777042"/>
                </a:lnTo>
                <a:lnTo>
                  <a:pt x="11" y="888521"/>
                </a:lnTo>
                <a:lnTo>
                  <a:pt x="1" y="888521"/>
                </a:lnTo>
                <a:close/>
              </a:path>
            </a:pathLst>
          </a:cu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8" name="Rectangle 147"/>
          <p:cNvSpPr/>
          <p:nvPr/>
        </p:nvSpPr>
        <p:spPr>
          <a:xfrm>
            <a:off x="8301438" y="4078382"/>
            <a:ext cx="341361" cy="36147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9" name="Rectangle 148"/>
          <p:cNvSpPr/>
          <p:nvPr/>
        </p:nvSpPr>
        <p:spPr>
          <a:xfrm>
            <a:off x="8261472" y="3718414"/>
            <a:ext cx="402176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279130" y="5429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1" name="Rectangle 150"/>
          <p:cNvSpPr/>
          <p:nvPr/>
        </p:nvSpPr>
        <p:spPr>
          <a:xfrm>
            <a:off x="7280692" y="5048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7288278" y="5818127"/>
            <a:ext cx="1384403" cy="42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Dynamic Parallelism in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800" kern="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400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Dynamic parallelism (DP)</a:t>
            </a:r>
          </a:p>
          <a:p>
            <a:pPr lvl="1"/>
            <a:r>
              <a:rPr lang="en-US" sz="2000" kern="0" dirty="0"/>
              <a:t>Allow applications to launch kernels at the device (GPU) side, without CPU intervention.</a:t>
            </a:r>
          </a:p>
          <a:p>
            <a:pPr lvl="1"/>
            <a:endParaRPr lang="en-US" sz="1800" kern="0" dirty="0"/>
          </a:p>
          <a:p>
            <a:r>
              <a:rPr lang="en-US" sz="2400" kern="0" dirty="0"/>
              <a:t>Advantages</a:t>
            </a:r>
          </a:p>
          <a:p>
            <a:pPr lvl="1"/>
            <a:r>
              <a:rPr lang="en-US" sz="2000" kern="0" dirty="0"/>
              <a:t>High GPU occupancy</a:t>
            </a:r>
          </a:p>
          <a:p>
            <a:pPr lvl="1"/>
            <a:r>
              <a:rPr lang="en-US" sz="2000" kern="0" dirty="0"/>
              <a:t>Dynamic load balancing</a:t>
            </a:r>
          </a:p>
          <a:p>
            <a:pPr lvl="1"/>
            <a:r>
              <a:rPr lang="en-US" sz="2000" kern="0" dirty="0"/>
              <a:t>Supports recursive parallel applications</a:t>
            </a:r>
          </a:p>
          <a:p>
            <a:pPr lvl="1"/>
            <a:endParaRPr lang="en-US" sz="2000" kern="0" dirty="0"/>
          </a:p>
        </p:txBody>
      </p:sp>
      <p:sp>
        <p:nvSpPr>
          <p:cNvPr id="98" name="Rounded Rectangle 97"/>
          <p:cNvSpPr/>
          <p:nvPr/>
        </p:nvSpPr>
        <p:spPr>
          <a:xfrm>
            <a:off x="4956519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9" name="Rounded Rectangle 98"/>
          <p:cNvSpPr/>
          <p:nvPr/>
        </p:nvSpPr>
        <p:spPr>
          <a:xfrm>
            <a:off x="5984413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Rounded Rectangle 99"/>
          <p:cNvSpPr/>
          <p:nvPr/>
        </p:nvSpPr>
        <p:spPr>
          <a:xfrm>
            <a:off x="6938894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Rounded Rectangle 100"/>
          <p:cNvSpPr/>
          <p:nvPr/>
        </p:nvSpPr>
        <p:spPr>
          <a:xfrm>
            <a:off x="7876532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2" name="Rounded Rectangle 101"/>
          <p:cNvSpPr/>
          <p:nvPr/>
        </p:nvSpPr>
        <p:spPr>
          <a:xfrm>
            <a:off x="5057861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5998377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4" name="Rounded Rectangle 103"/>
          <p:cNvSpPr/>
          <p:nvPr/>
        </p:nvSpPr>
        <p:spPr>
          <a:xfrm>
            <a:off x="6938894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335867" y="220400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311209" y="221182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0"/>
          </p:cNvCxnSpPr>
          <p:nvPr/>
        </p:nvCxnSpPr>
        <p:spPr>
          <a:xfrm flipH="1">
            <a:off x="6372518" y="2861285"/>
            <a:ext cx="4737" cy="26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85781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3873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90756" y="2467616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90756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98270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29328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32977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33925" y="1179118"/>
            <a:ext cx="4105275" cy="1024887"/>
            <a:chOff x="4733925" y="1179118"/>
            <a:chExt cx="4105275" cy="1024887"/>
          </a:xfrm>
        </p:grpSpPr>
        <p:sp>
          <p:nvSpPr>
            <p:cNvPr id="93" name="Rounded Rectangle 92"/>
            <p:cNvSpPr/>
            <p:nvPr/>
          </p:nvSpPr>
          <p:spPr>
            <a:xfrm>
              <a:off x="4733925" y="1183605"/>
              <a:ext cx="3463193" cy="26001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870026" y="167268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846176" y="168103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6" name="Straight Arrow Connector 95"/>
            <p:cNvCxnSpPr>
              <a:endCxn id="94" idx="0"/>
            </p:cNvCxnSpPr>
            <p:nvPr/>
          </p:nvCxnSpPr>
          <p:spPr>
            <a:xfrm>
              <a:off x="5335867" y="1443623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310905" y="1449325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674581" y="1742857"/>
              <a:ext cx="1285774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65896" y="1179118"/>
              <a:ext cx="1199252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33110" y="1765383"/>
              <a:ext cx="781880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847121" y="1973590"/>
              <a:ext cx="929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160263" y="1973590"/>
              <a:ext cx="303508" cy="228529"/>
            </a:xfrm>
            <a:prstGeom prst="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923193" y="2202119"/>
              <a:ext cx="7639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061767" y="1982315"/>
              <a:ext cx="777433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Threads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69390" y="1979012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78415" y="1982315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0355" y="1705896"/>
              <a:ext cx="634907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56884" y="1753825"/>
              <a:ext cx="487741" cy="203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54794" y="1980363"/>
              <a:ext cx="26483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7776913" y="2088488"/>
              <a:ext cx="3226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Curved Connector 127"/>
          <p:cNvCxnSpPr>
            <a:endCxn id="99" idx="0"/>
          </p:cNvCxnSpPr>
          <p:nvPr/>
        </p:nvCxnSpPr>
        <p:spPr>
          <a:xfrm rot="10800000" flipV="1">
            <a:off x="6358554" y="2204006"/>
            <a:ext cx="640118" cy="2383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endCxn id="102" idx="0"/>
          </p:cNvCxnSpPr>
          <p:nvPr/>
        </p:nvCxnSpPr>
        <p:spPr>
          <a:xfrm rot="10800000" flipV="1">
            <a:off x="5432002" y="2861283"/>
            <a:ext cx="705691" cy="26388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6634080" y="2862957"/>
            <a:ext cx="678955" cy="26463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101" idx="0"/>
          </p:cNvCxnSpPr>
          <p:nvPr/>
        </p:nvCxnSpPr>
        <p:spPr>
          <a:xfrm>
            <a:off x="7593636" y="2202119"/>
            <a:ext cx="657036" cy="23876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10090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56943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777482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24335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0" y="224177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Is Dynamic Parallelism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the solution for all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irregular applications?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80" name="Cloud 79"/>
          <p:cNvSpPr/>
          <p:nvPr/>
        </p:nvSpPr>
        <p:spPr bwMode="auto">
          <a:xfrm>
            <a:off x="5629379" y="5189474"/>
            <a:ext cx="1176895" cy="59747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 bwMode="auto">
          <a:xfrm>
            <a:off x="7400481" y="4076781"/>
            <a:ext cx="1110767" cy="627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cxnSpLocks/>
          </p:cNvCxnSpPr>
          <p:nvPr/>
        </p:nvCxnSpPr>
        <p:spPr bwMode="auto">
          <a:xfrm>
            <a:off x="7400481" y="4071066"/>
            <a:ext cx="729736" cy="7346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0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07413 -0.0402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1493 -0.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00069 -0.09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 animBg="1"/>
      <p:bldP spid="142" grpId="0"/>
      <p:bldP spid="143" grpId="0" animBg="1"/>
      <p:bldP spid="144" grpId="0"/>
      <p:bldP spid="146" grpId="0"/>
      <p:bldP spid="147" grpId="0" animBg="1"/>
      <p:bldP spid="148" grpId="0" animBg="1"/>
      <p:bldP spid="149" grpId="0"/>
      <p:bldP spid="150" grpId="0" animBg="1"/>
      <p:bldP spid="150" grpId="1" animBg="1"/>
      <p:bldP spid="151" grpId="0" animBg="1"/>
      <p:bldP spid="151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32" grpId="0"/>
      <p:bldP spid="133" grpId="0"/>
      <p:bldP spid="134" grpId="0"/>
      <p:bldP spid="135" grpId="0"/>
      <p:bldP spid="138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990600" y="5052489"/>
            <a:ext cx="708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1272933" y="2006462"/>
            <a:ext cx="0" cy="3403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reeform: Shape 19"/>
          <p:cNvSpPr/>
          <p:nvPr/>
        </p:nvSpPr>
        <p:spPr bwMode="auto">
          <a:xfrm>
            <a:off x="2044578" y="2386266"/>
            <a:ext cx="5333999" cy="2097312"/>
          </a:xfrm>
          <a:custGeom>
            <a:avLst/>
            <a:gdLst>
              <a:gd name="connsiteX0" fmla="*/ 0 w 3298004"/>
              <a:gd name="connsiteY0" fmla="*/ 1181887 h 1284628"/>
              <a:gd name="connsiteX1" fmla="*/ 1058238 w 3298004"/>
              <a:gd name="connsiteY1" fmla="*/ 358 h 1284628"/>
              <a:gd name="connsiteX2" fmla="*/ 3298004 w 3298004"/>
              <a:gd name="connsiteY2" fmla="*/ 1284628 h 128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004" h="1284628">
                <a:moveTo>
                  <a:pt x="0" y="1181887"/>
                </a:moveTo>
                <a:cubicBezTo>
                  <a:pt x="254285" y="582561"/>
                  <a:pt x="508571" y="-16765"/>
                  <a:pt x="1058238" y="358"/>
                </a:cubicBezTo>
                <a:cubicBezTo>
                  <a:pt x="1607905" y="17481"/>
                  <a:pt x="2452954" y="651054"/>
                  <a:pt x="3298004" y="1284628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015" y="2497811"/>
            <a:ext cx="615553" cy="2238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/>
              <a:t>Performance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8468" y="5035897"/>
            <a:ext cx="5052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Workload distribution ratio between parent and child</a:t>
            </a:r>
          </a:p>
        </p:txBody>
      </p:sp>
      <p:sp>
        <p:nvSpPr>
          <p:cNvPr id="25" name="Arrow: Right 24"/>
          <p:cNvSpPr/>
          <p:nvPr/>
        </p:nvSpPr>
        <p:spPr bwMode="auto">
          <a:xfrm>
            <a:off x="4501529" y="1875512"/>
            <a:ext cx="2889869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Arrow: Right 26"/>
          <p:cNvSpPr/>
          <p:nvPr/>
        </p:nvSpPr>
        <p:spPr bwMode="auto">
          <a:xfrm>
            <a:off x="1930111" y="1875512"/>
            <a:ext cx="149889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3911962" y="1971158"/>
            <a:ext cx="0" cy="2456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3429001" y="1961590"/>
            <a:ext cx="0" cy="24162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287043" y="1315259"/>
            <a:ext cx="26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Launching child kernels improves parallelism.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19357" y="1129392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More child kernels increase overhead, and do not improve parallelism further, due to hardware limits.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3694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parent 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50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child kernels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3531166" y="3852313"/>
            <a:ext cx="2202947" cy="63633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Performance peak</a:t>
            </a:r>
          </a:p>
        </p:txBody>
      </p:sp>
      <p:sp>
        <p:nvSpPr>
          <p:cNvPr id="21" name="Arrow: Right 26"/>
          <p:cNvSpPr/>
          <p:nvPr/>
        </p:nvSpPr>
        <p:spPr bwMode="auto">
          <a:xfrm rot="14420598">
            <a:off x="3358631" y="2978846"/>
            <a:ext cx="1225082" cy="332371"/>
          </a:xfrm>
          <a:prstGeom prst="rightArrow">
            <a:avLst>
              <a:gd name="adj1" fmla="val 50000"/>
              <a:gd name="adj2" fmla="val 76490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16" y="1655597"/>
            <a:ext cx="4857065" cy="3238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9776" y="4924896"/>
            <a:ext cx="541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There is no free lunch!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228600" y="365125"/>
            <a:ext cx="86868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/>
              <a:t>Dynamic Parallelism in GPUs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601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/>
      <p:bldP spid="25" grpId="0" animBg="1"/>
      <p:bldP spid="27" grpId="0" animBg="1"/>
      <p:bldP spid="35" grpId="0"/>
      <p:bldP spid="36" grpId="0"/>
      <p:bldP spid="37" grpId="0"/>
      <p:bldP spid="38" grpId="0"/>
      <p:bldP spid="5" grpId="0" animBg="1"/>
      <p:bldP spid="21" grpId="0" animBg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27906"/>
            <a:ext cx="8229600" cy="4525963"/>
          </a:xfrm>
        </p:spPr>
        <p:txBody>
          <a:bodyPr/>
          <a:lstStyle/>
          <a:p>
            <a:r>
              <a:rPr lang="en-US" sz="2800" dirty="0"/>
              <a:t>Dynamic Parallelism </a:t>
            </a:r>
            <a:r>
              <a:rPr lang="en-US" sz="2800" dirty="0">
                <a:solidFill>
                  <a:srgbClr val="002060"/>
                </a:solidFill>
              </a:rPr>
              <a:t>improves parallelism for irregular applications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running on GPUs.</a:t>
            </a:r>
          </a:p>
          <a:p>
            <a:r>
              <a:rPr lang="en-US" sz="2800" dirty="0"/>
              <a:t>However, aggressively launching child kernels </a:t>
            </a:r>
            <a:r>
              <a:rPr lang="en-US" sz="2800" dirty="0">
                <a:solidFill>
                  <a:srgbClr val="FF0000"/>
                </a:solidFill>
              </a:rPr>
              <a:t>without knowledge of hardware state degrades performance.</a:t>
            </a:r>
          </a:p>
          <a:p>
            <a:r>
              <a:rPr lang="en-US" sz="2800" dirty="0"/>
              <a:t>DP needs to make </a:t>
            </a:r>
            <a:r>
              <a:rPr lang="en-US" sz="2800" dirty="0">
                <a:solidFill>
                  <a:srgbClr val="002060"/>
                </a:solidFill>
              </a:rPr>
              <a:t>smarter decisions on how many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child kernels should be launched.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662781"/>
          </a:xfrm>
        </p:spPr>
        <p:txBody>
          <a:bodyPr/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5240" y="2286000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Our proposal: </a:t>
            </a:r>
            <a:r>
              <a:rPr lang="en-US" b="1" dirty="0"/>
              <a:t>SPAWN, a runtime framework, </a:t>
            </a:r>
          </a:p>
          <a:p>
            <a:pPr algn="ctr"/>
            <a:r>
              <a:rPr lang="en-US" b="1" dirty="0"/>
              <a:t>which uses GPU hardware state to decide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how many </a:t>
            </a:r>
            <a:r>
              <a:rPr lang="en-US" b="1" dirty="0"/>
              <a:t>kernels to launch</a:t>
            </a:r>
          </a:p>
        </p:txBody>
      </p:sp>
    </p:spTree>
    <p:extLst>
      <p:ext uri="{BB962C8B-B14F-4D97-AF65-F5344CB8AC3E}">
        <p14:creationId xmlns:p14="http://schemas.microsoft.com/office/powerpoint/2010/main" val="12609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 bwMode="auto">
          <a:xfrm>
            <a:off x="5638800" y="3192941"/>
            <a:ext cx="121920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6324600" y="2902769"/>
            <a:ext cx="1276056" cy="2560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7550963" y="3189244"/>
            <a:ext cx="82296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9814" y="2351955"/>
            <a:ext cx="5025057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(type *workload){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THRESHOLD){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      child&lt;&lt;&lt;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c_stream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                5.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){…}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884242"/>
          </a:xfrm>
        </p:spPr>
        <p:txBody>
          <a:bodyPr/>
          <a:lstStyle/>
          <a:p>
            <a:r>
              <a:rPr lang="en-US" sz="3600" dirty="0"/>
              <a:t>Background: DP Usage in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36971" y="1271293"/>
            <a:ext cx="4082629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Three key parameters related to child kernel.</a:t>
            </a:r>
          </a:p>
          <a:p>
            <a:pPr lvl="1"/>
            <a:r>
              <a:rPr lang="en-US" sz="2000" kern="0" dirty="0"/>
              <a:t>Workload distribution </a:t>
            </a:r>
          </a:p>
          <a:p>
            <a:pPr marL="457200" lvl="1" indent="0">
              <a:buNone/>
            </a:pPr>
            <a:r>
              <a:rPr lang="en-US" sz="2000" kern="0" dirty="0"/>
              <a:t>    ratio  (</a:t>
            </a:r>
            <a:r>
              <a:rPr lang="en-US" sz="2000" kern="0" dirty="0">
                <a:solidFill>
                  <a:srgbClr val="FF0000"/>
                </a:solidFill>
              </a:rPr>
              <a:t>THRESHOLD</a:t>
            </a:r>
            <a:r>
              <a:rPr lang="en-US" sz="2000" kern="0" dirty="0"/>
              <a:t>)</a:t>
            </a:r>
          </a:p>
          <a:p>
            <a:pPr lvl="1"/>
            <a:r>
              <a:rPr lang="en-US" sz="2000" kern="0" dirty="0"/>
              <a:t>Child kernel dimension </a:t>
            </a:r>
            <a:r>
              <a:rPr lang="en-US" sz="2000" kern="0" dirty="0">
                <a:solidFill>
                  <a:srgbClr val="FF0000"/>
                </a:solidFill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</a:rPr>
              <a:t>c_grid</a:t>
            </a:r>
            <a:r>
              <a:rPr lang="en-US" sz="2000" kern="0" dirty="0">
                <a:solidFill>
                  <a:srgbClr val="FF0000"/>
                </a:solidFill>
              </a:rPr>
              <a:t>, </a:t>
            </a:r>
            <a:r>
              <a:rPr lang="en-US" sz="2000" kern="0" dirty="0" err="1">
                <a:solidFill>
                  <a:srgbClr val="FF0000"/>
                </a:solidFill>
              </a:rPr>
              <a:t>c_cta</a:t>
            </a:r>
            <a:r>
              <a:rPr lang="en-US" sz="2000" kern="0" dirty="0">
                <a:solidFill>
                  <a:srgbClr val="FF0000"/>
                </a:solidFill>
              </a:rPr>
              <a:t>)</a:t>
            </a:r>
            <a:endParaRPr lang="en-US" sz="2000" kern="0" dirty="0"/>
          </a:p>
          <a:p>
            <a:pPr lvl="1"/>
            <a:r>
              <a:rPr lang="en-US" sz="2000" kern="0" dirty="0"/>
              <a:t>Child kernel execution order (</a:t>
            </a:r>
            <a:r>
              <a:rPr lang="en-US" sz="2000" kern="0" dirty="0" err="1">
                <a:solidFill>
                  <a:srgbClr val="FF0000"/>
                </a:solidFill>
              </a:rPr>
              <a:t>c_stream</a:t>
            </a:r>
            <a:r>
              <a:rPr lang="en-US" sz="2000" kern="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9814" y="1127823"/>
            <a:ext cx="5025057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parent&lt;&lt;&lt;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*workload); </a:t>
            </a: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9814" y="4387791"/>
            <a:ext cx="5035943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__global__ void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child(*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20450" y="1088674"/>
            <a:ext cx="11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code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7143" y="2351955"/>
            <a:ext cx="15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4764" y="4735722"/>
            <a:ext cx="15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kernel</a:t>
            </a:r>
          </a:p>
        </p:txBody>
      </p:sp>
    </p:spTree>
    <p:extLst>
      <p:ext uri="{BB962C8B-B14F-4D97-AF65-F5344CB8AC3E}">
        <p14:creationId xmlns:p14="http://schemas.microsoft.com/office/powerpoint/2010/main" val="4189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16" grpId="0" animBg="1"/>
      <p:bldP spid="17" grpId="0" animBg="1"/>
      <p:bldP spid="18" grpId="0" animBg="1"/>
      <p:bldP spid="1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61" name="Flowchart: Document 160"/>
          <p:cNvSpPr/>
          <p:nvPr/>
        </p:nvSpPr>
        <p:spPr>
          <a:xfrm>
            <a:off x="1718102" y="1623203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920889" y="2388848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163" name="Straight Arrow Connector 162"/>
          <p:cNvCxnSpPr>
            <a:stCxn id="161" idx="2"/>
            <a:endCxn id="162" idx="0"/>
          </p:cNvCxnSpPr>
          <p:nvPr/>
        </p:nvCxnSpPr>
        <p:spPr>
          <a:xfrm>
            <a:off x="2136151" y="2049468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cxnSpLocks/>
            <a:stCxn id="162" idx="3"/>
            <a:endCxn id="217" idx="1"/>
          </p:cNvCxnSpPr>
          <p:nvPr/>
        </p:nvCxnSpPr>
        <p:spPr>
          <a:xfrm flipV="1">
            <a:off x="2354610" y="1249368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250509" y="2121709"/>
            <a:ext cx="150192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35286" y="3128344"/>
            <a:ext cx="2720733" cy="886425"/>
            <a:chOff x="5844533" y="2887817"/>
            <a:chExt cx="2720733" cy="886425"/>
          </a:xfrm>
        </p:grpSpPr>
        <p:sp>
          <p:nvSpPr>
            <p:cNvPr id="176" name="Rectangle 175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3415328" y="1756880"/>
            <a:ext cx="2425292" cy="988209"/>
            <a:chOff x="2915094" y="1444545"/>
            <a:chExt cx="3248446" cy="1256397"/>
          </a:xfrm>
        </p:grpSpPr>
        <p:sp>
          <p:nvSpPr>
            <p:cNvPr id="258" name="Rectangle 257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272" name="TextBox 271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2514030" y="2934305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5376083" y="1931704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5418982" y="3542847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206" name="Oval 205"/>
          <p:cNvSpPr/>
          <p:nvPr/>
        </p:nvSpPr>
        <p:spPr>
          <a:xfrm>
            <a:off x="2950069" y="213404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207" name="Oval 206"/>
          <p:cNvSpPr/>
          <p:nvPr/>
        </p:nvSpPr>
        <p:spPr>
          <a:xfrm>
            <a:off x="4295767" y="1508914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208" name="Oval 207"/>
          <p:cNvSpPr/>
          <p:nvPr/>
        </p:nvSpPr>
        <p:spPr>
          <a:xfrm>
            <a:off x="4292657" y="2859619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209" name="Oval 208"/>
          <p:cNvSpPr/>
          <p:nvPr/>
        </p:nvSpPr>
        <p:spPr>
          <a:xfrm>
            <a:off x="4284593" y="406223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211" name="Down Arrow 210"/>
          <p:cNvSpPr/>
          <p:nvPr/>
        </p:nvSpPr>
        <p:spPr>
          <a:xfrm>
            <a:off x="4460445" y="2739421"/>
            <a:ext cx="221928" cy="39226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2" name="Down Arrow 211"/>
          <p:cNvSpPr/>
          <p:nvPr/>
        </p:nvSpPr>
        <p:spPr>
          <a:xfrm>
            <a:off x="4458384" y="1382950"/>
            <a:ext cx="221928" cy="37830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3" name="Down Arrow 212"/>
          <p:cNvSpPr/>
          <p:nvPr/>
        </p:nvSpPr>
        <p:spPr>
          <a:xfrm>
            <a:off x="4456097" y="4012206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9" name="Group 8"/>
          <p:cNvGrpSpPr/>
          <p:nvPr/>
        </p:nvGrpSpPr>
        <p:grpSpPr>
          <a:xfrm>
            <a:off x="3334951" y="4287748"/>
            <a:ext cx="2629769" cy="844336"/>
            <a:chOff x="5944198" y="4047221"/>
            <a:chExt cx="2629769" cy="844336"/>
          </a:xfrm>
        </p:grpSpPr>
        <p:grpSp>
          <p:nvGrpSpPr>
            <p:cNvPr id="174" name="Group 173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3920366" y="1047774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805815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Background: Hardware Support for DP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08339" y="1261557"/>
            <a:ext cx="2765429" cy="4014116"/>
            <a:chOff x="6114447" y="1014834"/>
            <a:chExt cx="2765429" cy="4014116"/>
          </a:xfrm>
        </p:grpSpPr>
        <p:sp>
          <p:nvSpPr>
            <p:cNvPr id="210" name="Oval 209"/>
            <p:cNvSpPr/>
            <p:nvPr/>
          </p:nvSpPr>
          <p:spPr>
            <a:xfrm>
              <a:off x="8668955" y="4818876"/>
              <a:ext cx="147209" cy="1553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cxnSp>
          <p:nvCxnSpPr>
            <p:cNvPr id="219" name="Straight Arrow Connector 218"/>
            <p:cNvCxnSpPr>
              <a:cxnSpLocks/>
            </p:cNvCxnSpPr>
            <p:nvPr/>
          </p:nvCxnSpPr>
          <p:spPr>
            <a:xfrm flipH="1">
              <a:off x="7812198" y="1027978"/>
              <a:ext cx="106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/>
            <p:cNvCxnSpPr/>
            <p:nvPr/>
          </p:nvCxnSpPr>
          <p:spPr>
            <a:xfrm flipV="1">
              <a:off x="8089768" y="1014834"/>
              <a:ext cx="773883" cy="40018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114447" y="4879470"/>
              <a:ext cx="2202380" cy="149480"/>
              <a:chOff x="6114447" y="4879470"/>
              <a:chExt cx="2202380" cy="14948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114447" y="4879471"/>
                <a:ext cx="2202380" cy="149479"/>
                <a:chOff x="4545489" y="5810716"/>
                <a:chExt cx="3382957" cy="193412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flipH="1" flipV="1">
                  <a:off x="4545489" y="5982169"/>
                  <a:ext cx="3064493" cy="56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4557460" y="5821248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5365885" y="5813493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7928446" y="5810716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 flipV="1">
                <a:off x="7222762" y="4879470"/>
                <a:ext cx="0" cy="1413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18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5" grpId="0" animBg="1"/>
      <p:bldP spid="194" grpId="0"/>
      <p:bldP spid="195" grpId="0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18054</TotalTime>
  <Words>1452</Words>
  <Application>Microsoft Office PowerPoint</Application>
  <PresentationFormat>On-screen Show (4:3)</PresentationFormat>
  <Paragraphs>513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Cambria Math</vt:lpstr>
      <vt:lpstr>Times New Roman</vt:lpstr>
      <vt:lpstr>Blank Presentation</vt:lpstr>
      <vt:lpstr>PowerPoint Presentation</vt:lpstr>
      <vt:lpstr>Irregularity of Applications</vt:lpstr>
      <vt:lpstr>Irregularity: Source of GPU Inefficiency</vt:lpstr>
      <vt:lpstr>Dynamic Parallelism in GPUs</vt:lpstr>
      <vt:lpstr>PowerPoint Presentation</vt:lpstr>
      <vt:lpstr>Executive Summary</vt:lpstr>
      <vt:lpstr>PowerPoint Presentation</vt:lpstr>
      <vt:lpstr>Background: DP Usage in Applications</vt:lpstr>
      <vt:lpstr>PowerPoint Presentation</vt:lpstr>
      <vt:lpstr>PowerPoint Presentation</vt:lpstr>
      <vt:lpstr>PowerPoint Presentation</vt:lpstr>
      <vt:lpstr>PowerPoint Presentation</vt:lpstr>
      <vt:lpstr>Workload Distribution</vt:lpstr>
      <vt:lpstr>Workload Distribution</vt:lpstr>
      <vt:lpstr>Workload Distribution</vt:lpstr>
      <vt:lpstr>PowerPoint Presentation</vt:lpstr>
      <vt:lpstr>Our goal</vt:lpstr>
      <vt:lpstr>Outline</vt:lpstr>
      <vt:lpstr>Design Challenges</vt:lpstr>
      <vt:lpstr>Design Challenges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Conclusions</vt:lpstr>
      <vt:lpstr>PowerPoint Presentation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Ashutosh Pattnaik</cp:lastModifiedBy>
  <cp:revision>1351</cp:revision>
  <dcterms:created xsi:type="dcterms:W3CDTF">2008-11-20T14:40:58Z</dcterms:created>
  <dcterms:modified xsi:type="dcterms:W3CDTF">2017-02-14T15:03:43Z</dcterms:modified>
</cp:coreProperties>
</file>