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3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55" r:id="rId3"/>
    <p:sldId id="384" r:id="rId4"/>
    <p:sldId id="385" r:id="rId5"/>
    <p:sldId id="386" r:id="rId6"/>
    <p:sldId id="295" r:id="rId7"/>
    <p:sldId id="372" r:id="rId8"/>
    <p:sldId id="387" r:id="rId9"/>
    <p:sldId id="389" r:id="rId10"/>
    <p:sldId id="391" r:id="rId11"/>
    <p:sldId id="390" r:id="rId12"/>
    <p:sldId id="394" r:id="rId13"/>
    <p:sldId id="395" r:id="rId14"/>
    <p:sldId id="414" r:id="rId15"/>
    <p:sldId id="420" r:id="rId16"/>
    <p:sldId id="400" r:id="rId17"/>
    <p:sldId id="421" r:id="rId18"/>
    <p:sldId id="419" r:id="rId19"/>
    <p:sldId id="359" r:id="rId20"/>
    <p:sldId id="369" r:id="rId21"/>
    <p:sldId id="402" r:id="rId22"/>
    <p:sldId id="404" r:id="rId23"/>
    <p:sldId id="405" r:id="rId24"/>
    <p:sldId id="361" r:id="rId25"/>
    <p:sldId id="418" r:id="rId26"/>
    <p:sldId id="407" r:id="rId27"/>
    <p:sldId id="409" r:id="rId28"/>
    <p:sldId id="408" r:id="rId29"/>
    <p:sldId id="412" r:id="rId30"/>
    <p:sldId id="413" r:id="rId31"/>
    <p:sldId id="416" r:id="rId32"/>
    <p:sldId id="417" r:id="rId33"/>
    <p:sldId id="362" r:id="rId34"/>
    <p:sldId id="364" r:id="rId35"/>
    <p:sldId id="366" r:id="rId36"/>
    <p:sldId id="367" r:id="rId37"/>
    <p:sldId id="298" r:id="rId38"/>
    <p:sldId id="327" r:id="rId39"/>
    <p:sldId id="326" r:id="rId40"/>
    <p:sldId id="293" r:id="rId41"/>
    <p:sldId id="352" r:id="rId42"/>
    <p:sldId id="375" r:id="rId43"/>
    <p:sldId id="379" r:id="rId44"/>
    <p:sldId id="378" r:id="rId45"/>
    <p:sldId id="37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390"/>
    <a:srgbClr val="425B89"/>
    <a:srgbClr val="101A35"/>
    <a:srgbClr val="D9D9D9"/>
    <a:srgbClr val="A6A6A6"/>
    <a:srgbClr val="2D2D8A"/>
    <a:srgbClr val="182E67"/>
    <a:srgbClr val="1B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81599" autoAdjust="0"/>
  </p:normalViewPr>
  <p:slideViewPr>
    <p:cSldViewPr>
      <p:cViewPr>
        <p:scale>
          <a:sx n="112" d="100"/>
          <a:sy n="112" d="100"/>
        </p:scale>
        <p:origin x="160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aup234\Dropbox\ISCA2016-Results\Results-Baseline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4" Type="http://schemas.openxmlformats.org/officeDocument/2006/relationships/oleObject" Target="file:///C:\Users\aup234\Dropbox\ISCA2016-Results\Final-Results.xlsx" TargetMode="External"/><Relationship Id="rId1" Type="http://schemas.microsoft.com/office/2011/relationships/chartStyle" Target="style10.xml"/><Relationship Id="rId2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4" Type="http://schemas.openxmlformats.org/officeDocument/2006/relationships/oleObject" Target="file:///C:\Users\aup234\Dropbox\ISCA2016-Results\Final-Results.xlsx" TargetMode="External"/><Relationship Id="rId1" Type="http://schemas.microsoft.com/office/2011/relationships/chartStyle" Target="style11.xml"/><Relationship Id="rId2" Type="http://schemas.microsoft.com/office/2011/relationships/chartColorStyle" Target="colors1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aup234\Dropbox\ISCA2016-Results\Results-Baselin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/C:\Users\aup234\Dropbox\ISCA2016-Results\Final-Results.xlsx" TargetMode="Externa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oleObject" Target="file:///C:\Users\aup234\Dropbox\ISCA2016-Results\Final-Results.xlsx" TargetMode="Externa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aup234\Dropbox\Results-Concurrent-Best%20(Autosaved)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aup234\Dropbox\ISCA2016-Results\Final-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aup234\Dropbox\ISCA2016-Results\Final-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p234\Dropbox\ISCA2016-Results\analysis-Inputs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C:\Users\aup234\Dropbox\ISCA2016-Results\train-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5647064387222"/>
          <c:y val="0.089212293230788"/>
          <c:w val="0.890022818093684"/>
          <c:h val="0.60645638771897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Sheet1!$H$1</c:f>
              <c:strCache>
                <c:ptCount val="1"/>
                <c:pt idx="0">
                  <c:v>Off-Chip Transactions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Sheet1!$F$2:$F$27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avg</c:v>
                </c:pt>
              </c:strCache>
            </c:strRef>
          </c:cat>
          <c:val>
            <c:numRef>
              <c:f>Sheet1!$H$2:$H$27</c:f>
              <c:numCache>
                <c:formatCode>General</c:formatCode>
                <c:ptCount val="26"/>
                <c:pt idx="0">
                  <c:v>0.654284150431643</c:v>
                </c:pt>
                <c:pt idx="1">
                  <c:v>0.322587773952558</c:v>
                </c:pt>
                <c:pt idx="2">
                  <c:v>0.999198373909469</c:v>
                </c:pt>
                <c:pt idx="3">
                  <c:v>0.160130440424957</c:v>
                </c:pt>
                <c:pt idx="4">
                  <c:v>0.181771695967114</c:v>
                </c:pt>
                <c:pt idx="5">
                  <c:v>0.0632811413560585</c:v>
                </c:pt>
                <c:pt idx="6">
                  <c:v>0.300258217642587</c:v>
                </c:pt>
                <c:pt idx="7">
                  <c:v>0.241209263702215</c:v>
                </c:pt>
                <c:pt idx="8">
                  <c:v>0.573181917267126</c:v>
                </c:pt>
                <c:pt idx="9">
                  <c:v>0.301959002136442</c:v>
                </c:pt>
                <c:pt idx="10">
                  <c:v>0.539364792152755</c:v>
                </c:pt>
                <c:pt idx="11">
                  <c:v>0.992211340267786</c:v>
                </c:pt>
                <c:pt idx="12">
                  <c:v>0.991577069061985</c:v>
                </c:pt>
                <c:pt idx="13">
                  <c:v>0.625351792866379</c:v>
                </c:pt>
                <c:pt idx="14">
                  <c:v>0.664242912421211</c:v>
                </c:pt>
                <c:pt idx="15">
                  <c:v>0.0622724030644447</c:v>
                </c:pt>
                <c:pt idx="16">
                  <c:v>0.197464236653533</c:v>
                </c:pt>
                <c:pt idx="17">
                  <c:v>0.528284041608378</c:v>
                </c:pt>
                <c:pt idx="18">
                  <c:v>0.420255603746936</c:v>
                </c:pt>
                <c:pt idx="19">
                  <c:v>0.775088148936819</c:v>
                </c:pt>
                <c:pt idx="20">
                  <c:v>0.421652026448619</c:v>
                </c:pt>
                <c:pt idx="21">
                  <c:v>0.207686561965077</c:v>
                </c:pt>
                <c:pt idx="22">
                  <c:v>0.455573984433087</c:v>
                </c:pt>
                <c:pt idx="23">
                  <c:v>0.636564770426837</c:v>
                </c:pt>
                <c:pt idx="24">
                  <c:v>0.785538059118351</c:v>
                </c:pt>
                <c:pt idx="25">
                  <c:v>0.484039588798495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AB7-4627-BD87-E38191B54A6E}"/>
            </c:ext>
          </c:extLst>
        </c:ser>
        <c:ser>
          <c:idx val="2"/>
          <c:order val="1"/>
          <c:tx>
            <c:strRef>
              <c:f>Sheet1!$I$1</c:f>
              <c:strCache>
                <c:ptCount val="1"/>
                <c:pt idx="0">
                  <c:v>Off-Chip Energy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Sheet1!$F$2:$F$27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avg</c:v>
                </c:pt>
              </c:strCache>
            </c:strRef>
          </c:cat>
          <c:val>
            <c:numRef>
              <c:f>Sheet1!$I$2:$I$27</c:f>
              <c:numCache>
                <c:formatCode>General</c:formatCode>
                <c:ptCount val="26"/>
                <c:pt idx="0">
                  <c:v>0.647452622374865</c:v>
                </c:pt>
                <c:pt idx="1">
                  <c:v>0.379628684447078</c:v>
                </c:pt>
                <c:pt idx="2">
                  <c:v>0.392779397707465</c:v>
                </c:pt>
                <c:pt idx="3">
                  <c:v>0.327719498488036</c:v>
                </c:pt>
                <c:pt idx="4">
                  <c:v>0.369427904415442</c:v>
                </c:pt>
                <c:pt idx="5">
                  <c:v>0.103488419631535</c:v>
                </c:pt>
                <c:pt idx="6">
                  <c:v>0.463761653183266</c:v>
                </c:pt>
                <c:pt idx="7">
                  <c:v>0.145760239951315</c:v>
                </c:pt>
                <c:pt idx="8">
                  <c:v>0.510369768272386</c:v>
                </c:pt>
                <c:pt idx="9">
                  <c:v>0.36467406257181</c:v>
                </c:pt>
                <c:pt idx="10">
                  <c:v>0.339561595682339</c:v>
                </c:pt>
                <c:pt idx="11">
                  <c:v>0.561493387622711</c:v>
                </c:pt>
                <c:pt idx="12">
                  <c:v>0.544446781104598</c:v>
                </c:pt>
                <c:pt idx="13">
                  <c:v>0.306533935185972</c:v>
                </c:pt>
                <c:pt idx="14">
                  <c:v>0.478354060714824</c:v>
                </c:pt>
                <c:pt idx="15">
                  <c:v>0.013530197965509</c:v>
                </c:pt>
                <c:pt idx="16">
                  <c:v>0.329495114006418</c:v>
                </c:pt>
                <c:pt idx="17">
                  <c:v>0.386887855474125</c:v>
                </c:pt>
                <c:pt idx="18">
                  <c:v>0.528106003306911</c:v>
                </c:pt>
                <c:pt idx="19">
                  <c:v>0.69227775808421</c:v>
                </c:pt>
                <c:pt idx="20">
                  <c:v>0.346102118494604</c:v>
                </c:pt>
                <c:pt idx="21">
                  <c:v>0.426091856889476</c:v>
                </c:pt>
                <c:pt idx="22">
                  <c:v>0.332888842652465</c:v>
                </c:pt>
                <c:pt idx="23">
                  <c:v>0.68238754894353</c:v>
                </c:pt>
                <c:pt idx="24">
                  <c:v>0.547080976723572</c:v>
                </c:pt>
                <c:pt idx="25">
                  <c:v>0.408812011355778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AB7-4627-BD87-E38191B54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22098368"/>
        <c:axId val="2121987648"/>
      </c:barChart>
      <c:catAx>
        <c:axId val="21220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1987648"/>
        <c:crosses val="autoZero"/>
        <c:auto val="1"/>
        <c:lblAlgn val="ctr"/>
        <c:lblOffset val="100"/>
        <c:noMultiLvlLbl val="0"/>
      </c:catAx>
      <c:valAx>
        <c:axId val="21219876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Fraction</a:t>
                </a:r>
              </a:p>
            </c:rich>
          </c:tx>
          <c:layout>
            <c:manualLayout>
              <c:xMode val="edge"/>
              <c:yMode val="edge"/>
              <c:x val="0.00170379040457781"/>
              <c:y val="0.298586644692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2098368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96963774798421"/>
          <c:y val="0.000230116584264176"/>
          <c:w val="0.669150993431521"/>
          <c:h val="0.08924030329542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0984859020461"/>
          <c:y val="0.104717813051146"/>
          <c:w val="0.808996289256946"/>
          <c:h val="0.491734794138323"/>
        </c:manualLayout>
      </c:layout>
      <c:barChart>
        <c:barDir val="col"/>
        <c:grouping val="percentStacked"/>
        <c:varyColors val="0"/>
        <c:ser>
          <c:idx val="1"/>
          <c:order val="0"/>
          <c:tx>
            <c:strRef>
              <c:f>'%ExeTimePlots'!$C$1</c:f>
              <c:strCache>
                <c:ptCount val="1"/>
                <c:pt idx="0">
                  <c:v>GPU-PIC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'%ExeTimePlots'!$A$2:$A$27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avg (test)</c:v>
                </c:pt>
              </c:strCache>
            </c:strRef>
          </c:cat>
          <c:val>
            <c:numRef>
              <c:f>'%ExeTimePlots'!$C$2:$C$27</c:f>
              <c:numCache>
                <c:formatCode>General</c:formatCode>
                <c:ptCount val="26"/>
                <c:pt idx="0">
                  <c:v>5.12544058362387E7</c:v>
                </c:pt>
                <c:pt idx="1">
                  <c:v>0.0</c:v>
                </c:pt>
                <c:pt idx="2">
                  <c:v>0.0</c:v>
                </c:pt>
                <c:pt idx="3">
                  <c:v>2.36110466830667E6</c:v>
                </c:pt>
                <c:pt idx="4">
                  <c:v>0.0</c:v>
                </c:pt>
                <c:pt idx="5">
                  <c:v>371108.949139424</c:v>
                </c:pt>
                <c:pt idx="6">
                  <c:v>3.00418386303866E6</c:v>
                </c:pt>
                <c:pt idx="7">
                  <c:v>0.0</c:v>
                </c:pt>
                <c:pt idx="8">
                  <c:v>4.3716289278706E6</c:v>
                </c:pt>
                <c:pt idx="9">
                  <c:v>0.0</c:v>
                </c:pt>
                <c:pt idx="10">
                  <c:v>2.99639342433244E6</c:v>
                </c:pt>
                <c:pt idx="11">
                  <c:v>2.71936199518506E6</c:v>
                </c:pt>
                <c:pt idx="12">
                  <c:v>76226.99812220657</c:v>
                </c:pt>
                <c:pt idx="13">
                  <c:v>1.08219038011024E6</c:v>
                </c:pt>
                <c:pt idx="14">
                  <c:v>0.0</c:v>
                </c:pt>
                <c:pt idx="15">
                  <c:v>472516.0350352429</c:v>
                </c:pt>
                <c:pt idx="16">
                  <c:v>7.00999967546491E6</c:v>
                </c:pt>
                <c:pt idx="17">
                  <c:v>2.29060178947405E6</c:v>
                </c:pt>
                <c:pt idx="19">
                  <c:v>0.0</c:v>
                </c:pt>
                <c:pt idx="20">
                  <c:v>0.0</c:v>
                </c:pt>
                <c:pt idx="21">
                  <c:v>1.62052677167004E7</c:v>
                </c:pt>
                <c:pt idx="22">
                  <c:v>1.813400565109E6</c:v>
                </c:pt>
                <c:pt idx="23">
                  <c:v>9.89245057888015E7</c:v>
                </c:pt>
                <c:pt idx="24">
                  <c:v>347052.9562724368</c:v>
                </c:pt>
                <c:pt idx="25">
                  <c:v>8.13749789871672E6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77-4C14-AB65-82E2A6753321}"/>
            </c:ext>
          </c:extLst>
        </c:ser>
        <c:ser>
          <c:idx val="0"/>
          <c:order val="1"/>
          <c:tx>
            <c:strRef>
              <c:f>'%ExeTimePlots'!$B$1</c:f>
              <c:strCache>
                <c:ptCount val="1"/>
                <c:pt idx="0">
                  <c:v>GPU-PIM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'%ExeTimePlots'!$A$2:$A$27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avg (test)</c:v>
                </c:pt>
              </c:strCache>
            </c:strRef>
          </c:cat>
          <c:val>
            <c:numRef>
              <c:f>'%ExeTimePlots'!$B$2:$B$27</c:f>
              <c:numCache>
                <c:formatCode>General</c:formatCode>
                <c:ptCount val="26"/>
                <c:pt idx="0">
                  <c:v>33370.0007728713</c:v>
                </c:pt>
                <c:pt idx="1">
                  <c:v>1.6381198958463E7</c:v>
                </c:pt>
                <c:pt idx="2">
                  <c:v>518401.965768514</c:v>
                </c:pt>
                <c:pt idx="3">
                  <c:v>159227.9771247801</c:v>
                </c:pt>
                <c:pt idx="4">
                  <c:v>5.40938301970628E6</c:v>
                </c:pt>
                <c:pt idx="5">
                  <c:v>4.87098913351514E7</c:v>
                </c:pt>
                <c:pt idx="6">
                  <c:v>0.0</c:v>
                </c:pt>
                <c:pt idx="7">
                  <c:v>9.0656858528658E6</c:v>
                </c:pt>
                <c:pt idx="8">
                  <c:v>1.72470347508193E6</c:v>
                </c:pt>
                <c:pt idx="9">
                  <c:v>1.64152113506748E7</c:v>
                </c:pt>
                <c:pt idx="10">
                  <c:v>436474.9989908925</c:v>
                </c:pt>
                <c:pt idx="11">
                  <c:v>0.0</c:v>
                </c:pt>
                <c:pt idx="12">
                  <c:v>0.0</c:v>
                </c:pt>
                <c:pt idx="13">
                  <c:v>300584.9854039786</c:v>
                </c:pt>
                <c:pt idx="14">
                  <c:v>6.82272906276225E7</c:v>
                </c:pt>
                <c:pt idx="15">
                  <c:v>5.50771186803495E6</c:v>
                </c:pt>
                <c:pt idx="16">
                  <c:v>718067.0192622164</c:v>
                </c:pt>
                <c:pt idx="17">
                  <c:v>0.0</c:v>
                </c:pt>
                <c:pt idx="18">
                  <c:v>1.0</c:v>
                </c:pt>
                <c:pt idx="19">
                  <c:v>2.84549823302986E6</c:v>
                </c:pt>
                <c:pt idx="20">
                  <c:v>3.9994982073726E6</c:v>
                </c:pt>
                <c:pt idx="21">
                  <c:v>0.0</c:v>
                </c:pt>
                <c:pt idx="22">
                  <c:v>196842.9902440393</c:v>
                </c:pt>
                <c:pt idx="23">
                  <c:v>169849.0296725316</c:v>
                </c:pt>
                <c:pt idx="24">
                  <c:v>1.17995153029234E6</c:v>
                </c:pt>
                <c:pt idx="25">
                  <c:v>7.27995377702141E6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77-4C14-AB65-82E2A6753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2869408"/>
        <c:axId val="-2103317456"/>
      </c:barChart>
      <c:catAx>
        <c:axId val="-210286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03317456"/>
        <c:crosses val="autoZero"/>
        <c:auto val="1"/>
        <c:lblAlgn val="ctr"/>
        <c:lblOffset val="100"/>
        <c:noMultiLvlLbl val="0"/>
      </c:catAx>
      <c:valAx>
        <c:axId val="-210331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Percentage of </a:t>
                </a:r>
              </a:p>
              <a:p>
                <a:pPr>
                  <a:defRPr/>
                </a:pPr>
                <a:r>
                  <a:rPr lang="en-US"/>
                  <a:t>Execution Time</a:t>
                </a:r>
              </a:p>
            </c:rich>
          </c:tx>
          <c:layout>
            <c:manualLayout>
              <c:xMode val="edge"/>
              <c:yMode val="edge"/>
              <c:x val="0.0108178866203541"/>
              <c:y val="0.05511471743384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02869408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67002721058173"/>
          <c:y val="0.00821468496993431"/>
          <c:w val="0.788404918664828"/>
          <c:h val="0.08790524448332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4814802244547"/>
          <c:y val="0.0699342067111928"/>
          <c:w val="0.860370508643316"/>
          <c:h val="0.45335999666708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'%ExeTimePlots'!$A$44:$A$69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avg (test)</c:v>
                </c:pt>
              </c:strCache>
            </c:strRef>
          </c:cat>
          <c:val>
            <c:numRef>
              <c:f>'%ExeTimePlots'!$B$44:$B$69</c:f>
              <c:numCache>
                <c:formatCode>General</c:formatCode>
                <c:ptCount val="26"/>
                <c:pt idx="0">
                  <c:v>0.907895013463886</c:v>
                </c:pt>
                <c:pt idx="1">
                  <c:v>0.0539982505767145</c:v>
                </c:pt>
                <c:pt idx="2">
                  <c:v>0.0</c:v>
                </c:pt>
                <c:pt idx="3">
                  <c:v>0.425750371146048</c:v>
                </c:pt>
                <c:pt idx="4">
                  <c:v>0.997711886160627</c:v>
                </c:pt>
                <c:pt idx="5">
                  <c:v>0.0</c:v>
                </c:pt>
                <c:pt idx="6">
                  <c:v>0.362860426785344</c:v>
                </c:pt>
                <c:pt idx="7">
                  <c:v>0.0</c:v>
                </c:pt>
                <c:pt idx="8">
                  <c:v>0.0851423139512548</c:v>
                </c:pt>
                <c:pt idx="9">
                  <c:v>0.054038811544038</c:v>
                </c:pt>
                <c:pt idx="10">
                  <c:v>0.736764786145614</c:v>
                </c:pt>
                <c:pt idx="11">
                  <c:v>0.995070506723048</c:v>
                </c:pt>
                <c:pt idx="12">
                  <c:v>0.0</c:v>
                </c:pt>
                <c:pt idx="13">
                  <c:v>0.765842655993519</c:v>
                </c:pt>
                <c:pt idx="14">
                  <c:v>0.0</c:v>
                </c:pt>
                <c:pt idx="15">
                  <c:v>0.259616552408503</c:v>
                </c:pt>
                <c:pt idx="16">
                  <c:v>0.0268089667163962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0.489692309177803</c:v>
                </c:pt>
                <c:pt idx="21">
                  <c:v>0.120440458349197</c:v>
                </c:pt>
                <c:pt idx="22">
                  <c:v>0.0109488862638569</c:v>
                </c:pt>
                <c:pt idx="23">
                  <c:v>0.0</c:v>
                </c:pt>
                <c:pt idx="24">
                  <c:v>0.752484647407309</c:v>
                </c:pt>
                <c:pt idx="25">
                  <c:v>0.281802673712526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64A-41D0-825E-B5B3AB328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30335632"/>
        <c:axId val="-2138819856"/>
      </c:barChart>
      <c:catAx>
        <c:axId val="213033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8819856"/>
        <c:crosses val="autoZero"/>
        <c:auto val="1"/>
        <c:lblAlgn val="ctr"/>
        <c:lblOffset val="100"/>
        <c:noMultiLvlLbl val="0"/>
      </c:catAx>
      <c:valAx>
        <c:axId val="-213881985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1" i="0" baseline="0" dirty="0">
                    <a:effectLst/>
                  </a:rPr>
                  <a:t>Percentage of </a:t>
                </a:r>
                <a:endParaRPr lang="en-US" sz="1400" dirty="0">
                  <a:effectLst/>
                </a:endParaRPr>
              </a:p>
              <a:p>
                <a:pPr>
                  <a:defRPr sz="1400"/>
                </a:pPr>
                <a:r>
                  <a:rPr lang="en-US" sz="1400" b="1" i="0" baseline="0" dirty="0">
                    <a:effectLst/>
                  </a:rPr>
                  <a:t>Execution Time</a:t>
                </a:r>
                <a:endParaRPr lang="en-US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0726129061453525"/>
              <c:y val="0.09790319233351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30335632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68093003526"/>
          <c:y val="0.106168157551735"/>
          <c:w val="0.88557186033564"/>
          <c:h val="0.541837270341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Normalized Performance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Sheet1!$F$2:$F$27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avg</c:v>
                </c:pt>
              </c:strCache>
            </c:str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0.968851435692156</c:v>
                </c:pt>
                <c:pt idx="1">
                  <c:v>0.806118164391768</c:v>
                </c:pt>
                <c:pt idx="2">
                  <c:v>0.485909742014968</c:v>
                </c:pt>
                <c:pt idx="3">
                  <c:v>0.312968643618504</c:v>
                </c:pt>
                <c:pt idx="4">
                  <c:v>0.803338172439348</c:v>
                </c:pt>
                <c:pt idx="5">
                  <c:v>0.611453885810996</c:v>
                </c:pt>
                <c:pt idx="6">
                  <c:v>0.440377936570012</c:v>
                </c:pt>
                <c:pt idx="7">
                  <c:v>0.296793151172771</c:v>
                </c:pt>
                <c:pt idx="8">
                  <c:v>0.442373257327881</c:v>
                </c:pt>
                <c:pt idx="9">
                  <c:v>0.88066030790545</c:v>
                </c:pt>
                <c:pt idx="10">
                  <c:v>0.32975911574117</c:v>
                </c:pt>
                <c:pt idx="11">
                  <c:v>0.534412739744944</c:v>
                </c:pt>
                <c:pt idx="12">
                  <c:v>0.267552417766883</c:v>
                </c:pt>
                <c:pt idx="13">
                  <c:v>0.612980325069608</c:v>
                </c:pt>
                <c:pt idx="14">
                  <c:v>0.529578534367673</c:v>
                </c:pt>
                <c:pt idx="15">
                  <c:v>0.832794521406867</c:v>
                </c:pt>
                <c:pt idx="16">
                  <c:v>0.208441849417298</c:v>
                </c:pt>
                <c:pt idx="17">
                  <c:v>0.594768561012949</c:v>
                </c:pt>
                <c:pt idx="18">
                  <c:v>0.439374705368893</c:v>
                </c:pt>
                <c:pt idx="19">
                  <c:v>0.975658261476575</c:v>
                </c:pt>
                <c:pt idx="20">
                  <c:v>0.633428390753496</c:v>
                </c:pt>
                <c:pt idx="21">
                  <c:v>0.940671672397319</c:v>
                </c:pt>
                <c:pt idx="22">
                  <c:v>0.972127249150429</c:v>
                </c:pt>
                <c:pt idx="23">
                  <c:v>0.580156388791603</c:v>
                </c:pt>
                <c:pt idx="24">
                  <c:v>0.584594609218469</c:v>
                </c:pt>
                <c:pt idx="25">
                  <c:v>0.554471091653592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FE8-46B6-8D76-F11E5845A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36273824"/>
        <c:axId val="2073906064"/>
      </c:barChart>
      <c:catAx>
        <c:axId val="213627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73906064"/>
        <c:crosses val="autoZero"/>
        <c:auto val="1"/>
        <c:lblAlgn val="ctr"/>
        <c:lblOffset val="100"/>
        <c:noMultiLvlLbl val="0"/>
      </c:catAx>
      <c:valAx>
        <c:axId val="207390606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1" i="0" baseline="0" dirty="0" smtClean="0">
                    <a:effectLst/>
                  </a:rPr>
                  <a:t>Normalized Performance</a:t>
                </a:r>
                <a:endParaRPr lang="en-US" sz="16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32743362831858"/>
              <c:y val="0.07364909743424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36273824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96217452906882"/>
          <c:y val="0.1052874558785"/>
          <c:w val="0.913316145216361"/>
          <c:h val="0.59589838193435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'Kernel Offloading -IPC'!$W$3</c:f>
              <c:strCache>
                <c:ptCount val="1"/>
                <c:pt idx="0">
                  <c:v>GPU-PIC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'Kernel Offloading -IPC'!$U$4:$U$29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GMean</c:v>
                </c:pt>
              </c:strCache>
            </c:strRef>
          </c:cat>
          <c:val>
            <c:numRef>
              <c:f>'Kernel Offloading -IPC'!$W$4:$W$29</c:f>
              <c:numCache>
                <c:formatCode>General</c:formatCode>
                <c:ptCount val="26"/>
                <c:pt idx="0">
                  <c:v>1.075662538161543</c:v>
                </c:pt>
                <c:pt idx="1">
                  <c:v>1.0</c:v>
                </c:pt>
                <c:pt idx="2">
                  <c:v>1.014798910806764</c:v>
                </c:pt>
                <c:pt idx="3">
                  <c:v>0.979204551982231</c:v>
                </c:pt>
                <c:pt idx="4">
                  <c:v>0.832195028137035</c:v>
                </c:pt>
                <c:pt idx="5">
                  <c:v>1.00009887094101</c:v>
                </c:pt>
                <c:pt idx="6">
                  <c:v>0.990583801510614</c:v>
                </c:pt>
                <c:pt idx="7">
                  <c:v>1.000033967468695</c:v>
                </c:pt>
                <c:pt idx="8">
                  <c:v>0.986368990716328</c:v>
                </c:pt>
                <c:pt idx="9">
                  <c:v>1.0</c:v>
                </c:pt>
                <c:pt idx="10">
                  <c:v>0.960890013186315</c:v>
                </c:pt>
                <c:pt idx="11">
                  <c:v>0.97243881531334</c:v>
                </c:pt>
                <c:pt idx="12">
                  <c:v>1.025135526394876</c:v>
                </c:pt>
                <c:pt idx="13">
                  <c:v>0.980832188899971</c:v>
                </c:pt>
                <c:pt idx="14">
                  <c:v>1.053863778709774</c:v>
                </c:pt>
                <c:pt idx="15">
                  <c:v>0.990971071942573</c:v>
                </c:pt>
                <c:pt idx="16">
                  <c:v>0.959721060586762</c:v>
                </c:pt>
                <c:pt idx="17">
                  <c:v>0.98210438001379</c:v>
                </c:pt>
                <c:pt idx="18">
                  <c:v>1.011254167754253</c:v>
                </c:pt>
                <c:pt idx="19">
                  <c:v>1.09179368645643</c:v>
                </c:pt>
                <c:pt idx="20">
                  <c:v>1.01158774339479</c:v>
                </c:pt>
                <c:pt idx="21">
                  <c:v>1.036624279258271</c:v>
                </c:pt>
                <c:pt idx="22">
                  <c:v>1.00827908106385</c:v>
                </c:pt>
                <c:pt idx="23">
                  <c:v>1.014268123938184</c:v>
                </c:pt>
                <c:pt idx="24">
                  <c:v>1.013415941917177</c:v>
                </c:pt>
                <c:pt idx="25">
                  <c:v>0.998559628305699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55E-4C88-8D98-90E2697FB880}"/>
            </c:ext>
          </c:extLst>
        </c:ser>
        <c:ser>
          <c:idx val="0"/>
          <c:order val="1"/>
          <c:tx>
            <c:strRef>
              <c:f>'Kernel Offloading -IPC'!$V$3</c:f>
              <c:strCache>
                <c:ptCount val="1"/>
                <c:pt idx="0">
                  <c:v>GPU-PIM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'Kernel Offloading -IPC'!$U$4:$U$29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GMean</c:v>
                </c:pt>
              </c:strCache>
            </c:strRef>
          </c:cat>
          <c:val>
            <c:numRef>
              <c:f>'Kernel Offloading -IPC'!$V$4:$V$29</c:f>
              <c:numCache>
                <c:formatCode>General</c:formatCode>
                <c:ptCount val="26"/>
                <c:pt idx="0">
                  <c:v>0.8586130923904</c:v>
                </c:pt>
                <c:pt idx="1">
                  <c:v>0.940950885859705</c:v>
                </c:pt>
                <c:pt idx="2">
                  <c:v>1.112596219876097</c:v>
                </c:pt>
                <c:pt idx="3">
                  <c:v>0.601395482418346</c:v>
                </c:pt>
                <c:pt idx="4">
                  <c:v>0.653903044439691</c:v>
                </c:pt>
                <c:pt idx="5">
                  <c:v>0.830199179982565</c:v>
                </c:pt>
                <c:pt idx="6">
                  <c:v>0.861432714929401</c:v>
                </c:pt>
                <c:pt idx="7">
                  <c:v>2.635017523841502</c:v>
                </c:pt>
                <c:pt idx="8">
                  <c:v>0.936057259728626</c:v>
                </c:pt>
                <c:pt idx="9">
                  <c:v>0.934574716896246</c:v>
                </c:pt>
                <c:pt idx="10">
                  <c:v>0.671875890587595</c:v>
                </c:pt>
                <c:pt idx="11">
                  <c:v>1.287009436058016</c:v>
                </c:pt>
                <c:pt idx="12">
                  <c:v>1.029945610402698</c:v>
                </c:pt>
                <c:pt idx="13">
                  <c:v>0.555237506783947</c:v>
                </c:pt>
                <c:pt idx="14">
                  <c:v>1.162019455653952</c:v>
                </c:pt>
                <c:pt idx="15">
                  <c:v>1.271090367294441</c:v>
                </c:pt>
                <c:pt idx="16">
                  <c:v>0.616880716708768</c:v>
                </c:pt>
                <c:pt idx="17">
                  <c:v>0.630856682941563</c:v>
                </c:pt>
                <c:pt idx="18">
                  <c:v>1.386595658291606</c:v>
                </c:pt>
                <c:pt idx="19">
                  <c:v>2.460730276237736</c:v>
                </c:pt>
                <c:pt idx="20">
                  <c:v>1.350099914824467</c:v>
                </c:pt>
                <c:pt idx="21">
                  <c:v>1.29922236023151</c:v>
                </c:pt>
                <c:pt idx="22">
                  <c:v>0.686622329746179</c:v>
                </c:pt>
                <c:pt idx="23">
                  <c:v>1.227833419743399</c:v>
                </c:pt>
                <c:pt idx="24">
                  <c:v>1.338571225791388</c:v>
                </c:pt>
                <c:pt idx="25">
                  <c:v>1.004497997545886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55E-4C88-8D98-90E2697FB880}"/>
            </c:ext>
          </c:extLst>
        </c:ser>
        <c:ser>
          <c:idx val="4"/>
          <c:order val="4"/>
          <c:tx>
            <c:strRef>
              <c:f>'Kernel Offloading -IPC'!$Z$3</c:f>
              <c:strCache>
                <c:ptCount val="1"/>
                <c:pt idx="0">
                  <c:v>Best Application Offloading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'Kernel Offloading -IPC'!$U$4:$U$29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GMean</c:v>
                </c:pt>
              </c:strCache>
            </c:strRef>
          </c:cat>
          <c:val>
            <c:numRef>
              <c:f>'Kernel Offloading -IPC'!$Z$4:$Z$29</c:f>
              <c:numCache>
                <c:formatCode>General</c:formatCode>
                <c:ptCount val="26"/>
                <c:pt idx="25">
                  <c:v>1.162695639246981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55E-4C88-8D98-90E2697FB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23418176"/>
        <c:axId val="212341523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'Kernel Offloading -IPC'!$X$3</c15:sqref>
                        </c15:formulaRef>
                      </c:ext>
                    </c:extLst>
                    <c:strCache>
                      <c:ptCount val="1"/>
                      <c:pt idx="0">
                        <c:v>Kernel Offload (Dynamic)</c:v>
                      </c:pt>
                    </c:strCache>
                  </c:strRef>
                </c:tx>
                <c:spPr>
                  <a:solidFill>
                    <a:sysClr val="windowText" lastClr="000000"/>
                  </a:solidFill>
                  <a:ln>
                    <a:solidFill>
                      <a:sysClr val="windowText" lastClr="000000"/>
                    </a:solidFill>
                  </a:ln>
                  <a:effectLst/>
                </c:spPr>
                <c:invertIfNegative val="0"/>
                <c:dPt>
                  <c:idx val="25"/>
                  <c:invertIfNegative val="0"/>
                  <c:bubble3D val="0"/>
                  <c:spPr>
                    <a:solidFill>
                      <a:sysClr val="windowText" lastClr="000000"/>
                    </a:solidFill>
                    <a:ln>
                      <a:solidFill>
                        <a:sysClr val="window" lastClr="FFFFFF"/>
                      </a:solidFill>
                    </a:ln>
                    <a:effectLst/>
                  </c:spPr>
                  <c:extLst xmlns:c16r2="http://schemas.microsoft.com/office/drawing/2015/06/chart">
                    <c:ext xmlns:c16="http://schemas.microsoft.com/office/drawing/2014/chart" uri="{C3380CC4-5D6E-409C-BE32-E72D297353CC}">
                      <c16:uniqueId val="{00000004-855E-4C88-8D98-90E2697FB880}"/>
                    </c:ext>
                  </c:extLst>
                </c:dPt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'Kernel Offloading -IPC'!$U$4:$U$29</c15:sqref>
                        </c15:formulaRef>
                      </c:ext>
                    </c:extLst>
                    <c:strCache>
                      <c:ptCount val="26"/>
                      <c:pt idx="0">
                        <c:v>BFS</c:v>
                      </c:pt>
                      <c:pt idx="1">
                        <c:v>BICG</c:v>
                      </c:pt>
                      <c:pt idx="2">
                        <c:v>BLK</c:v>
                      </c:pt>
                      <c:pt idx="3">
                        <c:v>CCL</c:v>
                      </c:pt>
                      <c:pt idx="4">
                        <c:v>CONV</c:v>
                      </c:pt>
                      <c:pt idx="5">
                        <c:v>CORR</c:v>
                      </c:pt>
                      <c:pt idx="6">
                        <c:v>FDTD</c:v>
                      </c:pt>
                      <c:pt idx="7">
                        <c:v>GRAM</c:v>
                      </c:pt>
                      <c:pt idx="8">
                        <c:v>LUH</c:v>
                      </c:pt>
                      <c:pt idx="9">
                        <c:v>MVT</c:v>
                      </c:pt>
                      <c:pt idx="10">
                        <c:v>PR</c:v>
                      </c:pt>
                      <c:pt idx="11">
                        <c:v>RED</c:v>
                      </c:pt>
                      <c:pt idx="12">
                        <c:v>SCP</c:v>
                      </c:pt>
                      <c:pt idx="13">
                        <c:v>SLA</c:v>
                      </c:pt>
                      <c:pt idx="14">
                        <c:v>STRM</c:v>
                      </c:pt>
                      <c:pt idx="15">
                        <c:v>APSP</c:v>
                      </c:pt>
                      <c:pt idx="16">
                        <c:v>CFD</c:v>
                      </c:pt>
                      <c:pt idx="17">
                        <c:v>CONS</c:v>
                      </c:pt>
                      <c:pt idx="18">
                        <c:v>FWT</c:v>
                      </c:pt>
                      <c:pt idx="19">
                        <c:v>GUPS</c:v>
                      </c:pt>
                      <c:pt idx="20">
                        <c:v>LIB</c:v>
                      </c:pt>
                      <c:pt idx="21">
                        <c:v>MST</c:v>
                      </c:pt>
                      <c:pt idx="22">
                        <c:v>PVC</c:v>
                      </c:pt>
                      <c:pt idx="23">
                        <c:v>SP</c:v>
                      </c:pt>
                      <c:pt idx="24">
                        <c:v>TRA</c:v>
                      </c:pt>
                      <c:pt idx="25">
                        <c:v>GMean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'Kernel Offloading -IPC'!$X$4:$X$29</c15:sqref>
                        </c15:formulaRef>
                      </c:ext>
                    </c:extLst>
                    <c:numCache>
                      <c:formatCode>General</c:formatCode>
                      <c:ptCount val="26"/>
                      <c:pt idx="0">
                        <c:v>1.077182100758666</c:v>
                      </c:pt>
                      <c:pt idx="1">
                        <c:v>0.940950885859705</c:v>
                      </c:pt>
                      <c:pt idx="2">
                        <c:v>1.112596219876097</c:v>
                      </c:pt>
                      <c:pt idx="3">
                        <c:v>1.031107151994576</c:v>
                      </c:pt>
                      <c:pt idx="4">
                        <c:v>0.653903044439691</c:v>
                      </c:pt>
                      <c:pt idx="5">
                        <c:v>0.833198121297359</c:v>
                      </c:pt>
                      <c:pt idx="6">
                        <c:v>0.990583801510614</c:v>
                      </c:pt>
                      <c:pt idx="7">
                        <c:v>2.635017523841502</c:v>
                      </c:pt>
                      <c:pt idx="8">
                        <c:v>1.128219875912698</c:v>
                      </c:pt>
                      <c:pt idx="9">
                        <c:v>0.934574716896246</c:v>
                      </c:pt>
                      <c:pt idx="10">
                        <c:v>1.07219746174329</c:v>
                      </c:pt>
                      <c:pt idx="11">
                        <c:v>0.97243881531334</c:v>
                      </c:pt>
                      <c:pt idx="12">
                        <c:v>1.025135526394876</c:v>
                      </c:pt>
                      <c:pt idx="13">
                        <c:v>1.083565870843348</c:v>
                      </c:pt>
                      <c:pt idx="14">
                        <c:v>1.162019455653952</c:v>
                      </c:pt>
                      <c:pt idx="15">
                        <c:v>1.229667992478221</c:v>
                      </c:pt>
                      <c:pt idx="16">
                        <c:v>1.062740679619224</c:v>
                      </c:pt>
                      <c:pt idx="17">
                        <c:v>0.98210438001379</c:v>
                      </c:pt>
                      <c:pt idx="18">
                        <c:v>1.505976555494318</c:v>
                      </c:pt>
                      <c:pt idx="19">
                        <c:v>2.460730276237736</c:v>
                      </c:pt>
                      <c:pt idx="20">
                        <c:v>1.350099914824467</c:v>
                      </c:pt>
                      <c:pt idx="21">
                        <c:v>1.036624279258271</c:v>
                      </c:pt>
                      <c:pt idx="22">
                        <c:v>1.063037562736508</c:v>
                      </c:pt>
                      <c:pt idx="23">
                        <c:v>1.01676754199333</c:v>
                      </c:pt>
                      <c:pt idx="24">
                        <c:v>1.291788047295358</c:v>
                      </c:pt>
                      <c:pt idx="25">
                        <c:v>1.131215381990878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855E-4C88-8D98-90E2697FB88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'Kernel Offloading -IPC'!$Y$3</c15:sqref>
                        </c15:formulaRef>
                      </c:ext>
                    </c:extLst>
                    <c:strCache>
                      <c:ptCount val="1"/>
                      <c:pt idx="0">
                        <c:v>Kernel Offload (Oracle)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'Kernel Offloading -IPC'!$U$4:$U$29</c15:sqref>
                        </c15:formulaRef>
                      </c:ext>
                    </c:extLst>
                    <c:strCache>
                      <c:ptCount val="26"/>
                      <c:pt idx="0">
                        <c:v>BFS</c:v>
                      </c:pt>
                      <c:pt idx="1">
                        <c:v>BICG</c:v>
                      </c:pt>
                      <c:pt idx="2">
                        <c:v>BLK</c:v>
                      </c:pt>
                      <c:pt idx="3">
                        <c:v>CCL</c:v>
                      </c:pt>
                      <c:pt idx="4">
                        <c:v>CONV</c:v>
                      </c:pt>
                      <c:pt idx="5">
                        <c:v>CORR</c:v>
                      </c:pt>
                      <c:pt idx="6">
                        <c:v>FDTD</c:v>
                      </c:pt>
                      <c:pt idx="7">
                        <c:v>GRAM</c:v>
                      </c:pt>
                      <c:pt idx="8">
                        <c:v>LUH</c:v>
                      </c:pt>
                      <c:pt idx="9">
                        <c:v>MVT</c:v>
                      </c:pt>
                      <c:pt idx="10">
                        <c:v>PR</c:v>
                      </c:pt>
                      <c:pt idx="11">
                        <c:v>RED</c:v>
                      </c:pt>
                      <c:pt idx="12">
                        <c:v>SCP</c:v>
                      </c:pt>
                      <c:pt idx="13">
                        <c:v>SLA</c:v>
                      </c:pt>
                      <c:pt idx="14">
                        <c:v>STRM</c:v>
                      </c:pt>
                      <c:pt idx="15">
                        <c:v>APSP</c:v>
                      </c:pt>
                      <c:pt idx="16">
                        <c:v>CFD</c:v>
                      </c:pt>
                      <c:pt idx="17">
                        <c:v>CONS</c:v>
                      </c:pt>
                      <c:pt idx="18">
                        <c:v>FWT</c:v>
                      </c:pt>
                      <c:pt idx="19">
                        <c:v>GUPS</c:v>
                      </c:pt>
                      <c:pt idx="20">
                        <c:v>LIB</c:v>
                      </c:pt>
                      <c:pt idx="21">
                        <c:v>MST</c:v>
                      </c:pt>
                      <c:pt idx="22">
                        <c:v>PVC</c:v>
                      </c:pt>
                      <c:pt idx="23">
                        <c:v>SP</c:v>
                      </c:pt>
                      <c:pt idx="24">
                        <c:v>TRA</c:v>
                      </c:pt>
                      <c:pt idx="25">
                        <c:v>GMean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'Kernel Offloading -IPC'!$Y$4:$Y$29</c15:sqref>
                        </c15:formulaRef>
                      </c:ext>
                    </c:extLst>
                    <c:numCache>
                      <c:formatCode>General</c:formatCode>
                      <c:ptCount val="26"/>
                      <c:pt idx="0">
                        <c:v>1.077182100758666</c:v>
                      </c:pt>
                      <c:pt idx="1">
                        <c:v>1.034870051338447</c:v>
                      </c:pt>
                      <c:pt idx="2">
                        <c:v>1.112596219876097</c:v>
                      </c:pt>
                      <c:pt idx="3">
                        <c:v>1.04758005533912</c:v>
                      </c:pt>
                      <c:pt idx="4">
                        <c:v>0.832195028137035</c:v>
                      </c:pt>
                      <c:pt idx="5">
                        <c:v>1.0183636943006</c:v>
                      </c:pt>
                      <c:pt idx="6">
                        <c:v>1.103338963582164</c:v>
                      </c:pt>
                      <c:pt idx="7">
                        <c:v>2.635017523841502</c:v>
                      </c:pt>
                      <c:pt idx="8">
                        <c:v>1.160514226791024</c:v>
                      </c:pt>
                      <c:pt idx="9">
                        <c:v>1.0352487049904</c:v>
                      </c:pt>
                      <c:pt idx="10">
                        <c:v>1.222414331863184</c:v>
                      </c:pt>
                      <c:pt idx="11">
                        <c:v>1.287009436058016</c:v>
                      </c:pt>
                      <c:pt idx="12">
                        <c:v>1.029945610402698</c:v>
                      </c:pt>
                      <c:pt idx="13">
                        <c:v>1.112658225568537</c:v>
                      </c:pt>
                      <c:pt idx="14">
                        <c:v>1.162019455653952</c:v>
                      </c:pt>
                      <c:pt idx="15">
                        <c:v>1.449339203062026</c:v>
                      </c:pt>
                      <c:pt idx="16">
                        <c:v>1.062740679619224</c:v>
                      </c:pt>
                      <c:pt idx="17">
                        <c:v>0.98210438001379</c:v>
                      </c:pt>
                      <c:pt idx="18">
                        <c:v>1.505976555494318</c:v>
                      </c:pt>
                      <c:pt idx="19">
                        <c:v>2.460730276237736</c:v>
                      </c:pt>
                      <c:pt idx="20">
                        <c:v>1.384463690279168</c:v>
                      </c:pt>
                      <c:pt idx="21">
                        <c:v>1.29922236023151</c:v>
                      </c:pt>
                      <c:pt idx="22">
                        <c:v>1.134194336722685</c:v>
                      </c:pt>
                      <c:pt idx="23">
                        <c:v>1.227833419743399</c:v>
                      </c:pt>
                      <c:pt idx="24">
                        <c:v>1.338571225791388</c:v>
                      </c:pt>
                      <c:pt idx="25">
                        <c:v>1.22239349133316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6-855E-4C88-8D98-90E2697FB880}"/>
                  </c:ext>
                </c:extLst>
              </c15:ser>
            </c15:filteredBarSeries>
          </c:ext>
        </c:extLst>
      </c:barChart>
      <c:catAx>
        <c:axId val="212341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3415232"/>
        <c:crosses val="autoZero"/>
        <c:auto val="1"/>
        <c:lblAlgn val="ctr"/>
        <c:lblOffset val="100"/>
        <c:noMultiLvlLbl val="0"/>
      </c:catAx>
      <c:valAx>
        <c:axId val="2123415232"/>
        <c:scaling>
          <c:orientation val="minMax"/>
          <c:max val="1.6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 b="1" i="0" baseline="0" dirty="0">
                    <a:effectLst/>
                  </a:rPr>
                  <a:t>Normalized IPC</a:t>
                </a:r>
                <a:endParaRPr lang="en-US" sz="1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0987514272580335"/>
              <c:y val="0.104457428932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341817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21644275397779"/>
          <c:y val="0.00477100378739302"/>
          <c:w val="0.832610436407314"/>
          <c:h val="0.0999106204217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2922775816816"/>
          <c:y val="0.0910611694371537"/>
          <c:w val="0.892355303647389"/>
          <c:h val="0.6295196850393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'Kernel Offloading -Power'!$W$3</c:f>
              <c:strCache>
                <c:ptCount val="1"/>
                <c:pt idx="0">
                  <c:v>GPU-PIC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'Kernel Offloading -Power'!$U$4:$U$29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GMean</c:v>
                </c:pt>
              </c:strCache>
            </c:strRef>
          </c:cat>
          <c:val>
            <c:numRef>
              <c:f>'Kernel Offloading -Power'!$W$4:$W$29</c:f>
              <c:numCache>
                <c:formatCode>General</c:formatCode>
                <c:ptCount val="26"/>
                <c:pt idx="0">
                  <c:v>1.032938500153924</c:v>
                </c:pt>
                <c:pt idx="1">
                  <c:v>1.237447595306944</c:v>
                </c:pt>
                <c:pt idx="2">
                  <c:v>1.004529744037078</c:v>
                </c:pt>
                <c:pt idx="3">
                  <c:v>1.012150802118098</c:v>
                </c:pt>
                <c:pt idx="4">
                  <c:v>0.938682768154669</c:v>
                </c:pt>
                <c:pt idx="5">
                  <c:v>1.147882962496544</c:v>
                </c:pt>
                <c:pt idx="6">
                  <c:v>0.999166394371883</c:v>
                </c:pt>
                <c:pt idx="7">
                  <c:v>1.205676895543094</c:v>
                </c:pt>
                <c:pt idx="8">
                  <c:v>1.010467842435212</c:v>
                </c:pt>
                <c:pt idx="9">
                  <c:v>1.235831105001496</c:v>
                </c:pt>
                <c:pt idx="10">
                  <c:v>1.007890079924316</c:v>
                </c:pt>
                <c:pt idx="11">
                  <c:v>1.05347210777004</c:v>
                </c:pt>
                <c:pt idx="12">
                  <c:v>1.065690189164237</c:v>
                </c:pt>
                <c:pt idx="13">
                  <c:v>1.011395316548857</c:v>
                </c:pt>
                <c:pt idx="14">
                  <c:v>1.046265264269622</c:v>
                </c:pt>
                <c:pt idx="15">
                  <c:v>1.178351622157066</c:v>
                </c:pt>
                <c:pt idx="16">
                  <c:v>0.997410822627311</c:v>
                </c:pt>
                <c:pt idx="17">
                  <c:v>0.998311173733351</c:v>
                </c:pt>
                <c:pt idx="18">
                  <c:v>1.003343300855377</c:v>
                </c:pt>
                <c:pt idx="19">
                  <c:v>1.094311958847437</c:v>
                </c:pt>
                <c:pt idx="20">
                  <c:v>1.083288648635654</c:v>
                </c:pt>
                <c:pt idx="21">
                  <c:v>1.01610364689855</c:v>
                </c:pt>
                <c:pt idx="22">
                  <c:v>1.006640038648783</c:v>
                </c:pt>
                <c:pt idx="23">
                  <c:v>1.010554565395818</c:v>
                </c:pt>
                <c:pt idx="24">
                  <c:v>1.002854745478106</c:v>
                </c:pt>
                <c:pt idx="25">
                  <c:v>1.053141277685526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D4-4F0E-842A-72715A772384}"/>
            </c:ext>
          </c:extLst>
        </c:ser>
        <c:ser>
          <c:idx val="3"/>
          <c:order val="1"/>
          <c:tx>
            <c:strRef>
              <c:f>'Kernel Offloading -Power'!$V$3</c:f>
              <c:strCache>
                <c:ptCount val="1"/>
                <c:pt idx="0">
                  <c:v>GPU-PIM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'Kernel Offloading -Power'!$U$4:$U$29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GMean</c:v>
                </c:pt>
              </c:strCache>
            </c:strRef>
          </c:cat>
          <c:val>
            <c:numRef>
              <c:f>'Kernel Offloading -Power'!$V$4:$V$29</c:f>
              <c:numCache>
                <c:formatCode>General</c:formatCode>
                <c:ptCount val="26"/>
                <c:pt idx="0">
                  <c:v>1.048936062345952</c:v>
                </c:pt>
                <c:pt idx="1">
                  <c:v>2.509260017814578</c:v>
                </c:pt>
                <c:pt idx="2">
                  <c:v>1.106948518661703</c:v>
                </c:pt>
                <c:pt idx="3">
                  <c:v>1.044365794762915</c:v>
                </c:pt>
                <c:pt idx="4">
                  <c:v>1.015974880940741</c:v>
                </c:pt>
                <c:pt idx="5">
                  <c:v>2.640641877675514</c:v>
                </c:pt>
                <c:pt idx="6">
                  <c:v>1.075510412981498</c:v>
                </c:pt>
                <c:pt idx="7">
                  <c:v>5.946238806574532</c:v>
                </c:pt>
                <c:pt idx="8">
                  <c:v>1.166841523755321</c:v>
                </c:pt>
                <c:pt idx="9">
                  <c:v>2.509885528198603</c:v>
                </c:pt>
                <c:pt idx="10">
                  <c:v>1.061208119787474</c:v>
                </c:pt>
                <c:pt idx="11">
                  <c:v>1.249684984616693</c:v>
                </c:pt>
                <c:pt idx="12">
                  <c:v>1.160178620844065</c:v>
                </c:pt>
                <c:pt idx="13">
                  <c:v>1.039009065814176</c:v>
                </c:pt>
                <c:pt idx="14">
                  <c:v>1.16473506365461</c:v>
                </c:pt>
                <c:pt idx="15">
                  <c:v>2.599930955074212</c:v>
                </c:pt>
                <c:pt idx="16">
                  <c:v>0.90769327345876</c:v>
                </c:pt>
                <c:pt idx="17">
                  <c:v>1.00718590870006</c:v>
                </c:pt>
                <c:pt idx="18">
                  <c:v>1.251835608852012</c:v>
                </c:pt>
                <c:pt idx="19">
                  <c:v>2.10654995217178</c:v>
                </c:pt>
                <c:pt idx="20">
                  <c:v>1.301666213590911</c:v>
                </c:pt>
                <c:pt idx="21">
                  <c:v>1.342074522226914</c:v>
                </c:pt>
                <c:pt idx="22">
                  <c:v>1.0377396270038</c:v>
                </c:pt>
                <c:pt idx="23">
                  <c:v>1.369836606208234</c:v>
                </c:pt>
                <c:pt idx="24">
                  <c:v>1.497304151186371</c:v>
                </c:pt>
                <c:pt idx="25">
                  <c:v>1.421914298834849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D4-4F0E-842A-72715A772384}"/>
            </c:ext>
          </c:extLst>
        </c:ser>
        <c:ser>
          <c:idx val="4"/>
          <c:order val="4"/>
          <c:tx>
            <c:strRef>
              <c:f>'Kernel Offloading -Power'!$Z$3</c:f>
              <c:strCache>
                <c:ptCount val="1"/>
                <c:pt idx="0">
                  <c:v>Best Application Offloading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'Kernel Offloading -Power'!$U$4:$U$29</c:f>
              <c:strCache>
                <c:ptCount val="26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APSP</c:v>
                </c:pt>
                <c:pt idx="16">
                  <c:v>CFD</c:v>
                </c:pt>
                <c:pt idx="17">
                  <c:v>CONS</c:v>
                </c:pt>
                <c:pt idx="18">
                  <c:v>FWT</c:v>
                </c:pt>
                <c:pt idx="19">
                  <c:v>GUPS</c:v>
                </c:pt>
                <c:pt idx="20">
                  <c:v>LIB</c:v>
                </c:pt>
                <c:pt idx="21">
                  <c:v>MST</c:v>
                </c:pt>
                <c:pt idx="22">
                  <c:v>PVC</c:v>
                </c:pt>
                <c:pt idx="23">
                  <c:v>SP</c:v>
                </c:pt>
                <c:pt idx="24">
                  <c:v>TRA</c:v>
                </c:pt>
                <c:pt idx="25">
                  <c:v>GMean</c:v>
                </c:pt>
              </c:strCache>
            </c:strRef>
          </c:cat>
          <c:val>
            <c:numRef>
              <c:f>'Kernel Offloading -Power'!$Z$4:$Z$29</c:f>
              <c:numCache>
                <c:formatCode>General</c:formatCode>
                <c:ptCount val="26"/>
                <c:pt idx="25">
                  <c:v>1.278098288018695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BD4-4F0E-842A-72715A772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39048416"/>
        <c:axId val="-213814868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'Kernel Offloading -Power'!$X$3</c15:sqref>
                        </c15:formulaRef>
                      </c:ext>
                    </c:extLst>
                    <c:strCache>
                      <c:ptCount val="1"/>
                      <c:pt idx="0">
                        <c:v>Kernel Offload (Dynamic)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'Kernel Offloading -Power'!$U$4:$U$29</c15:sqref>
                        </c15:formulaRef>
                      </c:ext>
                    </c:extLst>
                    <c:strCache>
                      <c:ptCount val="26"/>
                      <c:pt idx="0">
                        <c:v>BFS</c:v>
                      </c:pt>
                      <c:pt idx="1">
                        <c:v>BICG</c:v>
                      </c:pt>
                      <c:pt idx="2">
                        <c:v>BLK</c:v>
                      </c:pt>
                      <c:pt idx="3">
                        <c:v>CCL</c:v>
                      </c:pt>
                      <c:pt idx="4">
                        <c:v>CONV</c:v>
                      </c:pt>
                      <c:pt idx="5">
                        <c:v>CORR</c:v>
                      </c:pt>
                      <c:pt idx="6">
                        <c:v>FDTD</c:v>
                      </c:pt>
                      <c:pt idx="7">
                        <c:v>GRAM</c:v>
                      </c:pt>
                      <c:pt idx="8">
                        <c:v>LUH</c:v>
                      </c:pt>
                      <c:pt idx="9">
                        <c:v>MVT</c:v>
                      </c:pt>
                      <c:pt idx="10">
                        <c:v>PR</c:v>
                      </c:pt>
                      <c:pt idx="11">
                        <c:v>RED</c:v>
                      </c:pt>
                      <c:pt idx="12">
                        <c:v>SCP</c:v>
                      </c:pt>
                      <c:pt idx="13">
                        <c:v>SLA</c:v>
                      </c:pt>
                      <c:pt idx="14">
                        <c:v>STRM</c:v>
                      </c:pt>
                      <c:pt idx="15">
                        <c:v>APSP</c:v>
                      </c:pt>
                      <c:pt idx="16">
                        <c:v>CFD</c:v>
                      </c:pt>
                      <c:pt idx="17">
                        <c:v>CONS</c:v>
                      </c:pt>
                      <c:pt idx="18">
                        <c:v>FWT</c:v>
                      </c:pt>
                      <c:pt idx="19">
                        <c:v>GUPS</c:v>
                      </c:pt>
                      <c:pt idx="20">
                        <c:v>LIB</c:v>
                      </c:pt>
                      <c:pt idx="21">
                        <c:v>MST</c:v>
                      </c:pt>
                      <c:pt idx="22">
                        <c:v>PVC</c:v>
                      </c:pt>
                      <c:pt idx="23">
                        <c:v>SP</c:v>
                      </c:pt>
                      <c:pt idx="24">
                        <c:v>TRA</c:v>
                      </c:pt>
                      <c:pt idx="25">
                        <c:v>GMean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'Kernel Offloading -Power'!$X$4:$X$29</c15:sqref>
                        </c15:formulaRef>
                      </c:ext>
                    </c:extLst>
                    <c:numCache>
                      <c:formatCode>General</c:formatCode>
                      <c:ptCount val="26"/>
                      <c:pt idx="0">
                        <c:v>1.033753036624655</c:v>
                      </c:pt>
                      <c:pt idx="1">
                        <c:v>2.509260017814578</c:v>
                      </c:pt>
                      <c:pt idx="2">
                        <c:v>1.106948518661703</c:v>
                      </c:pt>
                      <c:pt idx="3">
                        <c:v>1.032117396862938</c:v>
                      </c:pt>
                      <c:pt idx="4">
                        <c:v>1.015974880940741</c:v>
                      </c:pt>
                      <c:pt idx="5">
                        <c:v>2.636360038630712</c:v>
                      </c:pt>
                      <c:pt idx="6">
                        <c:v>0.999166394371883</c:v>
                      </c:pt>
                      <c:pt idx="7">
                        <c:v>5.946238806574532</c:v>
                      </c:pt>
                      <c:pt idx="8">
                        <c:v>1.109929500167707</c:v>
                      </c:pt>
                      <c:pt idx="9">
                        <c:v>2.509885528198603</c:v>
                      </c:pt>
                      <c:pt idx="10">
                        <c:v>1.056250129502816</c:v>
                      </c:pt>
                      <c:pt idx="11">
                        <c:v>1.05347210777004</c:v>
                      </c:pt>
                      <c:pt idx="12">
                        <c:v>1.065690189164237</c:v>
                      </c:pt>
                      <c:pt idx="13">
                        <c:v>1.050953392249075</c:v>
                      </c:pt>
                      <c:pt idx="14">
                        <c:v>1.16473506365461</c:v>
                      </c:pt>
                      <c:pt idx="15">
                        <c:v>2.275886271726608</c:v>
                      </c:pt>
                      <c:pt idx="16">
                        <c:v>1.043566451894065</c:v>
                      </c:pt>
                      <c:pt idx="17">
                        <c:v>0.998311173733351</c:v>
                      </c:pt>
                      <c:pt idx="18">
                        <c:v>1.250195008131965</c:v>
                      </c:pt>
                      <c:pt idx="19">
                        <c:v>2.10654995217178</c:v>
                      </c:pt>
                      <c:pt idx="20">
                        <c:v>1.301666213590911</c:v>
                      </c:pt>
                      <c:pt idx="21">
                        <c:v>1.01610364689855</c:v>
                      </c:pt>
                      <c:pt idx="22">
                        <c:v>1.030133990153404</c:v>
                      </c:pt>
                      <c:pt idx="23">
                        <c:v>1.012981641822366</c:v>
                      </c:pt>
                      <c:pt idx="24">
                        <c:v>1.398569020772956</c:v>
                      </c:pt>
                      <c:pt idx="25">
                        <c:v>1.362883770913227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3-ABD4-4F0E-842A-72715A772384}"/>
                  </c:ext>
                </c:extLst>
              </c15:ser>
            </c15:filteredBarSeries>
            <c15:filteredBarSeries>
              <c15:ser>
                <c:idx val="0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'Kernel Offloading -Power'!$Y$3</c15:sqref>
                        </c15:formulaRef>
                      </c:ext>
                    </c:extLst>
                    <c:strCache>
                      <c:ptCount val="1"/>
                      <c:pt idx="0">
                        <c:v>Kernel Offload (Oracle)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'Kernel Offloading -Power'!$U$4:$U$29</c15:sqref>
                        </c15:formulaRef>
                      </c:ext>
                    </c:extLst>
                    <c:strCache>
                      <c:ptCount val="26"/>
                      <c:pt idx="0">
                        <c:v>BFS</c:v>
                      </c:pt>
                      <c:pt idx="1">
                        <c:v>BICG</c:v>
                      </c:pt>
                      <c:pt idx="2">
                        <c:v>BLK</c:v>
                      </c:pt>
                      <c:pt idx="3">
                        <c:v>CCL</c:v>
                      </c:pt>
                      <c:pt idx="4">
                        <c:v>CONV</c:v>
                      </c:pt>
                      <c:pt idx="5">
                        <c:v>CORR</c:v>
                      </c:pt>
                      <c:pt idx="6">
                        <c:v>FDTD</c:v>
                      </c:pt>
                      <c:pt idx="7">
                        <c:v>GRAM</c:v>
                      </c:pt>
                      <c:pt idx="8">
                        <c:v>LUH</c:v>
                      </c:pt>
                      <c:pt idx="9">
                        <c:v>MVT</c:v>
                      </c:pt>
                      <c:pt idx="10">
                        <c:v>PR</c:v>
                      </c:pt>
                      <c:pt idx="11">
                        <c:v>RED</c:v>
                      </c:pt>
                      <c:pt idx="12">
                        <c:v>SCP</c:v>
                      </c:pt>
                      <c:pt idx="13">
                        <c:v>SLA</c:v>
                      </c:pt>
                      <c:pt idx="14">
                        <c:v>STRM</c:v>
                      </c:pt>
                      <c:pt idx="15">
                        <c:v>APSP</c:v>
                      </c:pt>
                      <c:pt idx="16">
                        <c:v>CFD</c:v>
                      </c:pt>
                      <c:pt idx="17">
                        <c:v>CONS</c:v>
                      </c:pt>
                      <c:pt idx="18">
                        <c:v>FWT</c:v>
                      </c:pt>
                      <c:pt idx="19">
                        <c:v>GUPS</c:v>
                      </c:pt>
                      <c:pt idx="20">
                        <c:v>LIB</c:v>
                      </c:pt>
                      <c:pt idx="21">
                        <c:v>MST</c:v>
                      </c:pt>
                      <c:pt idx="22">
                        <c:v>PVC</c:v>
                      </c:pt>
                      <c:pt idx="23">
                        <c:v>SP</c:v>
                      </c:pt>
                      <c:pt idx="24">
                        <c:v>TRA</c:v>
                      </c:pt>
                      <c:pt idx="25">
                        <c:v>GMean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'Kernel Offloading -Power'!$Y$4:$Y$29</c15:sqref>
                        </c15:formulaRef>
                      </c:ext>
                    </c:extLst>
                    <c:numCache>
                      <c:formatCode>General</c:formatCode>
                      <c:ptCount val="26"/>
                      <c:pt idx="0">
                        <c:v>1.033753036624655</c:v>
                      </c:pt>
                      <c:pt idx="1">
                        <c:v>1.306143591628863</c:v>
                      </c:pt>
                      <c:pt idx="2">
                        <c:v>1.106948518661703</c:v>
                      </c:pt>
                      <c:pt idx="3">
                        <c:v>1.049261090882558</c:v>
                      </c:pt>
                      <c:pt idx="4">
                        <c:v>0.938682768154669</c:v>
                      </c:pt>
                      <c:pt idx="5">
                        <c:v>1.16907985930768</c:v>
                      </c:pt>
                      <c:pt idx="6">
                        <c:v>1.0538070248322</c:v>
                      </c:pt>
                      <c:pt idx="7">
                        <c:v>5.946238806574532</c:v>
                      </c:pt>
                      <c:pt idx="8">
                        <c:v>1.152429902993213</c:v>
                      </c:pt>
                      <c:pt idx="9">
                        <c:v>1.304326503714112</c:v>
                      </c:pt>
                      <c:pt idx="10">
                        <c:v>1.173436888143892</c:v>
                      </c:pt>
                      <c:pt idx="11">
                        <c:v>1.249684984616693</c:v>
                      </c:pt>
                      <c:pt idx="12">
                        <c:v>1.160178620844065</c:v>
                      </c:pt>
                      <c:pt idx="13">
                        <c:v>1.091734418671015</c:v>
                      </c:pt>
                      <c:pt idx="14">
                        <c:v>1.16473506365461</c:v>
                      </c:pt>
                      <c:pt idx="15">
                        <c:v>2.736513272753212</c:v>
                      </c:pt>
                      <c:pt idx="16">
                        <c:v>1.043566451894065</c:v>
                      </c:pt>
                      <c:pt idx="17">
                        <c:v>0.998311173733351</c:v>
                      </c:pt>
                      <c:pt idx="18">
                        <c:v>1.250195008131965</c:v>
                      </c:pt>
                      <c:pt idx="19">
                        <c:v>2.10654995217178</c:v>
                      </c:pt>
                      <c:pt idx="20">
                        <c:v>1.280936998555716</c:v>
                      </c:pt>
                      <c:pt idx="21">
                        <c:v>1.342074522226914</c:v>
                      </c:pt>
                      <c:pt idx="22">
                        <c:v>1.084280918895414</c:v>
                      </c:pt>
                      <c:pt idx="23">
                        <c:v>1.369836606208234</c:v>
                      </c:pt>
                      <c:pt idx="24">
                        <c:v>1.497304151186371</c:v>
                      </c:pt>
                      <c:pt idx="25">
                        <c:v>1.318605666952974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ABD4-4F0E-842A-72715A772384}"/>
                  </c:ext>
                </c:extLst>
              </c15:ser>
            </c15:filteredBarSeries>
          </c:ext>
        </c:extLst>
      </c:barChart>
      <c:catAx>
        <c:axId val="-213904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8148688"/>
        <c:crosses val="autoZero"/>
        <c:auto val="1"/>
        <c:lblAlgn val="ctr"/>
        <c:lblOffset val="100"/>
        <c:noMultiLvlLbl val="0"/>
      </c:catAx>
      <c:valAx>
        <c:axId val="-2138148688"/>
        <c:scaling>
          <c:orientation val="minMax"/>
          <c:max val="1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 b="1" i="0" baseline="0" dirty="0">
                    <a:effectLst/>
                  </a:rPr>
                  <a:t>Normalized Energy </a:t>
                </a:r>
                <a:endParaRPr lang="en-US" sz="1100" dirty="0">
                  <a:effectLst/>
                </a:endParaRPr>
              </a:p>
              <a:p>
                <a:pPr>
                  <a:defRPr/>
                </a:pPr>
                <a:r>
                  <a:rPr lang="en-US" sz="1100" b="1" i="0" baseline="0" dirty="0">
                    <a:effectLst/>
                  </a:rPr>
                  <a:t>Efficiency (Inst./Joule)</a:t>
                </a:r>
                <a:endParaRPr lang="en-US" sz="1100" dirty="0">
                  <a:effectLst/>
                </a:endParaRPr>
              </a:p>
              <a:p>
                <a:pPr>
                  <a:defRPr/>
                </a:pPr>
                <a:endParaRPr lang="en-US" sz="1100" dirty="0"/>
              </a:p>
            </c:rich>
          </c:tx>
          <c:layout>
            <c:manualLayout>
              <c:xMode val="edge"/>
              <c:yMode val="edge"/>
              <c:x val="0.00390533079916734"/>
              <c:y val="0.1437685039370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90484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05388733188013"/>
          <c:y val="0.000513269174686497"/>
          <c:w val="0.880429141272595"/>
          <c:h val="0.08710109903409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224471778297"/>
          <c:y val="0.0599520448992867"/>
          <c:w val="0.693935363919315"/>
          <c:h val="0.823131031704639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Sheet1!$J$17:$L$24</c:f>
              <c:multiLvlStrCache>
                <c:ptCount val="8"/>
                <c:lvl>
                  <c:pt idx="0">
                    <c:v>GPU-PIC</c:v>
                  </c:pt>
                  <c:pt idx="1">
                    <c:v>GPU-PIM</c:v>
                  </c:pt>
                  <c:pt idx="2">
                    <c:v>GPU-PIC</c:v>
                  </c:pt>
                  <c:pt idx="3">
                    <c:v>GPU-PIM</c:v>
                  </c:pt>
                  <c:pt idx="4">
                    <c:v>GPU-PIC</c:v>
                  </c:pt>
                  <c:pt idx="5">
                    <c:v>GPU-PIM</c:v>
                  </c:pt>
                  <c:pt idx="6">
                    <c:v>GPU-PIC</c:v>
                  </c:pt>
                  <c:pt idx="7">
                    <c:v>GPU-PIM</c:v>
                  </c:pt>
                </c:lvl>
                <c:lvl>
                  <c:pt idx="0">
                    <c:v>Concurrent Kernel Management</c:v>
                  </c:pt>
                  <c:pt idx="2">
                    <c:v>Concurrent Kernel Management</c:v>
                  </c:pt>
                  <c:pt idx="4">
                    <c:v>Kernel Offloading</c:v>
                  </c:pt>
                  <c:pt idx="6">
                    <c:v>Application Offloading</c:v>
                  </c:pt>
                </c:lvl>
                <c:lvl>
                  <c:pt idx="0">
                    <c:v>FDTD</c:v>
                  </c:pt>
                </c:lvl>
              </c:multiLvlStrCache>
            </c:multiLvlStrRef>
          </c:cat>
          <c:val>
            <c:numRef>
              <c:f>Sheet1!$L$2:$L$7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CD-45E3-9039-F9BD33029AF0}"/>
            </c:ext>
          </c:extLst>
        </c:ser>
        <c:ser>
          <c:idx val="1"/>
          <c:order val="1"/>
          <c:tx>
            <c:v>K1</c:v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ECD-45E3-9039-F9BD33029AF0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4ECD-45E3-9039-F9BD33029AF0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4ECD-45E3-9039-F9BD33029AF0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4ECD-45E3-9039-F9BD33029AF0}"/>
              </c:ext>
            </c:extLst>
          </c:dPt>
          <c:cat>
            <c:multiLvlStrRef>
              <c:f>Sheet1!$J$17:$L$24</c:f>
              <c:multiLvlStrCache>
                <c:ptCount val="8"/>
                <c:lvl>
                  <c:pt idx="0">
                    <c:v>GPU-PIC</c:v>
                  </c:pt>
                  <c:pt idx="1">
                    <c:v>GPU-PIM</c:v>
                  </c:pt>
                  <c:pt idx="2">
                    <c:v>GPU-PIC</c:v>
                  </c:pt>
                  <c:pt idx="3">
                    <c:v>GPU-PIM</c:v>
                  </c:pt>
                  <c:pt idx="4">
                    <c:v>GPU-PIC</c:v>
                  </c:pt>
                  <c:pt idx="5">
                    <c:v>GPU-PIM</c:v>
                  </c:pt>
                  <c:pt idx="6">
                    <c:v>GPU-PIC</c:v>
                  </c:pt>
                  <c:pt idx="7">
                    <c:v>GPU-PIM</c:v>
                  </c:pt>
                </c:lvl>
                <c:lvl>
                  <c:pt idx="0">
                    <c:v>Concurrent Kernel Management</c:v>
                  </c:pt>
                  <c:pt idx="2">
                    <c:v>Concurrent Kernel Management</c:v>
                  </c:pt>
                  <c:pt idx="4">
                    <c:v>Kernel Offloading</c:v>
                  </c:pt>
                  <c:pt idx="6">
                    <c:v>Application Offloading</c:v>
                  </c:pt>
                </c:lvl>
                <c:lvl>
                  <c:pt idx="0">
                    <c:v>FDTD</c:v>
                  </c:pt>
                </c:lvl>
              </c:multiLvlStrCache>
            </c:multiLvlStrRef>
          </c:cat>
          <c:val>
            <c:numRef>
              <c:f>Sheet1!$R$17:$R$24</c:f>
              <c:numCache>
                <c:formatCode>General</c:formatCode>
                <c:ptCount val="8"/>
                <c:pt idx="0">
                  <c:v>0.3318427893827</c:v>
                </c:pt>
                <c:pt idx="1">
                  <c:v>0.239430935480957</c:v>
                </c:pt>
                <c:pt idx="2">
                  <c:v>0.340740245104726</c:v>
                </c:pt>
                <c:pt idx="3">
                  <c:v>0.517921359889853</c:v>
                </c:pt>
                <c:pt idx="4">
                  <c:v>0.239430935480957</c:v>
                </c:pt>
                <c:pt idx="5">
                  <c:v>0.239430935480957</c:v>
                </c:pt>
                <c:pt idx="6">
                  <c:v>0.340740245104726</c:v>
                </c:pt>
                <c:pt idx="7">
                  <c:v>0.239430935480957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4ECD-45E3-9039-F9BD33029AF0}"/>
            </c:ext>
          </c:extLst>
        </c:ser>
        <c:ser>
          <c:idx val="2"/>
          <c:order val="2"/>
          <c:tx>
            <c:v>K2</c:v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ECD-45E3-9039-F9BD33029AF0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4ECD-45E3-9039-F9BD33029AF0}"/>
              </c:ext>
            </c:extLst>
          </c:dPt>
          <c:cat>
            <c:multiLvlStrRef>
              <c:f>Sheet1!$J$17:$L$24</c:f>
              <c:multiLvlStrCache>
                <c:ptCount val="8"/>
                <c:lvl>
                  <c:pt idx="0">
                    <c:v>GPU-PIC</c:v>
                  </c:pt>
                  <c:pt idx="1">
                    <c:v>GPU-PIM</c:v>
                  </c:pt>
                  <c:pt idx="2">
                    <c:v>GPU-PIC</c:v>
                  </c:pt>
                  <c:pt idx="3">
                    <c:v>GPU-PIM</c:v>
                  </c:pt>
                  <c:pt idx="4">
                    <c:v>GPU-PIC</c:v>
                  </c:pt>
                  <c:pt idx="5">
                    <c:v>GPU-PIM</c:v>
                  </c:pt>
                  <c:pt idx="6">
                    <c:v>GPU-PIC</c:v>
                  </c:pt>
                  <c:pt idx="7">
                    <c:v>GPU-PIM</c:v>
                  </c:pt>
                </c:lvl>
                <c:lvl>
                  <c:pt idx="0">
                    <c:v>Concurrent Kernel Management</c:v>
                  </c:pt>
                  <c:pt idx="2">
                    <c:v>Concurrent Kernel Management</c:v>
                  </c:pt>
                  <c:pt idx="4">
                    <c:v>Kernel Offloading</c:v>
                  </c:pt>
                  <c:pt idx="6">
                    <c:v>Application Offloading</c:v>
                  </c:pt>
                </c:lvl>
                <c:lvl>
                  <c:pt idx="0">
                    <c:v>FDTD</c:v>
                  </c:pt>
                </c:lvl>
              </c:multiLvlStrCache>
            </c:multiLvlStrRef>
          </c:cat>
          <c:val>
            <c:numRef>
              <c:f>Sheet1!$S$17:$S$24</c:f>
              <c:numCache>
                <c:formatCode>General</c:formatCode>
                <c:ptCount val="8"/>
                <c:pt idx="0">
                  <c:v>0.327416965512574</c:v>
                </c:pt>
                <c:pt idx="2">
                  <c:v>0.177181114785127</c:v>
                </c:pt>
                <c:pt idx="4">
                  <c:v>0.3318427893827</c:v>
                </c:pt>
                <c:pt idx="6">
                  <c:v>0.3318427893827</c:v>
                </c:pt>
                <c:pt idx="7">
                  <c:v>0.517921359889853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4ECD-45E3-9039-F9BD33029AF0}"/>
            </c:ext>
          </c:extLst>
        </c:ser>
        <c:ser>
          <c:idx val="3"/>
          <c:order val="3"/>
          <c:tx>
            <c:v>K3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Sheet1!$J$17:$L$24</c:f>
              <c:multiLvlStrCache>
                <c:ptCount val="8"/>
                <c:lvl>
                  <c:pt idx="0">
                    <c:v>GPU-PIC</c:v>
                  </c:pt>
                  <c:pt idx="1">
                    <c:v>GPU-PIM</c:v>
                  </c:pt>
                  <c:pt idx="2">
                    <c:v>GPU-PIC</c:v>
                  </c:pt>
                  <c:pt idx="3">
                    <c:v>GPU-PIM</c:v>
                  </c:pt>
                  <c:pt idx="4">
                    <c:v>GPU-PIC</c:v>
                  </c:pt>
                  <c:pt idx="5">
                    <c:v>GPU-PIM</c:v>
                  </c:pt>
                  <c:pt idx="6">
                    <c:v>GPU-PIC</c:v>
                  </c:pt>
                  <c:pt idx="7">
                    <c:v>GPU-PIM</c:v>
                  </c:pt>
                </c:lvl>
                <c:lvl>
                  <c:pt idx="0">
                    <c:v>Concurrent Kernel Management</c:v>
                  </c:pt>
                  <c:pt idx="2">
                    <c:v>Concurrent Kernel Management</c:v>
                  </c:pt>
                  <c:pt idx="4">
                    <c:v>Kernel Offloading</c:v>
                  </c:pt>
                  <c:pt idx="6">
                    <c:v>Application Offloading</c:v>
                  </c:pt>
                </c:lvl>
                <c:lvl>
                  <c:pt idx="0">
                    <c:v>FDTD</c:v>
                  </c:pt>
                </c:lvl>
              </c:multiLvlStrCache>
            </c:multiLvlStrRef>
          </c:cat>
          <c:val>
            <c:numRef>
              <c:f>Sheet1!$T$17:$T$24</c:f>
              <c:numCache>
                <c:formatCode>General</c:formatCode>
                <c:ptCount val="8"/>
                <c:pt idx="2">
                  <c:v>0.327416965512574</c:v>
                </c:pt>
                <c:pt idx="4">
                  <c:v>0.327416965512574</c:v>
                </c:pt>
                <c:pt idx="6">
                  <c:v>0.327416965512574</c:v>
                </c:pt>
                <c:pt idx="7">
                  <c:v>0.385939738739366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4ECD-45E3-9039-F9BD3302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7961232"/>
        <c:axId val="-2104418160"/>
      </c:barChart>
      <c:catAx>
        <c:axId val="-2097961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04418160"/>
        <c:crosses val="autoZero"/>
        <c:auto val="1"/>
        <c:lblAlgn val="ctr"/>
        <c:lblOffset val="100"/>
        <c:noMultiLvlLbl val="0"/>
      </c:catAx>
      <c:valAx>
        <c:axId val="-2104418160"/>
        <c:scaling>
          <c:orientation val="minMax"/>
          <c:max val="1.2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Normalized Execution</a:t>
                </a:r>
                <a:r>
                  <a:rPr lang="en-US" baseline="0"/>
                  <a:t> Time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05056076794158"/>
              <c:y val="0.9354273223051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7961232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254616889627102"/>
          <c:y val="0.0"/>
          <c:w val="0.695497583348297"/>
          <c:h val="0.0723447321246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85997314851773"/>
          <c:y val="0.186643718881319"/>
          <c:w val="0.936822695550153"/>
          <c:h val="0.568572805394028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'Overall-IPC'!$D$1</c:f>
              <c:strCache>
                <c:ptCount val="1"/>
                <c:pt idx="0">
                  <c:v>Kernel Offloading (Dynamic)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'Overall-IPC'!$A$2:$A$28</c:f>
              <c:strCache>
                <c:ptCount val="27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GMean</c:v>
                </c:pt>
                <c:pt idx="16">
                  <c:v>APSP</c:v>
                </c:pt>
                <c:pt idx="17">
                  <c:v>CFD</c:v>
                </c:pt>
                <c:pt idx="18">
                  <c:v>CONS</c:v>
                </c:pt>
                <c:pt idx="19">
                  <c:v>FWT</c:v>
                </c:pt>
                <c:pt idx="20">
                  <c:v>GUPS</c:v>
                </c:pt>
                <c:pt idx="21">
                  <c:v>LIB</c:v>
                </c:pt>
                <c:pt idx="22">
                  <c:v>MST</c:v>
                </c:pt>
                <c:pt idx="23">
                  <c:v>PVC</c:v>
                </c:pt>
                <c:pt idx="24">
                  <c:v>SP</c:v>
                </c:pt>
                <c:pt idx="25">
                  <c:v>TRA</c:v>
                </c:pt>
                <c:pt idx="26">
                  <c:v>GMean</c:v>
                </c:pt>
              </c:strCache>
            </c:strRef>
          </c:cat>
          <c:val>
            <c:numRef>
              <c:f>'Overall-IPC'!$D$2:$D$28</c:f>
              <c:numCache>
                <c:formatCode>General</c:formatCode>
                <c:ptCount val="27"/>
                <c:pt idx="0">
                  <c:v>1.077182100758666</c:v>
                </c:pt>
                <c:pt idx="1">
                  <c:v>0.940950885859705</c:v>
                </c:pt>
                <c:pt idx="2">
                  <c:v>1.112596219876097</c:v>
                </c:pt>
                <c:pt idx="3">
                  <c:v>1.031107151994576</c:v>
                </c:pt>
                <c:pt idx="4">
                  <c:v>0.653903044439691</c:v>
                </c:pt>
                <c:pt idx="5">
                  <c:v>0.833198121297359</c:v>
                </c:pt>
                <c:pt idx="6">
                  <c:v>0.990583801510614</c:v>
                </c:pt>
                <c:pt idx="7">
                  <c:v>2.635017523841502</c:v>
                </c:pt>
                <c:pt idx="8">
                  <c:v>1.128219875912698</c:v>
                </c:pt>
                <c:pt idx="9">
                  <c:v>0.934574716896246</c:v>
                </c:pt>
                <c:pt idx="10">
                  <c:v>1.07219746174329</c:v>
                </c:pt>
                <c:pt idx="11">
                  <c:v>0.97243881531334</c:v>
                </c:pt>
                <c:pt idx="12">
                  <c:v>1.025135526394876</c:v>
                </c:pt>
                <c:pt idx="13">
                  <c:v>1.083565870843348</c:v>
                </c:pt>
                <c:pt idx="14">
                  <c:v>1.162019455653952</c:v>
                </c:pt>
                <c:pt idx="15">
                  <c:v>1.058510681028388</c:v>
                </c:pt>
                <c:pt idx="16">
                  <c:v>1.229667992478221</c:v>
                </c:pt>
                <c:pt idx="17">
                  <c:v>1.062740679619224</c:v>
                </c:pt>
                <c:pt idx="18">
                  <c:v>0.98210438001379</c:v>
                </c:pt>
                <c:pt idx="19">
                  <c:v>1.505976555494318</c:v>
                </c:pt>
                <c:pt idx="20">
                  <c:v>2.460730276237736</c:v>
                </c:pt>
                <c:pt idx="21">
                  <c:v>1.350099914824467</c:v>
                </c:pt>
                <c:pt idx="22">
                  <c:v>1.036624279258271</c:v>
                </c:pt>
                <c:pt idx="23">
                  <c:v>1.063037562736508</c:v>
                </c:pt>
                <c:pt idx="24">
                  <c:v>1.01676754199333</c:v>
                </c:pt>
                <c:pt idx="25">
                  <c:v>1.291788047295358</c:v>
                </c:pt>
                <c:pt idx="26">
                  <c:v>1.249742064507233</c:v>
                </c:pt>
              </c:numCache>
            </c:numRef>
          </c:val>
        </c:ser>
        <c:ser>
          <c:idx val="3"/>
          <c:order val="1"/>
          <c:tx>
            <c:strRef>
              <c:f>'Overall-IPC'!$E$1</c:f>
              <c:strCache>
                <c:ptCount val="1"/>
                <c:pt idx="0">
                  <c:v>Kernel Offloading (Oracle)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'Overall-IPC'!$A$2:$A$28</c:f>
              <c:strCache>
                <c:ptCount val="27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GMean</c:v>
                </c:pt>
                <c:pt idx="16">
                  <c:v>APSP</c:v>
                </c:pt>
                <c:pt idx="17">
                  <c:v>CFD</c:v>
                </c:pt>
                <c:pt idx="18">
                  <c:v>CONS</c:v>
                </c:pt>
                <c:pt idx="19">
                  <c:v>FWT</c:v>
                </c:pt>
                <c:pt idx="20">
                  <c:v>GUPS</c:v>
                </c:pt>
                <c:pt idx="21">
                  <c:v>LIB</c:v>
                </c:pt>
                <c:pt idx="22">
                  <c:v>MST</c:v>
                </c:pt>
                <c:pt idx="23">
                  <c:v>PVC</c:v>
                </c:pt>
                <c:pt idx="24">
                  <c:v>SP</c:v>
                </c:pt>
                <c:pt idx="25">
                  <c:v>TRA</c:v>
                </c:pt>
                <c:pt idx="26">
                  <c:v>GMean</c:v>
                </c:pt>
              </c:strCache>
            </c:strRef>
          </c:cat>
          <c:val>
            <c:numRef>
              <c:f>'Overall-IPC'!$E$2:$E$28</c:f>
              <c:numCache>
                <c:formatCode>General</c:formatCode>
                <c:ptCount val="27"/>
                <c:pt idx="0">
                  <c:v>1.077182100758666</c:v>
                </c:pt>
                <c:pt idx="1">
                  <c:v>1.034870051338447</c:v>
                </c:pt>
                <c:pt idx="2">
                  <c:v>1.112596219876097</c:v>
                </c:pt>
                <c:pt idx="3">
                  <c:v>1.04758005533912</c:v>
                </c:pt>
                <c:pt idx="4">
                  <c:v>0.832195028137035</c:v>
                </c:pt>
                <c:pt idx="5">
                  <c:v>1.0183636943006</c:v>
                </c:pt>
                <c:pt idx="6">
                  <c:v>1.103338963582164</c:v>
                </c:pt>
                <c:pt idx="7">
                  <c:v>2.635017523841502</c:v>
                </c:pt>
                <c:pt idx="8">
                  <c:v>1.160514226791024</c:v>
                </c:pt>
                <c:pt idx="9">
                  <c:v>1.0352487049904</c:v>
                </c:pt>
                <c:pt idx="10">
                  <c:v>1.222414331863184</c:v>
                </c:pt>
                <c:pt idx="11">
                  <c:v>1.287009436058016</c:v>
                </c:pt>
                <c:pt idx="12">
                  <c:v>1.029945610402698</c:v>
                </c:pt>
                <c:pt idx="13">
                  <c:v>1.112658225568537</c:v>
                </c:pt>
                <c:pt idx="14">
                  <c:v>1.162019455653952</c:v>
                </c:pt>
                <c:pt idx="15">
                  <c:v>1.14924776871453</c:v>
                </c:pt>
                <c:pt idx="16">
                  <c:v>1.449339203062026</c:v>
                </c:pt>
                <c:pt idx="17">
                  <c:v>1.062740679619224</c:v>
                </c:pt>
                <c:pt idx="18">
                  <c:v>0.98210438001379</c:v>
                </c:pt>
                <c:pt idx="19">
                  <c:v>1.505976555494318</c:v>
                </c:pt>
                <c:pt idx="20">
                  <c:v>2.460730276237736</c:v>
                </c:pt>
                <c:pt idx="21">
                  <c:v>1.384463690279168</c:v>
                </c:pt>
                <c:pt idx="22">
                  <c:v>1.29922236023151</c:v>
                </c:pt>
                <c:pt idx="23">
                  <c:v>1.134194336722685</c:v>
                </c:pt>
                <c:pt idx="24">
                  <c:v>1.227833419743399</c:v>
                </c:pt>
                <c:pt idx="25">
                  <c:v>1.338571225791388</c:v>
                </c:pt>
                <c:pt idx="26">
                  <c:v>1.340932967381917</c:v>
                </c:pt>
              </c:numCache>
            </c:numRef>
          </c:val>
        </c:ser>
        <c:ser>
          <c:idx val="4"/>
          <c:order val="2"/>
          <c:tx>
            <c:strRef>
              <c:f>'Overall-IPC'!$F$1</c:f>
              <c:strCache>
                <c:ptCount val="1"/>
                <c:pt idx="0">
                  <c:v>Concurrent Kernel Management (Dynamic)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'Overall-IPC'!$A$2:$A$28</c:f>
              <c:strCache>
                <c:ptCount val="27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GMean</c:v>
                </c:pt>
                <c:pt idx="16">
                  <c:v>APSP</c:v>
                </c:pt>
                <c:pt idx="17">
                  <c:v>CFD</c:v>
                </c:pt>
                <c:pt idx="18">
                  <c:v>CONS</c:v>
                </c:pt>
                <c:pt idx="19">
                  <c:v>FWT</c:v>
                </c:pt>
                <c:pt idx="20">
                  <c:v>GUPS</c:v>
                </c:pt>
                <c:pt idx="21">
                  <c:v>LIB</c:v>
                </c:pt>
                <c:pt idx="22">
                  <c:v>MST</c:v>
                </c:pt>
                <c:pt idx="23">
                  <c:v>PVC</c:v>
                </c:pt>
                <c:pt idx="24">
                  <c:v>SP</c:v>
                </c:pt>
                <c:pt idx="25">
                  <c:v>TRA</c:v>
                </c:pt>
                <c:pt idx="26">
                  <c:v>GMean</c:v>
                </c:pt>
              </c:strCache>
            </c:strRef>
          </c:cat>
          <c:val>
            <c:numRef>
              <c:f>'Overall-IPC'!$F$2:$F$28</c:f>
              <c:numCache>
                <c:formatCode>General</c:formatCode>
                <c:ptCount val="27"/>
                <c:pt idx="0">
                  <c:v>1.829875464686912</c:v>
                </c:pt>
                <c:pt idx="1">
                  <c:v>1.038837652013138</c:v>
                </c:pt>
                <c:pt idx="2">
                  <c:v>1.112596219876097</c:v>
                </c:pt>
                <c:pt idx="3">
                  <c:v>1.23</c:v>
                </c:pt>
                <c:pt idx="4">
                  <c:v>1.481651620897711</c:v>
                </c:pt>
                <c:pt idx="5">
                  <c:v>0.833198121297359</c:v>
                </c:pt>
                <c:pt idx="6">
                  <c:v>1.336196674490119</c:v>
                </c:pt>
                <c:pt idx="7">
                  <c:v>2.635017523841502</c:v>
                </c:pt>
                <c:pt idx="8">
                  <c:v>1.233832816979665</c:v>
                </c:pt>
                <c:pt idx="9">
                  <c:v>1.035560373847727</c:v>
                </c:pt>
                <c:pt idx="10">
                  <c:v>1.34</c:v>
                </c:pt>
                <c:pt idx="11">
                  <c:v>2.254516996691506</c:v>
                </c:pt>
                <c:pt idx="12">
                  <c:v>1.025135526394876</c:v>
                </c:pt>
                <c:pt idx="13">
                  <c:v>1.51</c:v>
                </c:pt>
                <c:pt idx="14">
                  <c:v>1.162019455653952</c:v>
                </c:pt>
                <c:pt idx="15">
                  <c:v>1.337605742482609</c:v>
                </c:pt>
                <c:pt idx="16">
                  <c:v>1.61</c:v>
                </c:pt>
                <c:pt idx="17">
                  <c:v>1.082810838072091</c:v>
                </c:pt>
                <c:pt idx="18">
                  <c:v>0.98210438001379</c:v>
                </c:pt>
                <c:pt idx="19">
                  <c:v>1.867536318554841</c:v>
                </c:pt>
                <c:pt idx="20">
                  <c:v>2.460730276237736</c:v>
                </c:pt>
                <c:pt idx="21">
                  <c:v>1.696894112541864</c:v>
                </c:pt>
                <c:pt idx="22">
                  <c:v>1.256579274009173</c:v>
                </c:pt>
                <c:pt idx="23">
                  <c:v>0.973591186828788</c:v>
                </c:pt>
                <c:pt idx="24">
                  <c:v>1.01676754199333</c:v>
                </c:pt>
                <c:pt idx="25">
                  <c:v>2.016946594598829</c:v>
                </c:pt>
                <c:pt idx="26">
                  <c:v>1.420694348676692</c:v>
                </c:pt>
              </c:numCache>
            </c:numRef>
          </c:val>
        </c:ser>
        <c:ser>
          <c:idx val="5"/>
          <c:order val="3"/>
          <c:tx>
            <c:strRef>
              <c:f>'Overall-IPC'!$G$1</c:f>
              <c:strCache>
                <c:ptCount val="1"/>
                <c:pt idx="0">
                  <c:v>Concurrent Kernel Management (Oracle)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'Overall-IPC'!$A$2:$A$28</c:f>
              <c:strCache>
                <c:ptCount val="27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GMean</c:v>
                </c:pt>
                <c:pt idx="16">
                  <c:v>APSP</c:v>
                </c:pt>
                <c:pt idx="17">
                  <c:v>CFD</c:v>
                </c:pt>
                <c:pt idx="18">
                  <c:v>CONS</c:v>
                </c:pt>
                <c:pt idx="19">
                  <c:v>FWT</c:v>
                </c:pt>
                <c:pt idx="20">
                  <c:v>GUPS</c:v>
                </c:pt>
                <c:pt idx="21">
                  <c:v>LIB</c:v>
                </c:pt>
                <c:pt idx="22">
                  <c:v>MST</c:v>
                </c:pt>
                <c:pt idx="23">
                  <c:v>PVC</c:v>
                </c:pt>
                <c:pt idx="24">
                  <c:v>SP</c:v>
                </c:pt>
                <c:pt idx="25">
                  <c:v>TRA</c:v>
                </c:pt>
                <c:pt idx="26">
                  <c:v>GMean</c:v>
                </c:pt>
              </c:strCache>
            </c:strRef>
          </c:cat>
          <c:val>
            <c:numRef>
              <c:f>'Overall-IPC'!$G$2:$G$28</c:f>
              <c:numCache>
                <c:formatCode>General</c:formatCode>
                <c:ptCount val="27"/>
                <c:pt idx="0">
                  <c:v>1.836012740731026</c:v>
                </c:pt>
                <c:pt idx="1">
                  <c:v>1.090751223684957</c:v>
                </c:pt>
                <c:pt idx="2">
                  <c:v>1.112596219876097</c:v>
                </c:pt>
                <c:pt idx="3">
                  <c:v>1.25</c:v>
                </c:pt>
                <c:pt idx="4">
                  <c:v>1.481651620897711</c:v>
                </c:pt>
                <c:pt idx="5">
                  <c:v>1.00009887094101</c:v>
                </c:pt>
                <c:pt idx="6">
                  <c:v>1.503697010796487</c:v>
                </c:pt>
                <c:pt idx="7">
                  <c:v>2.635017523841502</c:v>
                </c:pt>
                <c:pt idx="8">
                  <c:v>1.25876797991215</c:v>
                </c:pt>
                <c:pt idx="9">
                  <c:v>1.091192314660585</c:v>
                </c:pt>
                <c:pt idx="10">
                  <c:v>1.63</c:v>
                </c:pt>
                <c:pt idx="11">
                  <c:v>2.254516996691506</c:v>
                </c:pt>
                <c:pt idx="12">
                  <c:v>1.025135526394876</c:v>
                </c:pt>
                <c:pt idx="13">
                  <c:v>1.51</c:v>
                </c:pt>
                <c:pt idx="14">
                  <c:v>1.162019455653952</c:v>
                </c:pt>
                <c:pt idx="15">
                  <c:v>1.395648673919374</c:v>
                </c:pt>
                <c:pt idx="16">
                  <c:v>1.65</c:v>
                </c:pt>
                <c:pt idx="17">
                  <c:v>1.082897705940725</c:v>
                </c:pt>
                <c:pt idx="18">
                  <c:v>0.98210438001379</c:v>
                </c:pt>
                <c:pt idx="19">
                  <c:v>1.867536318554841</c:v>
                </c:pt>
                <c:pt idx="20">
                  <c:v>2.460730276237736</c:v>
                </c:pt>
                <c:pt idx="21">
                  <c:v>2.062424911744797</c:v>
                </c:pt>
                <c:pt idx="22">
                  <c:v>1.372826119288591</c:v>
                </c:pt>
                <c:pt idx="23">
                  <c:v>1.130363062490298</c:v>
                </c:pt>
                <c:pt idx="24">
                  <c:v>1.227833419743399</c:v>
                </c:pt>
                <c:pt idx="25">
                  <c:v>2.234652551295343</c:v>
                </c:pt>
                <c:pt idx="26">
                  <c:v>1.531130892194442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625664"/>
        <c:axId val="-2121187424"/>
      </c:barChart>
      <c:catAx>
        <c:axId val="-213462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187424"/>
        <c:crosses val="autoZero"/>
        <c:auto val="1"/>
        <c:lblAlgn val="ctr"/>
        <c:lblOffset val="100"/>
        <c:noMultiLvlLbl val="0"/>
      </c:catAx>
      <c:valAx>
        <c:axId val="-212118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62566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19481234200564"/>
          <c:y val="0.0148423034475827"/>
          <c:w val="0.807120480907628"/>
          <c:h val="0.1668539809512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85997314851773"/>
          <c:y val="0.186643718881319"/>
          <c:w val="0.936822695550153"/>
          <c:h val="0.568572805394028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'Overall-Power'!$D$1</c:f>
              <c:strCache>
                <c:ptCount val="1"/>
                <c:pt idx="0">
                  <c:v>Kernel Offloading (Dynamic)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'Overall-Power'!$A$2:$A$28</c:f>
              <c:strCache>
                <c:ptCount val="27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GMean</c:v>
                </c:pt>
                <c:pt idx="16">
                  <c:v>APSP</c:v>
                </c:pt>
                <c:pt idx="17">
                  <c:v>CFD</c:v>
                </c:pt>
                <c:pt idx="18">
                  <c:v>CONS</c:v>
                </c:pt>
                <c:pt idx="19">
                  <c:v>FWT</c:v>
                </c:pt>
                <c:pt idx="20">
                  <c:v>GUPS</c:v>
                </c:pt>
                <c:pt idx="21">
                  <c:v>LIB</c:v>
                </c:pt>
                <c:pt idx="22">
                  <c:v>MST</c:v>
                </c:pt>
                <c:pt idx="23">
                  <c:v>PVC</c:v>
                </c:pt>
                <c:pt idx="24">
                  <c:v>SP</c:v>
                </c:pt>
                <c:pt idx="25">
                  <c:v>TRA</c:v>
                </c:pt>
                <c:pt idx="26">
                  <c:v>GMean</c:v>
                </c:pt>
              </c:strCache>
            </c:strRef>
          </c:cat>
          <c:val>
            <c:numRef>
              <c:f>'Overall-Power'!$D$2:$D$28</c:f>
              <c:numCache>
                <c:formatCode>General</c:formatCode>
                <c:ptCount val="27"/>
                <c:pt idx="0">
                  <c:v>1.033753036624655</c:v>
                </c:pt>
                <c:pt idx="1">
                  <c:v>2.509260017814578</c:v>
                </c:pt>
                <c:pt idx="2">
                  <c:v>1.106948518661703</c:v>
                </c:pt>
                <c:pt idx="3">
                  <c:v>1.032117396862938</c:v>
                </c:pt>
                <c:pt idx="4">
                  <c:v>1.015974880940741</c:v>
                </c:pt>
                <c:pt idx="5">
                  <c:v>2.636360038630712</c:v>
                </c:pt>
                <c:pt idx="6">
                  <c:v>0.999166394371883</c:v>
                </c:pt>
                <c:pt idx="7">
                  <c:v>5.946238806574532</c:v>
                </c:pt>
                <c:pt idx="8">
                  <c:v>1.109929500167707</c:v>
                </c:pt>
                <c:pt idx="9">
                  <c:v>2.509885528198603</c:v>
                </c:pt>
                <c:pt idx="10">
                  <c:v>1.056250129502816</c:v>
                </c:pt>
                <c:pt idx="11">
                  <c:v>1.05347210777004</c:v>
                </c:pt>
                <c:pt idx="12">
                  <c:v>1.065690189164237</c:v>
                </c:pt>
                <c:pt idx="13">
                  <c:v>1.050953392249075</c:v>
                </c:pt>
                <c:pt idx="14">
                  <c:v>1.16473506365461</c:v>
                </c:pt>
                <c:pt idx="15">
                  <c:v>1.419137586947275</c:v>
                </c:pt>
                <c:pt idx="16">
                  <c:v>2.275886271726608</c:v>
                </c:pt>
                <c:pt idx="17">
                  <c:v>1.043566451894065</c:v>
                </c:pt>
                <c:pt idx="18">
                  <c:v>0.998311173733351</c:v>
                </c:pt>
                <c:pt idx="19">
                  <c:v>1.250195008131965</c:v>
                </c:pt>
                <c:pt idx="20">
                  <c:v>2.10654995217178</c:v>
                </c:pt>
                <c:pt idx="21">
                  <c:v>1.301666213590911</c:v>
                </c:pt>
                <c:pt idx="22">
                  <c:v>1.01610364689855</c:v>
                </c:pt>
                <c:pt idx="23">
                  <c:v>1.030133990153404</c:v>
                </c:pt>
                <c:pt idx="24">
                  <c:v>1.012981641822366</c:v>
                </c:pt>
                <c:pt idx="25">
                  <c:v>1.398569020772956</c:v>
                </c:pt>
                <c:pt idx="26">
                  <c:v>1.282656291795857</c:v>
                </c:pt>
              </c:numCache>
            </c:numRef>
          </c:val>
        </c:ser>
        <c:ser>
          <c:idx val="3"/>
          <c:order val="1"/>
          <c:tx>
            <c:strRef>
              <c:f>'Overall-Power'!$E$1</c:f>
              <c:strCache>
                <c:ptCount val="1"/>
                <c:pt idx="0">
                  <c:v>Kernel Offloading (Oracle)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'Overall-Power'!$A$2:$A$28</c:f>
              <c:strCache>
                <c:ptCount val="27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GMean</c:v>
                </c:pt>
                <c:pt idx="16">
                  <c:v>APSP</c:v>
                </c:pt>
                <c:pt idx="17">
                  <c:v>CFD</c:v>
                </c:pt>
                <c:pt idx="18">
                  <c:v>CONS</c:v>
                </c:pt>
                <c:pt idx="19">
                  <c:v>FWT</c:v>
                </c:pt>
                <c:pt idx="20">
                  <c:v>GUPS</c:v>
                </c:pt>
                <c:pt idx="21">
                  <c:v>LIB</c:v>
                </c:pt>
                <c:pt idx="22">
                  <c:v>MST</c:v>
                </c:pt>
                <c:pt idx="23">
                  <c:v>PVC</c:v>
                </c:pt>
                <c:pt idx="24">
                  <c:v>SP</c:v>
                </c:pt>
                <c:pt idx="25">
                  <c:v>TRA</c:v>
                </c:pt>
                <c:pt idx="26">
                  <c:v>GMean</c:v>
                </c:pt>
              </c:strCache>
            </c:strRef>
          </c:cat>
          <c:val>
            <c:numRef>
              <c:f>'Overall-Power'!$E$2:$E$28</c:f>
              <c:numCache>
                <c:formatCode>General</c:formatCode>
                <c:ptCount val="27"/>
                <c:pt idx="0">
                  <c:v>1.033753036624655</c:v>
                </c:pt>
                <c:pt idx="1">
                  <c:v>1.306143591628863</c:v>
                </c:pt>
                <c:pt idx="2">
                  <c:v>1.106948518661703</c:v>
                </c:pt>
                <c:pt idx="3">
                  <c:v>1.049261090882558</c:v>
                </c:pt>
                <c:pt idx="4">
                  <c:v>0.938682768154669</c:v>
                </c:pt>
                <c:pt idx="5">
                  <c:v>1.16907985930768</c:v>
                </c:pt>
                <c:pt idx="6">
                  <c:v>1.0538070248322</c:v>
                </c:pt>
                <c:pt idx="7">
                  <c:v>5.946238806574532</c:v>
                </c:pt>
                <c:pt idx="8">
                  <c:v>1.152429902993213</c:v>
                </c:pt>
                <c:pt idx="9">
                  <c:v>1.304326503714112</c:v>
                </c:pt>
                <c:pt idx="10">
                  <c:v>1.173436888143892</c:v>
                </c:pt>
                <c:pt idx="11">
                  <c:v>1.249684984616693</c:v>
                </c:pt>
                <c:pt idx="12">
                  <c:v>1.160178620844065</c:v>
                </c:pt>
                <c:pt idx="13">
                  <c:v>1.091734418671015</c:v>
                </c:pt>
                <c:pt idx="14">
                  <c:v>1.16473506365461</c:v>
                </c:pt>
                <c:pt idx="15">
                  <c:v>1.267635386180085</c:v>
                </c:pt>
                <c:pt idx="16">
                  <c:v>2.736513272753212</c:v>
                </c:pt>
                <c:pt idx="17">
                  <c:v>1.043566451894065</c:v>
                </c:pt>
                <c:pt idx="18">
                  <c:v>0.998311173733351</c:v>
                </c:pt>
                <c:pt idx="19">
                  <c:v>1.250195008131965</c:v>
                </c:pt>
                <c:pt idx="20">
                  <c:v>2.10654995217178</c:v>
                </c:pt>
                <c:pt idx="21">
                  <c:v>1.280936998555716</c:v>
                </c:pt>
                <c:pt idx="22">
                  <c:v>1.342074522226914</c:v>
                </c:pt>
                <c:pt idx="23">
                  <c:v>1.084280918895414</c:v>
                </c:pt>
                <c:pt idx="24">
                  <c:v>1.369836606208234</c:v>
                </c:pt>
                <c:pt idx="25">
                  <c:v>1.497304151186371</c:v>
                </c:pt>
                <c:pt idx="26">
                  <c:v>1.398929452023496</c:v>
                </c:pt>
              </c:numCache>
            </c:numRef>
          </c:val>
        </c:ser>
        <c:ser>
          <c:idx val="4"/>
          <c:order val="2"/>
          <c:tx>
            <c:strRef>
              <c:f>'Overall-Power'!$F$1</c:f>
              <c:strCache>
                <c:ptCount val="1"/>
                <c:pt idx="0">
                  <c:v>Concurrent Kernel Management (Dynamic)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'Overall-Power'!$A$2:$A$28</c:f>
              <c:strCache>
                <c:ptCount val="27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GMean</c:v>
                </c:pt>
                <c:pt idx="16">
                  <c:v>APSP</c:v>
                </c:pt>
                <c:pt idx="17">
                  <c:v>CFD</c:v>
                </c:pt>
                <c:pt idx="18">
                  <c:v>CONS</c:v>
                </c:pt>
                <c:pt idx="19">
                  <c:v>FWT</c:v>
                </c:pt>
                <c:pt idx="20">
                  <c:v>GUPS</c:v>
                </c:pt>
                <c:pt idx="21">
                  <c:v>LIB</c:v>
                </c:pt>
                <c:pt idx="22">
                  <c:v>MST</c:v>
                </c:pt>
                <c:pt idx="23">
                  <c:v>PVC</c:v>
                </c:pt>
                <c:pt idx="24">
                  <c:v>SP</c:v>
                </c:pt>
                <c:pt idx="25">
                  <c:v>TRA</c:v>
                </c:pt>
                <c:pt idx="26">
                  <c:v>GMean</c:v>
                </c:pt>
              </c:strCache>
            </c:strRef>
          </c:cat>
          <c:val>
            <c:numRef>
              <c:f>'Overall-Power'!$F$2:$F$28</c:f>
              <c:numCache>
                <c:formatCode>General</c:formatCode>
                <c:ptCount val="27"/>
                <c:pt idx="0">
                  <c:v>1.041307206696626</c:v>
                </c:pt>
                <c:pt idx="1">
                  <c:v>1.786791064170681</c:v>
                </c:pt>
                <c:pt idx="2">
                  <c:v>1.106948518661703</c:v>
                </c:pt>
                <c:pt idx="3">
                  <c:v>0.95</c:v>
                </c:pt>
                <c:pt idx="4">
                  <c:v>0.970288285638743</c:v>
                </c:pt>
                <c:pt idx="5">
                  <c:v>2.636360038630712</c:v>
                </c:pt>
                <c:pt idx="6">
                  <c:v>1.027770588513926</c:v>
                </c:pt>
                <c:pt idx="7">
                  <c:v>5.946238806574532</c:v>
                </c:pt>
                <c:pt idx="8">
                  <c:v>1.120057488144988</c:v>
                </c:pt>
                <c:pt idx="9">
                  <c:v>1.78616248786923</c:v>
                </c:pt>
                <c:pt idx="10">
                  <c:v>1.05</c:v>
                </c:pt>
                <c:pt idx="11">
                  <c:v>1.157453072677644</c:v>
                </c:pt>
                <c:pt idx="12">
                  <c:v>1.065690189164237</c:v>
                </c:pt>
                <c:pt idx="13">
                  <c:v>1.050476696124537</c:v>
                </c:pt>
                <c:pt idx="14">
                  <c:v>1.16473506365461</c:v>
                </c:pt>
                <c:pt idx="15">
                  <c:v>1.356572727066432</c:v>
                </c:pt>
                <c:pt idx="16">
                  <c:v>2.14</c:v>
                </c:pt>
                <c:pt idx="17">
                  <c:v>1.039925837661402</c:v>
                </c:pt>
                <c:pt idx="18">
                  <c:v>0.998311173733351</c:v>
                </c:pt>
                <c:pt idx="19">
                  <c:v>1.250195008131965</c:v>
                </c:pt>
                <c:pt idx="20">
                  <c:v>2.10654995217178</c:v>
                </c:pt>
                <c:pt idx="21">
                  <c:v>1.189507218134453</c:v>
                </c:pt>
                <c:pt idx="22">
                  <c:v>1.167726560653062</c:v>
                </c:pt>
                <c:pt idx="23">
                  <c:v>1.075091081854242</c:v>
                </c:pt>
                <c:pt idx="24">
                  <c:v>1.012981641822366</c:v>
                </c:pt>
                <c:pt idx="25">
                  <c:v>1.200913099314246</c:v>
                </c:pt>
                <c:pt idx="26">
                  <c:v>1.266630161169252</c:v>
                </c:pt>
              </c:numCache>
            </c:numRef>
          </c:val>
        </c:ser>
        <c:ser>
          <c:idx val="5"/>
          <c:order val="3"/>
          <c:tx>
            <c:strRef>
              <c:f>'Overall-Power'!$G$1</c:f>
              <c:strCache>
                <c:ptCount val="1"/>
                <c:pt idx="0">
                  <c:v>Concurrent Kernel Management (Oracle)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'Overall-Power'!$A$2:$A$28</c:f>
              <c:strCache>
                <c:ptCount val="27"/>
                <c:pt idx="0">
                  <c:v>BFS</c:v>
                </c:pt>
                <c:pt idx="1">
                  <c:v>BICG</c:v>
                </c:pt>
                <c:pt idx="2">
                  <c:v>BLK</c:v>
                </c:pt>
                <c:pt idx="3">
                  <c:v>CCL</c:v>
                </c:pt>
                <c:pt idx="4">
                  <c:v>CONV</c:v>
                </c:pt>
                <c:pt idx="5">
                  <c:v>CORR</c:v>
                </c:pt>
                <c:pt idx="6">
                  <c:v>FDTD</c:v>
                </c:pt>
                <c:pt idx="7">
                  <c:v>GRAM</c:v>
                </c:pt>
                <c:pt idx="8">
                  <c:v>LUH</c:v>
                </c:pt>
                <c:pt idx="9">
                  <c:v>MVT</c:v>
                </c:pt>
                <c:pt idx="10">
                  <c:v>PR</c:v>
                </c:pt>
                <c:pt idx="11">
                  <c:v>RED</c:v>
                </c:pt>
                <c:pt idx="12">
                  <c:v>SCP</c:v>
                </c:pt>
                <c:pt idx="13">
                  <c:v>SLA</c:v>
                </c:pt>
                <c:pt idx="14">
                  <c:v>STRM</c:v>
                </c:pt>
                <c:pt idx="15">
                  <c:v>GMean</c:v>
                </c:pt>
                <c:pt idx="16">
                  <c:v>APSP</c:v>
                </c:pt>
                <c:pt idx="17">
                  <c:v>CFD</c:v>
                </c:pt>
                <c:pt idx="18">
                  <c:v>CONS</c:v>
                </c:pt>
                <c:pt idx="19">
                  <c:v>FWT</c:v>
                </c:pt>
                <c:pt idx="20">
                  <c:v>GUPS</c:v>
                </c:pt>
                <c:pt idx="21">
                  <c:v>LIB</c:v>
                </c:pt>
                <c:pt idx="22">
                  <c:v>MST</c:v>
                </c:pt>
                <c:pt idx="23">
                  <c:v>PVC</c:v>
                </c:pt>
                <c:pt idx="24">
                  <c:v>SP</c:v>
                </c:pt>
                <c:pt idx="25">
                  <c:v>TRA</c:v>
                </c:pt>
                <c:pt idx="26">
                  <c:v>GMean</c:v>
                </c:pt>
              </c:strCache>
            </c:strRef>
          </c:cat>
          <c:val>
            <c:numRef>
              <c:f>'Overall-Power'!$G$2:$G$28</c:f>
              <c:numCache>
                <c:formatCode>General</c:formatCode>
                <c:ptCount val="27"/>
                <c:pt idx="0">
                  <c:v>1.041681280233232</c:v>
                </c:pt>
                <c:pt idx="1">
                  <c:v>1.306143591628863</c:v>
                </c:pt>
                <c:pt idx="2">
                  <c:v>1.106948518661703</c:v>
                </c:pt>
                <c:pt idx="3">
                  <c:v>0.95</c:v>
                </c:pt>
                <c:pt idx="4">
                  <c:v>0.970288285638743</c:v>
                </c:pt>
                <c:pt idx="5">
                  <c:v>2.636360038630712</c:v>
                </c:pt>
                <c:pt idx="6">
                  <c:v>1.0538070248322</c:v>
                </c:pt>
                <c:pt idx="7">
                  <c:v>5.946238806574532</c:v>
                </c:pt>
                <c:pt idx="8">
                  <c:v>1.149721199484908</c:v>
                </c:pt>
                <c:pt idx="9">
                  <c:v>1.304326503714112</c:v>
                </c:pt>
                <c:pt idx="10">
                  <c:v>1.056250129502816</c:v>
                </c:pt>
                <c:pt idx="11">
                  <c:v>1.157453072677644</c:v>
                </c:pt>
                <c:pt idx="12">
                  <c:v>1.065690189164237</c:v>
                </c:pt>
                <c:pt idx="13">
                  <c:v>1.050953392249075</c:v>
                </c:pt>
                <c:pt idx="14">
                  <c:v>1.16473506365461</c:v>
                </c:pt>
                <c:pt idx="15">
                  <c:v>1.306005754216257</c:v>
                </c:pt>
                <c:pt idx="16">
                  <c:v>2.14</c:v>
                </c:pt>
                <c:pt idx="17">
                  <c:v>1.039890643576705</c:v>
                </c:pt>
                <c:pt idx="18">
                  <c:v>0.998311173733351</c:v>
                </c:pt>
                <c:pt idx="19">
                  <c:v>1.250195008131965</c:v>
                </c:pt>
                <c:pt idx="20">
                  <c:v>2.10654995217178</c:v>
                </c:pt>
                <c:pt idx="21">
                  <c:v>1.280936998555716</c:v>
                </c:pt>
                <c:pt idx="22">
                  <c:v>1.281919118539292</c:v>
                </c:pt>
                <c:pt idx="23">
                  <c:v>1.073304320737737</c:v>
                </c:pt>
                <c:pt idx="24">
                  <c:v>1.369836606208234</c:v>
                </c:pt>
                <c:pt idx="25">
                  <c:v>1.235874790045987</c:v>
                </c:pt>
                <c:pt idx="26">
                  <c:v>1.331058494040271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6998784"/>
        <c:axId val="2135385984"/>
      </c:barChart>
      <c:catAx>
        <c:axId val="211699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385984"/>
        <c:crosses val="autoZero"/>
        <c:auto val="1"/>
        <c:lblAlgn val="ctr"/>
        <c:lblOffset val="100"/>
        <c:noMultiLvlLbl val="0"/>
      </c:catAx>
      <c:valAx>
        <c:axId val="2135385984"/>
        <c:scaling>
          <c:orientation val="minMax"/>
          <c:max val="3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99878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19481234200564"/>
          <c:y val="0.0148423034475827"/>
          <c:w val="0.807120480907628"/>
          <c:h val="0.1668539809512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40738657667792"/>
          <c:y val="0.168890098844027"/>
          <c:w val="0.897034451575906"/>
          <c:h val="0.387287092585649"/>
        </c:manualLayout>
      </c:layout>
      <c:barChart>
        <c:barDir val="col"/>
        <c:grouping val="clustered"/>
        <c:varyColors val="0"/>
        <c:ser>
          <c:idx val="6"/>
          <c:order val="6"/>
          <c:tx>
            <c:strRef>
              <c:f>Overall!$K$1</c:f>
              <c:strCache>
                <c:ptCount val="1"/>
                <c:pt idx="0">
                  <c:v>GPU-PIM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Overall!$C$2:$D$26</c:f>
              <c:multiLvlStrCache>
                <c:ptCount val="24"/>
                <c:lvl>
                  <c:pt idx="0">
                    <c:v>Input-1</c:v>
                  </c:pt>
                  <c:pt idx="1">
                    <c:v>Input-2</c:v>
                  </c:pt>
                  <c:pt idx="2">
                    <c:v>Input-3</c:v>
                  </c:pt>
                  <c:pt idx="3">
                    <c:v>Input-1</c:v>
                  </c:pt>
                  <c:pt idx="4">
                    <c:v>Input-2</c:v>
                  </c:pt>
                  <c:pt idx="5">
                    <c:v>Input-3</c:v>
                  </c:pt>
                  <c:pt idx="6">
                    <c:v>Input-1</c:v>
                  </c:pt>
                  <c:pt idx="7">
                    <c:v>Input-2</c:v>
                  </c:pt>
                  <c:pt idx="8">
                    <c:v>Input-1</c:v>
                  </c:pt>
                  <c:pt idx="9">
                    <c:v>Input-2</c:v>
                  </c:pt>
                  <c:pt idx="10">
                    <c:v>Input-3</c:v>
                  </c:pt>
                  <c:pt idx="11">
                    <c:v>Input-1</c:v>
                  </c:pt>
                  <c:pt idx="12">
                    <c:v>Input-2</c:v>
                  </c:pt>
                  <c:pt idx="13">
                    <c:v>Input-3</c:v>
                  </c:pt>
                  <c:pt idx="14">
                    <c:v>Input-1</c:v>
                  </c:pt>
                  <c:pt idx="15">
                    <c:v>Input-2</c:v>
                  </c:pt>
                  <c:pt idx="16">
                    <c:v>Input-3</c:v>
                  </c:pt>
                  <c:pt idx="17">
                    <c:v>Input-1</c:v>
                  </c:pt>
                  <c:pt idx="18">
                    <c:v>Input-2</c:v>
                  </c:pt>
                  <c:pt idx="19">
                    <c:v>Input-3</c:v>
                  </c:pt>
                  <c:pt idx="20">
                    <c:v>Input-1</c:v>
                  </c:pt>
                  <c:pt idx="21">
                    <c:v>Input-2</c:v>
                  </c:pt>
                  <c:pt idx="22">
                    <c:v>Input-3</c:v>
                  </c:pt>
                  <c:pt idx="23">
                    <c:v>geomean</c:v>
                  </c:pt>
                </c:lvl>
                <c:lvl>
                  <c:pt idx="0">
                    <c:v>BFS</c:v>
                  </c:pt>
                  <c:pt idx="3">
                    <c:v>PR</c:v>
                  </c:pt>
                  <c:pt idx="6">
                    <c:v>RED</c:v>
                  </c:pt>
                  <c:pt idx="8">
                    <c:v>STRM</c:v>
                  </c:pt>
                  <c:pt idx="11">
                    <c:v>CFD</c:v>
                  </c:pt>
                  <c:pt idx="14">
                    <c:v>MST</c:v>
                  </c:pt>
                  <c:pt idx="17">
                    <c:v>PVC</c:v>
                  </c:pt>
                  <c:pt idx="20">
                    <c:v>SP</c:v>
                  </c:pt>
                  <c:pt idx="23">
                    <c:v>a</c:v>
                  </c:pt>
                </c:lvl>
              </c:multiLvlStrCache>
              <c:extLst xmlns:c16r2="http://schemas.microsoft.com/office/drawing/2015/06/chart" xmlns:c15="http://schemas.microsoft.com/office/drawing/2012/chart"/>
            </c:multiLvlStrRef>
          </c:cat>
          <c:val>
            <c:numRef>
              <c:f>Overall!$K$2:$K$25</c:f>
              <c:numCache>
                <c:formatCode>General</c:formatCode>
                <c:ptCount val="24"/>
                <c:pt idx="0">
                  <c:v>0.8586130923904</c:v>
                </c:pt>
                <c:pt idx="1">
                  <c:v>0.889984816393317</c:v>
                </c:pt>
                <c:pt idx="2">
                  <c:v>0.865501375596831</c:v>
                </c:pt>
                <c:pt idx="3">
                  <c:v>0.671875890587595</c:v>
                </c:pt>
                <c:pt idx="4">
                  <c:v>0.423592717211834</c:v>
                </c:pt>
                <c:pt idx="5">
                  <c:v>0.65563442638643</c:v>
                </c:pt>
                <c:pt idx="6">
                  <c:v>1.287009436058016</c:v>
                </c:pt>
                <c:pt idx="7">
                  <c:v>1.092295584683438</c:v>
                </c:pt>
                <c:pt idx="8">
                  <c:v>1.236515916789197</c:v>
                </c:pt>
                <c:pt idx="9">
                  <c:v>1.164319211134994</c:v>
                </c:pt>
                <c:pt idx="10">
                  <c:v>1.162019455653952</c:v>
                </c:pt>
                <c:pt idx="11">
                  <c:v>0.616880716708768</c:v>
                </c:pt>
                <c:pt idx="12">
                  <c:v>0.631007046470797</c:v>
                </c:pt>
                <c:pt idx="13">
                  <c:v>0.617969795775459</c:v>
                </c:pt>
                <c:pt idx="14">
                  <c:v>0.736168048371285</c:v>
                </c:pt>
                <c:pt idx="15">
                  <c:v>1.29922236023151</c:v>
                </c:pt>
                <c:pt idx="16">
                  <c:v>2.1820951104715</c:v>
                </c:pt>
                <c:pt idx="17">
                  <c:v>0.519198592027679</c:v>
                </c:pt>
                <c:pt idx="18">
                  <c:v>0.811297813018094</c:v>
                </c:pt>
                <c:pt idx="19">
                  <c:v>0.686622329746179</c:v>
                </c:pt>
                <c:pt idx="20">
                  <c:v>1.19036083560868</c:v>
                </c:pt>
                <c:pt idx="21">
                  <c:v>1.227833419743399</c:v>
                </c:pt>
                <c:pt idx="22">
                  <c:v>1.24654845165389</c:v>
                </c:pt>
                <c:pt idx="23">
                  <c:v>0.870708463890018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F6C-4052-8782-B05B7B7A4E77}"/>
            </c:ext>
          </c:extLst>
        </c:ser>
        <c:ser>
          <c:idx val="7"/>
          <c:order val="7"/>
          <c:tx>
            <c:strRef>
              <c:f>Overall!$L$1</c:f>
              <c:strCache>
                <c:ptCount val="1"/>
                <c:pt idx="0">
                  <c:v>GPU-PIC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Overall!$C$2:$D$26</c:f>
              <c:multiLvlStrCache>
                <c:ptCount val="24"/>
                <c:lvl>
                  <c:pt idx="0">
                    <c:v>Input-1</c:v>
                  </c:pt>
                  <c:pt idx="1">
                    <c:v>Input-2</c:v>
                  </c:pt>
                  <c:pt idx="2">
                    <c:v>Input-3</c:v>
                  </c:pt>
                  <c:pt idx="3">
                    <c:v>Input-1</c:v>
                  </c:pt>
                  <c:pt idx="4">
                    <c:v>Input-2</c:v>
                  </c:pt>
                  <c:pt idx="5">
                    <c:v>Input-3</c:v>
                  </c:pt>
                  <c:pt idx="6">
                    <c:v>Input-1</c:v>
                  </c:pt>
                  <c:pt idx="7">
                    <c:v>Input-2</c:v>
                  </c:pt>
                  <c:pt idx="8">
                    <c:v>Input-1</c:v>
                  </c:pt>
                  <c:pt idx="9">
                    <c:v>Input-2</c:v>
                  </c:pt>
                  <c:pt idx="10">
                    <c:v>Input-3</c:v>
                  </c:pt>
                  <c:pt idx="11">
                    <c:v>Input-1</c:v>
                  </c:pt>
                  <c:pt idx="12">
                    <c:v>Input-2</c:v>
                  </c:pt>
                  <c:pt idx="13">
                    <c:v>Input-3</c:v>
                  </c:pt>
                  <c:pt idx="14">
                    <c:v>Input-1</c:v>
                  </c:pt>
                  <c:pt idx="15">
                    <c:v>Input-2</c:v>
                  </c:pt>
                  <c:pt idx="16">
                    <c:v>Input-3</c:v>
                  </c:pt>
                  <c:pt idx="17">
                    <c:v>Input-1</c:v>
                  </c:pt>
                  <c:pt idx="18">
                    <c:v>Input-2</c:v>
                  </c:pt>
                  <c:pt idx="19">
                    <c:v>Input-3</c:v>
                  </c:pt>
                  <c:pt idx="20">
                    <c:v>Input-1</c:v>
                  </c:pt>
                  <c:pt idx="21">
                    <c:v>Input-2</c:v>
                  </c:pt>
                  <c:pt idx="22">
                    <c:v>Input-3</c:v>
                  </c:pt>
                  <c:pt idx="23">
                    <c:v>geomean</c:v>
                  </c:pt>
                </c:lvl>
                <c:lvl>
                  <c:pt idx="0">
                    <c:v>BFS</c:v>
                  </c:pt>
                  <c:pt idx="3">
                    <c:v>PR</c:v>
                  </c:pt>
                  <c:pt idx="6">
                    <c:v>RED</c:v>
                  </c:pt>
                  <c:pt idx="8">
                    <c:v>STRM</c:v>
                  </c:pt>
                  <c:pt idx="11">
                    <c:v>CFD</c:v>
                  </c:pt>
                  <c:pt idx="14">
                    <c:v>MST</c:v>
                  </c:pt>
                  <c:pt idx="17">
                    <c:v>PVC</c:v>
                  </c:pt>
                  <c:pt idx="20">
                    <c:v>SP</c:v>
                  </c:pt>
                  <c:pt idx="23">
                    <c:v>a</c:v>
                  </c:pt>
                </c:lvl>
              </c:multiLvlStrCache>
              <c:extLst xmlns:c16r2="http://schemas.microsoft.com/office/drawing/2015/06/chart" xmlns:c15="http://schemas.microsoft.com/office/drawing/2012/chart"/>
            </c:multiLvlStrRef>
          </c:cat>
          <c:val>
            <c:numRef>
              <c:f>Overall!$L$2:$L$25</c:f>
              <c:numCache>
                <c:formatCode>General</c:formatCode>
                <c:ptCount val="24"/>
                <c:pt idx="0">
                  <c:v>1.075662538161543</c:v>
                </c:pt>
                <c:pt idx="1">
                  <c:v>1.037207213571703</c:v>
                </c:pt>
                <c:pt idx="2">
                  <c:v>0.996778801076788</c:v>
                </c:pt>
                <c:pt idx="3">
                  <c:v>0.960890013186315</c:v>
                </c:pt>
                <c:pt idx="4">
                  <c:v>0.935967234125095</c:v>
                </c:pt>
                <c:pt idx="5">
                  <c:v>0.994013199691829</c:v>
                </c:pt>
                <c:pt idx="6">
                  <c:v>0.97243881531334</c:v>
                </c:pt>
                <c:pt idx="7">
                  <c:v>1.002081467611062</c:v>
                </c:pt>
                <c:pt idx="8">
                  <c:v>1.021758735675038</c:v>
                </c:pt>
                <c:pt idx="9">
                  <c:v>1.005442710867154</c:v>
                </c:pt>
                <c:pt idx="10">
                  <c:v>1.053863778709774</c:v>
                </c:pt>
                <c:pt idx="11">
                  <c:v>0.959721060586762</c:v>
                </c:pt>
                <c:pt idx="12">
                  <c:v>0.961947024663557</c:v>
                </c:pt>
                <c:pt idx="13">
                  <c:v>0.964237451506777</c:v>
                </c:pt>
                <c:pt idx="14">
                  <c:v>1.022455423130304</c:v>
                </c:pt>
                <c:pt idx="15">
                  <c:v>1.036624279258271</c:v>
                </c:pt>
                <c:pt idx="16">
                  <c:v>0.998533308168737</c:v>
                </c:pt>
                <c:pt idx="17">
                  <c:v>0.937683938050567</c:v>
                </c:pt>
                <c:pt idx="18">
                  <c:v>0.985863757331806</c:v>
                </c:pt>
                <c:pt idx="19">
                  <c:v>1.00827908106385</c:v>
                </c:pt>
                <c:pt idx="20">
                  <c:v>1.017479749453008</c:v>
                </c:pt>
                <c:pt idx="21">
                  <c:v>1.014268123938184</c:v>
                </c:pt>
                <c:pt idx="22">
                  <c:v>1.015821616578305</c:v>
                </c:pt>
                <c:pt idx="23">
                  <c:v>0.999563222463396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F6C-4052-8782-B05B7B7A4E77}"/>
            </c:ext>
          </c:extLst>
        </c:ser>
        <c:ser>
          <c:idx val="8"/>
          <c:order val="8"/>
          <c:tx>
            <c:strRef>
              <c:f>Overall!$M$1</c:f>
              <c:strCache>
                <c:ptCount val="1"/>
                <c:pt idx="0">
                  <c:v>Kernel Offloading (Dynamic)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Overall!$C$2:$D$26</c:f>
              <c:multiLvlStrCache>
                <c:ptCount val="24"/>
                <c:lvl>
                  <c:pt idx="0">
                    <c:v>Input-1</c:v>
                  </c:pt>
                  <c:pt idx="1">
                    <c:v>Input-2</c:v>
                  </c:pt>
                  <c:pt idx="2">
                    <c:v>Input-3</c:v>
                  </c:pt>
                  <c:pt idx="3">
                    <c:v>Input-1</c:v>
                  </c:pt>
                  <c:pt idx="4">
                    <c:v>Input-2</c:v>
                  </c:pt>
                  <c:pt idx="5">
                    <c:v>Input-3</c:v>
                  </c:pt>
                  <c:pt idx="6">
                    <c:v>Input-1</c:v>
                  </c:pt>
                  <c:pt idx="7">
                    <c:v>Input-2</c:v>
                  </c:pt>
                  <c:pt idx="8">
                    <c:v>Input-1</c:v>
                  </c:pt>
                  <c:pt idx="9">
                    <c:v>Input-2</c:v>
                  </c:pt>
                  <c:pt idx="10">
                    <c:v>Input-3</c:v>
                  </c:pt>
                  <c:pt idx="11">
                    <c:v>Input-1</c:v>
                  </c:pt>
                  <c:pt idx="12">
                    <c:v>Input-2</c:v>
                  </c:pt>
                  <c:pt idx="13">
                    <c:v>Input-3</c:v>
                  </c:pt>
                  <c:pt idx="14">
                    <c:v>Input-1</c:v>
                  </c:pt>
                  <c:pt idx="15">
                    <c:v>Input-2</c:v>
                  </c:pt>
                  <c:pt idx="16">
                    <c:v>Input-3</c:v>
                  </c:pt>
                  <c:pt idx="17">
                    <c:v>Input-1</c:v>
                  </c:pt>
                  <c:pt idx="18">
                    <c:v>Input-2</c:v>
                  </c:pt>
                  <c:pt idx="19">
                    <c:v>Input-3</c:v>
                  </c:pt>
                  <c:pt idx="20">
                    <c:v>Input-1</c:v>
                  </c:pt>
                  <c:pt idx="21">
                    <c:v>Input-2</c:v>
                  </c:pt>
                  <c:pt idx="22">
                    <c:v>Input-3</c:v>
                  </c:pt>
                  <c:pt idx="23">
                    <c:v>geomean</c:v>
                  </c:pt>
                </c:lvl>
                <c:lvl>
                  <c:pt idx="0">
                    <c:v>BFS</c:v>
                  </c:pt>
                  <c:pt idx="3">
                    <c:v>PR</c:v>
                  </c:pt>
                  <c:pt idx="6">
                    <c:v>RED</c:v>
                  </c:pt>
                  <c:pt idx="8">
                    <c:v>STRM</c:v>
                  </c:pt>
                  <c:pt idx="11">
                    <c:v>CFD</c:v>
                  </c:pt>
                  <c:pt idx="14">
                    <c:v>MST</c:v>
                  </c:pt>
                  <c:pt idx="17">
                    <c:v>PVC</c:v>
                  </c:pt>
                  <c:pt idx="20">
                    <c:v>SP</c:v>
                  </c:pt>
                  <c:pt idx="23">
                    <c:v>a</c:v>
                  </c:pt>
                </c:lvl>
              </c:multiLvlStrCache>
              <c:extLst xmlns:c16r2="http://schemas.microsoft.com/office/drawing/2015/06/chart"/>
            </c:multiLvlStrRef>
          </c:cat>
          <c:val>
            <c:numRef>
              <c:f>Overall!$M$2:$M$25</c:f>
              <c:numCache>
                <c:formatCode>General</c:formatCode>
                <c:ptCount val="24"/>
                <c:pt idx="0">
                  <c:v>1.077182100758666</c:v>
                </c:pt>
                <c:pt idx="1">
                  <c:v>1.037207213571703</c:v>
                </c:pt>
                <c:pt idx="2">
                  <c:v>1.017083647566721</c:v>
                </c:pt>
                <c:pt idx="3">
                  <c:v>1.07219746174329</c:v>
                </c:pt>
                <c:pt idx="4">
                  <c:v>1.091988187655595</c:v>
                </c:pt>
                <c:pt idx="5">
                  <c:v>1.200202254321212</c:v>
                </c:pt>
                <c:pt idx="6">
                  <c:v>0.97243881531334</c:v>
                </c:pt>
                <c:pt idx="7">
                  <c:v>1.092295584683438</c:v>
                </c:pt>
                <c:pt idx="8">
                  <c:v>1.236515916789197</c:v>
                </c:pt>
                <c:pt idx="9">
                  <c:v>1.164319211134994</c:v>
                </c:pt>
                <c:pt idx="10">
                  <c:v>1.162019455653952</c:v>
                </c:pt>
                <c:pt idx="11">
                  <c:v>1.062740679619224</c:v>
                </c:pt>
                <c:pt idx="12">
                  <c:v>1.07278035105358</c:v>
                </c:pt>
                <c:pt idx="13">
                  <c:v>1.049052975326468</c:v>
                </c:pt>
                <c:pt idx="14">
                  <c:v>1.114579086699668</c:v>
                </c:pt>
                <c:pt idx="15">
                  <c:v>1.1943107123931</c:v>
                </c:pt>
                <c:pt idx="16">
                  <c:v>1.202048519540078</c:v>
                </c:pt>
                <c:pt idx="17">
                  <c:v>0.961127498753168</c:v>
                </c:pt>
                <c:pt idx="18">
                  <c:v>0.991593562520837</c:v>
                </c:pt>
                <c:pt idx="19">
                  <c:v>1.063037562736508</c:v>
                </c:pt>
                <c:pt idx="20">
                  <c:v>1.019127219948594</c:v>
                </c:pt>
                <c:pt idx="21">
                  <c:v>1.01676754199333</c:v>
                </c:pt>
                <c:pt idx="22">
                  <c:v>1.019753176284732</c:v>
                </c:pt>
                <c:pt idx="23">
                  <c:v>1.084311799648357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F6C-4052-8782-B05B7B7A4E77}"/>
            </c:ext>
          </c:extLst>
        </c:ser>
        <c:ser>
          <c:idx val="9"/>
          <c:order val="9"/>
          <c:tx>
            <c:strRef>
              <c:f>Overall!$N$1</c:f>
              <c:strCache>
                <c:ptCount val="1"/>
                <c:pt idx="0">
                  <c:v>Kernel Offloading (Oracle)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Overall!$C$2:$D$26</c:f>
              <c:multiLvlStrCache>
                <c:ptCount val="24"/>
                <c:lvl>
                  <c:pt idx="0">
                    <c:v>Input-1</c:v>
                  </c:pt>
                  <c:pt idx="1">
                    <c:v>Input-2</c:v>
                  </c:pt>
                  <c:pt idx="2">
                    <c:v>Input-3</c:v>
                  </c:pt>
                  <c:pt idx="3">
                    <c:v>Input-1</c:v>
                  </c:pt>
                  <c:pt idx="4">
                    <c:v>Input-2</c:v>
                  </c:pt>
                  <c:pt idx="5">
                    <c:v>Input-3</c:v>
                  </c:pt>
                  <c:pt idx="6">
                    <c:v>Input-1</c:v>
                  </c:pt>
                  <c:pt idx="7">
                    <c:v>Input-2</c:v>
                  </c:pt>
                  <c:pt idx="8">
                    <c:v>Input-1</c:v>
                  </c:pt>
                  <c:pt idx="9">
                    <c:v>Input-2</c:v>
                  </c:pt>
                  <c:pt idx="10">
                    <c:v>Input-3</c:v>
                  </c:pt>
                  <c:pt idx="11">
                    <c:v>Input-1</c:v>
                  </c:pt>
                  <c:pt idx="12">
                    <c:v>Input-2</c:v>
                  </c:pt>
                  <c:pt idx="13">
                    <c:v>Input-3</c:v>
                  </c:pt>
                  <c:pt idx="14">
                    <c:v>Input-1</c:v>
                  </c:pt>
                  <c:pt idx="15">
                    <c:v>Input-2</c:v>
                  </c:pt>
                  <c:pt idx="16">
                    <c:v>Input-3</c:v>
                  </c:pt>
                  <c:pt idx="17">
                    <c:v>Input-1</c:v>
                  </c:pt>
                  <c:pt idx="18">
                    <c:v>Input-2</c:v>
                  </c:pt>
                  <c:pt idx="19">
                    <c:v>Input-3</c:v>
                  </c:pt>
                  <c:pt idx="20">
                    <c:v>Input-1</c:v>
                  </c:pt>
                  <c:pt idx="21">
                    <c:v>Input-2</c:v>
                  </c:pt>
                  <c:pt idx="22">
                    <c:v>Input-3</c:v>
                  </c:pt>
                  <c:pt idx="23">
                    <c:v>geomean</c:v>
                  </c:pt>
                </c:lvl>
                <c:lvl>
                  <c:pt idx="0">
                    <c:v>BFS</c:v>
                  </c:pt>
                  <c:pt idx="3">
                    <c:v>PR</c:v>
                  </c:pt>
                  <c:pt idx="6">
                    <c:v>RED</c:v>
                  </c:pt>
                  <c:pt idx="8">
                    <c:v>STRM</c:v>
                  </c:pt>
                  <c:pt idx="11">
                    <c:v>CFD</c:v>
                  </c:pt>
                  <c:pt idx="14">
                    <c:v>MST</c:v>
                  </c:pt>
                  <c:pt idx="17">
                    <c:v>PVC</c:v>
                  </c:pt>
                  <c:pt idx="20">
                    <c:v>SP</c:v>
                  </c:pt>
                  <c:pt idx="23">
                    <c:v>a</c:v>
                  </c:pt>
                </c:lvl>
              </c:multiLvlStrCache>
              <c:extLst xmlns:c16r2="http://schemas.microsoft.com/office/drawing/2015/06/chart"/>
            </c:multiLvlStrRef>
          </c:cat>
          <c:val>
            <c:numRef>
              <c:f>Overall!$N$2:$N$25</c:f>
              <c:numCache>
                <c:formatCode>General</c:formatCode>
                <c:ptCount val="24"/>
                <c:pt idx="0">
                  <c:v>1.077182100758666</c:v>
                </c:pt>
                <c:pt idx="1">
                  <c:v>1.201739308121543</c:v>
                </c:pt>
                <c:pt idx="2">
                  <c:v>1.017083647566721</c:v>
                </c:pt>
                <c:pt idx="3">
                  <c:v>1.222414331863184</c:v>
                </c:pt>
                <c:pt idx="4">
                  <c:v>1.097983683170129</c:v>
                </c:pt>
                <c:pt idx="5">
                  <c:v>1.215907763946096</c:v>
                </c:pt>
                <c:pt idx="6">
                  <c:v>1.287009436058016</c:v>
                </c:pt>
                <c:pt idx="7">
                  <c:v>1.092295584683438</c:v>
                </c:pt>
                <c:pt idx="8">
                  <c:v>1.236515916789197</c:v>
                </c:pt>
                <c:pt idx="9">
                  <c:v>1.164319211134994</c:v>
                </c:pt>
                <c:pt idx="10">
                  <c:v>1.162019455653952</c:v>
                </c:pt>
                <c:pt idx="11">
                  <c:v>1.062740679619224</c:v>
                </c:pt>
                <c:pt idx="12">
                  <c:v>1.073167625690134</c:v>
                </c:pt>
                <c:pt idx="13">
                  <c:v>1.049052975326468</c:v>
                </c:pt>
                <c:pt idx="14">
                  <c:v>1.114579086699668</c:v>
                </c:pt>
                <c:pt idx="15">
                  <c:v>1.29922236023151</c:v>
                </c:pt>
                <c:pt idx="16">
                  <c:v>2.1820951104715</c:v>
                </c:pt>
                <c:pt idx="17">
                  <c:v>0.963842465608418</c:v>
                </c:pt>
                <c:pt idx="18">
                  <c:v>1.100578920122444</c:v>
                </c:pt>
                <c:pt idx="19">
                  <c:v>1.134194336722685</c:v>
                </c:pt>
                <c:pt idx="20">
                  <c:v>1.19036083560868</c:v>
                </c:pt>
                <c:pt idx="21">
                  <c:v>1.227833419743399</c:v>
                </c:pt>
                <c:pt idx="22">
                  <c:v>1.24654845165389</c:v>
                </c:pt>
                <c:pt idx="23">
                  <c:v>1.175420502584818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F6C-4052-8782-B05B7B7A4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79418512"/>
        <c:axId val="-211954715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Overall!$E$1</c15:sqref>
                        </c15:formulaRef>
                      </c:ext>
                    </c:extLst>
                    <c:strCache>
                      <c:ptCount val="1"/>
                      <c:pt idx="0">
                        <c:v>Offload-Dyn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>
                      <c:ext uri="{02D57815-91ED-43cb-92C2-25804820EDAC}">
                        <c15:formulaRef>
                          <c15:sqref>Overall!$C$2:$D$26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Input-1</c:v>
                        </c:pt>
                        <c:pt idx="1">
                          <c:v>Input-2</c:v>
                        </c:pt>
                        <c:pt idx="2">
                          <c:v>Input-3</c:v>
                        </c:pt>
                        <c:pt idx="3">
                          <c:v>Input-1</c:v>
                        </c:pt>
                        <c:pt idx="4">
                          <c:v>Input-2</c:v>
                        </c:pt>
                        <c:pt idx="5">
                          <c:v>Input-3</c:v>
                        </c:pt>
                        <c:pt idx="6">
                          <c:v>Input-1</c:v>
                        </c:pt>
                        <c:pt idx="7">
                          <c:v>Input-2</c:v>
                        </c:pt>
                        <c:pt idx="8">
                          <c:v>Input-1</c:v>
                        </c:pt>
                        <c:pt idx="9">
                          <c:v>Input-2</c:v>
                        </c:pt>
                        <c:pt idx="10">
                          <c:v>Input-3</c:v>
                        </c:pt>
                        <c:pt idx="11">
                          <c:v>Input-1</c:v>
                        </c:pt>
                        <c:pt idx="12">
                          <c:v>Input-2</c:v>
                        </c:pt>
                        <c:pt idx="13">
                          <c:v>Input-3</c:v>
                        </c:pt>
                        <c:pt idx="14">
                          <c:v>Input-1</c:v>
                        </c:pt>
                        <c:pt idx="15">
                          <c:v>Input-2</c:v>
                        </c:pt>
                        <c:pt idx="16">
                          <c:v>Input-3</c:v>
                        </c:pt>
                        <c:pt idx="17">
                          <c:v>Input-1</c:v>
                        </c:pt>
                        <c:pt idx="18">
                          <c:v>Input-2</c:v>
                        </c:pt>
                        <c:pt idx="19">
                          <c:v>Input-3</c:v>
                        </c:pt>
                        <c:pt idx="20">
                          <c:v>Input-1</c:v>
                        </c:pt>
                        <c:pt idx="21">
                          <c:v>Input-2</c:v>
                        </c:pt>
                        <c:pt idx="22">
                          <c:v>Input-3</c:v>
                        </c:pt>
                        <c:pt idx="23">
                          <c:v>geomean</c:v>
                        </c:pt>
                      </c:lvl>
                      <c:lvl>
                        <c:pt idx="0">
                          <c:v>BFS</c:v>
                        </c:pt>
                        <c:pt idx="3">
                          <c:v>PR</c:v>
                        </c:pt>
                        <c:pt idx="6">
                          <c:v>RED</c:v>
                        </c:pt>
                        <c:pt idx="8">
                          <c:v>STRM</c:v>
                        </c:pt>
                        <c:pt idx="11">
                          <c:v>CFD</c:v>
                        </c:pt>
                        <c:pt idx="14">
                          <c:v>MST</c:v>
                        </c:pt>
                        <c:pt idx="17">
                          <c:v>PVC</c:v>
                        </c:pt>
                        <c:pt idx="20">
                          <c:v>SP</c:v>
                        </c:pt>
                        <c:pt idx="23">
                          <c:v>a</c:v>
                        </c:pt>
                      </c:lvl>
                    </c:multiLvlStrCache>
                  </c:multiLvl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Overall!$E$2:$E$26</c15:sqref>
                        </c15:formulaRef>
                      </c:ext>
                    </c:extLst>
                    <c:numCache>
                      <c:formatCode>General</c:formatCode>
                      <c:ptCount val="25"/>
                      <c:pt idx="0">
                        <c:v>19.49783658347598</c:v>
                      </c:pt>
                      <c:pt idx="1">
                        <c:v>84.62428372325998</c:v>
                      </c:pt>
                      <c:pt idx="2">
                        <c:v>35.94964427682832</c:v>
                      </c:pt>
                      <c:pt idx="3">
                        <c:v>291.3084527812701</c:v>
                      </c:pt>
                      <c:pt idx="4">
                        <c:v>393.3926478904694</c:v>
                      </c:pt>
                      <c:pt idx="5">
                        <c:v>684.1435863306095</c:v>
                      </c:pt>
                      <c:pt idx="6">
                        <c:v>173.0402825490608</c:v>
                      </c:pt>
                      <c:pt idx="7">
                        <c:v>161.0</c:v>
                      </c:pt>
                      <c:pt idx="8">
                        <c:v>51.16512948292801</c:v>
                      </c:pt>
                      <c:pt idx="9">
                        <c:v>44.77954174473631</c:v>
                      </c:pt>
                      <c:pt idx="10">
                        <c:v>14.6569</c:v>
                      </c:pt>
                      <c:pt idx="11">
                        <c:v>129.4000869172507</c:v>
                      </c:pt>
                      <c:pt idx="12">
                        <c:v>138.836830052313</c:v>
                      </c:pt>
                      <c:pt idx="13">
                        <c:v>137.6723605962887</c:v>
                      </c:pt>
                      <c:pt idx="14">
                        <c:v>94.5878334897757</c:v>
                      </c:pt>
                      <c:pt idx="15">
                        <c:v>71.09513726989495</c:v>
                      </c:pt>
                      <c:pt idx="16">
                        <c:v>110.914147265252</c:v>
                      </c:pt>
                      <c:pt idx="17">
                        <c:v>161.535669067927</c:v>
                      </c:pt>
                      <c:pt idx="18">
                        <c:v>318.3087034310321</c:v>
                      </c:pt>
                      <c:pt idx="19">
                        <c:v>497.4798876170848</c:v>
                      </c:pt>
                      <c:pt idx="20">
                        <c:v>10.16249167749247</c:v>
                      </c:pt>
                      <c:pt idx="21">
                        <c:v>10.09139624383095</c:v>
                      </c:pt>
                      <c:pt idx="22">
                        <c:v>10.18684019123752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0F6C-4052-8782-B05B7B7A4E7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Overall!$F$1</c15:sqref>
                        </c15:formulaRef>
                      </c:ext>
                    </c:extLst>
                    <c:strCache>
                      <c:ptCount val="1"/>
                      <c:pt idx="0">
                        <c:v>PIM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Overall!$C$2:$D$26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Input-1</c:v>
                        </c:pt>
                        <c:pt idx="1">
                          <c:v>Input-2</c:v>
                        </c:pt>
                        <c:pt idx="2">
                          <c:v>Input-3</c:v>
                        </c:pt>
                        <c:pt idx="3">
                          <c:v>Input-1</c:v>
                        </c:pt>
                        <c:pt idx="4">
                          <c:v>Input-2</c:v>
                        </c:pt>
                        <c:pt idx="5">
                          <c:v>Input-3</c:v>
                        </c:pt>
                        <c:pt idx="6">
                          <c:v>Input-1</c:v>
                        </c:pt>
                        <c:pt idx="7">
                          <c:v>Input-2</c:v>
                        </c:pt>
                        <c:pt idx="8">
                          <c:v>Input-1</c:v>
                        </c:pt>
                        <c:pt idx="9">
                          <c:v>Input-2</c:v>
                        </c:pt>
                        <c:pt idx="10">
                          <c:v>Input-3</c:v>
                        </c:pt>
                        <c:pt idx="11">
                          <c:v>Input-1</c:v>
                        </c:pt>
                        <c:pt idx="12">
                          <c:v>Input-2</c:v>
                        </c:pt>
                        <c:pt idx="13">
                          <c:v>Input-3</c:v>
                        </c:pt>
                        <c:pt idx="14">
                          <c:v>Input-1</c:v>
                        </c:pt>
                        <c:pt idx="15">
                          <c:v>Input-2</c:v>
                        </c:pt>
                        <c:pt idx="16">
                          <c:v>Input-3</c:v>
                        </c:pt>
                        <c:pt idx="17">
                          <c:v>Input-1</c:v>
                        </c:pt>
                        <c:pt idx="18">
                          <c:v>Input-2</c:v>
                        </c:pt>
                        <c:pt idx="19">
                          <c:v>Input-3</c:v>
                        </c:pt>
                        <c:pt idx="20">
                          <c:v>Input-1</c:v>
                        </c:pt>
                        <c:pt idx="21">
                          <c:v>Input-2</c:v>
                        </c:pt>
                        <c:pt idx="22">
                          <c:v>Input-3</c:v>
                        </c:pt>
                        <c:pt idx="23">
                          <c:v>geomean</c:v>
                        </c:pt>
                      </c:lvl>
                      <c:lvl>
                        <c:pt idx="0">
                          <c:v>BFS</c:v>
                        </c:pt>
                        <c:pt idx="3">
                          <c:v>PR</c:v>
                        </c:pt>
                        <c:pt idx="6">
                          <c:v>RED</c:v>
                        </c:pt>
                        <c:pt idx="8">
                          <c:v>STRM</c:v>
                        </c:pt>
                        <c:pt idx="11">
                          <c:v>CFD</c:v>
                        </c:pt>
                        <c:pt idx="14">
                          <c:v>MST</c:v>
                        </c:pt>
                        <c:pt idx="17">
                          <c:v>PVC</c:v>
                        </c:pt>
                        <c:pt idx="20">
                          <c:v>SP</c:v>
                        </c:pt>
                        <c:pt idx="23">
                          <c:v>a</c:v>
                        </c:pt>
                      </c:lvl>
                    </c:multiLvlStrCache>
                  </c:multiLvl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Overall!$F$2:$F$26</c15:sqref>
                        </c15:formulaRef>
                      </c:ext>
                    </c:extLst>
                    <c:numCache>
                      <c:formatCode>General</c:formatCode>
                      <c:ptCount val="25"/>
                      <c:pt idx="0">
                        <c:v>15.5415669756025</c:v>
                      </c:pt>
                      <c:pt idx="1">
                        <c:v>72.6126145541457</c:v>
                      </c:pt>
                      <c:pt idx="2">
                        <c:v>30.59184625399313</c:v>
                      </c:pt>
                      <c:pt idx="3">
                        <c:v>182.5439185706368</c:v>
                      </c:pt>
                      <c:pt idx="4">
                        <c:v>152.6007904983297</c:v>
                      </c:pt>
                      <c:pt idx="5">
                        <c:v>373.7270832269063</c:v>
                      </c:pt>
                      <c:pt idx="6">
                        <c:v>229.0164408822232</c:v>
                      </c:pt>
                      <c:pt idx="7">
                        <c:v>161.0</c:v>
                      </c:pt>
                      <c:pt idx="8">
                        <c:v>51.16512948292801</c:v>
                      </c:pt>
                      <c:pt idx="9">
                        <c:v>44.77954174473631</c:v>
                      </c:pt>
                      <c:pt idx="10">
                        <c:v>14.6569</c:v>
                      </c:pt>
                      <c:pt idx="11">
                        <c:v>75.11184985248809</c:v>
                      </c:pt>
                      <c:pt idx="12">
                        <c:v>81.66351852607931</c:v>
                      </c:pt>
                      <c:pt idx="13">
                        <c:v>81.0992033411254</c:v>
                      </c:pt>
                      <c:pt idx="14">
                        <c:v>62.47429331015186</c:v>
                      </c:pt>
                      <c:pt idx="15">
                        <c:v>77.3403362176104</c:v>
                      </c:pt>
                      <c:pt idx="16">
                        <c:v>201.3439678143981</c:v>
                      </c:pt>
                      <c:pt idx="17">
                        <c:v>87.2611511491626</c:v>
                      </c:pt>
                      <c:pt idx="18">
                        <c:v>260.4324641859447</c:v>
                      </c:pt>
                      <c:pt idx="19">
                        <c:v>321.3252394940789</c:v>
                      </c:pt>
                      <c:pt idx="20">
                        <c:v>11.869992134737</c:v>
                      </c:pt>
                      <c:pt idx="21">
                        <c:v>12.18622059449054</c:v>
                      </c:pt>
                      <c:pt idx="22">
                        <c:v>12.45241511666265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0F6C-4052-8782-B05B7B7A4E7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Overall!$G$1</c15:sqref>
                        </c15:formulaRef>
                      </c:ext>
                    </c:extLst>
                    <c:strCache>
                      <c:ptCount val="1"/>
                      <c:pt idx="0">
                        <c:v>PIC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Overall!$C$2:$D$26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Input-1</c:v>
                        </c:pt>
                        <c:pt idx="1">
                          <c:v>Input-2</c:v>
                        </c:pt>
                        <c:pt idx="2">
                          <c:v>Input-3</c:v>
                        </c:pt>
                        <c:pt idx="3">
                          <c:v>Input-1</c:v>
                        </c:pt>
                        <c:pt idx="4">
                          <c:v>Input-2</c:v>
                        </c:pt>
                        <c:pt idx="5">
                          <c:v>Input-3</c:v>
                        </c:pt>
                        <c:pt idx="6">
                          <c:v>Input-1</c:v>
                        </c:pt>
                        <c:pt idx="7">
                          <c:v>Input-2</c:v>
                        </c:pt>
                        <c:pt idx="8">
                          <c:v>Input-1</c:v>
                        </c:pt>
                        <c:pt idx="9">
                          <c:v>Input-2</c:v>
                        </c:pt>
                        <c:pt idx="10">
                          <c:v>Input-3</c:v>
                        </c:pt>
                        <c:pt idx="11">
                          <c:v>Input-1</c:v>
                        </c:pt>
                        <c:pt idx="12">
                          <c:v>Input-2</c:v>
                        </c:pt>
                        <c:pt idx="13">
                          <c:v>Input-3</c:v>
                        </c:pt>
                        <c:pt idx="14">
                          <c:v>Input-1</c:v>
                        </c:pt>
                        <c:pt idx="15">
                          <c:v>Input-2</c:v>
                        </c:pt>
                        <c:pt idx="16">
                          <c:v>Input-3</c:v>
                        </c:pt>
                        <c:pt idx="17">
                          <c:v>Input-1</c:v>
                        </c:pt>
                        <c:pt idx="18">
                          <c:v>Input-2</c:v>
                        </c:pt>
                        <c:pt idx="19">
                          <c:v>Input-3</c:v>
                        </c:pt>
                        <c:pt idx="20">
                          <c:v>Input-1</c:v>
                        </c:pt>
                        <c:pt idx="21">
                          <c:v>Input-2</c:v>
                        </c:pt>
                        <c:pt idx="22">
                          <c:v>Input-3</c:v>
                        </c:pt>
                        <c:pt idx="23">
                          <c:v>geomean</c:v>
                        </c:pt>
                      </c:lvl>
                      <c:lvl>
                        <c:pt idx="0">
                          <c:v>BFS</c:v>
                        </c:pt>
                        <c:pt idx="3">
                          <c:v>PR</c:v>
                        </c:pt>
                        <c:pt idx="6">
                          <c:v>RED</c:v>
                        </c:pt>
                        <c:pt idx="8">
                          <c:v>STRM</c:v>
                        </c:pt>
                        <c:pt idx="11">
                          <c:v>CFD</c:v>
                        </c:pt>
                        <c:pt idx="14">
                          <c:v>MST</c:v>
                        </c:pt>
                        <c:pt idx="17">
                          <c:v>PVC</c:v>
                        </c:pt>
                        <c:pt idx="20">
                          <c:v>SP</c:v>
                        </c:pt>
                        <c:pt idx="23">
                          <c:v>a</c:v>
                        </c:pt>
                      </c:lvl>
                    </c:multiLvlStrCache>
                  </c:multiLvl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Overall!$G$2:$G$26</c15:sqref>
                        </c15:formulaRef>
                      </c:ext>
                    </c:extLst>
                    <c:numCache>
                      <c:formatCode>General</c:formatCode>
                      <c:ptCount val="25"/>
                      <c:pt idx="0">
                        <c:v>19.47033131470463</c:v>
                      </c:pt>
                      <c:pt idx="1">
                        <c:v>84.62428372325998</c:v>
                      </c:pt>
                      <c:pt idx="2">
                        <c:v>35.23195305236015</c:v>
                      </c:pt>
                      <c:pt idx="3">
                        <c:v>261.0670077311736</c:v>
                      </c:pt>
                      <c:pt idx="4">
                        <c:v>337.1855416876708</c:v>
                      </c:pt>
                      <c:pt idx="5">
                        <c:v>566.6109631511575</c:v>
                      </c:pt>
                      <c:pt idx="6">
                        <c:v>173.0402825490608</c:v>
                      </c:pt>
                      <c:pt idx="7">
                        <c:v>147.7028</c:v>
                      </c:pt>
                      <c:pt idx="8">
                        <c:v>42.27880717207026</c:v>
                      </c:pt>
                      <c:pt idx="9">
                        <c:v>38.66917543972095</c:v>
                      </c:pt>
                      <c:pt idx="10">
                        <c:v>13.2927</c:v>
                      </c:pt>
                      <c:pt idx="11">
                        <c:v>116.8563423211946</c:v>
                      </c:pt>
                      <c:pt idx="12">
                        <c:v>124.4930292127172</c:v>
                      </c:pt>
                      <c:pt idx="13">
                        <c:v>126.541603948052</c:v>
                      </c:pt>
                      <c:pt idx="14">
                        <c:v>86.76983488012195</c:v>
                      </c:pt>
                      <c:pt idx="15">
                        <c:v>61.70835165959326</c:v>
                      </c:pt>
                      <c:pt idx="16">
                        <c:v>92.13560733294001</c:v>
                      </c:pt>
                      <c:pt idx="17">
                        <c:v>157.5955349355232</c:v>
                      </c:pt>
                      <c:pt idx="18">
                        <c:v>316.4693945351611</c:v>
                      </c:pt>
                      <c:pt idx="19">
                        <c:v>471.8540355649042</c:v>
                      </c:pt>
                      <c:pt idx="20">
                        <c:v>10.14606349770039</c:v>
                      </c:pt>
                      <c:pt idx="21">
                        <c:v>10.06658957275645</c:v>
                      </c:pt>
                      <c:pt idx="22">
                        <c:v>10.14756581449315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6-0F6C-4052-8782-B05B7B7A4E77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Overall!$H$1</c15:sqref>
                        </c15:formulaRef>
                      </c:ext>
                    </c:extLst>
                    <c:strCache>
                      <c:ptCount val="1"/>
                      <c:pt idx="0">
                        <c:v>offload-oracle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Overall!$C$2:$D$26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Input-1</c:v>
                        </c:pt>
                        <c:pt idx="1">
                          <c:v>Input-2</c:v>
                        </c:pt>
                        <c:pt idx="2">
                          <c:v>Input-3</c:v>
                        </c:pt>
                        <c:pt idx="3">
                          <c:v>Input-1</c:v>
                        </c:pt>
                        <c:pt idx="4">
                          <c:v>Input-2</c:v>
                        </c:pt>
                        <c:pt idx="5">
                          <c:v>Input-3</c:v>
                        </c:pt>
                        <c:pt idx="6">
                          <c:v>Input-1</c:v>
                        </c:pt>
                        <c:pt idx="7">
                          <c:v>Input-2</c:v>
                        </c:pt>
                        <c:pt idx="8">
                          <c:v>Input-1</c:v>
                        </c:pt>
                        <c:pt idx="9">
                          <c:v>Input-2</c:v>
                        </c:pt>
                        <c:pt idx="10">
                          <c:v>Input-3</c:v>
                        </c:pt>
                        <c:pt idx="11">
                          <c:v>Input-1</c:v>
                        </c:pt>
                        <c:pt idx="12">
                          <c:v>Input-2</c:v>
                        </c:pt>
                        <c:pt idx="13">
                          <c:v>Input-3</c:v>
                        </c:pt>
                        <c:pt idx="14">
                          <c:v>Input-1</c:v>
                        </c:pt>
                        <c:pt idx="15">
                          <c:v>Input-2</c:v>
                        </c:pt>
                        <c:pt idx="16">
                          <c:v>Input-3</c:v>
                        </c:pt>
                        <c:pt idx="17">
                          <c:v>Input-1</c:v>
                        </c:pt>
                        <c:pt idx="18">
                          <c:v>Input-2</c:v>
                        </c:pt>
                        <c:pt idx="19">
                          <c:v>Input-3</c:v>
                        </c:pt>
                        <c:pt idx="20">
                          <c:v>Input-1</c:v>
                        </c:pt>
                        <c:pt idx="21">
                          <c:v>Input-2</c:v>
                        </c:pt>
                        <c:pt idx="22">
                          <c:v>Input-3</c:v>
                        </c:pt>
                        <c:pt idx="23">
                          <c:v>geomean</c:v>
                        </c:pt>
                      </c:lvl>
                      <c:lvl>
                        <c:pt idx="0">
                          <c:v>BFS</c:v>
                        </c:pt>
                        <c:pt idx="3">
                          <c:v>PR</c:v>
                        </c:pt>
                        <c:pt idx="6">
                          <c:v>RED</c:v>
                        </c:pt>
                        <c:pt idx="8">
                          <c:v>STRM</c:v>
                        </c:pt>
                        <c:pt idx="11">
                          <c:v>CFD</c:v>
                        </c:pt>
                        <c:pt idx="14">
                          <c:v>MST</c:v>
                        </c:pt>
                        <c:pt idx="17">
                          <c:v>PVC</c:v>
                        </c:pt>
                        <c:pt idx="20">
                          <c:v>SP</c:v>
                        </c:pt>
                        <c:pt idx="23">
                          <c:v>a</c:v>
                        </c:pt>
                      </c:lvl>
                    </c:multiLvlStrCache>
                  </c:multiLvl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Overall!$H$2:$H$26</c15:sqref>
                        </c15:formulaRef>
                      </c:ext>
                    </c:extLst>
                    <c:numCache>
                      <c:formatCode>General</c:formatCode>
                      <c:ptCount val="25"/>
                      <c:pt idx="0">
                        <c:v>19.49783658347598</c:v>
                      </c:pt>
                      <c:pt idx="1">
                        <c:v>98.04822685495264</c:v>
                      </c:pt>
                      <c:pt idx="2">
                        <c:v>35.94964427682832</c:v>
                      </c:pt>
                      <c:pt idx="3">
                        <c:v>332.1213119584623</c:v>
                      </c:pt>
                      <c:pt idx="4">
                        <c:v>395.552546580346</c:v>
                      </c:pt>
                      <c:pt idx="5">
                        <c:v>693.09609716054</c:v>
                      </c:pt>
                      <c:pt idx="6">
                        <c:v>229.0164408822232</c:v>
                      </c:pt>
                      <c:pt idx="7">
                        <c:v>161.0</c:v>
                      </c:pt>
                      <c:pt idx="8">
                        <c:v>51.16512948292801</c:v>
                      </c:pt>
                      <c:pt idx="9">
                        <c:v>44.77954174473631</c:v>
                      </c:pt>
                      <c:pt idx="10">
                        <c:v>14.6569</c:v>
                      </c:pt>
                      <c:pt idx="11">
                        <c:v>129.4000869172507</c:v>
                      </c:pt>
                      <c:pt idx="12">
                        <c:v>138.8869502682975</c:v>
                      </c:pt>
                      <c:pt idx="13">
                        <c:v>137.6723605962887</c:v>
                      </c:pt>
                      <c:pt idx="14">
                        <c:v>94.5878334897757</c:v>
                      </c:pt>
                      <c:pt idx="15">
                        <c:v>77.3403362176104</c:v>
                      </c:pt>
                      <c:pt idx="16">
                        <c:v>201.3439678143981</c:v>
                      </c:pt>
                      <c:pt idx="17">
                        <c:v>161.9919706387686</c:v>
                      </c:pt>
                      <c:pt idx="18">
                        <c:v>353.2937912556673</c:v>
                      </c:pt>
                      <c:pt idx="19">
                        <c:v>530.7798058577095</c:v>
                      </c:pt>
                      <c:pt idx="20">
                        <c:v>11.869992134737</c:v>
                      </c:pt>
                      <c:pt idx="21">
                        <c:v>12.18622059449054</c:v>
                      </c:pt>
                      <c:pt idx="22">
                        <c:v>12.45241511666265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7-0F6C-4052-8782-B05B7B7A4E77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Overall!$I$1</c15:sqref>
                        </c15:formulaRef>
                      </c:ext>
                    </c:extLst>
                    <c:strCache>
                      <c:ptCount val="1"/>
                      <c:pt idx="0">
                        <c:v>baselin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Overall!$C$2:$D$26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Input-1</c:v>
                        </c:pt>
                        <c:pt idx="1">
                          <c:v>Input-2</c:v>
                        </c:pt>
                        <c:pt idx="2">
                          <c:v>Input-3</c:v>
                        </c:pt>
                        <c:pt idx="3">
                          <c:v>Input-1</c:v>
                        </c:pt>
                        <c:pt idx="4">
                          <c:v>Input-2</c:v>
                        </c:pt>
                        <c:pt idx="5">
                          <c:v>Input-3</c:v>
                        </c:pt>
                        <c:pt idx="6">
                          <c:v>Input-1</c:v>
                        </c:pt>
                        <c:pt idx="7">
                          <c:v>Input-2</c:v>
                        </c:pt>
                        <c:pt idx="8">
                          <c:v>Input-1</c:v>
                        </c:pt>
                        <c:pt idx="9">
                          <c:v>Input-2</c:v>
                        </c:pt>
                        <c:pt idx="10">
                          <c:v>Input-3</c:v>
                        </c:pt>
                        <c:pt idx="11">
                          <c:v>Input-1</c:v>
                        </c:pt>
                        <c:pt idx="12">
                          <c:v>Input-2</c:v>
                        </c:pt>
                        <c:pt idx="13">
                          <c:v>Input-3</c:v>
                        </c:pt>
                        <c:pt idx="14">
                          <c:v>Input-1</c:v>
                        </c:pt>
                        <c:pt idx="15">
                          <c:v>Input-2</c:v>
                        </c:pt>
                        <c:pt idx="16">
                          <c:v>Input-3</c:v>
                        </c:pt>
                        <c:pt idx="17">
                          <c:v>Input-1</c:v>
                        </c:pt>
                        <c:pt idx="18">
                          <c:v>Input-2</c:v>
                        </c:pt>
                        <c:pt idx="19">
                          <c:v>Input-3</c:v>
                        </c:pt>
                        <c:pt idx="20">
                          <c:v>Input-1</c:v>
                        </c:pt>
                        <c:pt idx="21">
                          <c:v>Input-2</c:v>
                        </c:pt>
                        <c:pt idx="22">
                          <c:v>Input-3</c:v>
                        </c:pt>
                        <c:pt idx="23">
                          <c:v>geomean</c:v>
                        </c:pt>
                      </c:lvl>
                      <c:lvl>
                        <c:pt idx="0">
                          <c:v>BFS</c:v>
                        </c:pt>
                        <c:pt idx="3">
                          <c:v>PR</c:v>
                        </c:pt>
                        <c:pt idx="6">
                          <c:v>RED</c:v>
                        </c:pt>
                        <c:pt idx="8">
                          <c:v>STRM</c:v>
                        </c:pt>
                        <c:pt idx="11">
                          <c:v>CFD</c:v>
                        </c:pt>
                        <c:pt idx="14">
                          <c:v>MST</c:v>
                        </c:pt>
                        <c:pt idx="17">
                          <c:v>PVC</c:v>
                        </c:pt>
                        <c:pt idx="20">
                          <c:v>SP</c:v>
                        </c:pt>
                        <c:pt idx="23">
                          <c:v>a</c:v>
                        </c:pt>
                      </c:lvl>
                    </c:multiLvlStrCache>
                  </c:multiLvl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Overall!$I$2:$I$26</c15:sqref>
                        </c15:formulaRef>
                      </c:ext>
                    </c:extLst>
                    <c:numCache>
                      <c:formatCode>General</c:formatCode>
                      <c:ptCount val="25"/>
                      <c:pt idx="0">
                        <c:v>18.10078033207528</c:v>
                      </c:pt>
                      <c:pt idx="1">
                        <c:v>81.58859928465961</c:v>
                      </c:pt>
                      <c:pt idx="2">
                        <c:v>35.34580893403855</c:v>
                      </c:pt>
                      <c:pt idx="3">
                        <c:v>271.6929140156992</c:v>
                      </c:pt>
                      <c:pt idx="4">
                        <c:v>360.2535744778056</c:v>
                      </c:pt>
                      <c:pt idx="5">
                        <c:v>570.0235804985507</c:v>
                      </c:pt>
                      <c:pt idx="6">
                        <c:v>177.9446478525271</c:v>
                      </c:pt>
                      <c:pt idx="7">
                        <c:v>147.396</c:v>
                      </c:pt>
                      <c:pt idx="8">
                        <c:v>41.37846410888596</c:v>
                      </c:pt>
                      <c:pt idx="9">
                        <c:v>38.45984959836276</c:v>
                      </c:pt>
                      <c:pt idx="10">
                        <c:v>12.6133</c:v>
                      </c:pt>
                      <c:pt idx="11">
                        <c:v>121.760735613898</c:v>
                      </c:pt>
                      <c:pt idx="12">
                        <c:v>129.4177600437601</c:v>
                      </c:pt>
                      <c:pt idx="13">
                        <c:v>131.2348983648272</c:v>
                      </c:pt>
                      <c:pt idx="14">
                        <c:v>84.8641739455705</c:v>
                      </c:pt>
                      <c:pt idx="15">
                        <c:v>59.52817514919397</c:v>
                      </c:pt>
                      <c:pt idx="16">
                        <c:v>92.27094036743986</c:v>
                      </c:pt>
                      <c:pt idx="17">
                        <c:v>168.0689287087102</c:v>
                      </c:pt>
                      <c:pt idx="18">
                        <c:v>321.0072306458153</c:v>
                      </c:pt>
                      <c:pt idx="19">
                        <c:v>467.9795945652712</c:v>
                      </c:pt>
                      <c:pt idx="20">
                        <c:v>9.97175963762902</c:v>
                      </c:pt>
                      <c:pt idx="21">
                        <c:v>9.924978745925722</c:v>
                      </c:pt>
                      <c:pt idx="22">
                        <c:v>9.989515529974857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8-0F6C-4052-8782-B05B7B7A4E77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Overall!$J$1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Overall!$C$2:$D$26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Input-1</c:v>
                        </c:pt>
                        <c:pt idx="1">
                          <c:v>Input-2</c:v>
                        </c:pt>
                        <c:pt idx="2">
                          <c:v>Input-3</c:v>
                        </c:pt>
                        <c:pt idx="3">
                          <c:v>Input-1</c:v>
                        </c:pt>
                        <c:pt idx="4">
                          <c:v>Input-2</c:v>
                        </c:pt>
                        <c:pt idx="5">
                          <c:v>Input-3</c:v>
                        </c:pt>
                        <c:pt idx="6">
                          <c:v>Input-1</c:v>
                        </c:pt>
                        <c:pt idx="7">
                          <c:v>Input-2</c:v>
                        </c:pt>
                        <c:pt idx="8">
                          <c:v>Input-1</c:v>
                        </c:pt>
                        <c:pt idx="9">
                          <c:v>Input-2</c:v>
                        </c:pt>
                        <c:pt idx="10">
                          <c:v>Input-3</c:v>
                        </c:pt>
                        <c:pt idx="11">
                          <c:v>Input-1</c:v>
                        </c:pt>
                        <c:pt idx="12">
                          <c:v>Input-2</c:v>
                        </c:pt>
                        <c:pt idx="13">
                          <c:v>Input-3</c:v>
                        </c:pt>
                        <c:pt idx="14">
                          <c:v>Input-1</c:v>
                        </c:pt>
                        <c:pt idx="15">
                          <c:v>Input-2</c:v>
                        </c:pt>
                        <c:pt idx="16">
                          <c:v>Input-3</c:v>
                        </c:pt>
                        <c:pt idx="17">
                          <c:v>Input-1</c:v>
                        </c:pt>
                        <c:pt idx="18">
                          <c:v>Input-2</c:v>
                        </c:pt>
                        <c:pt idx="19">
                          <c:v>Input-3</c:v>
                        </c:pt>
                        <c:pt idx="20">
                          <c:v>Input-1</c:v>
                        </c:pt>
                        <c:pt idx="21">
                          <c:v>Input-2</c:v>
                        </c:pt>
                        <c:pt idx="22">
                          <c:v>Input-3</c:v>
                        </c:pt>
                        <c:pt idx="23">
                          <c:v>geomean</c:v>
                        </c:pt>
                      </c:lvl>
                      <c:lvl>
                        <c:pt idx="0">
                          <c:v>BFS</c:v>
                        </c:pt>
                        <c:pt idx="3">
                          <c:v>PR</c:v>
                        </c:pt>
                        <c:pt idx="6">
                          <c:v>RED</c:v>
                        </c:pt>
                        <c:pt idx="8">
                          <c:v>STRM</c:v>
                        </c:pt>
                        <c:pt idx="11">
                          <c:v>CFD</c:v>
                        </c:pt>
                        <c:pt idx="14">
                          <c:v>MST</c:v>
                        </c:pt>
                        <c:pt idx="17">
                          <c:v>PVC</c:v>
                        </c:pt>
                        <c:pt idx="20">
                          <c:v>SP</c:v>
                        </c:pt>
                        <c:pt idx="23">
                          <c:v>a</c:v>
                        </c:pt>
                      </c:lvl>
                    </c:multiLvlStrCache>
                  </c:multiLvl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Overall!$J$2:$J$26</c15:sqref>
                        </c15:formulaRef>
                      </c:ext>
                    </c:extLst>
                    <c:numCache>
                      <c:formatCode>General</c:formatCode>
                      <c:ptCount val="25"/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9-0F6C-4052-8782-B05B7B7A4E77}"/>
                  </c:ext>
                </c:extLst>
              </c15:ser>
            </c15:filteredBarSeries>
          </c:ext>
        </c:extLst>
      </c:barChart>
      <c:catAx>
        <c:axId val="207941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19547152"/>
        <c:crosses val="autoZero"/>
        <c:auto val="1"/>
        <c:lblAlgn val="ctr"/>
        <c:lblOffset val="100"/>
        <c:noMultiLvlLbl val="0"/>
      </c:catAx>
      <c:valAx>
        <c:axId val="-2119547152"/>
        <c:scaling>
          <c:orientation val="minMax"/>
          <c:max val="1.5"/>
          <c:min val="0.2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Normalized IPC</a:t>
                </a:r>
              </a:p>
            </c:rich>
          </c:tx>
          <c:layout>
            <c:manualLayout>
              <c:xMode val="edge"/>
              <c:yMode val="edge"/>
              <c:x val="0.00393259666071153"/>
              <c:y val="0.163805495057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79418512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055659912214363"/>
          <c:y val="0.0676421523698426"/>
          <c:w val="0.937277940892981"/>
          <c:h val="0.0780809516865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852284354286"/>
          <c:y val="0.108603612048494"/>
          <c:w val="0.814239215860729"/>
          <c:h val="0.68513908332002"/>
        </c:manualLayout>
      </c:layout>
      <c:scatterChart>
        <c:scatterStyle val="lineMarker"/>
        <c:varyColors val="0"/>
        <c:ser>
          <c:idx val="0"/>
          <c:order val="0"/>
          <c:tx>
            <c:strRef>
              <c:f>exeTimeModel!$AV$1</c:f>
              <c:strCache>
                <c:ptCount val="1"/>
                <c:pt idx="0">
                  <c:v>GPU-PIM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D9D9D9"/>
              </a:solidFill>
              <a:ln w="9525">
                <a:solidFill>
                  <a:schemeClr val="tx1"/>
                </a:solidFill>
              </a:ln>
              <a:effectLst/>
            </c:spPr>
          </c:marker>
          <c:yVal>
            <c:numRef>
              <c:f>exeTimeModel!$AV$2:$AV$43</c:f>
              <c:numCache>
                <c:formatCode>General</c:formatCode>
                <c:ptCount val="42"/>
                <c:pt idx="0">
                  <c:v>0.4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-0.2</c:v>
                </c:pt>
                <c:pt idx="6">
                  <c:v>0.0</c:v>
                </c:pt>
                <c:pt idx="7">
                  <c:v>0.0</c:v>
                </c:pt>
                <c:pt idx="8">
                  <c:v>-0.2</c:v>
                </c:pt>
                <c:pt idx="9">
                  <c:v>-0.2</c:v>
                </c:pt>
                <c:pt idx="10">
                  <c:v>-0.4</c:v>
                </c:pt>
                <c:pt idx="11">
                  <c:v>-0.2</c:v>
                </c:pt>
                <c:pt idx="12">
                  <c:v>0.2</c:v>
                </c:pt>
                <c:pt idx="13">
                  <c:v>0.0</c:v>
                </c:pt>
                <c:pt idx="14">
                  <c:v>-0.2</c:v>
                </c:pt>
                <c:pt idx="15">
                  <c:v>0.0</c:v>
                </c:pt>
                <c:pt idx="16">
                  <c:v>-0.4</c:v>
                </c:pt>
                <c:pt idx="17">
                  <c:v>-0.4</c:v>
                </c:pt>
                <c:pt idx="18">
                  <c:v>-0.2</c:v>
                </c:pt>
                <c:pt idx="19">
                  <c:v>0.2</c:v>
                </c:pt>
                <c:pt idx="20">
                  <c:v>0.2</c:v>
                </c:pt>
                <c:pt idx="21">
                  <c:v>0.0</c:v>
                </c:pt>
                <c:pt idx="22">
                  <c:v>0.0</c:v>
                </c:pt>
                <c:pt idx="23">
                  <c:v>-0.4</c:v>
                </c:pt>
                <c:pt idx="24">
                  <c:v>0.4</c:v>
                </c:pt>
                <c:pt idx="25">
                  <c:v>0.4</c:v>
                </c:pt>
                <c:pt idx="26">
                  <c:v>0.2</c:v>
                </c:pt>
                <c:pt idx="27">
                  <c:v>0.0</c:v>
                </c:pt>
                <c:pt idx="28">
                  <c:v>0.0</c:v>
                </c:pt>
                <c:pt idx="29">
                  <c:v>0.4</c:v>
                </c:pt>
                <c:pt idx="30">
                  <c:v>0.4</c:v>
                </c:pt>
                <c:pt idx="31">
                  <c:v>0.4</c:v>
                </c:pt>
                <c:pt idx="32">
                  <c:v>0.4</c:v>
                </c:pt>
                <c:pt idx="33">
                  <c:v>0.4</c:v>
                </c:pt>
                <c:pt idx="34">
                  <c:v>0.4</c:v>
                </c:pt>
                <c:pt idx="35">
                  <c:v>0.2</c:v>
                </c:pt>
                <c:pt idx="36">
                  <c:v>0.4</c:v>
                </c:pt>
                <c:pt idx="37">
                  <c:v>0.0</c:v>
                </c:pt>
                <c:pt idx="38">
                  <c:v>0.4</c:v>
                </c:pt>
                <c:pt idx="39">
                  <c:v>0.0</c:v>
                </c:pt>
                <c:pt idx="40">
                  <c:v>0.0</c:v>
                </c:pt>
                <c:pt idx="41">
                  <c:v>0.2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0E6-48F8-B138-5F01160E3E64}"/>
            </c:ext>
          </c:extLst>
        </c:ser>
        <c:ser>
          <c:idx val="1"/>
          <c:order val="1"/>
          <c:tx>
            <c:strRef>
              <c:f>exeTimeModel!$AY$1</c:f>
              <c:strCache>
                <c:ptCount val="1"/>
                <c:pt idx="0">
                  <c:v>GPU-PIC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yVal>
            <c:numRef>
              <c:f>exeTimeModel!$AY$2:$AY$43</c:f>
              <c:numCache>
                <c:formatCode>General</c:formatCode>
                <c:ptCount val="42"/>
                <c:pt idx="0">
                  <c:v>0.4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-0.2</c:v>
                </c:pt>
                <c:pt idx="6">
                  <c:v>0.2</c:v>
                </c:pt>
                <c:pt idx="7">
                  <c:v>0.2</c:v>
                </c:pt>
                <c:pt idx="8">
                  <c:v>-0.2</c:v>
                </c:pt>
                <c:pt idx="9">
                  <c:v>-0.2</c:v>
                </c:pt>
                <c:pt idx="10">
                  <c:v>-0.2</c:v>
                </c:pt>
                <c:pt idx="11">
                  <c:v>0.0</c:v>
                </c:pt>
                <c:pt idx="12">
                  <c:v>0.2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-0.4</c:v>
                </c:pt>
                <c:pt idx="17">
                  <c:v>-0.4</c:v>
                </c:pt>
                <c:pt idx="18">
                  <c:v>-0.2</c:v>
                </c:pt>
                <c:pt idx="19">
                  <c:v>0.0</c:v>
                </c:pt>
                <c:pt idx="20">
                  <c:v>0.4</c:v>
                </c:pt>
                <c:pt idx="21">
                  <c:v>-0.2</c:v>
                </c:pt>
                <c:pt idx="22">
                  <c:v>0.0</c:v>
                </c:pt>
                <c:pt idx="23">
                  <c:v>-0.2</c:v>
                </c:pt>
                <c:pt idx="24">
                  <c:v>0.4</c:v>
                </c:pt>
                <c:pt idx="25">
                  <c:v>0.4</c:v>
                </c:pt>
                <c:pt idx="26">
                  <c:v>0.2</c:v>
                </c:pt>
                <c:pt idx="27">
                  <c:v>0.0</c:v>
                </c:pt>
                <c:pt idx="28">
                  <c:v>0.2</c:v>
                </c:pt>
                <c:pt idx="29">
                  <c:v>0.4</c:v>
                </c:pt>
                <c:pt idx="30">
                  <c:v>0.4</c:v>
                </c:pt>
                <c:pt idx="31">
                  <c:v>0.4</c:v>
                </c:pt>
                <c:pt idx="32">
                  <c:v>0.4</c:v>
                </c:pt>
                <c:pt idx="33">
                  <c:v>0.4</c:v>
                </c:pt>
                <c:pt idx="34">
                  <c:v>0.4</c:v>
                </c:pt>
                <c:pt idx="35">
                  <c:v>0.2</c:v>
                </c:pt>
                <c:pt idx="36">
                  <c:v>0.4</c:v>
                </c:pt>
                <c:pt idx="37">
                  <c:v>0.2</c:v>
                </c:pt>
                <c:pt idx="38">
                  <c:v>0.4</c:v>
                </c:pt>
                <c:pt idx="39">
                  <c:v>0.0</c:v>
                </c:pt>
                <c:pt idx="40">
                  <c:v>0.0</c:v>
                </c:pt>
                <c:pt idx="41">
                  <c:v>0.2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0E6-48F8-B138-5F01160E3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875664"/>
        <c:axId val="2135552480"/>
      </c:scatterChart>
      <c:valAx>
        <c:axId val="-2130875664"/>
        <c:scaling>
          <c:orientation val="minMax"/>
          <c:max val="45.0"/>
          <c:min val="0.0"/>
        </c:scaling>
        <c:delete val="1"/>
        <c:axPos val="b"/>
        <c:numFmt formatCode="General" sourceLinked="1"/>
        <c:majorTickMark val="out"/>
        <c:minorTickMark val="none"/>
        <c:tickLblPos val="nextTo"/>
        <c:crossAx val="2135552480"/>
        <c:crosses val="autoZero"/>
        <c:crossBetween val="midCat"/>
      </c:valAx>
      <c:valAx>
        <c:axId val="2135552480"/>
        <c:scaling>
          <c:orientation val="minMax"/>
          <c:min val="-0.6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Classification Error of Test kernels</a:t>
                </a:r>
              </a:p>
            </c:rich>
          </c:tx>
          <c:layout>
            <c:manualLayout>
              <c:xMode val="edge"/>
              <c:yMode val="edge"/>
              <c:x val="0.0"/>
              <c:y val="0.06941202065727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087566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56564408409345"/>
          <c:y val="0.000597129151166254"/>
          <c:w val="0.782155739195967"/>
          <c:h val="0.129804954936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0.1227</cdr:x>
      <cdr:y>0.31209</cdr:y>
    </cdr:from>
    <cdr:to>
      <cdr:x>0.97458</cdr:x>
      <cdr:y>0.31209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661988" y="719137"/>
          <a:ext cx="4595813" cy="0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8DF2B-4AAF-4B42-A568-31CF292C60A9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A5F8-5244-45D5-BA4D-E3970E68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6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56D2-2AE1-4AF3-AF97-F7352DD4D6F6}" type="datetimeFigureOut">
              <a:rPr lang="en-US" smtClean="0"/>
              <a:t>9/12/16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C9FF6-0CF2-4EB7-8E8E-FBED02E93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9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9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4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4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5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4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76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4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5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know</a:t>
            </a:r>
            <a:r>
              <a:rPr lang="en-US" baseline="0" dirty="0"/>
              <a:t> GPU are scaling both in terms of number of CUDA cores as well peak DRAM</a:t>
            </a:r>
          </a:p>
          <a:p>
            <a:r>
              <a:rPr lang="en-US" baseline="0" dirty="0"/>
              <a:t>Bandwidth. For example, the latest NVIDIA GPU GTX 1080 has more than 2000 cores. </a:t>
            </a:r>
          </a:p>
          <a:p>
            <a:r>
              <a:rPr lang="en-US" baseline="0" dirty="0"/>
              <a:t>Given such powerful GPUs, the question is -- Are we “still” using them efficiently?</a:t>
            </a:r>
          </a:p>
          <a:p>
            <a:r>
              <a:rPr lang="en-US" baseline="0" dirty="0"/>
              <a:t>Memory Bandwidth not increasing fast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3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PIM Classification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20A8E-5D42-4ED8-A137-A77AF0EC62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69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20A8E-5D42-4ED8-A137-A77AF0EC62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4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8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5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1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0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29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4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2484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A2DCBF-F584-3E4A-9DAE-9B132B880DA2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F7E2C9-555D-41DB-9636-CB425802215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3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580884-766D-BE48-BC3F-E9BD8184CCFE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7219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87A462-2B73-4C54-9FD8-39EE957099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2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E253C0-A70E-D04B-B667-5B6067E14012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135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C537AB-43FE-46EC-9684-4FFB50ECC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94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3104E-F1D1-2C4E-9D8A-FD078BF5DAB6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3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89EF-A481-EE42-A1B2-05AE0D641087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8F8C-E7F0-46DE-87B6-61F4D3CDE6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7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94EB69-31C7-B447-AE56-08D5081365E4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3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3F2B-16FC-AD4F-B9EA-A31B8827B50B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D7562-CC4B-40F0-8542-71569884AF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1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A22CA-A665-D24E-9BA9-7E3A3423CC9F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8A04-4BC0-4013-A473-23AEBD152E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91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4A189-66F4-C343-81BA-0D7A20DFCDD0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94206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8AB8A2-C46C-42C2-B710-DCC2A3B86E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8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C5A2F5-256F-994E-9D81-EE7017448B3A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4F187E-DF91-440E-9B3B-955B6C2B07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4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2C6C-8E2B-4F4C-BD2A-C0EE6AA87205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D75C-CF34-4204-8FE5-43293F8A2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26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AFA6D6A2-ABC2-AE48-B805-699B9F54EEF5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0" y="6122988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dirty="0"/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13" y="5921375"/>
            <a:ext cx="2563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838200" y="6525904"/>
            <a:ext cx="5929952" cy="457200"/>
          </a:xfrm>
          <a:prstGeom prst="rect">
            <a:avLst/>
          </a:prstGeom>
          <a:ln/>
        </p:spPr>
        <p:txBody>
          <a:bodyPr lIns="0" tIns="0" rIns="0" bIns="0"/>
          <a:lstStyle>
            <a:defPPr>
              <a:defRPr lang="en-US"/>
            </a:defPPr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en-US" b="1" dirty="0"/>
              <a:t>Scheduling Techniques for GPU Architectures with Processing-In-Memory Capabilities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08" r:id="rId8"/>
    <p:sldLayoutId id="2147483706" r:id="rId9"/>
    <p:sldLayoutId id="2147483709" r:id="rId10"/>
    <p:sldLayoutId id="21474837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5" y="5562600"/>
            <a:ext cx="3380188" cy="15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-53832" y="-41565"/>
            <a:ext cx="9235440" cy="5852160"/>
          </a:xfrm>
          <a:prstGeom prst="rect">
            <a:avLst/>
          </a:prstGeom>
          <a:solidFill>
            <a:srgbClr val="182E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685800"/>
            <a:ext cx="92202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Scheduling Techniques for GPU Architectures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with Processing-In-Memory Capabilities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5725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FF00"/>
                </a:solidFill>
              </a:rPr>
              <a:t>Ashutosh </a:t>
            </a:r>
            <a:r>
              <a:rPr lang="en-US" altLang="en-US" b="1" dirty="0" smtClean="0">
                <a:solidFill>
                  <a:srgbClr val="FFFF00"/>
                </a:solidFill>
              </a:rPr>
              <a:t>Pattnaik</a:t>
            </a:r>
            <a:endParaRPr lang="en-US" altLang="en-US" b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Xulong</a:t>
            </a:r>
            <a:r>
              <a:rPr lang="en-US" altLang="en-US" dirty="0">
                <a:solidFill>
                  <a:schemeClr val="bg1"/>
                </a:solidFill>
              </a:rPr>
              <a:t> Tang, </a:t>
            </a:r>
            <a:r>
              <a:rPr lang="en-US" altLang="en-US" dirty="0" err="1">
                <a:solidFill>
                  <a:schemeClr val="bg1"/>
                </a:solidFill>
              </a:rPr>
              <a:t>Adwait</a:t>
            </a:r>
            <a:r>
              <a:rPr lang="en-US" altLang="en-US" dirty="0">
                <a:solidFill>
                  <a:schemeClr val="bg1"/>
                </a:solidFill>
              </a:rPr>
              <a:t> Jog, Onur Kay</a:t>
            </a:r>
            <a:r>
              <a:rPr lang="tr-TR" altLang="en-US" dirty="0">
                <a:solidFill>
                  <a:schemeClr val="bg1"/>
                </a:solidFill>
              </a:rPr>
              <a:t>ı</a:t>
            </a:r>
            <a:r>
              <a:rPr lang="en-US" altLang="en-US" dirty="0">
                <a:solidFill>
                  <a:schemeClr val="bg1"/>
                </a:solidFill>
              </a:rPr>
              <a:t>ran, </a:t>
            </a:r>
            <a:r>
              <a:rPr lang="en-US" altLang="en-US" dirty="0" err="1" smtClean="0">
                <a:solidFill>
                  <a:schemeClr val="bg1"/>
                </a:solidFill>
              </a:rPr>
              <a:t>Asit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Mishra, 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 err="1" smtClean="0">
                <a:solidFill>
                  <a:schemeClr val="bg1"/>
                </a:solidFill>
              </a:rPr>
              <a:t>Mahmut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Kandemir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Onur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Mutlu</a:t>
            </a:r>
            <a:r>
              <a:rPr lang="en-US" altLang="en-US" dirty="0">
                <a:solidFill>
                  <a:schemeClr val="bg1"/>
                </a:solidFill>
              </a:rPr>
              <a:t>, Chita Das</a:t>
            </a:r>
          </a:p>
        </p:txBody>
      </p:sp>
      <p:pic>
        <p:nvPicPr>
          <p:cNvPr id="615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6040330"/>
            <a:ext cx="1066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088355"/>
            <a:ext cx="10033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442365"/>
            <a:ext cx="12604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442365"/>
            <a:ext cx="15509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061365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C000"/>
                </a:solidFill>
              </a:rPr>
              <a:t>PACT ‘16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/>
          <a:lstStyle/>
          <a:p>
            <a:r>
              <a:rPr lang="en-US" sz="2000" dirty="0" smtClean="0"/>
              <a:t>GPU architecture with 3D-stacked memory </a:t>
            </a:r>
            <a:r>
              <a:rPr lang="en-US" sz="2000" smtClean="0"/>
              <a:t>on a silicon </a:t>
            </a:r>
            <a:r>
              <a:rPr lang="en-US" sz="2000" dirty="0" smtClean="0"/>
              <a:t>interposer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en-US" sz="3600" dirty="0" smtClean="0"/>
              <a:t>PIM-Assisted GPU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42810" y="604761"/>
            <a:ext cx="5729590" cy="7091439"/>
            <a:chOff x="1905000" y="0"/>
            <a:chExt cx="5729590" cy="7091439"/>
          </a:xfrm>
        </p:grpSpPr>
        <p:sp>
          <p:nvSpPr>
            <p:cNvPr id="5" name="Rectangle 4"/>
            <p:cNvSpPr/>
            <p:nvPr/>
          </p:nvSpPr>
          <p:spPr>
            <a:xfrm>
              <a:off x="2520900" y="0"/>
              <a:ext cx="3293491" cy="709143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9549" y="2276633"/>
              <a:ext cx="1844096" cy="14562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4981" y="2661740"/>
              <a:ext cx="850392" cy="156943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isometricOffAxis2Top"/>
              <a:lightRig rig="threePt" dir="t"/>
            </a:scene3d>
            <a:sp3d>
              <a:bevelT w="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2473178"/>
              <a:ext cx="2986784" cy="30551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90176" y="3875906"/>
              <a:ext cx="2016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Arial" panose="020B0604020202020204" pitchFamily="34" charset="0"/>
                </a:rPr>
                <a:t>GPU</a:t>
              </a:r>
              <a:endParaRPr lang="en-US" sz="1400" b="1" dirty="0"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2" idx="3"/>
            </p:cNvCxnSpPr>
            <p:nvPr/>
          </p:nvCxnSpPr>
          <p:spPr>
            <a:xfrm>
              <a:off x="4775373" y="3446455"/>
              <a:ext cx="1581785" cy="429451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433803" y="3832029"/>
              <a:ext cx="2200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Memory Link</a:t>
              </a:r>
            </a:p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on Interposer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803173" y="4319102"/>
              <a:ext cx="704510" cy="139037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47748" y="4457264"/>
              <a:ext cx="2200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Silicon Interposer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9549" y="2133443"/>
              <a:ext cx="1844096" cy="14562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83360" y="1981043"/>
              <a:ext cx="1844096" cy="14562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83360" y="1819810"/>
              <a:ext cx="1844096" cy="14562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765820" y="2653848"/>
              <a:ext cx="0" cy="484869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63717" y="2492386"/>
              <a:ext cx="130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Arial" panose="020B0604020202020204" pitchFamily="34" charset="0"/>
                </a:rPr>
                <a:t>Memory Dice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/>
          <a:lstStyle/>
          <a:p>
            <a:r>
              <a:rPr lang="en-US" sz="2000" dirty="0" smtClean="0"/>
              <a:t>Now we add a logic layer to the 3D-stacked memory and we call this logic layer as GPU-PIM.</a:t>
            </a:r>
          </a:p>
          <a:p>
            <a:r>
              <a:rPr lang="en-US" sz="2000" dirty="0" smtClean="0"/>
              <a:t>The traditional GPU logic is now called GPU-PIC.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en-US" sz="3600" dirty="0" smtClean="0"/>
              <a:t>PIM-Assisted GPU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57400" y="609600"/>
            <a:ext cx="6296336" cy="7091439"/>
            <a:chOff x="788535" y="-313147"/>
            <a:chExt cx="6296336" cy="7091439"/>
          </a:xfrm>
        </p:grpSpPr>
        <p:sp>
          <p:nvSpPr>
            <p:cNvPr id="5" name="Rectangle 4"/>
            <p:cNvSpPr/>
            <p:nvPr/>
          </p:nvSpPr>
          <p:spPr>
            <a:xfrm>
              <a:off x="1404435" y="-313147"/>
              <a:ext cx="3293491" cy="709143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83085" y="1321039"/>
              <a:ext cx="1852979" cy="2098649"/>
              <a:chOff x="4181734" y="658024"/>
              <a:chExt cx="2470638" cy="279819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81734" y="1514619"/>
                <a:ext cx="2458795" cy="19416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87656" y="1248116"/>
                <a:ext cx="2458795" cy="1941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88424" y="1048251"/>
                <a:ext cx="2458795" cy="1941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7656" y="853131"/>
                <a:ext cx="2458795" cy="1941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93577" y="658024"/>
                <a:ext cx="2458795" cy="1941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808515" y="2348593"/>
              <a:ext cx="849086" cy="156943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isometricOffAxis2Top"/>
              <a:lightRig rig="threePt" dir="t"/>
            </a:scene3d>
            <a:sp3d>
              <a:bevelT w="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8535" y="2160031"/>
              <a:ext cx="2986784" cy="30551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133454" y="1933484"/>
              <a:ext cx="0" cy="769698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11890" y="1887263"/>
              <a:ext cx="14767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3D Stacked</a:t>
              </a:r>
            </a:p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Memory and Logic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653384" y="2109141"/>
              <a:ext cx="0" cy="484869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51281" y="1947679"/>
              <a:ext cx="130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Arial" panose="020B0604020202020204" pitchFamily="34" charset="0"/>
                </a:rPr>
                <a:t>Memory Dice</a:t>
              </a:r>
            </a:p>
          </p:txBody>
        </p:sp>
        <p:cxnSp>
          <p:nvCxnSpPr>
            <p:cNvPr id="18" name="Straight Arrow Connector 17"/>
            <p:cNvCxnSpPr>
              <a:endCxn id="19" idx="1"/>
            </p:cNvCxnSpPr>
            <p:nvPr/>
          </p:nvCxnSpPr>
          <p:spPr>
            <a:xfrm>
              <a:off x="4685405" y="2880682"/>
              <a:ext cx="922747" cy="204569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608152" y="2931362"/>
              <a:ext cx="147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Arial" panose="020B0604020202020204" pitchFamily="34" charset="0"/>
                </a:rPr>
                <a:t>GPU-PIM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73711" y="3562759"/>
              <a:ext cx="2016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GPU-PIC</a:t>
              </a:r>
            </a:p>
          </p:txBody>
        </p:sp>
        <p:cxnSp>
          <p:nvCxnSpPr>
            <p:cNvPr id="21" name="Straight Arrow Connector 20"/>
            <p:cNvCxnSpPr>
              <a:stCxn id="12" idx="3"/>
            </p:cNvCxnSpPr>
            <p:nvPr/>
          </p:nvCxnSpPr>
          <p:spPr>
            <a:xfrm>
              <a:off x="3657601" y="3133308"/>
              <a:ext cx="1583092" cy="429451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17338" y="3518882"/>
              <a:ext cx="2200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Memory Link</a:t>
              </a:r>
            </a:p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on Interposer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86708" y="4005955"/>
              <a:ext cx="704510" cy="139037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31283" y="4144117"/>
              <a:ext cx="2200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Silicon Interposer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2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/>
          <a:lstStyle/>
          <a:p>
            <a:r>
              <a:rPr lang="en-US" sz="2000" dirty="0" smtClean="0"/>
              <a:t>Application can now be run on both GPU-PIC and GPU-PIM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Challenge: Where to execute the application on?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en-US" sz="3600" dirty="0" smtClean="0"/>
              <a:t>PIM-Assisted GPU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57400" y="609600"/>
            <a:ext cx="6296336" cy="7091439"/>
            <a:chOff x="788535" y="-313147"/>
            <a:chExt cx="6296336" cy="7091439"/>
          </a:xfrm>
        </p:grpSpPr>
        <p:sp>
          <p:nvSpPr>
            <p:cNvPr id="5" name="Rectangle 4"/>
            <p:cNvSpPr/>
            <p:nvPr/>
          </p:nvSpPr>
          <p:spPr>
            <a:xfrm>
              <a:off x="1404435" y="-313147"/>
              <a:ext cx="3293491" cy="709143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83085" y="1321039"/>
              <a:ext cx="1852979" cy="2098649"/>
              <a:chOff x="4181734" y="658024"/>
              <a:chExt cx="2470638" cy="279819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81734" y="1514619"/>
                <a:ext cx="2458795" cy="19416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87656" y="1248116"/>
                <a:ext cx="2458795" cy="1941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88424" y="1048251"/>
                <a:ext cx="2458795" cy="1941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7656" y="853131"/>
                <a:ext cx="2458795" cy="1941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93577" y="658024"/>
                <a:ext cx="2458795" cy="1941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>
                <a:bevelT w="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808515" y="2348593"/>
              <a:ext cx="849086" cy="156943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isometricOffAxis2Top"/>
              <a:lightRig rig="threePt" dir="t"/>
            </a:scene3d>
            <a:sp3d>
              <a:bevelT w="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8535" y="2160031"/>
              <a:ext cx="2986784" cy="30551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133454" y="1933484"/>
              <a:ext cx="0" cy="769698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11890" y="1887263"/>
              <a:ext cx="14767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3D Stacked</a:t>
              </a:r>
            </a:p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Memory and Logic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653384" y="2109141"/>
              <a:ext cx="0" cy="484869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51281" y="1947679"/>
              <a:ext cx="130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Arial" panose="020B0604020202020204" pitchFamily="34" charset="0"/>
                </a:rPr>
                <a:t>Memory Dice</a:t>
              </a:r>
            </a:p>
          </p:txBody>
        </p:sp>
        <p:cxnSp>
          <p:nvCxnSpPr>
            <p:cNvPr id="18" name="Straight Arrow Connector 17"/>
            <p:cNvCxnSpPr>
              <a:endCxn id="19" idx="1"/>
            </p:cNvCxnSpPr>
            <p:nvPr/>
          </p:nvCxnSpPr>
          <p:spPr>
            <a:xfrm>
              <a:off x="4685405" y="2880682"/>
              <a:ext cx="922747" cy="204569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608152" y="2931362"/>
              <a:ext cx="147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Arial" panose="020B0604020202020204" pitchFamily="34" charset="0"/>
                </a:rPr>
                <a:t>GPU-PIM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73711" y="3562759"/>
              <a:ext cx="2016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GPU-PIC</a:t>
              </a:r>
            </a:p>
          </p:txBody>
        </p:sp>
        <p:cxnSp>
          <p:nvCxnSpPr>
            <p:cNvPr id="21" name="Straight Arrow Connector 20"/>
            <p:cNvCxnSpPr>
              <a:stCxn id="12" idx="3"/>
            </p:cNvCxnSpPr>
            <p:nvPr/>
          </p:nvCxnSpPr>
          <p:spPr>
            <a:xfrm>
              <a:off x="3657601" y="3133308"/>
              <a:ext cx="1583092" cy="429451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17338" y="3518882"/>
              <a:ext cx="2200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Memory Link</a:t>
              </a:r>
            </a:p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on Interposer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86708" y="4005955"/>
              <a:ext cx="704510" cy="139037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31283" y="4144117"/>
              <a:ext cx="2200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Silicon Interposer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4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 smtClean="0"/>
              <a:t>We evaluate application execution on either GPU-PIC or GPU-PIM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242"/>
          </a:xfrm>
        </p:spPr>
        <p:txBody>
          <a:bodyPr/>
          <a:lstStyle/>
          <a:p>
            <a:r>
              <a:rPr lang="en-US" sz="3600" dirty="0" smtClean="0"/>
              <a:t>Application Offloading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43718"/>
              </p:ext>
            </p:extLst>
          </p:nvPr>
        </p:nvGraphicFramePr>
        <p:xfrm>
          <a:off x="228600" y="1600203"/>
          <a:ext cx="8610600" cy="2133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897000"/>
              </p:ext>
            </p:extLst>
          </p:nvPr>
        </p:nvGraphicFramePr>
        <p:xfrm>
          <a:off x="0" y="3886200"/>
          <a:ext cx="8839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495253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663"/>
            <a:r>
              <a:rPr lang="en-US" b="1" dirty="0" smtClean="0">
                <a:solidFill>
                  <a:schemeClr val="bg1"/>
                </a:solidFill>
                <a:cs typeface="Arial"/>
              </a:rPr>
              <a:t>Optimal application offloading scheme provides 16% and 28% improvements in performance and energy efficiency, respectively.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94360" y="6515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177896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2.64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177896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2.46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020" y="404941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2.51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4052423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2.64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404941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5.95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4057353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2.50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9910" y="404655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2.60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22920" y="4057353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2.1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732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5" grpId="0">
        <p:bldAsOne/>
      </p:bldGraphic>
      <p:bldGraphic spid="6" grpId="0">
        <p:bldAsOne/>
      </p:bldGraphic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/>
              <a:t>Limitation 1: </a:t>
            </a:r>
            <a:r>
              <a:rPr lang="en-US" sz="2000" dirty="0">
                <a:solidFill>
                  <a:srgbClr val="FF0000"/>
                </a:solidFill>
              </a:rPr>
              <a:t>Lack of Fine-Grained Offloading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242"/>
          </a:xfrm>
        </p:spPr>
        <p:txBody>
          <a:bodyPr/>
          <a:lstStyle/>
          <a:p>
            <a:r>
              <a:rPr lang="en-US" sz="3600" dirty="0" smtClean="0"/>
              <a:t>Limitations of Application Offloading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3"/>
            <a:ext cx="6152619" cy="2255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t="76348" r="-50" b="-672"/>
          <a:stretch/>
        </p:blipFill>
        <p:spPr>
          <a:xfrm>
            <a:off x="1371599" y="2590800"/>
            <a:ext cx="6152619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3124200"/>
            <a:ext cx="6705600" cy="15544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54536" y="2127214"/>
            <a:ext cx="6946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FDTD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652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/>
              <a:t>Limitation 1: </a:t>
            </a:r>
            <a:r>
              <a:rPr lang="en-US" sz="2000" dirty="0">
                <a:solidFill>
                  <a:srgbClr val="FF0000"/>
                </a:solidFill>
              </a:rPr>
              <a:t>Lack of Fine-Grained Offloading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242"/>
          </a:xfrm>
        </p:spPr>
        <p:txBody>
          <a:bodyPr/>
          <a:lstStyle/>
          <a:p>
            <a:r>
              <a:rPr lang="en-US" sz="3600" dirty="0" smtClean="0"/>
              <a:t>Limitations of Application Offloading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3"/>
            <a:ext cx="6152619" cy="225550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467" y="4114634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/>
            <a:r>
              <a:rPr lang="en-US" b="1" dirty="0" smtClean="0">
                <a:solidFill>
                  <a:schemeClr val="bg1"/>
                </a:solidFill>
                <a:cs typeface="Arial"/>
              </a:rPr>
              <a:t>Running K1 on GPU-PIM, and K2 and K3 on GPU-PIC provides the optimal kernel placement for improved performance.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5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/>
              <a:t>Limitation 1: </a:t>
            </a:r>
            <a:r>
              <a:rPr lang="en-US" sz="2000" dirty="0">
                <a:solidFill>
                  <a:srgbClr val="FF0000"/>
                </a:solidFill>
              </a:rPr>
              <a:t>Lack of Fine-Grained Offloading</a:t>
            </a:r>
          </a:p>
          <a:p>
            <a:r>
              <a:rPr lang="en-US" sz="2000" dirty="0" smtClean="0"/>
              <a:t>Limitation 2: </a:t>
            </a:r>
            <a:r>
              <a:rPr lang="en-US" sz="2000" dirty="0" smtClean="0">
                <a:solidFill>
                  <a:srgbClr val="FF0000"/>
                </a:solidFill>
              </a:rPr>
              <a:t>Lack of Concurrent Utilization of GPU-PIM and GPU-PIC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From the application we find that kernel K1 and K2 are independent from each other.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242"/>
          </a:xfrm>
        </p:spPr>
        <p:txBody>
          <a:bodyPr/>
          <a:lstStyle/>
          <a:p>
            <a:r>
              <a:rPr lang="en-US" sz="3600" dirty="0" smtClean="0"/>
              <a:t>Limitations of Application Offloading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90" y="2209800"/>
            <a:ext cx="6152619" cy="2255501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 bwMode="auto">
          <a:xfrm>
            <a:off x="3124200" y="3726180"/>
            <a:ext cx="685800" cy="2286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26" name="Straight Arrow Connector 25"/>
          <p:cNvCxnSpPr>
            <a:endCxn id="24" idx="4"/>
          </p:cNvCxnSpPr>
          <p:nvPr/>
        </p:nvCxnSpPr>
        <p:spPr bwMode="auto">
          <a:xfrm flipH="1" flipV="1">
            <a:off x="3467100" y="3954780"/>
            <a:ext cx="38100" cy="571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743200" y="452641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GPU-PIC is idle!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207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/>
              <a:t>Limitation 1: </a:t>
            </a:r>
            <a:r>
              <a:rPr lang="en-US" sz="2000" dirty="0">
                <a:solidFill>
                  <a:srgbClr val="FF0000"/>
                </a:solidFill>
              </a:rPr>
              <a:t>Lack of Fine-Grained Offloading</a:t>
            </a:r>
          </a:p>
          <a:p>
            <a:r>
              <a:rPr lang="en-US" sz="2000" dirty="0" smtClean="0"/>
              <a:t>Limitation 2: </a:t>
            </a:r>
            <a:r>
              <a:rPr lang="en-US" sz="2000" dirty="0" smtClean="0">
                <a:solidFill>
                  <a:srgbClr val="FF0000"/>
                </a:solidFill>
              </a:rPr>
              <a:t>Lack of Concurrent Utilization of GPU-PIM and GPU-PIC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242"/>
          </a:xfrm>
        </p:spPr>
        <p:txBody>
          <a:bodyPr/>
          <a:lstStyle/>
          <a:p>
            <a:r>
              <a:rPr lang="en-US" sz="3600" dirty="0" smtClean="0"/>
              <a:t>Limitations of Application Offloading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828800" y="1981200"/>
          <a:ext cx="5346240" cy="338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298605" y="2772696"/>
            <a:ext cx="5557" cy="210312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45722" y="4801455"/>
            <a:ext cx="1049731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06986" y="2556228"/>
            <a:ext cx="421317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74025" y="3428492"/>
            <a:ext cx="32688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50781" y="3207348"/>
            <a:ext cx="180596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80289" y="4586733"/>
            <a:ext cx="180596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04927" y="2888598"/>
            <a:ext cx="371523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04927" y="3573220"/>
            <a:ext cx="371523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4927" y="4268440"/>
            <a:ext cx="371523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4441" y="2260689"/>
            <a:ext cx="327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4441" y="2605175"/>
            <a:ext cx="327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4440" y="3060277"/>
            <a:ext cx="387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74441" y="3711151"/>
            <a:ext cx="387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74441" y="4375060"/>
            <a:ext cx="327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0" name="Oval 19"/>
          <p:cNvSpPr/>
          <p:nvPr/>
        </p:nvSpPr>
        <p:spPr>
          <a:xfrm>
            <a:off x="5967746" y="3880597"/>
            <a:ext cx="180596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20636" y="4095859"/>
            <a:ext cx="474817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1859" y="3618987"/>
            <a:ext cx="165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K1 -&gt; GPU-PIC</a:t>
            </a:r>
          </a:p>
          <a:p>
            <a:r>
              <a:rPr lang="en-US" sz="1400" dirty="0" smtClean="0"/>
              <a:t>K2 -&gt; GPU-PIM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61859" y="4416563"/>
            <a:ext cx="165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K1 -&gt; GPU-PIM</a:t>
            </a:r>
          </a:p>
          <a:p>
            <a:r>
              <a:rPr lang="en-US" sz="1400" dirty="0" smtClean="0"/>
              <a:t>K2 -&gt; GPU-PIC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810" y="2483045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/>
            <a:r>
              <a:rPr lang="en-US" b="1" dirty="0" smtClean="0">
                <a:solidFill>
                  <a:schemeClr val="bg1"/>
                </a:solidFill>
                <a:cs typeface="Arial"/>
              </a:rPr>
              <a:t>Scheduling kernels based on their affinity is very important to achieve higher performance.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1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227013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develop runtime mechanisms </a:t>
            </a:r>
            <a:r>
              <a:rPr lang="en-US" sz="2400" dirty="0" smtClean="0"/>
              <a:t>for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automatically identifying architecture affinity </a:t>
            </a:r>
            <a:r>
              <a:rPr lang="en-US" sz="2400" dirty="0"/>
              <a:t>of each kernel in an </a:t>
            </a:r>
            <a:r>
              <a:rPr lang="en-US" sz="2400" dirty="0" smtClean="0"/>
              <a:t>application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scheduling kernels on GPU-PIC and GPU-PIM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to maximize for </a:t>
            </a:r>
            <a:r>
              <a:rPr lang="en-US" sz="2400" dirty="0" smtClean="0"/>
              <a:t>performance and utilization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01675"/>
          </a:xfrm>
        </p:spPr>
        <p:txBody>
          <a:bodyPr/>
          <a:lstStyle/>
          <a:p>
            <a:r>
              <a:rPr lang="en-US" sz="3200" dirty="0" smtClean="0"/>
              <a:t>Our Goal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82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Background and Challenges</a:t>
            </a:r>
            <a:endParaRPr lang="en-US" dirty="0">
              <a:solidFill>
                <a:srgbClr val="A6A6A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D2D8A"/>
                </a:solidFill>
              </a:rPr>
              <a:t>Design of Kernel Offloading Mechanism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of Concurrent Kernel Management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Simulation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49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Era of Energy-Efficient Architectures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13" name="TextBox 8"/>
          <p:cNvSpPr txBox="1"/>
          <p:nvPr/>
        </p:nvSpPr>
        <p:spPr>
          <a:xfrm>
            <a:off x="-228600" y="434340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2010: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Tianhe-1A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4.7 </a:t>
            </a:r>
            <a:r>
              <a:rPr lang="en-US" sz="2000" dirty="0" err="1">
                <a:latin typeface="Arial"/>
                <a:cs typeface="Arial"/>
              </a:rPr>
              <a:t>PFlop</a:t>
            </a:r>
            <a:r>
              <a:rPr lang="en-US" sz="2000" dirty="0">
                <a:latin typeface="Arial"/>
                <a:cs typeface="Arial"/>
              </a:rPr>
              <a:t>/s, 4 MW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~1.175 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TFlops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/W</a:t>
            </a:r>
          </a:p>
        </p:txBody>
      </p:sp>
      <p:sp>
        <p:nvSpPr>
          <p:cNvPr id="15" name="TextBox 8"/>
          <p:cNvSpPr txBox="1"/>
          <p:nvPr/>
        </p:nvSpPr>
        <p:spPr>
          <a:xfrm>
            <a:off x="2971800" y="434340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2013:</a:t>
            </a:r>
          </a:p>
          <a:p>
            <a:pPr algn="ctr"/>
            <a:r>
              <a:rPr lang="en-US" sz="2000" dirty="0">
                <a:cs typeface="Arial"/>
              </a:rPr>
              <a:t>Tianhe-2</a:t>
            </a:r>
          </a:p>
          <a:p>
            <a:pPr algn="ctr"/>
            <a:r>
              <a:rPr lang="en-US" sz="2000" dirty="0">
                <a:cs typeface="Arial"/>
              </a:rPr>
              <a:t>54.9 </a:t>
            </a:r>
            <a:r>
              <a:rPr lang="en-US" sz="2000" dirty="0" err="1">
                <a:cs typeface="Arial"/>
              </a:rPr>
              <a:t>PFlop</a:t>
            </a:r>
            <a:r>
              <a:rPr lang="en-US" sz="2000" dirty="0">
                <a:cs typeface="Arial"/>
              </a:rPr>
              <a:t>/s, 17.8 MW</a:t>
            </a:r>
            <a:endParaRPr lang="en-US" sz="2000" dirty="0">
              <a:solidFill>
                <a:srgbClr val="FF0000"/>
              </a:solidFill>
              <a:cs typeface="Arial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cs typeface="Arial"/>
              </a:rPr>
              <a:t>~3.084 </a:t>
            </a:r>
            <a:r>
              <a:rPr lang="en-US" sz="2000" dirty="0" err="1">
                <a:solidFill>
                  <a:srgbClr val="FF0000"/>
                </a:solidFill>
                <a:cs typeface="Arial"/>
              </a:rPr>
              <a:t>TFlops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/W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6096000" y="434340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2016:</a:t>
            </a:r>
          </a:p>
          <a:p>
            <a:pPr algn="ctr"/>
            <a:r>
              <a:rPr lang="en-US" sz="2000" dirty="0">
                <a:cs typeface="Arial"/>
              </a:rPr>
              <a:t>Sunway </a:t>
            </a:r>
            <a:r>
              <a:rPr lang="en-US" sz="2000" dirty="0" err="1">
                <a:cs typeface="Arial"/>
              </a:rPr>
              <a:t>TaihuLight</a:t>
            </a:r>
            <a:endParaRPr lang="en-US" sz="2000" dirty="0">
              <a:cs typeface="Arial"/>
            </a:endParaRPr>
          </a:p>
          <a:p>
            <a:pPr algn="ctr"/>
            <a:r>
              <a:rPr lang="en-US" sz="2000" dirty="0">
                <a:cs typeface="Arial"/>
              </a:rPr>
              <a:t>125.4 </a:t>
            </a:r>
            <a:r>
              <a:rPr lang="en-US" sz="2000" dirty="0" err="1">
                <a:cs typeface="Arial"/>
              </a:rPr>
              <a:t>PFlop</a:t>
            </a:r>
            <a:r>
              <a:rPr lang="en-US" sz="2000" dirty="0">
                <a:cs typeface="Arial"/>
              </a:rPr>
              <a:t>/s, 15.4 MW</a:t>
            </a:r>
            <a:endParaRPr lang="en-US" sz="2000" dirty="0">
              <a:solidFill>
                <a:srgbClr val="FF0000"/>
              </a:solidFill>
              <a:cs typeface="Arial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cs typeface="Arial"/>
              </a:rPr>
              <a:t>~8.143 </a:t>
            </a:r>
            <a:r>
              <a:rPr lang="en-US" sz="2000" dirty="0" err="1">
                <a:solidFill>
                  <a:srgbClr val="FF0000"/>
                </a:solidFill>
                <a:cs typeface="Arial"/>
              </a:rPr>
              <a:t>TFlops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/W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90800"/>
            <a:ext cx="2514600" cy="142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590800"/>
            <a:ext cx="2415263" cy="142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590800"/>
            <a:ext cx="2369634" cy="142646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33400" y="1143000"/>
            <a:ext cx="3886200" cy="1371600"/>
            <a:chOff x="838200" y="2286000"/>
            <a:chExt cx="3886200" cy="1371600"/>
          </a:xfrm>
        </p:grpSpPr>
        <p:sp>
          <p:nvSpPr>
            <p:cNvPr id="18" name="Rectangle 17"/>
            <p:cNvSpPr/>
            <p:nvPr/>
          </p:nvSpPr>
          <p:spPr>
            <a:xfrm>
              <a:off x="838200" y="2286000"/>
              <a:ext cx="3886200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38200" y="2362200"/>
              <a:ext cx="3713019" cy="1155355"/>
              <a:chOff x="20782" y="2514599"/>
              <a:chExt cx="3713019" cy="1155355"/>
            </a:xfrm>
          </p:grpSpPr>
          <p:sp>
            <p:nvSpPr>
              <p:cNvPr id="17" name="Right Arrow 13"/>
              <p:cNvSpPr/>
              <p:nvPr/>
            </p:nvSpPr>
            <p:spPr>
              <a:xfrm rot="16200000">
                <a:off x="2775123" y="2711277"/>
                <a:ext cx="1155355" cy="762000"/>
              </a:xfrm>
              <a:prstGeom prst="rightArrow">
                <a:avLst/>
              </a:prstGeom>
              <a:solidFill>
                <a:srgbClr val="7030A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endParaRPr lang="en-US" sz="23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TextBox 8"/>
              <p:cNvSpPr txBox="1"/>
              <p:nvPr/>
            </p:nvSpPr>
            <p:spPr>
              <a:xfrm>
                <a:off x="20782" y="2590799"/>
                <a:ext cx="3048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latin typeface="Arial"/>
                    <a:cs typeface="Arial"/>
                  </a:rPr>
                  <a:t>Peak Performance increased by ~27x in past 6 years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724400" y="1143000"/>
            <a:ext cx="3886200" cy="1371600"/>
            <a:chOff x="4648200" y="2438400"/>
            <a:chExt cx="3886200" cy="1371600"/>
          </a:xfrm>
        </p:grpSpPr>
        <p:sp>
          <p:nvSpPr>
            <p:cNvPr id="24" name="Rectangle 23"/>
            <p:cNvSpPr/>
            <p:nvPr/>
          </p:nvSpPr>
          <p:spPr>
            <a:xfrm>
              <a:off x="4648200" y="2438400"/>
              <a:ext cx="3886200" cy="13716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24400" y="2590800"/>
              <a:ext cx="3581400" cy="1015663"/>
              <a:chOff x="7793182" y="1066801"/>
              <a:chExt cx="3581400" cy="1015663"/>
            </a:xfrm>
          </p:grpSpPr>
          <p:sp>
            <p:nvSpPr>
              <p:cNvPr id="22" name="Right Arrow 13"/>
              <p:cNvSpPr/>
              <p:nvPr/>
            </p:nvSpPr>
            <p:spPr>
              <a:xfrm rot="16200000">
                <a:off x="10758804" y="1225379"/>
                <a:ext cx="469556" cy="762000"/>
              </a:xfrm>
              <a:prstGeom prst="rightArrow">
                <a:avLst/>
              </a:prstGeom>
              <a:solidFill>
                <a:srgbClr val="7030A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endParaRPr lang="en-US" sz="23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Box 8"/>
              <p:cNvSpPr txBox="1"/>
              <p:nvPr/>
            </p:nvSpPr>
            <p:spPr>
              <a:xfrm>
                <a:off x="7793182" y="1066801"/>
                <a:ext cx="3048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Arial"/>
                    <a:cs typeface="Arial"/>
                  </a:rPr>
                  <a:t>Energy Efficiency increased by ~7x in 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Arial"/>
                    <a:cs typeface="Arial"/>
                  </a:rPr>
                  <a:t>past 6 years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0" y="2697162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algn="just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Future: 1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ExaFlops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/s at 20 MW Peak power</a:t>
            </a:r>
          </a:p>
          <a:p>
            <a:pPr marL="13716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Greatly need to improve energy </a:t>
            </a:r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efficiency </a:t>
            </a:r>
          </a:p>
          <a:p>
            <a:pPr marL="1371600" lvl="1" algn="just"/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as well as performance!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8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  <p:bldP spid="16" grpId="0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Design of Kernel Offloading </a:t>
            </a:r>
            <a:r>
              <a:rPr lang="en-US" sz="3600" dirty="0" smtClean="0">
                <a:solidFill>
                  <a:schemeClr val="tx1"/>
                </a:solidFill>
              </a:rPr>
              <a:t>Mechanism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</a:rPr>
              <a:t>Goal: Offload kernels to either GPU-PIC or GPU-PIM to maximize performance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Challenge: Need to know the architecture affinity of the kernels</a:t>
            </a:r>
          </a:p>
          <a:p>
            <a:endParaRPr lang="en-US" sz="2000" dirty="0"/>
          </a:p>
          <a:p>
            <a:r>
              <a:rPr lang="en-US" sz="2000" dirty="0" smtClean="0"/>
              <a:t>We build an architecture affinity prediction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7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Design of Kernel Offloading </a:t>
            </a:r>
            <a:r>
              <a:rPr lang="en-US" sz="3600" dirty="0" smtClean="0">
                <a:solidFill>
                  <a:schemeClr val="tx1"/>
                </a:solidFill>
              </a:rPr>
              <a:t>Mechanism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38200"/>
          </a:xfrm>
        </p:spPr>
        <p:txBody>
          <a:bodyPr/>
          <a:lstStyle/>
          <a:p>
            <a:r>
              <a:rPr lang="en-US" sz="2000" dirty="0"/>
              <a:t>Metrics used to predict compute engine affinity </a:t>
            </a:r>
            <a:r>
              <a:rPr lang="en-US" sz="2000" dirty="0" smtClean="0"/>
              <a:t>and GPU-PIC </a:t>
            </a:r>
            <a:r>
              <a:rPr lang="en-US" sz="2000" dirty="0"/>
              <a:t>and GPU-PIM execution time.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92775"/>
              </p:ext>
            </p:extLst>
          </p:nvPr>
        </p:nvGraphicFramePr>
        <p:xfrm>
          <a:off x="371475" y="2209801"/>
          <a:ext cx="8382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  <a:gridCol w="3124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Predictive</a:t>
                      </a:r>
                      <a:r>
                        <a:rPr lang="en-US" baseline="0" dirty="0" smtClean="0"/>
                        <a:t> Metric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Static/Dynamic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I: Memory</a:t>
                      </a:r>
                      <a:r>
                        <a:rPr lang="en-US" baseline="0" dirty="0" smtClean="0"/>
                        <a:t> Intensity of Kernel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to Compute Ratio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Compute Inst.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Memory Inst.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II: Available Parallelism</a:t>
                      </a:r>
                      <a:r>
                        <a:rPr lang="en-US" baseline="0" dirty="0" smtClean="0"/>
                        <a:t> in the Kernel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CTAs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Number of Threads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Thread</a:t>
                      </a:r>
                      <a:r>
                        <a:rPr lang="en-US" baseline="0" dirty="0" smtClean="0"/>
                        <a:t> Inst.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III: Shared</a:t>
                      </a:r>
                      <a:r>
                        <a:rPr lang="en-US" baseline="0" dirty="0" smtClean="0"/>
                        <a:t> Memory Intensity of Kernel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Shared Memory Inst.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85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Design of Kernel Offloading </a:t>
            </a:r>
            <a:r>
              <a:rPr lang="en-US" sz="3600" dirty="0" smtClean="0">
                <a:solidFill>
                  <a:schemeClr val="tx1"/>
                </a:solidFill>
              </a:rPr>
              <a:t>Mechanism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534400" cy="4800599"/>
              </a:xfrm>
            </p:spPr>
            <p:txBody>
              <a:bodyPr/>
              <a:lstStyle/>
              <a:p>
                <a:r>
                  <a:rPr lang="en-US" sz="2000" dirty="0" smtClean="0"/>
                  <a:t>Logistic Regression </a:t>
                </a:r>
                <a:r>
                  <a:rPr lang="en-US" sz="2000" dirty="0"/>
                  <a:t>Model for Affinity </a:t>
                </a:r>
                <a:r>
                  <a:rPr lang="en-US" sz="2000" dirty="0" smtClean="0"/>
                  <a:t>Prediction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indent="0">
                  <a:buNone/>
                </a:pPr>
                <a:r>
                  <a:rPr lang="en-US" sz="2000" dirty="0" smtClean="0"/>
                  <a:t>where:</a:t>
                </a:r>
              </a:p>
              <a:p>
                <a:pPr marL="28575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= model output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&lt; 0.5 =&gt; GPU-PIC,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≥ 0.5 =&gt; GPU-PIM)</a:t>
                </a:r>
              </a:p>
              <a:p>
                <a:pPr marL="28575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2857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Coefficients of the Regression Model</a:t>
                </a:r>
                <a:endParaRPr lang="en-US" sz="2000" dirty="0" smtClean="0"/>
              </a:p>
              <a:p>
                <a:pPr marL="2857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Predictive Metrics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4800599"/>
              </a:xfrm>
              <a:blipFill rotWithShape="0">
                <a:blip r:embed="rId3"/>
                <a:stretch>
                  <a:fillRect l="-643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5200" y="1676400"/>
                <a:ext cx="1874295" cy="742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676400"/>
                <a:ext cx="1874295" cy="7428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Design of Kernel Offloading </a:t>
            </a:r>
            <a:r>
              <a:rPr lang="en-US" sz="3600" dirty="0" smtClean="0">
                <a:solidFill>
                  <a:schemeClr val="tx1"/>
                </a:solidFill>
              </a:rPr>
              <a:t>Mechanism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876800"/>
          </a:xfrm>
        </p:spPr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</a:rPr>
              <a:t>Training Set</a:t>
            </a:r>
            <a:r>
              <a:rPr lang="en-US" sz="2000" dirty="0" smtClean="0"/>
              <a:t>: we </a:t>
            </a:r>
            <a:r>
              <a:rPr lang="en-US" sz="2000" dirty="0"/>
              <a:t>randomly </a:t>
            </a:r>
            <a:r>
              <a:rPr lang="en-US" sz="2000" dirty="0" smtClean="0"/>
              <a:t>sample </a:t>
            </a:r>
            <a:r>
              <a:rPr lang="en-US" sz="2000" dirty="0"/>
              <a:t>60% (15) of the 25 GPGPU applications considered </a:t>
            </a:r>
            <a:r>
              <a:rPr lang="en-US" sz="2000" dirty="0" smtClean="0"/>
              <a:t>in the paper.</a:t>
            </a:r>
          </a:p>
          <a:p>
            <a:r>
              <a:rPr lang="en-US" sz="2000" dirty="0"/>
              <a:t>These 15 applications consists of 82 unique kernels that are used for training the affinity prediction model.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Test Set</a:t>
            </a:r>
            <a:r>
              <a:rPr lang="en-US" sz="2000" dirty="0" smtClean="0"/>
              <a:t>: the remaining 40% (10) of the applications are used as the test set for the model</a:t>
            </a:r>
          </a:p>
          <a:p>
            <a:endParaRPr lang="en-US" sz="2000" dirty="0"/>
          </a:p>
          <a:p>
            <a:r>
              <a:rPr lang="en-US" sz="2000" dirty="0" smtClean="0"/>
              <a:t>Accuracy of the model on the test set: </a:t>
            </a:r>
            <a:r>
              <a:rPr lang="en-US" sz="2000" dirty="0" smtClean="0">
                <a:solidFill>
                  <a:srgbClr val="0070C0"/>
                </a:solidFill>
              </a:rPr>
              <a:t>83%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6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Background and Challenges</a:t>
            </a:r>
            <a:endParaRPr lang="en-US" dirty="0">
              <a:solidFill>
                <a:srgbClr val="A6A6A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of Kernel Offloading Mechanism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D2D8A"/>
                </a:solidFill>
              </a:rPr>
              <a:t>Design of Concurrent Kernel Management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Simulation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1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Design of Concurrent Kernel </a:t>
            </a:r>
            <a:r>
              <a:rPr lang="en-US" sz="3600" dirty="0" smtClean="0">
                <a:solidFill>
                  <a:schemeClr val="tx1"/>
                </a:solidFill>
              </a:rPr>
              <a:t>Management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Goal: Efficiently manage the scheduling of concurrent kernels to improve </a:t>
            </a:r>
            <a:r>
              <a:rPr lang="en-US" sz="2000" dirty="0" smtClean="0">
                <a:solidFill>
                  <a:srgbClr val="0070C0"/>
                </a:solidFill>
              </a:rPr>
              <a:t>performance and utilization </a:t>
            </a:r>
            <a:r>
              <a:rPr lang="en-US" sz="2000" dirty="0">
                <a:solidFill>
                  <a:srgbClr val="0070C0"/>
                </a:solidFill>
              </a:rPr>
              <a:t>of the PIM-Assisted GPU architecture</a:t>
            </a:r>
          </a:p>
          <a:p>
            <a:endParaRPr lang="en-US" sz="2000" dirty="0" smtClean="0"/>
          </a:p>
          <a:p>
            <a:r>
              <a:rPr lang="en-US" sz="2000" dirty="0" smtClean="0"/>
              <a:t>For efficiently managing kernel execution on both GPU-PIM and GPU-PIC, we need</a:t>
            </a:r>
          </a:p>
          <a:p>
            <a:pPr lvl="1"/>
            <a:r>
              <a:rPr lang="en-US" sz="2000" dirty="0" smtClean="0"/>
              <a:t>Kernel-level Dependence Information</a:t>
            </a:r>
          </a:p>
          <a:p>
            <a:pPr lvl="1"/>
            <a:r>
              <a:rPr lang="en-US" sz="2000" dirty="0" smtClean="0"/>
              <a:t>Architecture Affinity Information</a:t>
            </a:r>
          </a:p>
          <a:p>
            <a:pPr lvl="1"/>
            <a:r>
              <a:rPr lang="en-US" sz="2000" dirty="0" smtClean="0"/>
              <a:t>Execution Time Information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32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Design of Concurrent Kernel </a:t>
            </a:r>
            <a:r>
              <a:rPr lang="en-US" sz="3600" dirty="0" smtClean="0">
                <a:solidFill>
                  <a:schemeClr val="tx1"/>
                </a:solidFill>
              </a:rPr>
              <a:t>Management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 smtClean="0"/>
              <a:t>For efficiently managing kernel execution on both GPU-PIM and GPU-PIC, we need</a:t>
            </a:r>
          </a:p>
          <a:p>
            <a:pPr lvl="1"/>
            <a:r>
              <a:rPr lang="en-US" sz="2000" dirty="0" smtClean="0"/>
              <a:t>Kernel-level Dependence Information</a:t>
            </a:r>
          </a:p>
          <a:p>
            <a:pPr lvl="2"/>
            <a:r>
              <a:rPr lang="en-US" sz="2000" dirty="0" smtClean="0"/>
              <a:t>Obtained through </a:t>
            </a:r>
            <a:r>
              <a:rPr lang="en-US" sz="2000" dirty="0" smtClean="0">
                <a:solidFill>
                  <a:srgbClr val="FF0000"/>
                </a:solidFill>
              </a:rPr>
              <a:t>exhaustive analysis to find RAW dependence </a:t>
            </a:r>
            <a:r>
              <a:rPr lang="en-US" sz="2000" dirty="0" smtClean="0"/>
              <a:t>for all considered applications and input pairs</a:t>
            </a:r>
          </a:p>
          <a:p>
            <a:pPr lvl="1"/>
            <a:r>
              <a:rPr lang="en-US" sz="2000" dirty="0" smtClean="0"/>
              <a:t>Architecture Affinity Information</a:t>
            </a:r>
          </a:p>
          <a:p>
            <a:pPr lvl="1"/>
            <a:r>
              <a:rPr lang="en-US" sz="2000" dirty="0" smtClean="0"/>
              <a:t>Execution Time Information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59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Design of Concurrent Kernel </a:t>
            </a:r>
            <a:r>
              <a:rPr lang="en-US" sz="3600" dirty="0" smtClean="0">
                <a:solidFill>
                  <a:schemeClr val="tx1"/>
                </a:solidFill>
              </a:rPr>
              <a:t>Management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 smtClean="0"/>
              <a:t>For efficiently managing kernel execution on both GPU-PIM and GPU-PIC, we need</a:t>
            </a:r>
          </a:p>
          <a:p>
            <a:pPr lvl="1"/>
            <a:r>
              <a:rPr lang="en-US" sz="2000" dirty="0" smtClean="0"/>
              <a:t>Kernel-level Dependence Information</a:t>
            </a:r>
          </a:p>
          <a:p>
            <a:pPr lvl="2"/>
            <a:r>
              <a:rPr lang="en-US" sz="2000" dirty="0" smtClean="0"/>
              <a:t>Obtained through </a:t>
            </a:r>
            <a:r>
              <a:rPr lang="en-US" sz="2000" dirty="0" smtClean="0">
                <a:solidFill>
                  <a:srgbClr val="FF0000"/>
                </a:solidFill>
              </a:rPr>
              <a:t>exhaustive analysis to find RAW dependence</a:t>
            </a:r>
            <a:r>
              <a:rPr lang="en-US" sz="2000" dirty="0" smtClean="0"/>
              <a:t> for all considered applications and input pairs</a:t>
            </a:r>
          </a:p>
          <a:p>
            <a:pPr lvl="1"/>
            <a:r>
              <a:rPr lang="en-US" sz="2000" dirty="0" smtClean="0"/>
              <a:t>Architecture Affinity Information</a:t>
            </a:r>
          </a:p>
          <a:p>
            <a:pPr lvl="2"/>
            <a:r>
              <a:rPr lang="en-US" sz="2000" dirty="0" smtClean="0"/>
              <a:t>Utilizes the </a:t>
            </a:r>
            <a:r>
              <a:rPr lang="en-US" sz="2000" dirty="0" smtClean="0">
                <a:solidFill>
                  <a:srgbClr val="FF0000"/>
                </a:solidFill>
              </a:rPr>
              <a:t>affinity prediction model </a:t>
            </a:r>
            <a:r>
              <a:rPr lang="en-US" sz="2000" dirty="0" smtClean="0"/>
              <a:t>built for kernel offloading mechanism</a:t>
            </a:r>
          </a:p>
          <a:p>
            <a:pPr lvl="1"/>
            <a:r>
              <a:rPr lang="en-US" sz="2000" dirty="0" smtClean="0"/>
              <a:t>Execution Time Information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74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Design of Concurrent Kernel </a:t>
            </a:r>
            <a:r>
              <a:rPr lang="en-US" sz="3600" dirty="0" smtClean="0">
                <a:solidFill>
                  <a:schemeClr val="tx1"/>
                </a:solidFill>
              </a:rPr>
              <a:t>Management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2000" dirty="0" smtClean="0"/>
              <a:t>For efficiently managing kernel execution on both GPU-PIM and GPU-PIC, we need</a:t>
            </a:r>
          </a:p>
          <a:p>
            <a:pPr lvl="1"/>
            <a:r>
              <a:rPr lang="en-US" sz="2000" dirty="0" smtClean="0"/>
              <a:t>Kernel-level Dependence Information</a:t>
            </a:r>
          </a:p>
          <a:p>
            <a:pPr lvl="2"/>
            <a:r>
              <a:rPr lang="en-US" sz="2000" dirty="0" smtClean="0"/>
              <a:t>Obtained through </a:t>
            </a:r>
            <a:r>
              <a:rPr lang="en-US" sz="2000" dirty="0" smtClean="0">
                <a:solidFill>
                  <a:srgbClr val="FF0000"/>
                </a:solidFill>
              </a:rPr>
              <a:t>exhaustive analysis to find RAW dependence</a:t>
            </a:r>
            <a:r>
              <a:rPr lang="en-US" sz="2000" dirty="0" smtClean="0"/>
              <a:t> for all considered applications and input pairs</a:t>
            </a:r>
          </a:p>
          <a:p>
            <a:pPr lvl="1"/>
            <a:r>
              <a:rPr lang="en-US" sz="2000" dirty="0" smtClean="0"/>
              <a:t>Architecture Affinity Information</a:t>
            </a:r>
          </a:p>
          <a:p>
            <a:pPr lvl="2"/>
            <a:r>
              <a:rPr lang="en-US" sz="2000" dirty="0" smtClean="0"/>
              <a:t>Utilizes the </a:t>
            </a:r>
            <a:r>
              <a:rPr lang="en-US" sz="2000" dirty="0" smtClean="0">
                <a:solidFill>
                  <a:srgbClr val="FF0000"/>
                </a:solidFill>
              </a:rPr>
              <a:t>affinity prediction model </a:t>
            </a:r>
            <a:r>
              <a:rPr lang="en-US" sz="2000" dirty="0" smtClean="0"/>
              <a:t>built for kernel offloading mechanism</a:t>
            </a:r>
          </a:p>
          <a:p>
            <a:pPr lvl="1"/>
            <a:r>
              <a:rPr lang="en-US" sz="2000" dirty="0" smtClean="0"/>
              <a:t>Execution Time Information</a:t>
            </a:r>
          </a:p>
          <a:p>
            <a:pPr lvl="2"/>
            <a:r>
              <a:rPr lang="en-US" sz="2000" dirty="0" smtClean="0"/>
              <a:t>We </a:t>
            </a:r>
            <a:r>
              <a:rPr lang="en-US" sz="2000" dirty="0" smtClean="0">
                <a:solidFill>
                  <a:srgbClr val="FF0000"/>
                </a:solidFill>
              </a:rPr>
              <a:t>build linear regression models for execution time prediction</a:t>
            </a:r>
            <a:r>
              <a:rPr lang="en-US" sz="2000" dirty="0" smtClean="0"/>
              <a:t> on GPU-PIC and GPU-PIM</a:t>
            </a:r>
          </a:p>
          <a:p>
            <a:pPr lvl="2"/>
            <a:r>
              <a:rPr lang="en-US" sz="2000" dirty="0" smtClean="0"/>
              <a:t>We use the </a:t>
            </a:r>
            <a:r>
              <a:rPr lang="en-US" sz="2000" dirty="0" smtClean="0">
                <a:solidFill>
                  <a:srgbClr val="FF0000"/>
                </a:solidFill>
              </a:rPr>
              <a:t>same “Predictive metrics” and training set </a:t>
            </a:r>
            <a:r>
              <a:rPr lang="en-US" sz="2000" dirty="0" smtClean="0"/>
              <a:t>used for affinity prediction model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3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534400" cy="4800599"/>
              </a:xfrm>
            </p:spPr>
            <p:txBody>
              <a:bodyPr/>
              <a:lstStyle/>
              <a:p>
                <a:r>
                  <a:rPr lang="en-US" sz="2000" dirty="0" smtClean="0"/>
                  <a:t>Linear Regression </a:t>
                </a:r>
                <a:r>
                  <a:rPr lang="en-US" sz="2000" dirty="0"/>
                  <a:t>Model for </a:t>
                </a:r>
                <a:r>
                  <a:rPr lang="en-US" sz="2000" dirty="0" smtClean="0"/>
                  <a:t>Execution Time Prediction Model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indent="0">
                  <a:buNone/>
                </a:pPr>
                <a:r>
                  <a:rPr lang="en-US" sz="2000" dirty="0" smtClean="0"/>
                  <a:t>where:</a:t>
                </a:r>
              </a:p>
              <a:p>
                <a:pPr marL="28575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= model output (predicted execution time)</a:t>
                </a:r>
              </a:p>
              <a:p>
                <a:pPr marL="2857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Coefficients of the Regression Model</a:t>
                </a:r>
                <a:endParaRPr lang="en-US" sz="2000" dirty="0" smtClean="0"/>
              </a:p>
              <a:p>
                <a:pPr marL="2857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Predictive Metrics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4800599"/>
              </a:xfrm>
              <a:blipFill rotWithShape="0">
                <a:blip r:embed="rId3"/>
                <a:stretch>
                  <a:fillRect l="-643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1151" y="1676400"/>
                <a:ext cx="8013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 =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1" y="1676400"/>
                <a:ext cx="801321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smtClean="0">
                <a:solidFill>
                  <a:schemeClr val="tx1"/>
                </a:solidFill>
              </a:rPr>
              <a:t>Design of Concurrent Kernel Management</a:t>
            </a:r>
            <a:endParaRPr lang="en-US" sz="3600" kern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83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/>
          <a:lstStyle/>
          <a:p>
            <a:r>
              <a:rPr lang="en-US" sz="2400" dirty="0" smtClean="0"/>
              <a:t>Continuous energy-efficiency and performance scaling is not easy.</a:t>
            </a:r>
          </a:p>
          <a:p>
            <a:r>
              <a:rPr lang="en-US" sz="2400" dirty="0" smtClean="0"/>
              <a:t>Energy consumed by a floating-point operation is scaling down with </a:t>
            </a:r>
            <a:r>
              <a:rPr lang="en-US" sz="2400" dirty="0" smtClean="0"/>
              <a:t>technology </a:t>
            </a:r>
            <a:r>
              <a:rPr lang="en-US" sz="2400" dirty="0" smtClean="0"/>
              <a:t>scaling.</a:t>
            </a:r>
          </a:p>
          <a:p>
            <a:r>
              <a:rPr lang="en-US" sz="2400" dirty="0"/>
              <a:t>Energy consumption due to data </a:t>
            </a:r>
            <a:r>
              <a:rPr lang="en-US" sz="2400" dirty="0" smtClean="0"/>
              <a:t>transfer overhead </a:t>
            </a:r>
            <a:r>
              <a:rPr lang="en-US" sz="2400" dirty="0">
                <a:solidFill>
                  <a:srgbClr val="FF0000"/>
                </a:solidFill>
              </a:rPr>
              <a:t>is not scaling </a:t>
            </a:r>
            <a:r>
              <a:rPr lang="en-US" sz="2400" dirty="0" smtClean="0">
                <a:solidFill>
                  <a:srgbClr val="FF0000"/>
                </a:solidFill>
              </a:rPr>
              <a:t>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30275"/>
          </a:xfrm>
        </p:spPr>
        <p:txBody>
          <a:bodyPr/>
          <a:lstStyle/>
          <a:p>
            <a:r>
              <a:rPr lang="en-US" sz="3600" dirty="0" smtClean="0"/>
              <a:t>Bottleneck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782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800599"/>
          </a:xfrm>
        </p:spPr>
        <p:txBody>
          <a:bodyPr/>
          <a:lstStyle/>
          <a:p>
            <a:r>
              <a:rPr lang="en-US" sz="2000" dirty="0" smtClean="0"/>
              <a:t>Lets run through an example</a:t>
            </a:r>
          </a:p>
          <a:p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smtClean="0">
                <a:solidFill>
                  <a:schemeClr val="tx1"/>
                </a:solidFill>
              </a:rPr>
              <a:t>Design of Concurrent Kernel Management</a:t>
            </a:r>
            <a:endParaRPr lang="en-US" sz="3600" kern="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56358" y="2194910"/>
            <a:ext cx="375424" cy="1066800"/>
            <a:chOff x="2514600" y="1752600"/>
            <a:chExt cx="375424" cy="10668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514600" y="1752600"/>
              <a:ext cx="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890024" y="1752600"/>
              <a:ext cx="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H="1" flipV="1">
              <a:off x="2514600" y="2819400"/>
              <a:ext cx="3754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2570648" y="1812729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GPU-PIC Queue</a:t>
            </a:r>
            <a:endParaRPr lang="en-US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20951" y="2194910"/>
            <a:ext cx="375424" cy="1066800"/>
            <a:chOff x="2514600" y="1752600"/>
            <a:chExt cx="375424" cy="10668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514600" y="1752600"/>
              <a:ext cx="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890024" y="1752600"/>
              <a:ext cx="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 flipV="1">
              <a:off x="2514600" y="2819400"/>
              <a:ext cx="3754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5035241" y="181272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GPU-PIM Queue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746817" y="3505200"/>
            <a:ext cx="101911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K4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99108" y="3505200"/>
            <a:ext cx="101911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idle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4294403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GPU-PIC is currently</a:t>
            </a:r>
          </a:p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xecuting kernel K4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64724" y="4283977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GPU-PIM is </a:t>
            </a:r>
          </a:p>
          <a:p>
            <a:pPr algn="ctr"/>
            <a:r>
              <a:rPr lang="en-US" sz="1200" dirty="0" smtClean="0"/>
              <a:t>currently idle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3056358" y="2956910"/>
            <a:ext cx="375424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K5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56358" y="2649420"/>
            <a:ext cx="375424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K6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56358" y="2361350"/>
            <a:ext cx="375424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K7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5896375" y="2895600"/>
            <a:ext cx="885425" cy="58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779732" y="2480101"/>
            <a:ext cx="14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GPU-PIM has no</a:t>
            </a:r>
          </a:p>
          <a:p>
            <a:pPr algn="ctr"/>
            <a:r>
              <a:rPr lang="en-US" sz="1200" dirty="0" smtClean="0"/>
              <a:t>more kernels in its </a:t>
            </a:r>
          </a:p>
          <a:p>
            <a:pPr algn="ctr"/>
            <a:r>
              <a:rPr lang="en-US" sz="1200" dirty="0" smtClean="0"/>
              <a:t>work queue to</a:t>
            </a:r>
          </a:p>
          <a:p>
            <a:pPr algn="ctr"/>
            <a:r>
              <a:rPr lang="en-US" sz="1200" dirty="0" smtClean="0"/>
              <a:t>schedule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32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800599"/>
          </a:xfrm>
        </p:spPr>
        <p:txBody>
          <a:bodyPr/>
          <a:lstStyle/>
          <a:p>
            <a:r>
              <a:rPr lang="en-US" sz="2000" dirty="0" smtClean="0"/>
              <a:t>We can potentially pick any kernel (assuming no data dependence among themselves and K4) from GPU-PIC Queue and schedule them onto GPU-PIM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But which one to pick?</a:t>
            </a:r>
          </a:p>
          <a:p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smtClean="0">
                <a:solidFill>
                  <a:schemeClr val="tx1"/>
                </a:solidFill>
              </a:rPr>
              <a:t>Design of Concurrent Kernel Management</a:t>
            </a:r>
            <a:endParaRPr lang="en-US" sz="3600" kern="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56358" y="2194910"/>
            <a:ext cx="375424" cy="1066800"/>
            <a:chOff x="2514600" y="1752600"/>
            <a:chExt cx="375424" cy="10668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514600" y="1752600"/>
              <a:ext cx="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890024" y="1752600"/>
              <a:ext cx="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H="1" flipV="1">
              <a:off x="2514600" y="2819400"/>
              <a:ext cx="3754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2570648" y="1812729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GPU-PIC Queue</a:t>
            </a:r>
            <a:endParaRPr lang="en-US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20951" y="2194910"/>
            <a:ext cx="375424" cy="1066800"/>
            <a:chOff x="2514600" y="1752600"/>
            <a:chExt cx="375424" cy="10668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514600" y="1752600"/>
              <a:ext cx="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890024" y="1752600"/>
              <a:ext cx="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 flipV="1">
              <a:off x="2514600" y="2819400"/>
              <a:ext cx="3754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5035241" y="181272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GPU-PIM Queue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746817" y="3505200"/>
            <a:ext cx="101911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K4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99108" y="3505200"/>
            <a:ext cx="101911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idle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4294403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GPU-PIC is currently</a:t>
            </a:r>
          </a:p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xecuting kernel K4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64724" y="4283977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GPU-PIM is </a:t>
            </a:r>
          </a:p>
          <a:p>
            <a:pPr algn="ctr"/>
            <a:r>
              <a:rPr lang="en-US" sz="1200" dirty="0" smtClean="0"/>
              <a:t>currently idle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3056358" y="2956910"/>
            <a:ext cx="375424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K5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56358" y="2649420"/>
            <a:ext cx="375424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K6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56358" y="2361350"/>
            <a:ext cx="375424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K7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06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800599"/>
          </a:xfrm>
        </p:spPr>
        <p:txBody>
          <a:bodyPr/>
          <a:lstStyle/>
          <a:p>
            <a:r>
              <a:rPr lang="en-US" sz="2000" dirty="0" smtClean="0"/>
              <a:t>We steal the first kernel that satisfies a given condition and schedule it on to GPU-PIM Queue.</a:t>
            </a:r>
          </a:p>
          <a:p>
            <a:endParaRPr lang="en-US" sz="2000" dirty="0"/>
          </a:p>
          <a:p>
            <a:r>
              <a:rPr lang="en-US" sz="2000" dirty="0" smtClean="0"/>
              <a:t>Pseudocode:</a:t>
            </a:r>
          </a:p>
          <a:p>
            <a:r>
              <a:rPr lang="en-US" sz="2000" i="1" dirty="0" smtClean="0">
                <a:latin typeface="Cambria Math" charset="0"/>
                <a:ea typeface="Cambria Math" charset="0"/>
                <a:cs typeface="Cambria Math" charset="0"/>
              </a:rPr>
              <a:t>time(kernel, </a:t>
            </a:r>
            <a:r>
              <a:rPr lang="en-US" sz="2000" i="1" dirty="0" err="1" smtClean="0">
                <a:latin typeface="Cambria Math" charset="0"/>
                <a:ea typeface="Cambria Math" charset="0"/>
                <a:cs typeface="Cambria Math" charset="0"/>
              </a:rPr>
              <a:t>compute_engine</a:t>
            </a:r>
            <a:r>
              <a:rPr lang="en-US" sz="2000" i="1" dirty="0" smtClean="0">
                <a:latin typeface="Cambria Math" charset="0"/>
                <a:ea typeface="Cambria Math" charset="0"/>
                <a:cs typeface="Cambria Math" charset="0"/>
              </a:rPr>
              <a:t>) </a:t>
            </a:r>
            <a:r>
              <a:rPr lang="en-US" sz="2000" dirty="0" smtClean="0"/>
              <a:t>returns the estimated execution time of “kernel” when executed on ”</a:t>
            </a:r>
            <a:r>
              <a:rPr lang="en-US" sz="2000" dirty="0" err="1" smtClean="0"/>
              <a:t>compute_engine</a:t>
            </a:r>
            <a:r>
              <a:rPr lang="en-US" sz="2000" dirty="0" smtClean="0"/>
              <a:t>”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smtClean="0">
                <a:solidFill>
                  <a:schemeClr val="tx1"/>
                </a:solidFill>
              </a:rPr>
              <a:t>Design of Concurrent Kernel Management</a:t>
            </a:r>
            <a:endParaRPr lang="en-US" sz="36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30806" y="3341528"/>
                <a:ext cx="7082388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 smtClean="0">
                    <a:latin typeface="Cambria Math" charset="0"/>
                  </a:rPr>
                  <a:t>for X in GPU-PIC’s Queue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𝑖𝑓</m:t>
                      </m:r>
                      <m:r>
                        <a:rPr lang="en-US" b="0" i="1" smtClean="0">
                          <a:latin typeface="Cambria Math" charset="0"/>
                        </a:rPr>
                        <m:t> (</m:t>
                      </m:r>
                      <m:r>
                        <a:rPr lang="en-US" b="0" i="1" smtClean="0">
                          <a:latin typeface="Cambria Math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𝐺𝑃𝑈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𝑃𝐼𝑀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≤{ </m:t>
                      </m:r>
                      <m:r>
                        <a:rPr lang="en-US" b="0" i="1" smtClean="0">
                          <a:latin typeface="Cambria Math" charset="0"/>
                        </a:rPr>
                        <m:t>𝑡𝑖𝑚𝑒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4,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𝐺𝑃𝑈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𝑃𝐼𝐶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r>
                  <a:rPr lang="en-US" b="0" dirty="0" smtClean="0"/>
                  <a:t>	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− </m:t>
                    </m:r>
                    <m:r>
                      <a:rPr lang="en-US" b="0" i="1" smtClean="0">
                        <a:latin typeface="Cambria Math" charset="0"/>
                      </a:rPr>
                      <m:t>𝑡𝑖𝑚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𝑒𝑥𝑒𝑐𝑢𝑡𝑒𝑑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e>
                    </m:d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r>
                  <a:rPr lang="en-US" b="0" dirty="0" smtClean="0"/>
                  <a:t>	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+ </m:t>
                    </m:r>
                    <m:r>
                      <a:rPr lang="en-US" b="0" i="1" smtClean="0">
                        <a:latin typeface="Cambria Math" charset="0"/>
                      </a:rPr>
                      <m:t>𝑡𝑖𝑚𝑒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𝑃𝐼𝐶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𝑠𝑡𝑒𝑎𝑙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𝑠𝑐h𝑒𝑑𝑢𝑙𝑒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𝑡𝑜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𝐺𝑃𝑈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𝑃𝐼𝑀</m:t>
                    </m:r>
                    <m:r>
                      <a:rPr lang="en-US" b="0" i="1" smtClean="0">
                        <a:latin typeface="Cambria Math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𝑏𝑟𝑒𝑎𝑘</m:t>
                    </m:r>
                    <m:r>
                      <a:rPr lang="en-US" b="0" i="1" smtClean="0">
                        <a:latin typeface="Cambria Math" charset="0"/>
                      </a:rPr>
                      <m:t>;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6" y="3341528"/>
                <a:ext cx="7082388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2582" t="-6593" b="-1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27" idx="1"/>
          </p:cNvCxnSpPr>
          <p:nvPr/>
        </p:nvCxnSpPr>
        <p:spPr bwMode="auto">
          <a:xfrm flipH="1">
            <a:off x="5410200" y="3341528"/>
            <a:ext cx="838200" cy="468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248400" y="2972196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Estimated execution time of </a:t>
            </a:r>
          </a:p>
          <a:p>
            <a:r>
              <a:rPr lang="en-US" sz="1400" dirty="0" smtClean="0"/>
              <a:t>currently executing</a:t>
            </a:r>
          </a:p>
          <a:p>
            <a:r>
              <a:rPr lang="en-US" sz="1400" dirty="0" smtClean="0"/>
              <a:t>kernel K4 on GPU-PIC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3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Background and Challenges</a:t>
            </a:r>
            <a:endParaRPr lang="en-US" dirty="0">
              <a:solidFill>
                <a:srgbClr val="A6A6A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of Kernel Offloading Mechanism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of Concurrent Kernel Management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D2D8A"/>
                </a:solidFill>
              </a:rPr>
              <a:t>Simulation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06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Simulation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2"/>
            <a:ext cx="8686800" cy="4983163"/>
          </a:xfrm>
        </p:spPr>
        <p:txBody>
          <a:bodyPr/>
          <a:lstStyle/>
          <a:p>
            <a:r>
              <a:rPr lang="en-US" sz="2000" dirty="0">
                <a:cs typeface="Arial"/>
              </a:rPr>
              <a:t>Evaluated on GPGPU-Sim, a cycle accurate GPU simulator</a:t>
            </a:r>
            <a:endParaRPr lang="en-US" sz="2000" dirty="0"/>
          </a:p>
          <a:p>
            <a:r>
              <a:rPr lang="en-US" sz="2000" dirty="0"/>
              <a:t>Baseline configuration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40 SMs</a:t>
            </a:r>
            <a:r>
              <a:rPr lang="en-US" sz="1600" dirty="0"/>
              <a:t>, 32-SIMT lanes, 32-threads/warp </a:t>
            </a:r>
          </a:p>
          <a:p>
            <a:pPr lvl="1"/>
            <a:r>
              <a:rPr lang="en-US" sz="1600" dirty="0"/>
              <a:t>768 kB L2 cache</a:t>
            </a:r>
          </a:p>
          <a:p>
            <a:r>
              <a:rPr lang="en-US" sz="2000" dirty="0"/>
              <a:t>GPU-PIM configuration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8 SMs</a:t>
            </a:r>
            <a:r>
              <a:rPr lang="en-US" sz="1600" dirty="0"/>
              <a:t>, 32-SIMT lanes, 32-threads/warp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No L2 cache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GPU-PIC configuration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32 SMs</a:t>
            </a:r>
            <a:r>
              <a:rPr lang="en-US" sz="1600" dirty="0"/>
              <a:t>, 32-SIMT lanes, 32-threads/warp </a:t>
            </a:r>
          </a:p>
          <a:p>
            <a:pPr lvl="1"/>
            <a:r>
              <a:rPr lang="en-US" sz="1600" dirty="0"/>
              <a:t>768 kB L2 cache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25 GPGPU Applications </a:t>
            </a:r>
            <a:r>
              <a:rPr lang="en-US" sz="2000" dirty="0"/>
              <a:t>classified into 2 </a:t>
            </a:r>
            <a:r>
              <a:rPr lang="en-US" sz="2000" dirty="0" smtClean="0">
                <a:solidFill>
                  <a:srgbClr val="FF0000"/>
                </a:solidFill>
              </a:rPr>
              <a:t>exclusive</a:t>
            </a:r>
            <a:r>
              <a:rPr lang="en-US" sz="2000" dirty="0" smtClean="0"/>
              <a:t> sets</a:t>
            </a:r>
            <a:endParaRPr lang="en-US" sz="2000" dirty="0"/>
          </a:p>
          <a:p>
            <a:pPr lvl="1"/>
            <a:r>
              <a:rPr lang="en-US" sz="1800" dirty="0"/>
              <a:t>Training Set: The kernels are used as input to build the regression models</a:t>
            </a:r>
          </a:p>
          <a:p>
            <a:pPr lvl="1"/>
            <a:r>
              <a:rPr lang="en-US" sz="1800" dirty="0"/>
              <a:t>Test Set: The regression models are only tested on these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5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Normalized to Baseline)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533400"/>
          </a:xfrm>
        </p:spPr>
        <p:txBody>
          <a:bodyPr numCol="1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2400" dirty="0" smtClean="0"/>
              <a:t>improvement </a:t>
            </a:r>
            <a:r>
              <a:rPr lang="en-US" sz="2400" dirty="0"/>
              <a:t>for Test Set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2644775" y="1423988"/>
            <a:ext cx="457200" cy="446405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6553200" y="2017475"/>
            <a:ext cx="457200" cy="3276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9010" y="3883223"/>
            <a:ext cx="1208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Training Set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48284" y="3883223"/>
            <a:ext cx="8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Set</a:t>
            </a:r>
            <a:endParaRPr lang="en-US" sz="1400" b="1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423069"/>
              </p:ext>
            </p:extLst>
          </p:nvPr>
        </p:nvGraphicFramePr>
        <p:xfrm>
          <a:off x="329514" y="962872"/>
          <a:ext cx="8267700" cy="2566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647700" y="2412206"/>
            <a:ext cx="77449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238750" y="1447800"/>
            <a:ext cx="0" cy="1447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533400" y="4724400"/>
            <a:ext cx="7924800" cy="19389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Kernel Offloading </a:t>
            </a:r>
            <a:r>
              <a:rPr lang="en-US" sz="2000" dirty="0"/>
              <a:t>= </a:t>
            </a:r>
            <a:r>
              <a:rPr lang="en-US" sz="2000" dirty="0" smtClean="0"/>
              <a:t>25%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Concurrent Kernel Management = 42%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4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Energy-Efficiency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Normalized to Baseline)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533400"/>
          </a:xfrm>
        </p:spPr>
        <p:txBody>
          <a:bodyPr numCol="1"/>
          <a:lstStyle/>
          <a:p>
            <a:r>
              <a:rPr lang="en-US" sz="2400" dirty="0"/>
              <a:t>Energy-Efficiency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/>
              <a:t>improvement </a:t>
            </a:r>
            <a:r>
              <a:rPr lang="en-US" sz="2400" dirty="0"/>
              <a:t>for Test Set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724400"/>
            <a:ext cx="7924800" cy="19389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Kernel Offloading </a:t>
            </a:r>
            <a:r>
              <a:rPr lang="en-US" sz="2000" dirty="0"/>
              <a:t>= </a:t>
            </a:r>
            <a:r>
              <a:rPr lang="en-US" sz="2000" dirty="0" smtClean="0"/>
              <a:t>28%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Concurrent Kernel Management = 27%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2644775" y="1423988"/>
            <a:ext cx="457200" cy="446405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6553200" y="2017475"/>
            <a:ext cx="457200" cy="3276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9010" y="3883223"/>
            <a:ext cx="1208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Training Set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48284" y="3883223"/>
            <a:ext cx="8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Set</a:t>
            </a:r>
            <a:endParaRPr lang="en-US" sz="1400" b="1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551896"/>
              </p:ext>
            </p:extLst>
          </p:nvPr>
        </p:nvGraphicFramePr>
        <p:xfrm>
          <a:off x="329514" y="962872"/>
          <a:ext cx="8267700" cy="2566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647700" y="2412206"/>
            <a:ext cx="77449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238750" y="1447800"/>
            <a:ext cx="0" cy="1447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0" y="2945659"/>
            <a:ext cx="9144000" cy="13208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More results and detailed description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our runtime mechanisms are in 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paper.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8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Conclusions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305800" cy="505936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1800" dirty="0" smtClean="0"/>
              <a:t>Processing-In-Memory is a key direction in achieving high performance with lower power budget.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Simply offloading applications completely onto PIM units is </a:t>
            </a:r>
            <a:r>
              <a:rPr lang="en-US" sz="1800" dirty="0" smtClean="0">
                <a:solidFill>
                  <a:srgbClr val="FF0000"/>
                </a:solidFill>
              </a:rPr>
              <a:t>not optimal</a:t>
            </a:r>
            <a:r>
              <a:rPr lang="en-US" sz="1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For effective utilization of PIM-Assisted GPU architecture, we need to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>
                <a:solidFill>
                  <a:srgbClr val="FF0000"/>
                </a:solidFill>
              </a:rPr>
              <a:t>Identify code segments </a:t>
            </a:r>
            <a:r>
              <a:rPr lang="en-US" sz="1800" dirty="0" smtClean="0"/>
              <a:t>for offloading onto GPU-PIM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Efficiently </a:t>
            </a:r>
            <a:r>
              <a:rPr lang="en-US" sz="1800" dirty="0" smtClean="0">
                <a:solidFill>
                  <a:srgbClr val="FF0000"/>
                </a:solidFill>
              </a:rPr>
              <a:t>distribute work </a:t>
            </a:r>
            <a:r>
              <a:rPr lang="en-US" sz="1800" dirty="0" smtClean="0"/>
              <a:t>between GPU-PIC and GPU-PIM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Our </a:t>
            </a:r>
            <a:r>
              <a:rPr lang="en-US" sz="1800" dirty="0"/>
              <a:t>kernel-level scheduling mechanisms can be an effective runtime solution for exploiting processing-in-memory in modern GPU-based architectures.</a:t>
            </a:r>
            <a:endParaRPr lang="en-US" sz="1800" dirty="0" smtClean="0"/>
          </a:p>
          <a:p>
            <a:pPr lvl="1">
              <a:spcAft>
                <a:spcPts val="300"/>
              </a:spcAft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84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562600"/>
            <a:ext cx="3215665" cy="14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1588" y="0"/>
            <a:ext cx="9144000" cy="5791200"/>
          </a:xfrm>
          <a:prstGeom prst="rect">
            <a:avLst/>
          </a:prstGeom>
          <a:solidFill>
            <a:srgbClr val="182E67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685800"/>
            <a:ext cx="92202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Scheduling Techniques for GPU Architectures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with Processing-In-Memory Capabilities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5725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rgbClr val="FFFF00"/>
                </a:solidFill>
              </a:rPr>
              <a:t>Ashutosh Pattnaik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Xulong</a:t>
            </a:r>
            <a:r>
              <a:rPr lang="en-US" altLang="en-US" dirty="0">
                <a:solidFill>
                  <a:schemeClr val="bg1"/>
                </a:solidFill>
              </a:rPr>
              <a:t> Tang, </a:t>
            </a:r>
            <a:r>
              <a:rPr lang="en-US" altLang="en-US" dirty="0" err="1">
                <a:solidFill>
                  <a:schemeClr val="bg1"/>
                </a:solidFill>
              </a:rPr>
              <a:t>Adwait</a:t>
            </a:r>
            <a:r>
              <a:rPr lang="en-US" altLang="en-US" dirty="0">
                <a:solidFill>
                  <a:schemeClr val="bg1"/>
                </a:solidFill>
              </a:rPr>
              <a:t> Jog, Onur Kay</a:t>
            </a:r>
            <a:r>
              <a:rPr lang="tr-TR" altLang="en-US" dirty="0">
                <a:solidFill>
                  <a:schemeClr val="bg1"/>
                </a:solidFill>
              </a:rPr>
              <a:t>ı</a:t>
            </a:r>
            <a:r>
              <a:rPr lang="en-US" altLang="en-US" dirty="0">
                <a:solidFill>
                  <a:schemeClr val="bg1"/>
                </a:solidFill>
              </a:rPr>
              <a:t>ran,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 err="1">
                <a:solidFill>
                  <a:schemeClr val="bg1"/>
                </a:solidFill>
              </a:rPr>
              <a:t>Asit</a:t>
            </a:r>
            <a:r>
              <a:rPr lang="en-US" altLang="en-US" dirty="0">
                <a:solidFill>
                  <a:schemeClr val="bg1"/>
                </a:solidFill>
              </a:rPr>
              <a:t> Mishra, </a:t>
            </a:r>
            <a:r>
              <a:rPr lang="en-US" altLang="en-US" dirty="0" err="1">
                <a:solidFill>
                  <a:schemeClr val="bg1"/>
                </a:solidFill>
              </a:rPr>
              <a:t>Mahmut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Kandemir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Onur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Mutlu</a:t>
            </a:r>
            <a:r>
              <a:rPr lang="en-US" altLang="en-US" dirty="0">
                <a:solidFill>
                  <a:schemeClr val="bg1"/>
                </a:solidFill>
              </a:rPr>
              <a:t>, Chita Das. </a:t>
            </a:r>
          </a:p>
        </p:txBody>
      </p:sp>
      <p:pic>
        <p:nvPicPr>
          <p:cNvPr id="615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5998765"/>
            <a:ext cx="1066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046790"/>
            <a:ext cx="10033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400800"/>
            <a:ext cx="12604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400800"/>
            <a:ext cx="15509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019800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C000"/>
                </a:solidFill>
              </a:rPr>
              <a:t>PACT ‘16</a:t>
            </a:r>
          </a:p>
        </p:txBody>
      </p:sp>
    </p:spTree>
    <p:extLst>
      <p:ext uri="{BB962C8B-B14F-4D97-AF65-F5344CB8AC3E}">
        <p14:creationId xmlns:p14="http://schemas.microsoft.com/office/powerpoint/2010/main" val="19591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9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30275"/>
          </a:xfrm>
        </p:spPr>
        <p:txBody>
          <a:bodyPr/>
          <a:lstStyle/>
          <a:p>
            <a:r>
              <a:rPr lang="en-US" sz="3600" dirty="0" smtClean="0"/>
              <a:t>Bottleneck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439472"/>
              </p:ext>
            </p:extLst>
          </p:nvPr>
        </p:nvGraphicFramePr>
        <p:xfrm>
          <a:off x="237067" y="1447800"/>
          <a:ext cx="8458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628650" y="4419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movement and system energy </a:t>
            </a:r>
            <a:r>
              <a:rPr lang="en-US" dirty="0" smtClean="0"/>
              <a:t>consumption caused </a:t>
            </a:r>
            <a:r>
              <a:rPr lang="en-US" dirty="0"/>
              <a:t>by off-chip memory accesses.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590800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0063" indent="-457200"/>
            <a:r>
              <a:rPr lang="en-US" b="1" dirty="0" smtClean="0">
                <a:solidFill>
                  <a:schemeClr val="bg1"/>
                </a:solidFill>
                <a:cs typeface="Arial"/>
              </a:rPr>
              <a:t>Across these 25 GPGPU applications:</a:t>
            </a:r>
          </a:p>
          <a:p>
            <a:pPr marL="1770063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cs typeface="Arial"/>
              </a:rPr>
              <a:t>49% of all transactions are off-chip.</a:t>
            </a:r>
          </a:p>
          <a:p>
            <a:pPr marL="1770063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cs typeface="Arial"/>
              </a:rPr>
              <a:t>This is responsible for 41% of total energy consumption of the system.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1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Era of Throughput Architectures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80090" y="914400"/>
            <a:ext cx="8711510" cy="1066800"/>
          </a:xfrm>
          <a:prstGeom prst="rightArrow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300" kern="0" dirty="0">
                <a:solidFill>
                  <a:srgbClr val="000000"/>
                </a:solidFill>
              </a:rPr>
              <a:t>GPUs are scaling:  Number of CUDA Cores,  DRAM bandwidth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5867402" y="4343400"/>
            <a:ext cx="3848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2016: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GTX 1080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(Pascal)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2560 cores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(320 GB/sec) 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-228600" y="4343400"/>
            <a:ext cx="304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2010: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GTX 480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(Fermi)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448 cores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 (178 GB/sec) 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2667000" y="4343400"/>
            <a:ext cx="358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2012: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GTX 680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(Kepler)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1536 cores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(192 GB/sec)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1026" name="Picture 2" descr="http://www.nvidia.co.uk/content/EMEAI/_new_product_page/product_shots/geforce_gtx_480/header_productsho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2"/>
            <a:ext cx="2821328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bit-tech.net/content_images/2012/03/nvidia-geforce-gtx-680-2gb-review/gtx680-1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 b="7317"/>
          <a:stretch/>
        </p:blipFill>
        <p:spPr bwMode="auto">
          <a:xfrm>
            <a:off x="3124200" y="2209802"/>
            <a:ext cx="2667000" cy="19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nvidia.com/pascal/img/gtx1080/GeForce_GTX_1080_3qtr_Front_Lef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2590800" cy="19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0" y="2565400"/>
            <a:ext cx="9144000" cy="13208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Number of CUDA Cores are scaling rapidly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Memory bandwidth is scaling at a much slower pace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Memory bandwidth being a bottleneck!</a:t>
            </a:r>
          </a:p>
        </p:txBody>
      </p:sp>
    </p:spTree>
    <p:extLst>
      <p:ext uri="{BB962C8B-B14F-4D97-AF65-F5344CB8AC3E}">
        <p14:creationId xmlns:p14="http://schemas.microsoft.com/office/powerpoint/2010/main" val="426684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/>
      <p:bldP spid="20" grpId="0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568085"/>
              </p:ext>
            </p:extLst>
          </p:nvPr>
        </p:nvGraphicFramePr>
        <p:xfrm>
          <a:off x="0" y="1371600"/>
          <a:ext cx="9067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826042" y="2366010"/>
            <a:ext cx="79409" cy="14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Input sensitivity of Regression models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569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191022"/>
              </p:ext>
            </p:extLst>
          </p:nvPr>
        </p:nvGraphicFramePr>
        <p:xfrm>
          <a:off x="838200" y="1905000"/>
          <a:ext cx="7696200" cy="295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1800" y="3581400"/>
            <a:ext cx="1655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Arial" panose="020B0604020202020204" pitchFamily="34" charset="0"/>
              </a:rPr>
              <a:t>Average Accuracy </a:t>
            </a:r>
          </a:p>
          <a:p>
            <a:r>
              <a:rPr lang="en-US" sz="1200" b="1" dirty="0">
                <a:cs typeface="Arial" panose="020B0604020202020204" pitchFamily="34" charset="0"/>
              </a:rPr>
              <a:t>GPU-PIM = 80%</a:t>
            </a:r>
          </a:p>
          <a:p>
            <a:r>
              <a:rPr lang="en-US" sz="1200" b="1" dirty="0">
                <a:cs typeface="Arial" panose="020B0604020202020204" pitchFamily="34" charset="0"/>
              </a:rPr>
              <a:t>GPU-PIC = 77%</a:t>
            </a:r>
          </a:p>
          <a:p>
            <a:endParaRPr lang="en-US" sz="1200" b="1" dirty="0"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Accuracy of execution time-bin prediction model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295400" y="4800600"/>
            <a:ext cx="7674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Classification error of test kernel execution times.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544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2200" y="2590800"/>
            <a:ext cx="4443663" cy="1034114"/>
            <a:chOff x="433137" y="1023286"/>
            <a:chExt cx="4358345" cy="916806"/>
          </a:xfrm>
        </p:grpSpPr>
        <p:sp>
          <p:nvSpPr>
            <p:cNvPr id="16" name="Rounded Rectangle 15"/>
            <p:cNvSpPr/>
            <p:nvPr/>
          </p:nvSpPr>
          <p:spPr>
            <a:xfrm>
              <a:off x="433137" y="1023286"/>
              <a:ext cx="3228173" cy="916806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CUDA Runtime</a:t>
              </a:r>
            </a:p>
            <a:p>
              <a:pPr algn="ctr"/>
              <a:endParaRPr lang="en-US" sz="37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7516" y="1227448"/>
              <a:ext cx="1842035" cy="2506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975" b="1" dirty="0">
                  <a:latin typeface="Arial" panose="020B0604020202020204" pitchFamily="34" charset="0"/>
                  <a:cs typeface="Arial" panose="020B0604020202020204" pitchFamily="34" charset="0"/>
                </a:rPr>
                <a:t>Affinity Prediction Model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056304" y="1084604"/>
              <a:ext cx="735178" cy="331908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GPU-PIM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56305" y="1593234"/>
              <a:ext cx="735177" cy="333369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GPU-PIC</a:t>
              </a:r>
            </a:p>
          </p:txBody>
        </p:sp>
        <p:cxnSp>
          <p:nvCxnSpPr>
            <p:cNvPr id="38" name="Straight Arrow Connector 37"/>
            <p:cNvCxnSpPr>
              <a:stCxn id="16" idx="3"/>
              <a:endCxn id="30" idx="1"/>
            </p:cNvCxnSpPr>
            <p:nvPr/>
          </p:nvCxnSpPr>
          <p:spPr>
            <a:xfrm flipV="1">
              <a:off x="3661310" y="1250558"/>
              <a:ext cx="394994" cy="2311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6" idx="3"/>
              <a:endCxn id="37" idx="1"/>
            </p:cNvCxnSpPr>
            <p:nvPr/>
          </p:nvCxnSpPr>
          <p:spPr>
            <a:xfrm>
              <a:off x="3661310" y="1481689"/>
              <a:ext cx="394996" cy="2782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83670" y="1549668"/>
              <a:ext cx="2058602" cy="2532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975" b="1" dirty="0">
                  <a:latin typeface="Arial" panose="020B0604020202020204" pitchFamily="34" charset="0"/>
                  <a:cs typeface="Arial" panose="020B0604020202020204" pitchFamily="34" charset="0"/>
                </a:rPr>
                <a:t>Execution Time Prediction Model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78451" y="1263461"/>
              <a:ext cx="912114" cy="5280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975" b="1" dirty="0">
                  <a:latin typeface="Arial" panose="020B0604020202020204" pitchFamily="34" charset="0"/>
                  <a:cs typeface="Arial" panose="020B0604020202020204" pitchFamily="34" charset="0"/>
                </a:rPr>
                <a:t>Kernel Distribution </a:t>
              </a:r>
            </a:p>
            <a:p>
              <a:pPr algn="ctr"/>
              <a:r>
                <a:rPr lang="en-US" sz="975" b="1" dirty="0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343501" y="1331737"/>
              <a:ext cx="171450" cy="171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459486" y="1722668"/>
              <a:ext cx="171450" cy="171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62671" y="1689581"/>
              <a:ext cx="171450" cy="171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Modified CUDA runtime to support Kernel Offloading Mechanism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649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898484"/>
              </p:ext>
            </p:extLst>
          </p:nvPr>
        </p:nvGraphicFramePr>
        <p:xfrm>
          <a:off x="83820" y="1600200"/>
          <a:ext cx="9060180" cy="2947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Effects of Kernel Offloading Mechanism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4189511"/>
            <a:ext cx="102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4189511"/>
            <a:ext cx="102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anose="020B0604020202020204" pitchFamily="34" charset="0"/>
              </a:rPr>
              <a:t>Test</a:t>
            </a:r>
            <a:endParaRPr lang="en-US" sz="1400" b="1" dirty="0"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1934" y="1676400"/>
            <a:ext cx="0" cy="2286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46482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Percentage of execution time GPU-PIM </a:t>
            </a:r>
            <a:r>
              <a:rPr lang="en-US" dirty="0" smtClean="0"/>
              <a:t>and GPU-PIC </a:t>
            </a:r>
            <a:r>
              <a:rPr lang="en-US" dirty="0"/>
              <a:t>execute kernels with our kernel offloading scheme.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40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854918"/>
              </p:ext>
            </p:extLst>
          </p:nvPr>
        </p:nvGraphicFramePr>
        <p:xfrm>
          <a:off x="152400" y="1600200"/>
          <a:ext cx="8839200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4630" y="4279647"/>
            <a:ext cx="152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3602" y="4279647"/>
            <a:ext cx="152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Testing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529202" y="1850772"/>
            <a:ext cx="0" cy="27465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Effects of Concurrent Kernel Management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457200" y="47244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Percentage of execution time when kernels </a:t>
            </a:r>
            <a:r>
              <a:rPr lang="en-US" dirty="0" smtClean="0"/>
              <a:t>are concurrently </a:t>
            </a:r>
            <a:r>
              <a:rPr lang="en-US" dirty="0"/>
              <a:t>running on GPU-PIM and GPU-PIC with </a:t>
            </a:r>
            <a:r>
              <a:rPr lang="en-US" dirty="0" smtClean="0"/>
              <a:t>our concurrent </a:t>
            </a:r>
            <a:r>
              <a:rPr lang="en-US" dirty="0"/>
              <a:t>kernel management scheme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63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30275"/>
          </a:xfrm>
        </p:spPr>
        <p:txBody>
          <a:bodyPr/>
          <a:lstStyle/>
          <a:p>
            <a:r>
              <a:rPr lang="en-US" sz="3600" dirty="0" smtClean="0"/>
              <a:t>Bottleneck</a:t>
            </a:r>
            <a:endParaRPr lang="en-US" sz="3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043166"/>
              </p:ext>
            </p:extLst>
          </p:nvPr>
        </p:nvGraphicFramePr>
        <p:xfrm>
          <a:off x="152400" y="1219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628650" y="4419600"/>
            <a:ext cx="7981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Performance normalized to a hypothetical </a:t>
            </a:r>
            <a:r>
              <a:rPr lang="en-US" dirty="0" smtClean="0"/>
              <a:t>GPU where </a:t>
            </a:r>
            <a:r>
              <a:rPr lang="en-US" dirty="0"/>
              <a:t>all the off-chip accesses hit in the last-level cache.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590800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b="1" dirty="0" smtClean="0">
                <a:solidFill>
                  <a:schemeClr val="bg1"/>
                </a:solidFill>
                <a:cs typeface="Arial"/>
              </a:rPr>
              <a:t>Main memory accesses lead to 45% performance degradation!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2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Background and Challenges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of Kernel Offloading Mechanism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of Concurrent Kernel Management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Simulation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34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5"/>
          </a:xfrm>
        </p:spPr>
        <p:txBody>
          <a:bodyPr/>
          <a:lstStyle/>
          <a:p>
            <a:r>
              <a:rPr lang="en-US" sz="2400" dirty="0" smtClean="0"/>
              <a:t>It’s a promising approach to </a:t>
            </a:r>
            <a:r>
              <a:rPr lang="en-US" sz="2400" dirty="0" smtClean="0">
                <a:solidFill>
                  <a:srgbClr val="FF0000"/>
                </a:solidFill>
              </a:rPr>
              <a:t>minimize data movement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concept dates back to the late 1960s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Technological limitations of integrating </a:t>
            </a:r>
            <a:r>
              <a:rPr lang="en-US" sz="2400" dirty="0" smtClean="0"/>
              <a:t>fast computational units in memory was a challenge</a:t>
            </a:r>
          </a:p>
          <a:p>
            <a:endParaRPr lang="en-US" sz="2400" dirty="0"/>
          </a:p>
          <a:p>
            <a:r>
              <a:rPr lang="en-US" sz="2400" dirty="0" smtClean="0"/>
              <a:t>Significant advances in adoption of 3D-stacked memory has</a:t>
            </a:r>
          </a:p>
          <a:p>
            <a:pPr lvl="1"/>
            <a:r>
              <a:rPr lang="en-US" sz="2000" dirty="0" smtClean="0"/>
              <a:t>enabled tight integration of memory dies and logic layer </a:t>
            </a:r>
          </a:p>
          <a:p>
            <a:pPr lvl="1"/>
            <a:r>
              <a:rPr lang="en-US" sz="2000" dirty="0" smtClean="0"/>
              <a:t>brought computational units into the memory stack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5126"/>
            <a:ext cx="8229600" cy="777874"/>
          </a:xfrm>
        </p:spPr>
        <p:txBody>
          <a:bodyPr/>
          <a:lstStyle/>
          <a:p>
            <a:r>
              <a:rPr lang="en-US" sz="3600" dirty="0" smtClean="0"/>
              <a:t>Revisiting Processing-In-Memory (PIM)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67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/>
          <a:lstStyle/>
          <a:p>
            <a:r>
              <a:rPr lang="en-US" sz="2000" dirty="0" smtClean="0"/>
              <a:t>We integrate PIM units to a GPU based system and we call this as “</a:t>
            </a:r>
            <a:r>
              <a:rPr lang="en-US" sz="2000" i="1" dirty="0">
                <a:solidFill>
                  <a:srgbClr val="0070C0"/>
                </a:solidFill>
              </a:rPr>
              <a:t>PIM-Assisted GPU </a:t>
            </a:r>
            <a:r>
              <a:rPr lang="en-US" sz="2000" i="1" dirty="0" smtClean="0">
                <a:solidFill>
                  <a:srgbClr val="0070C0"/>
                </a:solidFill>
              </a:rPr>
              <a:t>architecture</a:t>
            </a:r>
            <a:r>
              <a:rPr lang="en-US" sz="2000" dirty="0" smtClean="0"/>
              <a:t>”.</a:t>
            </a:r>
          </a:p>
          <a:p>
            <a:endParaRPr lang="en-US" sz="2000" dirty="0" smtClean="0"/>
          </a:p>
          <a:p>
            <a:r>
              <a:rPr lang="en-US" sz="2000" dirty="0" smtClean="0"/>
              <a:t>At least one 3D-stacked memory is integrated with PIM units and is placed adjacent to a traditional GPU design.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en-US" sz="3600" dirty="0" smtClean="0"/>
              <a:t>PIM-Assisted GPU architecture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598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Traditional GPU architecture*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en-US" sz="3600" dirty="0" smtClean="0"/>
              <a:t>PIM-Assisted GPU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2895088"/>
            <a:ext cx="6140274" cy="3251711"/>
            <a:chOff x="1905000" y="2276633"/>
            <a:chExt cx="6140274" cy="3251711"/>
          </a:xfrm>
        </p:grpSpPr>
        <p:sp>
          <p:nvSpPr>
            <p:cNvPr id="12" name="Rectangle 11"/>
            <p:cNvSpPr/>
            <p:nvPr/>
          </p:nvSpPr>
          <p:spPr>
            <a:xfrm>
              <a:off x="4011316" y="2605488"/>
              <a:ext cx="822960" cy="156943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isometricOffAxis2Top"/>
              <a:lightRig rig="threePt" dir="t"/>
            </a:scene3d>
            <a:sp3d>
              <a:bevelT w="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2473178"/>
              <a:ext cx="2986784" cy="30551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40806" y="3241522"/>
              <a:ext cx="130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cs typeface="Arial" panose="020B0604020202020204" pitchFamily="34" charset="0"/>
                </a:rPr>
                <a:t>Memory</a:t>
              </a:r>
              <a:endParaRPr lang="en-US" sz="1400" b="1" dirty="0"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801870" y="3193829"/>
              <a:ext cx="922747" cy="204569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90176" y="3875906"/>
              <a:ext cx="2016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Arial" panose="020B0604020202020204" pitchFamily="34" charset="0"/>
                </a:rPr>
                <a:t>GPU</a:t>
              </a:r>
              <a:endParaRPr lang="en-US" sz="1400" b="1" dirty="0"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2" idx="3"/>
            </p:cNvCxnSpPr>
            <p:nvPr/>
          </p:nvCxnSpPr>
          <p:spPr>
            <a:xfrm>
              <a:off x="4834276" y="3390203"/>
              <a:ext cx="1609217" cy="429451"/>
            </a:xfrm>
            <a:prstGeom prst="straightConnector1">
              <a:avLst/>
            </a:prstGeom>
            <a:ln w="38100"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433803" y="3832029"/>
              <a:ext cx="2200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Memory </a:t>
              </a:r>
              <a:r>
                <a:rPr lang="en-US" sz="1400" b="1" dirty="0" smtClean="0">
                  <a:cs typeface="Arial" panose="020B0604020202020204" pitchFamily="34" charset="0"/>
                </a:rPr>
                <a:t>Link</a:t>
              </a:r>
              <a:endParaRPr lang="en-US" sz="1400" b="1" dirty="0"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9549" y="2276633"/>
              <a:ext cx="1844096" cy="14562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9" name="Content Placeholder 1"/>
          <p:cNvSpPr txBox="1">
            <a:spLocks/>
          </p:cNvSpPr>
          <p:nvPr/>
        </p:nvSpPr>
        <p:spPr>
          <a:xfrm>
            <a:off x="933450" y="5773544"/>
            <a:ext cx="8229600" cy="32296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sz="1400" kern="0" dirty="0" smtClean="0"/>
              <a:t>* Only a single DRAM partition is shown for illustration purposes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41945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10088</TotalTime>
  <Words>1979</Words>
  <Application>Microsoft Macintosh PowerPoint</Application>
  <PresentationFormat>On-screen Show (4:3)</PresentationFormat>
  <Paragraphs>505</Paragraphs>
  <Slides>45</Slides>
  <Notes>20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Cambria Math</vt:lpstr>
      <vt:lpstr>MS PGothic</vt:lpstr>
      <vt:lpstr>ＭＳ Ｐゴシック</vt:lpstr>
      <vt:lpstr>Times New Roman</vt:lpstr>
      <vt:lpstr>Wingdings</vt:lpstr>
      <vt:lpstr>Arial</vt:lpstr>
      <vt:lpstr>Blank Presentation</vt:lpstr>
      <vt:lpstr>PowerPoint Presentation</vt:lpstr>
      <vt:lpstr>Era of Energy-Efficient Architectures</vt:lpstr>
      <vt:lpstr>Bottleneck</vt:lpstr>
      <vt:lpstr>Bottleneck</vt:lpstr>
      <vt:lpstr>Bottleneck</vt:lpstr>
      <vt:lpstr>Outline</vt:lpstr>
      <vt:lpstr>Revisiting Processing-In-Memory (PIM)</vt:lpstr>
      <vt:lpstr>PIM-Assisted GPU architecture</vt:lpstr>
      <vt:lpstr>PIM-Assisted GPU architecture</vt:lpstr>
      <vt:lpstr>PIM-Assisted GPU architecture</vt:lpstr>
      <vt:lpstr>PIM-Assisted GPU architecture</vt:lpstr>
      <vt:lpstr>PIM-Assisted GPU architecture</vt:lpstr>
      <vt:lpstr>Application Offloading</vt:lpstr>
      <vt:lpstr>Limitations of Application Offloading</vt:lpstr>
      <vt:lpstr>Limitations of Application Offloading</vt:lpstr>
      <vt:lpstr>Limitations of Application Offloading</vt:lpstr>
      <vt:lpstr>Limitations of Application Offloading</vt:lpstr>
      <vt:lpstr>Our Goal</vt:lpstr>
      <vt:lpstr>Outline</vt:lpstr>
      <vt:lpstr>Design of Kernel Offloading Mechanism</vt:lpstr>
      <vt:lpstr>Design of Kernel Offloading Mechanism</vt:lpstr>
      <vt:lpstr>Design of Kernel Offloading Mechanism</vt:lpstr>
      <vt:lpstr>Design of Kernel Offloading Mechanism</vt:lpstr>
      <vt:lpstr>Outline</vt:lpstr>
      <vt:lpstr>Design of Concurrent Kernel Management</vt:lpstr>
      <vt:lpstr>Design of Concurrent Kernel Management</vt:lpstr>
      <vt:lpstr>Design of Concurrent Kernel Management</vt:lpstr>
      <vt:lpstr>Design of Concurrent Kernel Management</vt:lpstr>
      <vt:lpstr>PowerPoint Presentation</vt:lpstr>
      <vt:lpstr>PowerPoint Presentation</vt:lpstr>
      <vt:lpstr>PowerPoint Presentation</vt:lpstr>
      <vt:lpstr>PowerPoint Presentation</vt:lpstr>
      <vt:lpstr>Outline</vt:lpstr>
      <vt:lpstr>Simulation Setup</vt:lpstr>
      <vt:lpstr>Performance (Normalized to Baseline)</vt:lpstr>
      <vt:lpstr>Energy-Efficiency (Normalized to Baseline)</vt:lpstr>
      <vt:lpstr>Conclusions</vt:lpstr>
      <vt:lpstr>PowerPoint Presentation</vt:lpstr>
      <vt:lpstr>Backup Slides</vt:lpstr>
      <vt:lpstr>Era of Throughput Architectures</vt:lpstr>
      <vt:lpstr>Input sensitivity of Regression models</vt:lpstr>
      <vt:lpstr>Accuracy of execution time-bin prediction model</vt:lpstr>
      <vt:lpstr>Modified CUDA runtime to support Kernel Offloading Mechanism</vt:lpstr>
      <vt:lpstr>Effects of Kernel Offloading Mechanism</vt:lpstr>
      <vt:lpstr>Effects of Concurrent Kernel Management</vt:lpstr>
    </vt:vector>
  </TitlesOfParts>
  <Company>Penn State Harrisburg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Ashutosh Pattnaik</cp:lastModifiedBy>
  <cp:revision>371</cp:revision>
  <dcterms:created xsi:type="dcterms:W3CDTF">2008-11-20T14:40:58Z</dcterms:created>
  <dcterms:modified xsi:type="dcterms:W3CDTF">2016-09-12T13:37:49Z</dcterms:modified>
</cp:coreProperties>
</file>