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96" r:id="rId5"/>
    <p:sldId id="272" r:id="rId6"/>
    <p:sldId id="316" r:id="rId7"/>
    <p:sldId id="313" r:id="rId8"/>
    <p:sldId id="314" r:id="rId9"/>
    <p:sldId id="315" r:id="rId10"/>
    <p:sldId id="320" r:id="rId11"/>
    <p:sldId id="317" r:id="rId12"/>
    <p:sldId id="322" r:id="rId13"/>
    <p:sldId id="348" r:id="rId14"/>
    <p:sldId id="324" r:id="rId15"/>
    <p:sldId id="326" r:id="rId16"/>
    <p:sldId id="328" r:id="rId17"/>
    <p:sldId id="329" r:id="rId18"/>
    <p:sldId id="350" r:id="rId19"/>
    <p:sldId id="357" r:id="rId20"/>
    <p:sldId id="330" r:id="rId21"/>
    <p:sldId id="331" r:id="rId22"/>
    <p:sldId id="346" r:id="rId23"/>
    <p:sldId id="332" r:id="rId24"/>
    <p:sldId id="335" r:id="rId25"/>
    <p:sldId id="352" r:id="rId26"/>
    <p:sldId id="318" r:id="rId27"/>
    <p:sldId id="337" r:id="rId28"/>
    <p:sldId id="353" r:id="rId29"/>
    <p:sldId id="356" r:id="rId30"/>
    <p:sldId id="336" r:id="rId31"/>
    <p:sldId id="342" r:id="rId32"/>
    <p:sldId id="338" r:id="rId33"/>
    <p:sldId id="339" r:id="rId34"/>
    <p:sldId id="351" r:id="rId35"/>
    <p:sldId id="319" r:id="rId36"/>
    <p:sldId id="341" r:id="rId37"/>
    <p:sldId id="347" r:id="rId38"/>
    <p:sldId id="340" r:id="rId39"/>
    <p:sldId id="321" r:id="rId40"/>
    <p:sldId id="343" r:id="rId41"/>
    <p:sldId id="344" r:id="rId42"/>
    <p:sldId id="312" r:id="rId43"/>
  </p:sldIdLst>
  <p:sldSz cx="9144000" cy="6858000" type="screen4x3"/>
  <p:notesSz cx="7102475" cy="93884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432" userDrawn="1">
          <p15:clr>
            <a:srgbClr val="A4A3A4"/>
          </p15:clr>
        </p15:guide>
        <p15:guide id="2" pos="2789">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DC5"/>
    <a:srgbClr val="ED1C24"/>
    <a:srgbClr val="A6CE39"/>
    <a:srgbClr val="00AAB5"/>
    <a:srgbClr val="F26522"/>
    <a:srgbClr val="F1FCFD"/>
    <a:srgbClr val="D6F6F8"/>
    <a:srgbClr val="73E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4917" autoAdjust="0"/>
  </p:normalViewPr>
  <p:slideViewPr>
    <p:cSldViewPr snapToGrid="0" snapToObjects="1" showGuides="1">
      <p:cViewPr>
        <p:scale>
          <a:sx n="103" d="100"/>
          <a:sy n="103" d="100"/>
        </p:scale>
        <p:origin x="1920" y="-80"/>
      </p:cViewPr>
      <p:guideLst>
        <p:guide orient="horz" pos="432"/>
        <p:guide pos="2789"/>
      </p:guideLst>
    </p:cSldViewPr>
  </p:slideViewPr>
  <p:notesTextViewPr>
    <p:cViewPr>
      <p:scale>
        <a:sx n="1" d="1"/>
        <a:sy n="1" d="1"/>
      </p:scale>
      <p:origin x="0" y="0"/>
    </p:cViewPr>
  </p:notesTextViewPr>
  <p:sorterViewPr>
    <p:cViewPr>
      <p:scale>
        <a:sx n="60" d="100"/>
        <a:sy n="60" d="100"/>
      </p:scale>
      <p:origin x="0" y="0"/>
    </p:cViewPr>
  </p:sorterViewPr>
  <p:notesViewPr>
    <p:cSldViewPr snapToGrid="0" snapToObjects="1" showGuides="1">
      <p:cViewPr>
        <p:scale>
          <a:sx n="190" d="100"/>
          <a:sy n="190" d="100"/>
        </p:scale>
        <p:origin x="1470" y="-3144"/>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oleObject" Target="file:///C:\Users\Onur\Dropbox\writeup\paper\isca2015-onur\results\intro.xlsx" TargetMode="External"/><Relationship Id="rId1" Type="http://schemas.microsoft.com/office/2011/relationships/chartStyle" Target="style1.xml"/><Relationship Id="rId2"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Onur\Dropbox\writeup\paper\isca2015-onur\results\real_experiment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4" Type="http://schemas.openxmlformats.org/officeDocument/2006/relationships/oleObject" Target="file:///C:\Users\Onur\Dropbox\writeup\paper\isca2015-onur\results\real_experiments.xlsx" TargetMode="External"/><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4" Type="http://schemas.openxmlformats.org/officeDocument/2006/relationships/package" Target="../embeddings/Microsoft_Excel_Worksheet1.xlsx"/><Relationship Id="rId1" Type="http://schemas.microsoft.com/office/2011/relationships/chartStyle" Target="style4.xml"/><Relationship Id="rId2" Type="http://schemas.microsoft.com/office/2011/relationships/chartColorStyle" Target="colors4.xm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D:\Cloud\Dropbox\writeup\paper\01-published\isca2015-onur\results\results_micro_gpuwattch.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D:\Cloud\Dropbox\writeup\paper\01-published\isca2015-onur\results\results_micro_gpuwattch.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D:\Cloud\Dropbox\writeup\paper\01-published\isca2015-onur\results\heterogeneous.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D:\Cloud\Dropbox\writeup\paper\01-published\isca2015-onur\results\results_micro_gpuwattch.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D:\Cloud\Dropbox\writeup\paper\01-published\isca2015-onur\results\results_micro_gpuwattc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performance_micro!$B$1</c:f>
              <c:strCache>
                <c:ptCount val="1"/>
                <c:pt idx="0">
                  <c:v>IPC</c:v>
                </c:pt>
              </c:strCache>
            </c:strRef>
          </c:tx>
          <c:spPr>
            <a:solidFill>
              <a:srgbClr val="FF0000"/>
            </a:solidFill>
            <a:ln>
              <a:solidFill>
                <a:schemeClr val="tx1"/>
              </a:solidFill>
            </a:ln>
            <a:effectLst/>
          </c:spPr>
          <c:invertIfNegative val="0"/>
          <c:cat>
            <c:strRef>
              <c:f>performance_micro!$A$2:$A$7</c:f>
              <c:strCache>
                <c:ptCount val="6"/>
                <c:pt idx="0">
                  <c:v>SLA</c:v>
                </c:pt>
                <c:pt idx="1">
                  <c:v>MM</c:v>
                </c:pt>
                <c:pt idx="2">
                  <c:v>SCAN</c:v>
                </c:pt>
                <c:pt idx="3">
                  <c:v>SSSP</c:v>
                </c:pt>
                <c:pt idx="4">
                  <c:v>BLK</c:v>
                </c:pt>
                <c:pt idx="5">
                  <c:v>SCP</c:v>
                </c:pt>
              </c:strCache>
            </c:strRef>
          </c:cat>
          <c:val>
            <c:numRef>
              <c:f>performance_micro!$B$2:$B$7</c:f>
              <c:numCache>
                <c:formatCode>General</c:formatCode>
                <c:ptCount val="6"/>
                <c:pt idx="0">
                  <c:v>1.4509981437963</c:v>
                </c:pt>
                <c:pt idx="1">
                  <c:v>1.30494507393683</c:v>
                </c:pt>
                <c:pt idx="2">
                  <c:v>1.033326302957775</c:v>
                </c:pt>
                <c:pt idx="3">
                  <c:v>1.005524861878453</c:v>
                </c:pt>
                <c:pt idx="4">
                  <c:v>0.837479246076662</c:v>
                </c:pt>
                <c:pt idx="5">
                  <c:v>0.882767321623518</c:v>
                </c:pt>
              </c:numCache>
            </c:numRef>
          </c:val>
          <c:extLst xmlns:c16r2="http://schemas.microsoft.com/office/drawing/2015/06/chart">
            <c:ext xmlns:c16="http://schemas.microsoft.com/office/drawing/2014/chart" uri="{C3380CC4-5D6E-409C-BE32-E72D297353CC}">
              <c16:uniqueId val="{00000000-BE27-434D-AAAC-82F1C1CAFA3A}"/>
            </c:ext>
          </c:extLst>
        </c:ser>
        <c:dLbls>
          <c:showLegendKey val="0"/>
          <c:showVal val="0"/>
          <c:showCatName val="0"/>
          <c:showSerName val="0"/>
          <c:showPercent val="0"/>
          <c:showBubbleSize val="0"/>
        </c:dLbls>
        <c:gapWidth val="150"/>
        <c:overlap val="-27"/>
        <c:axId val="-2101807520"/>
        <c:axId val="-2132556688"/>
      </c:barChart>
      <c:lineChart>
        <c:grouping val="standard"/>
        <c:varyColors val="0"/>
        <c:ser>
          <c:idx val="1"/>
          <c:order val="1"/>
          <c:tx>
            <c:strRef>
              <c:f>performance_micro!$C$1</c:f>
              <c:strCache>
                <c:ptCount val="1"/>
                <c:pt idx="0">
                  <c:v>Leakage</c:v>
                </c:pt>
              </c:strCache>
            </c:strRef>
          </c:tx>
          <c:spPr>
            <a:ln w="28575" cap="rnd">
              <a:solidFill>
                <a:schemeClr val="tx1"/>
              </a:solidFill>
              <a:round/>
            </a:ln>
            <a:effectLst/>
          </c:spPr>
          <c:marker>
            <c:symbol val="none"/>
          </c:marker>
          <c:cat>
            <c:strRef>
              <c:f>performance_micro!$A$2:$A$7</c:f>
              <c:strCache>
                <c:ptCount val="6"/>
                <c:pt idx="0">
                  <c:v>SLA</c:v>
                </c:pt>
                <c:pt idx="1">
                  <c:v>MM</c:v>
                </c:pt>
                <c:pt idx="2">
                  <c:v>SCAN</c:v>
                </c:pt>
                <c:pt idx="3">
                  <c:v>SSSP</c:v>
                </c:pt>
                <c:pt idx="4">
                  <c:v>BLK</c:v>
                </c:pt>
                <c:pt idx="5">
                  <c:v>SCP</c:v>
                </c:pt>
              </c:strCache>
            </c:strRef>
          </c:cat>
          <c:val>
            <c:numRef>
              <c:f>performance_micro!$C$2:$C$7</c:f>
              <c:numCache>
                <c:formatCode>General</c:formatCode>
                <c:ptCount val="6"/>
                <c:pt idx="0">
                  <c:v>1.435630551006535</c:v>
                </c:pt>
                <c:pt idx="1">
                  <c:v>1.435630551006535</c:v>
                </c:pt>
                <c:pt idx="2">
                  <c:v>1.435630551006535</c:v>
                </c:pt>
                <c:pt idx="3">
                  <c:v>1.435630551006535</c:v>
                </c:pt>
                <c:pt idx="4">
                  <c:v>1.435630551006535</c:v>
                </c:pt>
                <c:pt idx="5">
                  <c:v>1.435630551006535</c:v>
                </c:pt>
              </c:numCache>
            </c:numRef>
          </c:val>
          <c:smooth val="0"/>
          <c:extLst xmlns:c16r2="http://schemas.microsoft.com/office/drawing/2015/06/chart">
            <c:ext xmlns:c16="http://schemas.microsoft.com/office/drawing/2014/chart" uri="{C3380CC4-5D6E-409C-BE32-E72D297353CC}">
              <c16:uniqueId val="{00000001-BE27-434D-AAAC-82F1C1CAFA3A}"/>
            </c:ext>
          </c:extLst>
        </c:ser>
        <c:dLbls>
          <c:showLegendKey val="0"/>
          <c:showVal val="0"/>
          <c:showCatName val="0"/>
          <c:showSerName val="0"/>
          <c:showPercent val="0"/>
          <c:showBubbleSize val="0"/>
        </c:dLbls>
        <c:marker val="1"/>
        <c:smooth val="0"/>
        <c:axId val="-2101807520"/>
        <c:axId val="-2132556688"/>
      </c:lineChart>
      <c:catAx>
        <c:axId val="-21018075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32556688"/>
        <c:crosses val="autoZero"/>
        <c:auto val="1"/>
        <c:lblAlgn val="ctr"/>
        <c:lblOffset val="100"/>
        <c:noMultiLvlLbl val="0"/>
      </c:catAx>
      <c:valAx>
        <c:axId val="-2132556688"/>
        <c:scaling>
          <c:orientation val="minMax"/>
          <c:max val="1.5"/>
          <c:min val="0.5"/>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a:t>Normalized Value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01807520"/>
        <c:crosses val="autoZero"/>
        <c:crossBetween val="between"/>
        <c:majorUnit val="0.25"/>
      </c:valAx>
      <c:spPr>
        <a:noFill/>
        <a:ln>
          <a:solidFill>
            <a:schemeClr val="tx1"/>
          </a:solidFill>
        </a:ln>
        <a:effectLst/>
      </c:spPr>
    </c:plotArea>
    <c:legend>
      <c:legendPos val="t"/>
      <c:layout>
        <c:manualLayout>
          <c:xMode val="edge"/>
          <c:yMode val="edge"/>
          <c:x val="0.713644221196488"/>
          <c:y val="0.212121212121212"/>
          <c:w val="0.254961765596608"/>
          <c:h val="0.140177761870675"/>
        </c:manualLayout>
      </c:layout>
      <c:overlay val="1"/>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b="1">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cap="rnd">
              <a:noFill/>
              <a:round/>
            </a:ln>
            <a:effectLst/>
          </c:spPr>
          <c:marker>
            <c:symbol val="triangle"/>
            <c:size val="7"/>
            <c:spPr>
              <a:solidFill>
                <a:srgbClr val="FF0000"/>
              </a:solidFill>
              <a:ln w="9525">
                <a:solidFill>
                  <a:schemeClr val="accent1"/>
                </a:solidFill>
              </a:ln>
              <a:effectLst/>
            </c:spPr>
          </c:marker>
          <c:dLbls>
            <c:dLbl>
              <c:idx val="0"/>
              <c:layout/>
              <c:tx>
                <c:rich>
                  <a:bodyPr/>
                  <a:lstStyle/>
                  <a:p>
                    <a:fld id="{297BA4AF-EB2D-DE4B-806D-B79EEB2D1F6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manualLayout>
                  <c:x val="-0.0327380952380952"/>
                  <c:y val="-0.0555555555555555"/>
                </c:manualLayout>
              </c:layout>
              <c:tx>
                <c:rich>
                  <a:bodyPr/>
                  <a:lstStyle/>
                  <a:p>
                    <a:fld id="{3ACFC8ED-9A46-3349-88B3-AD10A3B8D334}" type="CELLRANGE">
                      <a:rPr lang="en-US"/>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783C-4843-BBCD-180A49DF2F3F}"/>
                </c:ext>
                <c:ext xmlns:c15="http://schemas.microsoft.com/office/drawing/2012/chart" uri="{CE6537A1-D6FC-4f65-9D91-7224C49458BB}">
                  <c15:layout/>
                  <c15:dlblFieldTable/>
                  <c15:showDataLabelsRange val="1"/>
                </c:ext>
              </c:extLst>
            </c:dLbl>
            <c:dLbl>
              <c:idx val="2"/>
              <c:layout/>
              <c:tx>
                <c:rich>
                  <a:bodyPr/>
                  <a:lstStyle/>
                  <a:p>
                    <a:fld id="{BBA440C7-B865-B149-9669-900451E36DD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7E66D6D4-6068-1A4F-AC82-B748CE93D4C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4"/>
              <c:layout/>
              <c:tx>
                <c:rich>
                  <a:bodyPr/>
                  <a:lstStyle/>
                  <a:p>
                    <a:fld id="{70561E21-1DF3-7743-B509-28BCF7B6125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5"/>
              <c:layout/>
              <c:tx>
                <c:rich>
                  <a:bodyPr/>
                  <a:lstStyle/>
                  <a:p>
                    <a:fld id="{5BB42457-EDE5-6C4F-A5A8-A3584AB63EF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6"/>
              <c:layout/>
              <c:tx>
                <c:rich>
                  <a:bodyPr/>
                  <a:lstStyle/>
                  <a:p>
                    <a:fld id="{1FE66F39-0E54-F441-8F53-C8E6674C75C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7"/>
              <c:layout/>
              <c:tx>
                <c:rich>
                  <a:bodyPr/>
                  <a:lstStyle/>
                  <a:p>
                    <a:fld id="{EB7B114D-8A50-1C4F-9B46-B47BD22919B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8"/>
              <c:layout/>
              <c:tx>
                <c:rich>
                  <a:bodyPr/>
                  <a:lstStyle/>
                  <a:p>
                    <a:fld id="{3A0B57F2-699B-C840-A127-6A8EAC14A28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9"/>
              <c:layout/>
              <c:tx>
                <c:rich>
                  <a:bodyPr/>
                  <a:lstStyle/>
                  <a:p>
                    <a:fld id="{E2BD4848-3F55-D644-B129-F1484EFA498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xVal>
            <c:numRef>
              <c:f>'k20'!$B$2:$B$11</c:f>
              <c:numCache>
                <c:formatCode>General</c:formatCode>
                <c:ptCount val="10"/>
                <c:pt idx="0">
                  <c:v>4.0</c:v>
                </c:pt>
                <c:pt idx="1">
                  <c:v>3.0</c:v>
                </c:pt>
                <c:pt idx="2">
                  <c:v>3.0</c:v>
                </c:pt>
                <c:pt idx="3">
                  <c:v>4.0</c:v>
                </c:pt>
                <c:pt idx="4">
                  <c:v>2.0</c:v>
                </c:pt>
                <c:pt idx="5">
                  <c:v>2.0</c:v>
                </c:pt>
                <c:pt idx="6">
                  <c:v>1.0</c:v>
                </c:pt>
                <c:pt idx="7">
                  <c:v>2.0</c:v>
                </c:pt>
                <c:pt idx="8">
                  <c:v>2.0</c:v>
                </c:pt>
                <c:pt idx="9">
                  <c:v>8.0</c:v>
                </c:pt>
              </c:numCache>
            </c:numRef>
          </c:xVal>
          <c:yVal>
            <c:numRef>
              <c:f>'k20'!$C$2:$C$11</c:f>
              <c:numCache>
                <c:formatCode>General</c:formatCode>
                <c:ptCount val="10"/>
                <c:pt idx="0">
                  <c:v>8.0</c:v>
                </c:pt>
                <c:pt idx="1">
                  <c:v>8.0</c:v>
                </c:pt>
                <c:pt idx="2">
                  <c:v>6.0</c:v>
                </c:pt>
                <c:pt idx="3">
                  <c:v>4.0</c:v>
                </c:pt>
                <c:pt idx="4">
                  <c:v>2.0</c:v>
                </c:pt>
                <c:pt idx="5">
                  <c:v>7.0</c:v>
                </c:pt>
                <c:pt idx="6">
                  <c:v>3.0</c:v>
                </c:pt>
                <c:pt idx="7">
                  <c:v>4.0</c:v>
                </c:pt>
                <c:pt idx="8">
                  <c:v>1.0</c:v>
                </c:pt>
                <c:pt idx="9">
                  <c:v>3.0</c:v>
                </c:pt>
              </c:numCache>
            </c:numRef>
          </c:yVal>
          <c:smooth val="0"/>
          <c:extLst xmlns:c16r2="http://schemas.microsoft.com/office/drawing/2015/06/chart">
            <c:ext xmlns:c16="http://schemas.microsoft.com/office/drawing/2014/chart" uri="{C3380CC4-5D6E-409C-BE32-E72D297353CC}">
              <c16:uniqueId val="{0000000A-783C-4843-BBCD-180A49DF2F3F}"/>
            </c:ext>
            <c:ext xmlns:c15="http://schemas.microsoft.com/office/drawing/2012/chart" uri="{02D57815-91ED-43cb-92C2-25804820EDAC}">
              <c15:datalabelsRange>
                <c15:f>'k20'!$A$2:$A$11</c15:f>
                <c15:dlblRangeCache>
                  <c:ptCount val="10"/>
                  <c:pt idx="0">
                    <c:v>TRA</c:v>
                  </c:pt>
                  <c:pt idx="1">
                    <c:v>FWT</c:v>
                  </c:pt>
                  <c:pt idx="2">
                    <c:v>PATH</c:v>
                  </c:pt>
                  <c:pt idx="3">
                    <c:v>HW</c:v>
                  </c:pt>
                  <c:pt idx="4">
                    <c:v>NN</c:v>
                  </c:pt>
                  <c:pt idx="5">
                    <c:v>SP</c:v>
                  </c:pt>
                  <c:pt idx="6">
                    <c:v>QTC</c:v>
                  </c:pt>
                  <c:pt idx="7">
                    <c:v>SSSP</c:v>
                  </c:pt>
                  <c:pt idx="8">
                    <c:v>SPMV-S</c:v>
                  </c:pt>
                  <c:pt idx="9">
                    <c:v>SAD</c:v>
                  </c:pt>
                </c15:dlblRangeCache>
              </c15:datalabelsRange>
            </c:ext>
          </c:extLst>
        </c:ser>
        <c:dLbls>
          <c:showLegendKey val="0"/>
          <c:showVal val="1"/>
          <c:showCatName val="0"/>
          <c:showSerName val="0"/>
          <c:showPercent val="0"/>
          <c:showBubbleSize val="0"/>
        </c:dLbls>
        <c:axId val="-2121110896"/>
        <c:axId val="-2091416272"/>
      </c:scatterChart>
      <c:valAx>
        <c:axId val="-2121110896"/>
        <c:scaling>
          <c:orientation val="minMax"/>
          <c:max val="10.0"/>
        </c:scaling>
        <c:delete val="0"/>
        <c:axPos val="b"/>
        <c:majorGridlines>
          <c:spPr>
            <a:ln w="9525" cap="flat" cmpd="sng" algn="ctr">
              <a:solidFill>
                <a:schemeClr val="tx1">
                  <a:lumMod val="15000"/>
                  <a:lumOff val="85000"/>
                </a:schemeClr>
              </a:solidFill>
              <a:prstDash val="dash"/>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dirty="0"/>
                  <a:t>ALU Utilization</a:t>
                </a:r>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091416272"/>
        <c:crosses val="autoZero"/>
        <c:crossBetween val="midCat"/>
        <c:majorUnit val="1.0"/>
      </c:valAx>
      <c:valAx>
        <c:axId val="-2091416272"/>
        <c:scaling>
          <c:orientation val="minMax"/>
          <c:max val="10.0"/>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t>LDST Utilization</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21110896"/>
        <c:crosses val="autoZero"/>
        <c:crossBetween val="midCat"/>
        <c:majorUnit val="1.0"/>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19050" cap="rnd">
              <a:noFill/>
              <a:round/>
            </a:ln>
            <a:effectLst/>
          </c:spPr>
          <c:marker>
            <c:symbol val="triangle"/>
            <c:size val="7"/>
            <c:spPr>
              <a:solidFill>
                <a:srgbClr val="FF0000"/>
              </a:solidFill>
              <a:ln w="9525">
                <a:solidFill>
                  <a:schemeClr val="accent1"/>
                </a:solidFill>
              </a:ln>
              <a:effectLst/>
            </c:spPr>
          </c:marker>
          <c:xVal>
            <c:numRef>
              <c:f>'660'!$C$2:$C$28</c:f>
              <c:numCache>
                <c:formatCode>General</c:formatCode>
                <c:ptCount val="27"/>
                <c:pt idx="0">
                  <c:v>3.0</c:v>
                </c:pt>
                <c:pt idx="1">
                  <c:v>1.0</c:v>
                </c:pt>
                <c:pt idx="2">
                  <c:v>4.0</c:v>
                </c:pt>
                <c:pt idx="3">
                  <c:v>5.0</c:v>
                </c:pt>
                <c:pt idx="4">
                  <c:v>4.0</c:v>
                </c:pt>
                <c:pt idx="5">
                  <c:v>4.0</c:v>
                </c:pt>
                <c:pt idx="6">
                  <c:v>7.0</c:v>
                </c:pt>
                <c:pt idx="7">
                  <c:v>4.0</c:v>
                </c:pt>
                <c:pt idx="8">
                  <c:v>2.0</c:v>
                </c:pt>
                <c:pt idx="9">
                  <c:v>3.0</c:v>
                </c:pt>
                <c:pt idx="10">
                  <c:v>2.0</c:v>
                </c:pt>
                <c:pt idx="11">
                  <c:v>3.0</c:v>
                </c:pt>
                <c:pt idx="12">
                  <c:v>5.0</c:v>
                </c:pt>
                <c:pt idx="13">
                  <c:v>3.0</c:v>
                </c:pt>
                <c:pt idx="14">
                  <c:v>3.0</c:v>
                </c:pt>
                <c:pt idx="15">
                  <c:v>2.0</c:v>
                </c:pt>
                <c:pt idx="16">
                  <c:v>4.0</c:v>
                </c:pt>
                <c:pt idx="17">
                  <c:v>1.0</c:v>
                </c:pt>
                <c:pt idx="18">
                  <c:v>8.0</c:v>
                </c:pt>
                <c:pt idx="19">
                  <c:v>4.0</c:v>
                </c:pt>
                <c:pt idx="20">
                  <c:v>6.0</c:v>
                </c:pt>
                <c:pt idx="21">
                  <c:v>2.0</c:v>
                </c:pt>
                <c:pt idx="22">
                  <c:v>3.0</c:v>
                </c:pt>
                <c:pt idx="23">
                  <c:v>1.0</c:v>
                </c:pt>
                <c:pt idx="24">
                  <c:v>1.0</c:v>
                </c:pt>
                <c:pt idx="25">
                  <c:v>4.0</c:v>
                </c:pt>
                <c:pt idx="26">
                  <c:v>5.0</c:v>
                </c:pt>
              </c:numCache>
            </c:numRef>
          </c:xVal>
          <c:yVal>
            <c:numRef>
              <c:f>'660'!$D$2:$D$28</c:f>
              <c:numCache>
                <c:formatCode>General</c:formatCode>
                <c:ptCount val="27"/>
                <c:pt idx="0">
                  <c:v>2.0</c:v>
                </c:pt>
                <c:pt idx="1">
                  <c:v>1.0</c:v>
                </c:pt>
                <c:pt idx="2">
                  <c:v>5.0</c:v>
                </c:pt>
                <c:pt idx="3">
                  <c:v>6.0</c:v>
                </c:pt>
                <c:pt idx="4">
                  <c:v>5.0</c:v>
                </c:pt>
                <c:pt idx="5">
                  <c:v>4.0</c:v>
                </c:pt>
                <c:pt idx="6">
                  <c:v>4.0</c:v>
                </c:pt>
                <c:pt idx="7">
                  <c:v>4.0</c:v>
                </c:pt>
                <c:pt idx="8">
                  <c:v>8.0</c:v>
                </c:pt>
                <c:pt idx="9">
                  <c:v>4.0</c:v>
                </c:pt>
                <c:pt idx="10">
                  <c:v>4.0</c:v>
                </c:pt>
                <c:pt idx="11">
                  <c:v>8.0</c:v>
                </c:pt>
                <c:pt idx="12">
                  <c:v>4.0</c:v>
                </c:pt>
                <c:pt idx="13">
                  <c:v>8.0</c:v>
                </c:pt>
                <c:pt idx="14">
                  <c:v>8.0</c:v>
                </c:pt>
                <c:pt idx="15">
                  <c:v>8.0</c:v>
                </c:pt>
                <c:pt idx="16">
                  <c:v>2.0</c:v>
                </c:pt>
                <c:pt idx="17">
                  <c:v>6.0</c:v>
                </c:pt>
                <c:pt idx="18">
                  <c:v>5.0</c:v>
                </c:pt>
                <c:pt idx="19">
                  <c:v>6.0</c:v>
                </c:pt>
                <c:pt idx="20">
                  <c:v>5.0</c:v>
                </c:pt>
                <c:pt idx="21">
                  <c:v>8.0</c:v>
                </c:pt>
                <c:pt idx="22">
                  <c:v>8.0</c:v>
                </c:pt>
                <c:pt idx="23">
                  <c:v>6.0</c:v>
                </c:pt>
                <c:pt idx="24">
                  <c:v>5.0</c:v>
                </c:pt>
                <c:pt idx="25">
                  <c:v>8.0</c:v>
                </c:pt>
                <c:pt idx="26">
                  <c:v>8.0</c:v>
                </c:pt>
              </c:numCache>
            </c:numRef>
          </c:yVal>
          <c:smooth val="0"/>
          <c:extLst xmlns:c16r2="http://schemas.microsoft.com/office/drawing/2015/06/chart">
            <c:ext xmlns:c16="http://schemas.microsoft.com/office/drawing/2014/chart" uri="{C3380CC4-5D6E-409C-BE32-E72D297353CC}">
              <c16:uniqueId val="{00000000-FD49-4B3D-B261-C15AF884FFB5}"/>
            </c:ext>
          </c:extLst>
        </c:ser>
        <c:dLbls>
          <c:showLegendKey val="0"/>
          <c:showVal val="0"/>
          <c:showCatName val="0"/>
          <c:showSerName val="0"/>
          <c:showPercent val="0"/>
          <c:showBubbleSize val="0"/>
        </c:dLbls>
        <c:axId val="-2134146160"/>
        <c:axId val="-2090547280"/>
      </c:scatterChart>
      <c:valAx>
        <c:axId val="-2134146160"/>
        <c:scaling>
          <c:orientation val="minMax"/>
          <c:max val="10.0"/>
        </c:scaling>
        <c:delete val="0"/>
        <c:axPos val="b"/>
        <c:majorGridlines>
          <c:spPr>
            <a:ln w="9525" cap="flat" cmpd="sng" algn="ctr">
              <a:solidFill>
                <a:schemeClr val="tx1">
                  <a:lumMod val="15000"/>
                  <a:lumOff val="85000"/>
                </a:schemeClr>
              </a:solidFill>
              <a:prstDash val="dash"/>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t>ALU Utilization</a:t>
                </a:r>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090547280"/>
        <c:crosses val="autoZero"/>
        <c:crossBetween val="midCat"/>
        <c:majorUnit val="1.0"/>
      </c:valAx>
      <c:valAx>
        <c:axId val="-2090547280"/>
        <c:scaling>
          <c:orientation val="minMax"/>
          <c:max val="10.0"/>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t>LDST Utilization</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34146160"/>
        <c:crosses val="autoZero"/>
        <c:crossBetween val="midCat"/>
        <c:majorUnit val="1.0"/>
      </c:valAx>
      <c:spPr>
        <a:noFill/>
        <a:ln>
          <a:solidFill>
            <a:sysClr val="windowText" lastClr="000000"/>
          </a:solidFill>
        </a:ln>
        <a:effectLst/>
      </c:spPr>
    </c:plotArea>
    <c:plotVisOnly val="1"/>
    <c:dispBlanksAs val="gap"/>
    <c:showDLblsOverMax val="0"/>
  </c:chart>
  <c:spPr>
    <a:noFill/>
    <a:ln>
      <a:noFill/>
    </a:ln>
    <a:effectLst/>
  </c:spPr>
  <c:txPr>
    <a:bodyPr/>
    <a:lstStyle/>
    <a:p>
      <a:pPr>
        <a:defRPr sz="1400" b="1">
          <a:solidFill>
            <a:schemeClr val="tx1"/>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'Sheet4 (2)'!$B$1</c:f>
              <c:strCache>
                <c:ptCount val="1"/>
                <c:pt idx="0">
                  <c:v>Normalized performance</c:v>
                </c:pt>
              </c:strCache>
            </c:strRef>
          </c:tx>
          <c:spPr>
            <a:solidFill>
              <a:schemeClr val="bg1"/>
            </a:solidFill>
            <a:ln>
              <a:solidFill>
                <a:schemeClr val="tx1"/>
              </a:solidFill>
            </a:ln>
            <a:effectLst/>
          </c:spPr>
          <c:invertIfNegative val="0"/>
          <c:cat>
            <c:strRef>
              <c:f>'Sheet4 (2)'!$A$2:$A$11</c:f>
              <c:strCache>
                <c:ptCount val="10"/>
                <c:pt idx="0">
                  <c:v>BLK </c:v>
                </c:pt>
                <c:pt idx="1">
                  <c:v>SCP </c:v>
                </c:pt>
                <c:pt idx="2">
                  <c:v>RED </c:v>
                </c:pt>
                <c:pt idx="3">
                  <c:v>RAY </c:v>
                </c:pt>
                <c:pt idx="4">
                  <c:v>TRA </c:v>
                </c:pt>
                <c:pt idx="5">
                  <c:v>SPMV </c:v>
                </c:pt>
                <c:pt idx="6">
                  <c:v>ST2D </c:v>
                </c:pt>
                <c:pt idx="7">
                  <c:v>PVC </c:v>
                </c:pt>
                <c:pt idx="8">
                  <c:v>LIB </c:v>
                </c:pt>
                <c:pt idx="9">
                  <c:v>JPEG </c:v>
                </c:pt>
              </c:strCache>
            </c:strRef>
          </c:cat>
          <c:val>
            <c:numRef>
              <c:f>'Sheet4 (2)'!$B$2:$B$11</c:f>
              <c:numCache>
                <c:formatCode>General</c:formatCode>
                <c:ptCount val="10"/>
                <c:pt idx="0">
                  <c:v>0.763100715394642</c:v>
                </c:pt>
                <c:pt idx="1">
                  <c:v>0.856200280970959</c:v>
                </c:pt>
                <c:pt idx="2">
                  <c:v>0.893888097874809</c:v>
                </c:pt>
                <c:pt idx="3">
                  <c:v>0.909692738256932</c:v>
                </c:pt>
                <c:pt idx="4">
                  <c:v>0.911575888829429</c:v>
                </c:pt>
                <c:pt idx="5">
                  <c:v>0.931314289700631</c:v>
                </c:pt>
                <c:pt idx="6">
                  <c:v>0.972829920797215</c:v>
                </c:pt>
                <c:pt idx="7">
                  <c:v>0.991390801935902</c:v>
                </c:pt>
                <c:pt idx="8">
                  <c:v>1.004651427823727</c:v>
                </c:pt>
                <c:pt idx="9">
                  <c:v>1.016833433724267</c:v>
                </c:pt>
              </c:numCache>
            </c:numRef>
          </c:val>
          <c:extLst xmlns:c16r2="http://schemas.microsoft.com/office/drawing/2015/06/chart">
            <c:ext xmlns:c16="http://schemas.microsoft.com/office/drawing/2014/chart" uri="{C3380CC4-5D6E-409C-BE32-E72D297353CC}">
              <c16:uniqueId val="{00000000-C71D-4B9C-B659-E969B852EC35}"/>
            </c:ext>
          </c:extLst>
        </c:ser>
        <c:ser>
          <c:idx val="1"/>
          <c:order val="1"/>
          <c:tx>
            <c:strRef>
              <c:f>'Sheet4 (2)'!$C$1</c:f>
              <c:strCache>
                <c:ptCount val="1"/>
                <c:pt idx="0">
                  <c:v>Normalized stall cycles per L1 miss</c:v>
                </c:pt>
              </c:strCache>
            </c:strRef>
          </c:tx>
          <c:spPr>
            <a:solidFill>
              <a:schemeClr val="tx1"/>
            </a:solidFill>
            <a:ln>
              <a:noFill/>
            </a:ln>
            <a:effectLst/>
          </c:spPr>
          <c:invertIfNegative val="0"/>
          <c:cat>
            <c:strRef>
              <c:f>'Sheet4 (2)'!$A$2:$A$11</c:f>
              <c:strCache>
                <c:ptCount val="10"/>
                <c:pt idx="0">
                  <c:v>BLK </c:v>
                </c:pt>
                <c:pt idx="1">
                  <c:v>SCP </c:v>
                </c:pt>
                <c:pt idx="2">
                  <c:v>RED </c:v>
                </c:pt>
                <c:pt idx="3">
                  <c:v>RAY </c:v>
                </c:pt>
                <c:pt idx="4">
                  <c:v>TRA </c:v>
                </c:pt>
                <c:pt idx="5">
                  <c:v>SPMV </c:v>
                </c:pt>
                <c:pt idx="6">
                  <c:v>ST2D </c:v>
                </c:pt>
                <c:pt idx="7">
                  <c:v>PVC </c:v>
                </c:pt>
                <c:pt idx="8">
                  <c:v>LIB </c:v>
                </c:pt>
                <c:pt idx="9">
                  <c:v>JPEG </c:v>
                </c:pt>
              </c:strCache>
            </c:strRef>
          </c:cat>
          <c:val>
            <c:numRef>
              <c:f>'Sheet4 (2)'!$C$2:$C$11</c:f>
              <c:numCache>
                <c:formatCode>General</c:formatCode>
                <c:ptCount val="10"/>
                <c:pt idx="0">
                  <c:v>1.350834755860074</c:v>
                </c:pt>
                <c:pt idx="1">
                  <c:v>1.188909825491605</c:v>
                </c:pt>
                <c:pt idx="2">
                  <c:v>1.170257981477164</c:v>
                </c:pt>
                <c:pt idx="3">
                  <c:v>1.1477019145446</c:v>
                </c:pt>
                <c:pt idx="4">
                  <c:v>1.104263704986757</c:v>
                </c:pt>
                <c:pt idx="5">
                  <c:v>1.131941197263565</c:v>
                </c:pt>
                <c:pt idx="6">
                  <c:v>1.013439869794251</c:v>
                </c:pt>
                <c:pt idx="7">
                  <c:v>0.981890957325993</c:v>
                </c:pt>
                <c:pt idx="8">
                  <c:v>0.973060886950167</c:v>
                </c:pt>
                <c:pt idx="9">
                  <c:v>0.975387577114863</c:v>
                </c:pt>
              </c:numCache>
            </c:numRef>
          </c:val>
          <c:extLst xmlns:c16r2="http://schemas.microsoft.com/office/drawing/2015/06/chart">
            <c:ext xmlns:c16="http://schemas.microsoft.com/office/drawing/2014/chart" uri="{C3380CC4-5D6E-409C-BE32-E72D297353CC}">
              <c16:uniqueId val="{00000001-C71D-4B9C-B659-E969B852EC35}"/>
            </c:ext>
          </c:extLst>
        </c:ser>
        <c:dLbls>
          <c:showLegendKey val="0"/>
          <c:showVal val="0"/>
          <c:showCatName val="0"/>
          <c:showSerName val="0"/>
          <c:showPercent val="0"/>
          <c:showBubbleSize val="0"/>
        </c:dLbls>
        <c:gapWidth val="219"/>
        <c:axId val="-2094108064"/>
        <c:axId val="2115773456"/>
      </c:barChart>
      <c:scatterChart>
        <c:scatterStyle val="smoothMarker"/>
        <c:varyColors val="0"/>
        <c:ser>
          <c:idx val="2"/>
          <c:order val="2"/>
          <c:tx>
            <c:strRef>
              <c:f>'Sheet4 (2)'!$F$1</c:f>
              <c:strCache>
                <c:ptCount val="1"/>
                <c:pt idx="0">
                  <c:v>average</c:v>
                </c:pt>
              </c:strCache>
            </c:strRef>
          </c:tx>
          <c:spPr>
            <a:ln w="28575" cap="rnd">
              <a:solidFill>
                <a:schemeClr val="tx1"/>
              </a:solidFill>
              <a:round/>
            </a:ln>
            <a:effectLst/>
          </c:spPr>
          <c:marker>
            <c:symbol val="none"/>
          </c:marker>
          <c:xVal>
            <c:numRef>
              <c:f>'Sheet4 (2)'!$E$2:$E$3</c:f>
              <c:numCache>
                <c:formatCode>General</c:formatCode>
                <c:ptCount val="2"/>
                <c:pt idx="0">
                  <c:v>0.0</c:v>
                </c:pt>
                <c:pt idx="1">
                  <c:v>1.0</c:v>
                </c:pt>
              </c:numCache>
            </c:numRef>
          </c:xVal>
          <c:yVal>
            <c:numRef>
              <c:f>'Sheet4 (2)'!$F$2:$F$3</c:f>
              <c:numCache>
                <c:formatCode>General</c:formatCode>
                <c:ptCount val="2"/>
                <c:pt idx="0">
                  <c:v>1.0</c:v>
                </c:pt>
                <c:pt idx="1">
                  <c:v>1.0</c:v>
                </c:pt>
              </c:numCache>
            </c:numRef>
          </c:yVal>
          <c:smooth val="1"/>
          <c:extLst xmlns:c16r2="http://schemas.microsoft.com/office/drawing/2015/06/chart">
            <c:ext xmlns:c16="http://schemas.microsoft.com/office/drawing/2014/chart" uri="{C3380CC4-5D6E-409C-BE32-E72D297353CC}">
              <c16:uniqueId val="{00000002-C71D-4B9C-B659-E969B852EC35}"/>
            </c:ext>
          </c:extLst>
        </c:ser>
        <c:dLbls>
          <c:showLegendKey val="0"/>
          <c:showVal val="0"/>
          <c:showCatName val="0"/>
          <c:showSerName val="0"/>
          <c:showPercent val="0"/>
          <c:showBubbleSize val="0"/>
        </c:dLbls>
        <c:axId val="2126191648"/>
        <c:axId val="2115664144"/>
      </c:scatterChart>
      <c:catAx>
        <c:axId val="-2094108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2115773456"/>
        <c:crosses val="autoZero"/>
        <c:auto val="1"/>
        <c:lblAlgn val="ctr"/>
        <c:lblOffset val="100"/>
        <c:noMultiLvlLbl val="0"/>
      </c:catAx>
      <c:valAx>
        <c:axId val="2115773456"/>
        <c:scaling>
          <c:orientation val="minMax"/>
          <c:max val="1.5"/>
          <c:min val="0.0"/>
        </c:scaling>
        <c:delete val="0"/>
        <c:axPos val="l"/>
        <c:majorGridlines>
          <c:spPr>
            <a:ln w="9525" cap="flat" cmpd="sng" algn="ctr">
              <a:solidFill>
                <a:schemeClr val="tx1">
                  <a:lumMod val="15000"/>
                  <a:lumOff val="85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2094108064"/>
        <c:crosses val="autoZero"/>
        <c:crossBetween val="between"/>
        <c:majorUnit val="0.5"/>
      </c:valAx>
      <c:valAx>
        <c:axId val="2115664144"/>
        <c:scaling>
          <c:orientation val="minMax"/>
        </c:scaling>
        <c:delete val="1"/>
        <c:axPos val="r"/>
        <c:numFmt formatCode="General" sourceLinked="1"/>
        <c:majorTickMark val="out"/>
        <c:minorTickMark val="none"/>
        <c:tickLblPos val="nextTo"/>
        <c:crossAx val="2126191648"/>
        <c:crosses val="max"/>
        <c:crossBetween val="midCat"/>
      </c:valAx>
      <c:valAx>
        <c:axId val="2126191648"/>
        <c:scaling>
          <c:orientation val="minMax"/>
          <c:max val="1.0"/>
        </c:scaling>
        <c:delete val="0"/>
        <c:axPos val="t"/>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2115664144"/>
        <c:crosses val="max"/>
        <c:crossBetween val="midCat"/>
      </c:valAx>
      <c:spPr>
        <a:noFill/>
        <a:ln>
          <a:solidFill>
            <a:schemeClr val="tx1"/>
          </a:solidFill>
        </a:ln>
        <a:effectLst/>
      </c:spPr>
    </c:plotArea>
    <c:legend>
      <c:legendPos val="t"/>
      <c:legendEntry>
        <c:idx val="2"/>
        <c:delete val="1"/>
      </c:legendEntry>
      <c:layout>
        <c:manualLayout>
          <c:xMode val="edge"/>
          <c:yMode val="edge"/>
          <c:x val="0.25485473440449"/>
          <c:y val="0.0774331190252595"/>
          <c:w val="0.744164583284656"/>
          <c:h val="0.168626921634796"/>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800" b="1">
          <a:solidFill>
            <a:schemeClr val="tx1"/>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Leakage_normalized!$C$1</c:f>
              <c:strCache>
                <c:ptCount val="1"/>
                <c:pt idx="0">
                  <c:v>uC-States</c:v>
                </c:pt>
              </c:strCache>
            </c:strRef>
          </c:tx>
          <c:spPr>
            <a:solidFill>
              <a:srgbClr val="FF0000"/>
            </a:solidFill>
            <a:ln>
              <a:solidFill>
                <a:schemeClr val="tx1"/>
              </a:solidFill>
            </a:ln>
            <a:effectLst/>
          </c:spPr>
          <c:invertIfNegative val="0"/>
          <c:cat>
            <c:strRef>
              <c:f>Leakage_normalized!$A$2:$A$37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GMEAN</c:v>
                </c:pt>
              </c:strCache>
            </c:strRef>
          </c:cat>
          <c:val>
            <c:numRef>
              <c:f>Leakage_normalized!$C$2:$C$37</c:f>
              <c:numCache>
                <c:formatCode>General</c:formatCode>
                <c:ptCount val="36"/>
                <c:pt idx="0">
                  <c:v>0.772516448966661</c:v>
                </c:pt>
                <c:pt idx="1">
                  <c:v>0.975127357008764</c:v>
                </c:pt>
                <c:pt idx="2">
                  <c:v>0.787128223189754</c:v>
                </c:pt>
                <c:pt idx="3">
                  <c:v>0.939910034153431</c:v>
                </c:pt>
                <c:pt idx="4">
                  <c:v>0.771139507818941</c:v>
                </c:pt>
                <c:pt idx="5">
                  <c:v>0.964269542636178</c:v>
                </c:pt>
                <c:pt idx="6">
                  <c:v>0.855300211149739</c:v>
                </c:pt>
                <c:pt idx="7">
                  <c:v>0.838667456321431</c:v>
                </c:pt>
                <c:pt idx="8">
                  <c:v>0.986309940161157</c:v>
                </c:pt>
                <c:pt idx="9">
                  <c:v>0.767909866989824</c:v>
                </c:pt>
                <c:pt idx="10">
                  <c:v>0.770839771392364</c:v>
                </c:pt>
                <c:pt idx="11">
                  <c:v>0.992910437435065</c:v>
                </c:pt>
                <c:pt idx="12">
                  <c:v>0.772651179338627</c:v>
                </c:pt>
                <c:pt idx="13">
                  <c:v>0.986015730019926</c:v>
                </c:pt>
                <c:pt idx="14">
                  <c:v>0.912010809964891</c:v>
                </c:pt>
                <c:pt idx="15">
                  <c:v>0.773593533132173</c:v>
                </c:pt>
                <c:pt idx="16">
                  <c:v>0.983427820353436</c:v>
                </c:pt>
                <c:pt idx="17">
                  <c:v>0.981944719581424</c:v>
                </c:pt>
                <c:pt idx="18">
                  <c:v>0.967151185240821</c:v>
                </c:pt>
                <c:pt idx="19">
                  <c:v>0.772995797823292</c:v>
                </c:pt>
                <c:pt idx="20">
                  <c:v>0.771957228438328</c:v>
                </c:pt>
                <c:pt idx="21">
                  <c:v>0.817831869416925</c:v>
                </c:pt>
                <c:pt idx="22">
                  <c:v>0.771136113565956</c:v>
                </c:pt>
                <c:pt idx="23">
                  <c:v>0.771190358598746</c:v>
                </c:pt>
                <c:pt idx="24">
                  <c:v>0.772157654256399</c:v>
                </c:pt>
                <c:pt idx="25">
                  <c:v>0.773553946414129</c:v>
                </c:pt>
                <c:pt idx="26">
                  <c:v>0.771254269872965</c:v>
                </c:pt>
                <c:pt idx="27">
                  <c:v>0.793634030087267</c:v>
                </c:pt>
                <c:pt idx="28">
                  <c:v>0.770016086269753</c:v>
                </c:pt>
                <c:pt idx="29">
                  <c:v>0.77894928993941</c:v>
                </c:pt>
                <c:pt idx="30">
                  <c:v>0.972682767641865</c:v>
                </c:pt>
                <c:pt idx="31">
                  <c:v>0.768225428113764</c:v>
                </c:pt>
                <c:pt idx="32">
                  <c:v>0.770998281257063</c:v>
                </c:pt>
                <c:pt idx="33">
                  <c:v>0.771091270898456</c:v>
                </c:pt>
                <c:pt idx="35">
                  <c:v>0.837893053775271</c:v>
                </c:pt>
              </c:numCache>
            </c:numRef>
          </c:val>
          <c:extLst xmlns:c16r2="http://schemas.microsoft.com/office/drawing/2015/06/chart">
            <c:ext xmlns:c16="http://schemas.microsoft.com/office/drawing/2014/chart" uri="{C3380CC4-5D6E-409C-BE32-E72D297353CC}">
              <c16:uniqueId val="{00000000-66B3-47EF-B1BE-CA6731B196E2}"/>
            </c:ext>
          </c:extLst>
        </c:ser>
        <c:dLbls>
          <c:showLegendKey val="0"/>
          <c:showVal val="0"/>
          <c:showCatName val="0"/>
          <c:showSerName val="0"/>
          <c:showPercent val="0"/>
          <c:showBubbleSize val="0"/>
        </c:dLbls>
        <c:gapWidth val="100"/>
        <c:axId val="-2102836928"/>
        <c:axId val="2122070896"/>
      </c:barChart>
      <c:scatterChart>
        <c:scatterStyle val="smoothMarker"/>
        <c:varyColors val="0"/>
        <c:ser>
          <c:idx val="1"/>
          <c:order val="1"/>
          <c:tx>
            <c:strRef>
              <c:f>Leakage_normalized!$I$37</c:f>
              <c:strCache>
                <c:ptCount val="1"/>
                <c:pt idx="0">
                  <c:v>C_HALF</c:v>
                </c:pt>
              </c:strCache>
            </c:strRef>
          </c:tx>
          <c:spPr>
            <a:ln w="28575" cap="rnd">
              <a:solidFill>
                <a:schemeClr val="tx1"/>
              </a:solidFill>
              <a:round/>
            </a:ln>
            <a:effectLst/>
          </c:spPr>
          <c:marker>
            <c:symbol val="none"/>
          </c:marker>
          <c:xVal>
            <c:numRef>
              <c:f>Leakage_normalized!$H$38:$H$39</c:f>
              <c:numCache>
                <c:formatCode>General</c:formatCode>
                <c:ptCount val="2"/>
                <c:pt idx="0">
                  <c:v>0.0</c:v>
                </c:pt>
                <c:pt idx="1">
                  <c:v>1.0</c:v>
                </c:pt>
              </c:numCache>
            </c:numRef>
          </c:xVal>
          <c:yVal>
            <c:numRef>
              <c:f>Leakage_normalized!$I$38:$I$39</c:f>
              <c:numCache>
                <c:formatCode>General</c:formatCode>
                <c:ptCount val="2"/>
                <c:pt idx="0">
                  <c:v>0.696558038068283</c:v>
                </c:pt>
                <c:pt idx="1">
                  <c:v>0.696558038068283</c:v>
                </c:pt>
              </c:numCache>
            </c:numRef>
          </c:yVal>
          <c:smooth val="1"/>
          <c:extLst xmlns:c16r2="http://schemas.microsoft.com/office/drawing/2015/06/chart">
            <c:ext xmlns:c16="http://schemas.microsoft.com/office/drawing/2014/chart" uri="{C3380CC4-5D6E-409C-BE32-E72D297353CC}">
              <c16:uniqueId val="{00000001-66B3-47EF-B1BE-CA6731B196E2}"/>
            </c:ext>
          </c:extLst>
        </c:ser>
        <c:dLbls>
          <c:showLegendKey val="0"/>
          <c:showVal val="0"/>
          <c:showCatName val="0"/>
          <c:showSerName val="0"/>
          <c:showPercent val="0"/>
          <c:showBubbleSize val="0"/>
        </c:dLbls>
        <c:axId val="-2102435280"/>
        <c:axId val="2121798512"/>
      </c:scatterChart>
      <c:catAx>
        <c:axId val="-210283692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2122070896"/>
        <c:crosses val="autoZero"/>
        <c:auto val="1"/>
        <c:lblAlgn val="ctr"/>
        <c:lblOffset val="100"/>
        <c:noMultiLvlLbl val="0"/>
      </c:catAx>
      <c:valAx>
        <c:axId val="2122070896"/>
        <c:scaling>
          <c:orientation val="minMax"/>
          <c:max val="1.0"/>
          <c:min val="0.5"/>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US"/>
                  <a:t>Normalized Static Power</a:t>
                </a:r>
              </a:p>
            </c:rich>
          </c:tx>
          <c:layout>
            <c:manualLayout>
              <c:xMode val="edge"/>
              <c:yMode val="edge"/>
              <c:x val="0.0125031257814454"/>
              <c:y val="0.044888451443569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2102836928"/>
        <c:crosses val="autoZero"/>
        <c:crossBetween val="between"/>
        <c:majorUnit val="0.25"/>
      </c:valAx>
      <c:valAx>
        <c:axId val="2121798512"/>
        <c:scaling>
          <c:orientation val="minMax"/>
        </c:scaling>
        <c:delete val="1"/>
        <c:axPos val="r"/>
        <c:numFmt formatCode="General" sourceLinked="1"/>
        <c:majorTickMark val="out"/>
        <c:minorTickMark val="none"/>
        <c:tickLblPos val="nextTo"/>
        <c:crossAx val="-2102435280"/>
        <c:crosses val="max"/>
        <c:crossBetween val="midCat"/>
      </c:valAx>
      <c:valAx>
        <c:axId val="-2102435280"/>
        <c:scaling>
          <c:orientation val="minMax"/>
          <c:max val="1.0"/>
        </c:scaling>
        <c:delete val="0"/>
        <c:axPos val="t"/>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2121798512"/>
        <c:crosses val="max"/>
        <c:crossBetween val="midCat"/>
      </c:valAx>
      <c:spPr>
        <a:noFill/>
        <a:ln>
          <a:solidFill>
            <a:schemeClr val="tx1"/>
          </a:solidFill>
        </a:ln>
        <a:effectLst/>
      </c:spPr>
    </c:plotArea>
    <c:legend>
      <c:legendPos val="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ysClr val="windowText" lastClr="00000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IPC_norm!$C$1</c:f>
              <c:strCache>
                <c:ptCount val="1"/>
                <c:pt idx="0">
                  <c:v>uC-States</c:v>
                </c:pt>
              </c:strCache>
            </c:strRef>
          </c:tx>
          <c:spPr>
            <a:solidFill>
              <a:schemeClr val="accent2"/>
            </a:solidFill>
            <a:ln>
              <a:solidFill>
                <a:schemeClr val="tx1"/>
              </a:solidFill>
            </a:ln>
            <a:effectLst/>
          </c:spPr>
          <c:invertIfNegative val="0"/>
          <c:cat>
            <c:strRef>
              <c:f>IPC_norm!$A$2:$A$37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GMEAN</c:v>
                </c:pt>
              </c:strCache>
            </c:strRef>
          </c:cat>
          <c:val>
            <c:numRef>
              <c:f>IPC_norm!$C$2:$C$37</c:f>
              <c:numCache>
                <c:formatCode>General</c:formatCode>
                <c:ptCount val="36"/>
                <c:pt idx="0">
                  <c:v>1.025845204490251</c:v>
                </c:pt>
                <c:pt idx="1">
                  <c:v>1.168900535711534</c:v>
                </c:pt>
                <c:pt idx="2">
                  <c:v>1.002440578147884</c:v>
                </c:pt>
                <c:pt idx="3">
                  <c:v>0.996268446564131</c:v>
                </c:pt>
                <c:pt idx="4">
                  <c:v>1.027403550553752</c:v>
                </c:pt>
                <c:pt idx="5">
                  <c:v>1.003675724051833</c:v>
                </c:pt>
                <c:pt idx="6">
                  <c:v>1.049117368293242</c:v>
                </c:pt>
                <c:pt idx="7">
                  <c:v>1.135508017814628</c:v>
                </c:pt>
                <c:pt idx="8">
                  <c:v>1.002841146925772</c:v>
                </c:pt>
                <c:pt idx="9">
                  <c:v>1.079458993652528</c:v>
                </c:pt>
                <c:pt idx="10">
                  <c:v>1.011264573503929</c:v>
                </c:pt>
                <c:pt idx="11">
                  <c:v>1.006925453321776</c:v>
                </c:pt>
                <c:pt idx="12">
                  <c:v>0.988488028513103</c:v>
                </c:pt>
                <c:pt idx="13">
                  <c:v>1.032548730758841</c:v>
                </c:pt>
                <c:pt idx="14">
                  <c:v>1.001634907711189</c:v>
                </c:pt>
                <c:pt idx="15">
                  <c:v>0.991571045674339</c:v>
                </c:pt>
                <c:pt idx="16">
                  <c:v>1.010271850879261</c:v>
                </c:pt>
                <c:pt idx="17">
                  <c:v>1.033128201543927</c:v>
                </c:pt>
                <c:pt idx="18">
                  <c:v>1.04296065061581</c:v>
                </c:pt>
                <c:pt idx="19">
                  <c:v>1.068516955693447</c:v>
                </c:pt>
                <c:pt idx="20">
                  <c:v>0.998079355382429</c:v>
                </c:pt>
                <c:pt idx="21">
                  <c:v>1.014298281311301</c:v>
                </c:pt>
                <c:pt idx="22">
                  <c:v>0.998405113925027</c:v>
                </c:pt>
                <c:pt idx="23">
                  <c:v>0.965950233775279</c:v>
                </c:pt>
                <c:pt idx="24">
                  <c:v>1.067621337884312</c:v>
                </c:pt>
                <c:pt idx="25">
                  <c:v>0.979335980157362</c:v>
                </c:pt>
                <c:pt idx="26">
                  <c:v>0.975914695994186</c:v>
                </c:pt>
                <c:pt idx="27">
                  <c:v>0.982816695900532</c:v>
                </c:pt>
                <c:pt idx="28">
                  <c:v>0.992729385873923</c:v>
                </c:pt>
                <c:pt idx="29">
                  <c:v>0.999297963632668</c:v>
                </c:pt>
                <c:pt idx="30">
                  <c:v>0.999256913846071</c:v>
                </c:pt>
                <c:pt idx="31">
                  <c:v>1.068954655703533</c:v>
                </c:pt>
                <c:pt idx="32">
                  <c:v>1.00773032723023</c:v>
                </c:pt>
                <c:pt idx="33">
                  <c:v>0.990415671285236</c:v>
                </c:pt>
                <c:pt idx="35">
                  <c:v>1.020293249609629</c:v>
                </c:pt>
              </c:numCache>
            </c:numRef>
          </c:val>
          <c:extLst xmlns:c16r2="http://schemas.microsoft.com/office/drawing/2015/06/chart">
            <c:ext xmlns:c16="http://schemas.microsoft.com/office/drawing/2014/chart" uri="{C3380CC4-5D6E-409C-BE32-E72D297353CC}">
              <c16:uniqueId val="{00000000-C6F8-447A-8EC5-0876522F21F4}"/>
            </c:ext>
          </c:extLst>
        </c:ser>
        <c:ser>
          <c:idx val="0"/>
          <c:order val="1"/>
          <c:tx>
            <c:strRef>
              <c:f>IPC_norm!$B$1</c:f>
              <c:strCache>
                <c:ptCount val="1"/>
                <c:pt idx="0">
                  <c:v>C_HALF</c:v>
                </c:pt>
              </c:strCache>
            </c:strRef>
          </c:tx>
          <c:spPr>
            <a:solidFill>
              <a:schemeClr val="tx1"/>
            </a:solidFill>
            <a:ln>
              <a:solidFill>
                <a:schemeClr val="tx1"/>
              </a:solidFill>
            </a:ln>
            <a:effectLst/>
          </c:spPr>
          <c:invertIfNegative val="0"/>
          <c:cat>
            <c:strRef>
              <c:f>IPC_norm!$A$2:$A$37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GMEAN</c:v>
                </c:pt>
              </c:strCache>
            </c:strRef>
          </c:cat>
          <c:val>
            <c:numRef>
              <c:f>IPC_norm!$B$2:$B$37</c:f>
              <c:numCache>
                <c:formatCode>General</c:formatCode>
                <c:ptCount val="36"/>
                <c:pt idx="0">
                  <c:v>1.031648394932055</c:v>
                </c:pt>
                <c:pt idx="1">
                  <c:v>1.194059440499212</c:v>
                </c:pt>
                <c:pt idx="2">
                  <c:v>0.995525900675277</c:v>
                </c:pt>
                <c:pt idx="3">
                  <c:v>0.946335452353991</c:v>
                </c:pt>
                <c:pt idx="4">
                  <c:v>1.024979180773152</c:v>
                </c:pt>
                <c:pt idx="5">
                  <c:v>0.820617145607557</c:v>
                </c:pt>
                <c:pt idx="6">
                  <c:v>1.050783641743668</c:v>
                </c:pt>
                <c:pt idx="7">
                  <c:v>1.132801334513467</c:v>
                </c:pt>
                <c:pt idx="8">
                  <c:v>0.689180757587783</c:v>
                </c:pt>
                <c:pt idx="9">
                  <c:v>1.087937702299382</c:v>
                </c:pt>
                <c:pt idx="10">
                  <c:v>1.010931210673603</c:v>
                </c:pt>
                <c:pt idx="11">
                  <c:v>0.881105004527728</c:v>
                </c:pt>
                <c:pt idx="12">
                  <c:v>0.959224810954297</c:v>
                </c:pt>
                <c:pt idx="13">
                  <c:v>0.816864137366964</c:v>
                </c:pt>
                <c:pt idx="14">
                  <c:v>0.69135439143932</c:v>
                </c:pt>
                <c:pt idx="15">
                  <c:v>0.982374992580146</c:v>
                </c:pt>
                <c:pt idx="16">
                  <c:v>0.651176729102432</c:v>
                </c:pt>
                <c:pt idx="17">
                  <c:v>0.766315778320956</c:v>
                </c:pt>
                <c:pt idx="18">
                  <c:v>0.696010088905244</c:v>
                </c:pt>
                <c:pt idx="19">
                  <c:v>1.08651114896811</c:v>
                </c:pt>
                <c:pt idx="20">
                  <c:v>1.004028208531596</c:v>
                </c:pt>
                <c:pt idx="21">
                  <c:v>0.942882416155138</c:v>
                </c:pt>
                <c:pt idx="22">
                  <c:v>1.000077171906854</c:v>
                </c:pt>
                <c:pt idx="23">
                  <c:v>0.651142247008035</c:v>
                </c:pt>
                <c:pt idx="24">
                  <c:v>1.078752618105655</c:v>
                </c:pt>
                <c:pt idx="25">
                  <c:v>0.967748519647296</c:v>
                </c:pt>
                <c:pt idx="26">
                  <c:v>0.844513990510835</c:v>
                </c:pt>
                <c:pt idx="27">
                  <c:v>0.936874551492002</c:v>
                </c:pt>
                <c:pt idx="28">
                  <c:v>1.008932070165733</c:v>
                </c:pt>
                <c:pt idx="29">
                  <c:v>0.986042408538979</c:v>
                </c:pt>
                <c:pt idx="30">
                  <c:v>0.814048308007014</c:v>
                </c:pt>
                <c:pt idx="31">
                  <c:v>1.08271668917474</c:v>
                </c:pt>
                <c:pt idx="32">
                  <c:v>1.009909427347098</c:v>
                </c:pt>
                <c:pt idx="33">
                  <c:v>0.994505494505495</c:v>
                </c:pt>
                <c:pt idx="35">
                  <c:v>0.924721139939156</c:v>
                </c:pt>
              </c:numCache>
            </c:numRef>
          </c:val>
          <c:extLst xmlns:c16r2="http://schemas.microsoft.com/office/drawing/2015/06/chart">
            <c:ext xmlns:c16="http://schemas.microsoft.com/office/drawing/2014/chart" uri="{C3380CC4-5D6E-409C-BE32-E72D297353CC}">
              <c16:uniqueId val="{00000001-C6F8-447A-8EC5-0876522F21F4}"/>
            </c:ext>
          </c:extLst>
        </c:ser>
        <c:dLbls>
          <c:showLegendKey val="0"/>
          <c:showVal val="0"/>
          <c:showCatName val="0"/>
          <c:showSerName val="0"/>
          <c:showPercent val="0"/>
          <c:showBubbleSize val="0"/>
        </c:dLbls>
        <c:gapWidth val="150"/>
        <c:axId val="2133283472"/>
        <c:axId val="2133000816"/>
      </c:barChart>
      <c:catAx>
        <c:axId val="21332834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33000816"/>
        <c:crosses val="autoZero"/>
        <c:auto val="1"/>
        <c:lblAlgn val="ctr"/>
        <c:lblOffset val="100"/>
        <c:noMultiLvlLbl val="0"/>
      </c:catAx>
      <c:valAx>
        <c:axId val="2133000816"/>
        <c:scaling>
          <c:orientation val="minMax"/>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dirty="0"/>
                  <a:t>Normalized Performance</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33283472"/>
        <c:crosses val="autoZero"/>
        <c:crossBetween val="between"/>
      </c:valAx>
      <c:spPr>
        <a:noFill/>
        <a:ln>
          <a:solidFill>
            <a:schemeClr val="tx1"/>
          </a:solidFill>
        </a:ln>
        <a:effectLst/>
      </c:spPr>
    </c:plotArea>
    <c:legend>
      <c:legendPos val="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results!$F$1</c:f>
              <c:strCache>
                <c:ptCount val="1"/>
                <c:pt idx="0">
                  <c:v>C_Half</c:v>
                </c:pt>
              </c:strCache>
            </c:strRef>
          </c:tx>
          <c:spPr>
            <a:solidFill>
              <a:srgbClr val="FFC000"/>
            </a:solidFill>
            <a:ln>
              <a:solidFill>
                <a:schemeClr val="tx1"/>
              </a:solidFill>
            </a:ln>
            <a:effectLst/>
          </c:spPr>
          <c:invertIfNegative val="0"/>
          <c:cat>
            <c:strRef>
              <c:f>results!$A$2:$A$12</c:f>
              <c:strCache>
                <c:ptCount val="11"/>
                <c:pt idx="0">
                  <c:v>BLK_MM </c:v>
                </c:pt>
                <c:pt idx="1">
                  <c:v>BLK_SAD </c:v>
                </c:pt>
                <c:pt idx="2">
                  <c:v>BLK_NN </c:v>
                </c:pt>
                <c:pt idx="3">
                  <c:v>SCP_MM </c:v>
                </c:pt>
                <c:pt idx="4">
                  <c:v>SCP_SAD </c:v>
                </c:pt>
                <c:pt idx="5">
                  <c:v>SCP_NN </c:v>
                </c:pt>
                <c:pt idx="6">
                  <c:v>FWT_MM </c:v>
                </c:pt>
                <c:pt idx="7">
                  <c:v>FWT_SAD </c:v>
                </c:pt>
                <c:pt idx="8">
                  <c:v>FWT_NN </c:v>
                </c:pt>
                <c:pt idx="10">
                  <c:v>GMEAN</c:v>
                </c:pt>
              </c:strCache>
            </c:strRef>
          </c:cat>
          <c:val>
            <c:numRef>
              <c:f>results!$F$2:$F$12</c:f>
              <c:numCache>
                <c:formatCode>General</c:formatCode>
                <c:ptCount val="11"/>
                <c:pt idx="0">
                  <c:v>0.806512869717981</c:v>
                </c:pt>
                <c:pt idx="1">
                  <c:v>0.87970382226415</c:v>
                </c:pt>
                <c:pt idx="2">
                  <c:v>0.85180875452462</c:v>
                </c:pt>
                <c:pt idx="3">
                  <c:v>0.846753036985298</c:v>
                </c:pt>
                <c:pt idx="4">
                  <c:v>0.87945295460914</c:v>
                </c:pt>
                <c:pt idx="5">
                  <c:v>0.93429757609744</c:v>
                </c:pt>
                <c:pt idx="6">
                  <c:v>0.830769329973555</c:v>
                </c:pt>
                <c:pt idx="7">
                  <c:v>0.931206178998223</c:v>
                </c:pt>
                <c:pt idx="8">
                  <c:v>0.983752154691868</c:v>
                </c:pt>
                <c:pt idx="10">
                  <c:v>0.881084145473715</c:v>
                </c:pt>
              </c:numCache>
            </c:numRef>
          </c:val>
          <c:extLst xmlns:c16r2="http://schemas.microsoft.com/office/drawing/2015/06/chart">
            <c:ext xmlns:c16="http://schemas.microsoft.com/office/drawing/2014/chart" uri="{C3380CC4-5D6E-409C-BE32-E72D297353CC}">
              <c16:uniqueId val="{00000000-7002-4602-A0F4-89F64823D2AB}"/>
            </c:ext>
          </c:extLst>
        </c:ser>
        <c:ser>
          <c:idx val="1"/>
          <c:order val="1"/>
          <c:tx>
            <c:strRef>
              <c:f>results!$G$1</c:f>
              <c:strCache>
                <c:ptCount val="1"/>
                <c:pt idx="0">
                  <c:v>Heterogeneous</c:v>
                </c:pt>
              </c:strCache>
            </c:strRef>
          </c:tx>
          <c:spPr>
            <a:solidFill>
              <a:schemeClr val="accent5"/>
            </a:solidFill>
            <a:ln>
              <a:solidFill>
                <a:schemeClr val="tx1"/>
              </a:solidFill>
            </a:ln>
            <a:effectLst/>
          </c:spPr>
          <c:invertIfNegative val="0"/>
          <c:cat>
            <c:strRef>
              <c:f>results!$A$2:$A$12</c:f>
              <c:strCache>
                <c:ptCount val="11"/>
                <c:pt idx="0">
                  <c:v>BLK_MM </c:v>
                </c:pt>
                <c:pt idx="1">
                  <c:v>BLK_SAD </c:v>
                </c:pt>
                <c:pt idx="2">
                  <c:v>BLK_NN </c:v>
                </c:pt>
                <c:pt idx="3">
                  <c:v>SCP_MM </c:v>
                </c:pt>
                <c:pt idx="4">
                  <c:v>SCP_SAD </c:v>
                </c:pt>
                <c:pt idx="5">
                  <c:v>SCP_NN </c:v>
                </c:pt>
                <c:pt idx="6">
                  <c:v>FWT_MM </c:v>
                </c:pt>
                <c:pt idx="7">
                  <c:v>FWT_SAD </c:v>
                </c:pt>
                <c:pt idx="8">
                  <c:v>FWT_NN </c:v>
                </c:pt>
                <c:pt idx="10">
                  <c:v>GMEAN</c:v>
                </c:pt>
              </c:strCache>
            </c:strRef>
          </c:cat>
          <c:val>
            <c:numRef>
              <c:f>results!$G$2:$G$12</c:f>
              <c:numCache>
                <c:formatCode>General</c:formatCode>
                <c:ptCount val="11"/>
                <c:pt idx="0">
                  <c:v>1.033633059298723</c:v>
                </c:pt>
                <c:pt idx="1">
                  <c:v>0.971480858219885</c:v>
                </c:pt>
                <c:pt idx="2">
                  <c:v>0.951172733692108</c:v>
                </c:pt>
                <c:pt idx="3">
                  <c:v>1.033473467097433</c:v>
                </c:pt>
                <c:pt idx="4">
                  <c:v>0.962568637332459</c:v>
                </c:pt>
                <c:pt idx="5">
                  <c:v>1.015642376559174</c:v>
                </c:pt>
                <c:pt idx="6">
                  <c:v>1.020380078465054</c:v>
                </c:pt>
                <c:pt idx="7">
                  <c:v>0.993556835765601</c:v>
                </c:pt>
                <c:pt idx="8">
                  <c:v>1.010118234391201</c:v>
                </c:pt>
                <c:pt idx="10">
                  <c:v>0.99868552074986</c:v>
                </c:pt>
              </c:numCache>
            </c:numRef>
          </c:val>
          <c:extLst xmlns:c16r2="http://schemas.microsoft.com/office/drawing/2015/06/chart">
            <c:ext xmlns:c16="http://schemas.microsoft.com/office/drawing/2014/chart" uri="{C3380CC4-5D6E-409C-BE32-E72D297353CC}">
              <c16:uniqueId val="{00000001-7002-4602-A0F4-89F64823D2AB}"/>
            </c:ext>
          </c:extLst>
        </c:ser>
        <c:dLbls>
          <c:showLegendKey val="0"/>
          <c:showVal val="0"/>
          <c:showCatName val="0"/>
          <c:showSerName val="0"/>
          <c:showPercent val="0"/>
          <c:showBubbleSize val="0"/>
        </c:dLbls>
        <c:gapWidth val="150"/>
        <c:axId val="2129307280"/>
        <c:axId val="2128611296"/>
      </c:barChart>
      <c:catAx>
        <c:axId val="21293072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2128611296"/>
        <c:crosses val="autoZero"/>
        <c:auto val="1"/>
        <c:lblAlgn val="ctr"/>
        <c:lblOffset val="100"/>
        <c:noMultiLvlLbl val="0"/>
      </c:catAx>
      <c:valAx>
        <c:axId val="2128611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dirty="0"/>
                  <a:t>Normalized Performance</a:t>
                </a:r>
              </a:p>
            </c:rich>
          </c:tx>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2129307280"/>
        <c:crosses val="autoZero"/>
        <c:crossBetween val="between"/>
      </c:valAx>
      <c:spPr>
        <a:noFill/>
        <a:ln>
          <a:solidFill>
            <a:schemeClr val="tx1"/>
          </a:solidFill>
        </a:ln>
        <a:effectLst/>
      </c:spPr>
    </c:plotArea>
    <c:legend>
      <c:legendPos val="t"/>
      <c:layout>
        <c:manualLayout>
          <c:xMode val="edge"/>
          <c:yMode val="edge"/>
          <c:x val="0.187661013527155"/>
          <c:y val="0.0151515151515152"/>
          <c:w val="0.773395719765799"/>
          <c:h val="0.0700888809353376"/>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1">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newalgo!$BZ$1</c:f>
              <c:strCache>
                <c:ptCount val="1"/>
                <c:pt idx="0">
                  <c:v>IFID</c:v>
                </c:pt>
              </c:strCache>
            </c:strRef>
          </c:tx>
          <c:spPr>
            <a:solidFill>
              <a:schemeClr val="bg1"/>
            </a:solidFill>
            <a:ln>
              <a:solidFill>
                <a:schemeClr val="tx1"/>
              </a:solidFill>
            </a:ln>
            <a:effectLst/>
          </c:spPr>
          <c:invertIfNegative val="0"/>
          <c:cat>
            <c:strRef>
              <c:f>newalgo!$A$2:$A$42</c:f>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extLst xmlns:c16r2="http://schemas.microsoft.com/office/drawing/2015/06/chart"/>
            </c:strRef>
          </c:cat>
          <c:val>
            <c:numRef>
              <c:f>newalgo!$BZ$2:$BZ$42</c:f>
              <c:numCache>
                <c:formatCode>General</c:formatCode>
                <c:ptCount val="39"/>
                <c:pt idx="0">
                  <c:v>0.749522</c:v>
                </c:pt>
                <c:pt idx="1">
                  <c:v>0.760204</c:v>
                </c:pt>
                <c:pt idx="2">
                  <c:v>0.71428575</c:v>
                </c:pt>
                <c:pt idx="3">
                  <c:v>0.75373125</c:v>
                </c:pt>
                <c:pt idx="4">
                  <c:v>0.75061425</c:v>
                </c:pt>
                <c:pt idx="5">
                  <c:v>0.94622275</c:v>
                </c:pt>
                <c:pt idx="6">
                  <c:v>0.8157895</c:v>
                </c:pt>
                <c:pt idx="7">
                  <c:v>0.77631575</c:v>
                </c:pt>
                <c:pt idx="8">
                  <c:v>1.0</c:v>
                </c:pt>
                <c:pt idx="9">
                  <c:v>0.6785715</c:v>
                </c:pt>
                <c:pt idx="10">
                  <c:v>0.64923075</c:v>
                </c:pt>
                <c:pt idx="11">
                  <c:v>0.7068965</c:v>
                </c:pt>
                <c:pt idx="12">
                  <c:v>1.0</c:v>
                </c:pt>
                <c:pt idx="13">
                  <c:v>0.754717</c:v>
                </c:pt>
                <c:pt idx="14">
                  <c:v>0.736842</c:v>
                </c:pt>
                <c:pt idx="15">
                  <c:v>1.0</c:v>
                </c:pt>
                <c:pt idx="16">
                  <c:v>0.9285715</c:v>
                </c:pt>
                <c:pt idx="17">
                  <c:v>0.751953</c:v>
                </c:pt>
                <c:pt idx="18">
                  <c:v>1.0</c:v>
                </c:pt>
                <c:pt idx="19">
                  <c:v>0.6905445</c:v>
                </c:pt>
                <c:pt idx="20">
                  <c:v>1.0</c:v>
                </c:pt>
                <c:pt idx="21">
                  <c:v>1.0</c:v>
                </c:pt>
                <c:pt idx="22">
                  <c:v>0.757353</c:v>
                </c:pt>
                <c:pt idx="23">
                  <c:v>0.7522935</c:v>
                </c:pt>
                <c:pt idx="24">
                  <c:v>0.801653</c:v>
                </c:pt>
                <c:pt idx="25">
                  <c:v>0.75092925</c:v>
                </c:pt>
                <c:pt idx="26">
                  <c:v>1.0</c:v>
                </c:pt>
                <c:pt idx="27">
                  <c:v>0.7504655</c:v>
                </c:pt>
                <c:pt idx="28">
                  <c:v>0.75113125</c:v>
                </c:pt>
                <c:pt idx="29">
                  <c:v>0.75431025</c:v>
                </c:pt>
                <c:pt idx="30">
                  <c:v>0.754673</c:v>
                </c:pt>
                <c:pt idx="31">
                  <c:v>0.751031</c:v>
                </c:pt>
                <c:pt idx="32">
                  <c:v>0.75838925</c:v>
                </c:pt>
                <c:pt idx="33">
                  <c:v>0.69672125</c:v>
                </c:pt>
                <c:pt idx="34">
                  <c:v>0.7558595</c:v>
                </c:pt>
                <c:pt idx="35">
                  <c:v>1.0</c:v>
                </c:pt>
                <c:pt idx="36">
                  <c:v>0.65</c:v>
                </c:pt>
                <c:pt idx="37">
                  <c:v>0.74784775</c:v>
                </c:pt>
                <c:pt idx="38">
                  <c:v>0.750622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32C5-45BC-AAE8-C8A7E5450E99}"/>
            </c:ext>
          </c:extLst>
        </c:ser>
        <c:ser>
          <c:idx val="1"/>
          <c:order val="1"/>
          <c:tx>
            <c:strRef>
              <c:f>newalgo!$CA$1</c:f>
              <c:strCache>
                <c:ptCount val="1"/>
                <c:pt idx="0">
                  <c:v>SCH</c:v>
                </c:pt>
              </c:strCache>
            </c:strRef>
          </c:tx>
          <c:spPr>
            <a:solidFill>
              <a:schemeClr val="tx1"/>
            </a:solidFill>
            <a:ln>
              <a:solidFill>
                <a:schemeClr val="tx1"/>
              </a:solidFill>
            </a:ln>
            <a:effectLst/>
          </c:spPr>
          <c:invertIfNegative val="0"/>
          <c:cat>
            <c:strRef>
              <c:f>newalgo!$A$2:$A$42</c:f>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extLst xmlns:c16r2="http://schemas.microsoft.com/office/drawing/2015/06/chart"/>
            </c:strRef>
          </c:cat>
          <c:val>
            <c:numRef>
              <c:f>newalgo!$CA$2:$CA$42</c:f>
              <c:numCache>
                <c:formatCode>General</c:formatCode>
                <c:ptCount val="39"/>
                <c:pt idx="0">
                  <c:v>0.502868</c:v>
                </c:pt>
                <c:pt idx="1">
                  <c:v>0.515306</c:v>
                </c:pt>
                <c:pt idx="2">
                  <c:v>0.60714275</c:v>
                </c:pt>
                <c:pt idx="3">
                  <c:v>0.50746275</c:v>
                </c:pt>
                <c:pt idx="4">
                  <c:v>0.50092125</c:v>
                </c:pt>
                <c:pt idx="5">
                  <c:v>0.93021775</c:v>
                </c:pt>
                <c:pt idx="6">
                  <c:v>0.563158</c:v>
                </c:pt>
                <c:pt idx="7">
                  <c:v>0.53947375</c:v>
                </c:pt>
                <c:pt idx="8">
                  <c:v>1.0</c:v>
                </c:pt>
                <c:pt idx="9">
                  <c:v>0.51190475</c:v>
                </c:pt>
                <c:pt idx="10">
                  <c:v>0.5015385</c:v>
                </c:pt>
                <c:pt idx="11">
                  <c:v>0.5064655</c:v>
                </c:pt>
                <c:pt idx="12">
                  <c:v>1.0</c:v>
                </c:pt>
                <c:pt idx="13">
                  <c:v>0.509434</c:v>
                </c:pt>
                <c:pt idx="14">
                  <c:v>0.57894725</c:v>
                </c:pt>
                <c:pt idx="15">
                  <c:v>1.0</c:v>
                </c:pt>
                <c:pt idx="16">
                  <c:v>0.83333325</c:v>
                </c:pt>
                <c:pt idx="17">
                  <c:v>0.501953</c:v>
                </c:pt>
                <c:pt idx="18">
                  <c:v>1.0</c:v>
                </c:pt>
                <c:pt idx="19">
                  <c:v>0.504298</c:v>
                </c:pt>
                <c:pt idx="20">
                  <c:v>1.0</c:v>
                </c:pt>
                <c:pt idx="21">
                  <c:v>0.9634145</c:v>
                </c:pt>
                <c:pt idx="22">
                  <c:v>0.5110295</c:v>
                </c:pt>
                <c:pt idx="23">
                  <c:v>0.50458725</c:v>
                </c:pt>
                <c:pt idx="24">
                  <c:v>0.60330575</c:v>
                </c:pt>
                <c:pt idx="25">
                  <c:v>0.50185875</c:v>
                </c:pt>
                <c:pt idx="26">
                  <c:v>1.0</c:v>
                </c:pt>
                <c:pt idx="27">
                  <c:v>0.500931</c:v>
                </c:pt>
                <c:pt idx="28">
                  <c:v>0.50113125</c:v>
                </c:pt>
                <c:pt idx="29">
                  <c:v>0.5064655</c:v>
                </c:pt>
                <c:pt idx="30">
                  <c:v>0.50700925</c:v>
                </c:pt>
                <c:pt idx="31">
                  <c:v>0.5015465</c:v>
                </c:pt>
                <c:pt idx="32">
                  <c:v>0.510067</c:v>
                </c:pt>
                <c:pt idx="33">
                  <c:v>0.504918</c:v>
                </c:pt>
                <c:pt idx="34">
                  <c:v>0.5097655</c:v>
                </c:pt>
                <c:pt idx="35">
                  <c:v>1.0</c:v>
                </c:pt>
                <c:pt idx="36">
                  <c:v>0.50333325</c:v>
                </c:pt>
                <c:pt idx="37">
                  <c:v>0.50049675</c:v>
                </c:pt>
                <c:pt idx="38">
                  <c:v>0.500622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32C5-45BC-AAE8-C8A7E5450E99}"/>
            </c:ext>
          </c:extLst>
        </c:ser>
        <c:ser>
          <c:idx val="11"/>
          <c:order val="11"/>
          <c:tx>
            <c:strRef>
              <c:f>newalgo!$CK$1</c:f>
              <c:strCache>
                <c:ptCount val="1"/>
                <c:pt idx="0">
                  <c:v>EX_SP</c:v>
                </c:pt>
              </c:strCache>
            </c:strRef>
          </c:tx>
          <c:spPr>
            <a:pattFill prst="dkDnDiag">
              <a:fgClr>
                <a:schemeClr val="bg1">
                  <a:lumMod val="65000"/>
                </a:schemeClr>
              </a:fgClr>
              <a:bgClr>
                <a:schemeClr val="bg1"/>
              </a:bgClr>
            </a:pattFill>
            <a:ln>
              <a:solidFill>
                <a:schemeClr val="tx1"/>
              </a:solidFill>
            </a:ln>
            <a:effectLst/>
          </c:spPr>
          <c:invertIfNegative val="0"/>
          <c:cat>
            <c:strRef>
              <c:f>newalgo!$A$2:$A$42</c:f>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extLst xmlns:c16r2="http://schemas.microsoft.com/office/drawing/2015/06/chart"/>
            </c:strRef>
          </c:cat>
          <c:val>
            <c:numRef>
              <c:f>newalgo!$CK$2:$CK$42</c:f>
              <c:numCache>
                <c:formatCode>General</c:formatCode>
                <c:ptCount val="39"/>
                <c:pt idx="0">
                  <c:v>0.503824</c:v>
                </c:pt>
                <c:pt idx="1">
                  <c:v>0.984694</c:v>
                </c:pt>
                <c:pt idx="2">
                  <c:v>0.53571425</c:v>
                </c:pt>
                <c:pt idx="3">
                  <c:v>0.9402985</c:v>
                </c:pt>
                <c:pt idx="4">
                  <c:v>0.50030725</c:v>
                </c:pt>
                <c:pt idx="5">
                  <c:v>0.96350825</c:v>
                </c:pt>
                <c:pt idx="6">
                  <c:v>0.71052625</c:v>
                </c:pt>
                <c:pt idx="7">
                  <c:v>0.67105275</c:v>
                </c:pt>
                <c:pt idx="8">
                  <c:v>0.96739125</c:v>
                </c:pt>
                <c:pt idx="9">
                  <c:v>0.76190475</c:v>
                </c:pt>
                <c:pt idx="10">
                  <c:v>0.50051275</c:v>
                </c:pt>
                <c:pt idx="11">
                  <c:v>0.50215525</c:v>
                </c:pt>
                <c:pt idx="12">
                  <c:v>0.9814815</c:v>
                </c:pt>
                <c:pt idx="13">
                  <c:v>0.50314475</c:v>
                </c:pt>
                <c:pt idx="14">
                  <c:v>0.52631575</c:v>
                </c:pt>
                <c:pt idx="15">
                  <c:v>0.96938775</c:v>
                </c:pt>
                <c:pt idx="16">
                  <c:v>0.83333325</c:v>
                </c:pt>
                <c:pt idx="17">
                  <c:v>0.5065105</c:v>
                </c:pt>
                <c:pt idx="18">
                  <c:v>0.96052625</c:v>
                </c:pt>
                <c:pt idx="19">
                  <c:v>0.5744985</c:v>
                </c:pt>
                <c:pt idx="20">
                  <c:v>1.0</c:v>
                </c:pt>
                <c:pt idx="21">
                  <c:v>0.9634145</c:v>
                </c:pt>
                <c:pt idx="22">
                  <c:v>0.5036765</c:v>
                </c:pt>
                <c:pt idx="23">
                  <c:v>0.501529</c:v>
                </c:pt>
                <c:pt idx="24">
                  <c:v>0.60330575</c:v>
                </c:pt>
                <c:pt idx="25">
                  <c:v>0.5006195</c:v>
                </c:pt>
                <c:pt idx="26">
                  <c:v>1.0</c:v>
                </c:pt>
                <c:pt idx="27">
                  <c:v>0.50031025</c:v>
                </c:pt>
                <c:pt idx="28">
                  <c:v>0.500377</c:v>
                </c:pt>
                <c:pt idx="29">
                  <c:v>0.50215525</c:v>
                </c:pt>
                <c:pt idx="30">
                  <c:v>0.5023365</c:v>
                </c:pt>
                <c:pt idx="31">
                  <c:v>0.5005155</c:v>
                </c:pt>
                <c:pt idx="32">
                  <c:v>0.55369125</c:v>
                </c:pt>
                <c:pt idx="33">
                  <c:v>0.50163925</c:v>
                </c:pt>
                <c:pt idx="34">
                  <c:v>0.51953125</c:v>
                </c:pt>
                <c:pt idx="35">
                  <c:v>0.9761905</c:v>
                </c:pt>
                <c:pt idx="36">
                  <c:v>0.501111</c:v>
                </c:pt>
                <c:pt idx="37">
                  <c:v>0.5001655</c:v>
                </c:pt>
                <c:pt idx="38">
                  <c:v>0.50020725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32C5-45BC-AAE8-C8A7E5450E99}"/>
            </c:ext>
          </c:extLst>
        </c:ser>
        <c:ser>
          <c:idx val="12"/>
          <c:order val="12"/>
          <c:tx>
            <c:strRef>
              <c:f>newalgo!$CL$1</c:f>
              <c:strCache>
                <c:ptCount val="1"/>
                <c:pt idx="0">
                  <c:v>EX_SFU</c:v>
                </c:pt>
              </c:strCache>
            </c:strRef>
          </c:tx>
          <c:spPr>
            <a:solidFill>
              <a:schemeClr val="bg1">
                <a:lumMod val="75000"/>
              </a:schemeClr>
            </a:solidFill>
            <a:ln>
              <a:solidFill>
                <a:schemeClr val="tx1"/>
              </a:solidFill>
            </a:ln>
            <a:effectLst/>
          </c:spPr>
          <c:invertIfNegative val="0"/>
          <c:cat>
            <c:strRef>
              <c:f>newalgo!$A$2:$A$42</c:f>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extLst xmlns:c16r2="http://schemas.microsoft.com/office/drawing/2015/06/chart"/>
            </c:strRef>
          </c:cat>
          <c:val>
            <c:numRef>
              <c:f>newalgo!$CL$2:$CL$42</c:f>
              <c:numCache>
                <c:formatCode>General</c:formatCode>
                <c:ptCount val="39"/>
                <c:pt idx="0">
                  <c:v>0.500956</c:v>
                </c:pt>
                <c:pt idx="1">
                  <c:v>0.984694</c:v>
                </c:pt>
                <c:pt idx="2">
                  <c:v>0.5357145</c:v>
                </c:pt>
                <c:pt idx="3">
                  <c:v>0.5024875</c:v>
                </c:pt>
                <c:pt idx="4">
                  <c:v>0.500307</c:v>
                </c:pt>
                <c:pt idx="5">
                  <c:v>0.50064</c:v>
                </c:pt>
                <c:pt idx="6">
                  <c:v>0.505263</c:v>
                </c:pt>
                <c:pt idx="7">
                  <c:v>0.513158</c:v>
                </c:pt>
                <c:pt idx="8">
                  <c:v>0.9673915</c:v>
                </c:pt>
                <c:pt idx="9">
                  <c:v>0.503968</c:v>
                </c:pt>
                <c:pt idx="10">
                  <c:v>0.500513</c:v>
                </c:pt>
                <c:pt idx="11">
                  <c:v>0.5086205</c:v>
                </c:pt>
                <c:pt idx="12">
                  <c:v>1.0</c:v>
                </c:pt>
                <c:pt idx="13">
                  <c:v>0.5031445</c:v>
                </c:pt>
                <c:pt idx="14">
                  <c:v>0.526316</c:v>
                </c:pt>
                <c:pt idx="15">
                  <c:v>0.9387755</c:v>
                </c:pt>
                <c:pt idx="16">
                  <c:v>0.5079365</c:v>
                </c:pt>
                <c:pt idx="17">
                  <c:v>0.500651</c:v>
                </c:pt>
                <c:pt idx="18">
                  <c:v>0.9605265</c:v>
                </c:pt>
                <c:pt idx="19">
                  <c:v>0.5057305</c:v>
                </c:pt>
                <c:pt idx="20">
                  <c:v>0.511905</c:v>
                </c:pt>
                <c:pt idx="21">
                  <c:v>0.512195</c:v>
                </c:pt>
                <c:pt idx="22">
                  <c:v>0.5036765</c:v>
                </c:pt>
                <c:pt idx="23">
                  <c:v>0.506116</c:v>
                </c:pt>
                <c:pt idx="24">
                  <c:v>0.590909</c:v>
                </c:pt>
                <c:pt idx="25">
                  <c:v>0.5006195</c:v>
                </c:pt>
                <c:pt idx="26">
                  <c:v>0.5113635</c:v>
                </c:pt>
                <c:pt idx="27">
                  <c:v>0.5003105</c:v>
                </c:pt>
                <c:pt idx="28">
                  <c:v>0.500377</c:v>
                </c:pt>
                <c:pt idx="29">
                  <c:v>0.502155</c:v>
                </c:pt>
                <c:pt idx="30">
                  <c:v>0.537383</c:v>
                </c:pt>
                <c:pt idx="31">
                  <c:v>0.5005155</c:v>
                </c:pt>
                <c:pt idx="32">
                  <c:v>0.543624</c:v>
                </c:pt>
                <c:pt idx="33">
                  <c:v>0.5016395</c:v>
                </c:pt>
                <c:pt idx="34">
                  <c:v>0.502604</c:v>
                </c:pt>
                <c:pt idx="35">
                  <c:v>0.5079365</c:v>
                </c:pt>
                <c:pt idx="36">
                  <c:v>0.501111</c:v>
                </c:pt>
                <c:pt idx="37">
                  <c:v>0.5006625</c:v>
                </c:pt>
                <c:pt idx="38">
                  <c:v>0.5002075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32C5-45BC-AAE8-C8A7E5450E99}"/>
            </c:ext>
          </c:extLst>
        </c:ser>
        <c:ser>
          <c:idx val="13"/>
          <c:order val="13"/>
          <c:tx>
            <c:strRef>
              <c:f>newalgo!$CM$1</c:f>
              <c:strCache>
                <c:ptCount val="1"/>
                <c:pt idx="0">
                  <c:v>EX_LDST</c:v>
                </c:pt>
              </c:strCache>
            </c:strRef>
          </c:tx>
          <c:spPr>
            <a:pattFill prst="dkHorz">
              <a:fgClr>
                <a:schemeClr val="bg1">
                  <a:lumMod val="75000"/>
                </a:schemeClr>
              </a:fgClr>
              <a:bgClr>
                <a:schemeClr val="bg1"/>
              </a:bgClr>
            </a:pattFill>
            <a:ln>
              <a:solidFill>
                <a:schemeClr val="tx1"/>
              </a:solidFill>
            </a:ln>
            <a:effectLst/>
          </c:spPr>
          <c:invertIfNegative val="0"/>
          <c:cat>
            <c:strRef>
              <c:f>newalgo!$A$2:$A$42</c:f>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extLst xmlns:c16r2="http://schemas.microsoft.com/office/drawing/2015/06/chart"/>
            </c:strRef>
          </c:cat>
          <c:val>
            <c:numRef>
              <c:f>newalgo!$CM$2:$CM$42</c:f>
              <c:numCache>
                <c:formatCode>General</c:formatCode>
                <c:ptCount val="39"/>
                <c:pt idx="0">
                  <c:v>0.5296365</c:v>
                </c:pt>
                <c:pt idx="1">
                  <c:v>0.520408</c:v>
                </c:pt>
                <c:pt idx="2">
                  <c:v>0.892857</c:v>
                </c:pt>
                <c:pt idx="3">
                  <c:v>1.0</c:v>
                </c:pt>
                <c:pt idx="4">
                  <c:v>0.5033785</c:v>
                </c:pt>
                <c:pt idx="5">
                  <c:v>1.0</c:v>
                </c:pt>
                <c:pt idx="6">
                  <c:v>0.963158</c:v>
                </c:pt>
                <c:pt idx="7">
                  <c:v>0.526316</c:v>
                </c:pt>
                <c:pt idx="8">
                  <c:v>0.9673915</c:v>
                </c:pt>
                <c:pt idx="9">
                  <c:v>1.0</c:v>
                </c:pt>
                <c:pt idx="10">
                  <c:v>0.549231</c:v>
                </c:pt>
                <c:pt idx="11">
                  <c:v>0.502155</c:v>
                </c:pt>
                <c:pt idx="12">
                  <c:v>0.9814815</c:v>
                </c:pt>
                <c:pt idx="13">
                  <c:v>0.981132</c:v>
                </c:pt>
                <c:pt idx="14">
                  <c:v>0.605263</c:v>
                </c:pt>
                <c:pt idx="15">
                  <c:v>1.0</c:v>
                </c:pt>
                <c:pt idx="16">
                  <c:v>0.9285715</c:v>
                </c:pt>
                <c:pt idx="17">
                  <c:v>0.8183595</c:v>
                </c:pt>
                <c:pt idx="18">
                  <c:v>1.0</c:v>
                </c:pt>
                <c:pt idx="19">
                  <c:v>0.5143265</c:v>
                </c:pt>
                <c:pt idx="20">
                  <c:v>1.0</c:v>
                </c:pt>
                <c:pt idx="21">
                  <c:v>1.0</c:v>
                </c:pt>
                <c:pt idx="22">
                  <c:v>0.514706</c:v>
                </c:pt>
                <c:pt idx="23">
                  <c:v>0.506116</c:v>
                </c:pt>
                <c:pt idx="24">
                  <c:v>0.838843</c:v>
                </c:pt>
                <c:pt idx="25">
                  <c:v>0.5006195</c:v>
                </c:pt>
                <c:pt idx="26">
                  <c:v>1.0</c:v>
                </c:pt>
                <c:pt idx="27">
                  <c:v>0.5012415</c:v>
                </c:pt>
                <c:pt idx="28">
                  <c:v>0.933258</c:v>
                </c:pt>
                <c:pt idx="29">
                  <c:v>0.599138</c:v>
                </c:pt>
                <c:pt idx="30">
                  <c:v>0.817757</c:v>
                </c:pt>
                <c:pt idx="31">
                  <c:v>0.9984535</c:v>
                </c:pt>
                <c:pt idx="32">
                  <c:v>0.8255035</c:v>
                </c:pt>
                <c:pt idx="33">
                  <c:v>0.6786885</c:v>
                </c:pt>
                <c:pt idx="34">
                  <c:v>0.5878905</c:v>
                </c:pt>
                <c:pt idx="35">
                  <c:v>0.9761905</c:v>
                </c:pt>
                <c:pt idx="36">
                  <c:v>0.757778</c:v>
                </c:pt>
                <c:pt idx="37">
                  <c:v>0.5145695</c:v>
                </c:pt>
                <c:pt idx="38">
                  <c:v>0.50767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32C5-45BC-AAE8-C8A7E5450E99}"/>
            </c:ext>
          </c:extLst>
        </c:ser>
        <c:dLbls>
          <c:showLegendKey val="0"/>
          <c:showVal val="0"/>
          <c:showCatName val="0"/>
          <c:showSerName val="0"/>
          <c:showPercent val="0"/>
          <c:showBubbleSize val="0"/>
        </c:dLbls>
        <c:gapWidth val="219"/>
        <c:axId val="2116710432"/>
        <c:axId val="2116689056"/>
        <c:extLst xmlns:c16r2="http://schemas.microsoft.com/office/drawing/2015/06/chart">
          <c:ext xmlns:c15="http://schemas.microsoft.com/office/drawing/2012/chart" uri="{02D57815-91ED-43cb-92C2-25804820EDAC}">
            <c15:filteredBarSeries>
              <c15:ser>
                <c:idx val="2"/>
                <c:order val="2"/>
                <c:tx>
                  <c:strRef>
                    <c:extLst xmlns:c16r2="http://schemas.microsoft.com/office/drawing/2015/06/chart">
                      <c:ext uri="{02D57815-91ED-43cb-92C2-25804820EDAC}">
                        <c15:formulaRef>
                          <c15:sqref>newalgo!$CB$1</c15:sqref>
                        </c15:formulaRef>
                      </c:ext>
                    </c:extLst>
                    <c:strCache>
                      <c:ptCount val="1"/>
                      <c:pt idx="0">
                        <c:v>DYN_IDOC_SP </c:v>
                      </c:pt>
                    </c:strCache>
                  </c:strRef>
                </c:tx>
                <c:spPr>
                  <a:solidFill>
                    <a:schemeClr val="accent3"/>
                  </a:solidFill>
                  <a:ln>
                    <a:noFill/>
                  </a:ln>
                  <a:effectLst/>
                </c:spPr>
                <c:invertIfNegative val="0"/>
                <c:cat>
                  <c:strRef>
                    <c:extLst xmlns:c16r2="http://schemas.microsoft.com/office/drawing/2015/06/chart">
                      <c:ex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c:ext uri="{02D57815-91ED-43cb-92C2-25804820EDAC}">
                        <c15:formulaRef>
                          <c15:sqref>newalgo!$CB$2:$CB$42</c15:sqref>
                        </c15:formulaRef>
                      </c:ext>
                    </c:extLst>
                    <c:numCache>
                      <c:formatCode>General</c:formatCode>
                      <c:ptCount val="3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numCache>
                  </c:numRef>
                </c:val>
                <c:extLst xmlns:c16r2="http://schemas.microsoft.com/office/drawing/2015/06/chart">
                  <c:ext xmlns:c16="http://schemas.microsoft.com/office/drawing/2014/chart" uri="{C3380CC4-5D6E-409C-BE32-E72D297353CC}">
                    <c16:uniqueId val="{00000005-32C5-45BC-AAE8-C8A7E5450E99}"/>
                  </c:ext>
                </c:extLst>
              </c15:ser>
            </c15:filteredBarSeries>
            <c15:filteredBarSeries>
              <c15:ser>
                <c:idx val="3"/>
                <c:order val="3"/>
                <c:tx>
                  <c:strRef>
                    <c:extLst xmlns:c16r2="http://schemas.microsoft.com/office/drawing/2015/06/chart" xmlns:c15="http://schemas.microsoft.com/office/drawing/2012/chart">
                      <c:ext xmlns:c15="http://schemas.microsoft.com/office/drawing/2012/chart" uri="{02D57815-91ED-43cb-92C2-25804820EDAC}">
                        <c15:formulaRef>
                          <c15:sqref>newalgo!$CC$1</c15:sqref>
                        </c15:formulaRef>
                      </c:ext>
                    </c:extLst>
                    <c:strCache>
                      <c:ptCount val="1"/>
                      <c:pt idx="0">
                        <c:v>DYN_IDOC_SFU </c:v>
                      </c:pt>
                    </c:strCache>
                  </c:strRef>
                </c:tx>
                <c:spPr>
                  <a:solidFill>
                    <a:schemeClr val="accent4"/>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newalgo!$CC$2:$CC$42</c15:sqref>
                        </c15:formulaRef>
                      </c:ext>
                    </c:extLst>
                    <c:numCache>
                      <c:formatCode>General</c:formatCode>
                      <c:ptCount val="3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numCache>
                  </c:numRef>
                </c:val>
                <c:extLst xmlns:c16r2="http://schemas.microsoft.com/office/drawing/2015/06/chart" xmlns:c15="http://schemas.microsoft.com/office/drawing/2012/chart">
                  <c:ext xmlns:c16="http://schemas.microsoft.com/office/drawing/2014/chart" uri="{C3380CC4-5D6E-409C-BE32-E72D297353CC}">
                    <c16:uniqueId val="{00000006-32C5-45BC-AAE8-C8A7E5450E99}"/>
                  </c:ext>
                </c:extLst>
              </c15:ser>
            </c15:filteredBarSeries>
            <c15:filteredBarSeries>
              <c15:ser>
                <c:idx val="4"/>
                <c:order val="4"/>
                <c:tx>
                  <c:strRef>
                    <c:extLst xmlns:c16r2="http://schemas.microsoft.com/office/drawing/2015/06/chart" xmlns:c15="http://schemas.microsoft.com/office/drawing/2012/chart">
                      <c:ext xmlns:c15="http://schemas.microsoft.com/office/drawing/2012/chart" uri="{02D57815-91ED-43cb-92C2-25804820EDAC}">
                        <c15:formulaRef>
                          <c15:sqref>newalgo!$CD$1</c15:sqref>
                        </c15:formulaRef>
                      </c:ext>
                    </c:extLst>
                    <c:strCache>
                      <c:ptCount val="1"/>
                      <c:pt idx="0">
                        <c:v>DYN_IDOC_MEM </c:v>
                      </c:pt>
                    </c:strCache>
                  </c:strRef>
                </c:tx>
                <c:spPr>
                  <a:solidFill>
                    <a:schemeClr val="accent5"/>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newalgo!$CD$2:$CD$42</c15:sqref>
                        </c15:formulaRef>
                      </c:ext>
                    </c:extLst>
                    <c:numCache>
                      <c:formatCode>General</c:formatCode>
                      <c:ptCount val="3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numCache>
                  </c:numRef>
                </c:val>
                <c:extLst xmlns:c16r2="http://schemas.microsoft.com/office/drawing/2015/06/chart" xmlns:c15="http://schemas.microsoft.com/office/drawing/2012/chart">
                  <c:ext xmlns:c16="http://schemas.microsoft.com/office/drawing/2014/chart" uri="{C3380CC4-5D6E-409C-BE32-E72D297353CC}">
                    <c16:uniqueId val="{00000007-32C5-45BC-AAE8-C8A7E5450E99}"/>
                  </c:ext>
                </c:extLst>
              </c15:ser>
            </c15:filteredBarSeries>
            <c15:filteredBarSeries>
              <c15:ser>
                <c:idx val="5"/>
                <c:order val="5"/>
                <c:tx>
                  <c:strRef>
                    <c:extLst xmlns:c16r2="http://schemas.microsoft.com/office/drawing/2015/06/chart" xmlns:c15="http://schemas.microsoft.com/office/drawing/2012/chart">
                      <c:ext xmlns:c15="http://schemas.microsoft.com/office/drawing/2012/chart" uri="{02D57815-91ED-43cb-92C2-25804820EDAC}">
                        <c15:formulaRef>
                          <c15:sqref>newalgo!$CE$1</c15:sqref>
                        </c15:formulaRef>
                      </c:ext>
                    </c:extLst>
                    <c:strCache>
                      <c:ptCount val="1"/>
                      <c:pt idx="0">
                        <c:v>DYN_OC_SP </c:v>
                      </c:pt>
                    </c:strCache>
                  </c:strRef>
                </c:tx>
                <c:spPr>
                  <a:solidFill>
                    <a:schemeClr val="accent6"/>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newalgo!$CE$2:$CE$42</c15:sqref>
                        </c15:formulaRef>
                      </c:ext>
                    </c:extLst>
                    <c:numCache>
                      <c:formatCode>General</c:formatCode>
                      <c:ptCount val="39"/>
                      <c:pt idx="0">
                        <c:v>0.501912</c:v>
                      </c:pt>
                      <c:pt idx="1">
                        <c:v>0.525510166666666</c:v>
                      </c:pt>
                      <c:pt idx="2">
                        <c:v>0.571428583333333</c:v>
                      </c:pt>
                      <c:pt idx="3">
                        <c:v>0.504975083333333</c:v>
                      </c:pt>
                      <c:pt idx="4">
                        <c:v>0.50061425</c:v>
                      </c:pt>
                      <c:pt idx="5">
                        <c:v>0.501280416666667</c:v>
                      </c:pt>
                      <c:pt idx="6">
                        <c:v>0.510526333333333</c:v>
                      </c:pt>
                      <c:pt idx="7">
                        <c:v>0.526315833333333</c:v>
                      </c:pt>
                      <c:pt idx="8">
                        <c:v>0.521739166666667</c:v>
                      </c:pt>
                      <c:pt idx="9">
                        <c:v>0.5079365</c:v>
                      </c:pt>
                      <c:pt idx="10">
                        <c:v>0.501025666666667</c:v>
                      </c:pt>
                      <c:pt idx="11">
                        <c:v>0.504310333333333</c:v>
                      </c:pt>
                      <c:pt idx="12">
                        <c:v>0.512345666666667</c:v>
                      </c:pt>
                      <c:pt idx="13">
                        <c:v>0.506289333333333</c:v>
                      </c:pt>
                      <c:pt idx="14">
                        <c:v>0.552631583333333</c:v>
                      </c:pt>
                      <c:pt idx="15">
                        <c:v>0.520408166666667</c:v>
                      </c:pt>
                      <c:pt idx="16">
                        <c:v>0.515873</c:v>
                      </c:pt>
                      <c:pt idx="17">
                        <c:v>0.501302083333333</c:v>
                      </c:pt>
                      <c:pt idx="18">
                        <c:v>0.5657895</c:v>
                      </c:pt>
                      <c:pt idx="19">
                        <c:v>0.507163333333333</c:v>
                      </c:pt>
                      <c:pt idx="20">
                        <c:v>0.5238095</c:v>
                      </c:pt>
                      <c:pt idx="21">
                        <c:v>0.560975583333333</c:v>
                      </c:pt>
                      <c:pt idx="22">
                        <c:v>0.507352916666667</c:v>
                      </c:pt>
                      <c:pt idx="23">
                        <c:v>0.503058083333333</c:v>
                      </c:pt>
                      <c:pt idx="24">
                        <c:v>0.5082645</c:v>
                      </c:pt>
                      <c:pt idx="25">
                        <c:v>0.501239166666667</c:v>
                      </c:pt>
                      <c:pt idx="26">
                        <c:v>0.52272725</c:v>
                      </c:pt>
                      <c:pt idx="27">
                        <c:v>0.50062075</c:v>
                      </c:pt>
                      <c:pt idx="28">
                        <c:v>0.500754166666667</c:v>
                      </c:pt>
                      <c:pt idx="29">
                        <c:v>0.504310333333333</c:v>
                      </c:pt>
                      <c:pt idx="30">
                        <c:v>0.504672916666667</c:v>
                      </c:pt>
                      <c:pt idx="31">
                        <c:v>0.501030916666667</c:v>
                      </c:pt>
                      <c:pt idx="32">
                        <c:v>0.506711416666667</c:v>
                      </c:pt>
                      <c:pt idx="33">
                        <c:v>0.503278666666667</c:v>
                      </c:pt>
                      <c:pt idx="34">
                        <c:v>0.5071615</c:v>
                      </c:pt>
                      <c:pt idx="35">
                        <c:v>0.515873</c:v>
                      </c:pt>
                      <c:pt idx="36">
                        <c:v>0.50222225</c:v>
                      </c:pt>
                      <c:pt idx="37">
                        <c:v>0.500331083333333</c:v>
                      </c:pt>
                      <c:pt idx="38">
                        <c:v>0.500414583333333</c:v>
                      </c:pt>
                    </c:numCache>
                  </c:numRef>
                </c:val>
                <c:extLst xmlns:c16r2="http://schemas.microsoft.com/office/drawing/2015/06/chart" xmlns:c15="http://schemas.microsoft.com/office/drawing/2012/chart">
                  <c:ext xmlns:c16="http://schemas.microsoft.com/office/drawing/2014/chart" uri="{C3380CC4-5D6E-409C-BE32-E72D297353CC}">
                    <c16:uniqueId val="{00000008-32C5-45BC-AAE8-C8A7E5450E99}"/>
                  </c:ext>
                </c:extLst>
              </c15:ser>
            </c15:filteredBarSeries>
            <c15:filteredBarSeries>
              <c15:ser>
                <c:idx val="6"/>
                <c:order val="6"/>
                <c:tx>
                  <c:strRef>
                    <c:extLst xmlns:c16r2="http://schemas.microsoft.com/office/drawing/2015/06/chart" xmlns:c15="http://schemas.microsoft.com/office/drawing/2012/chart">
                      <c:ext xmlns:c15="http://schemas.microsoft.com/office/drawing/2012/chart" uri="{02D57815-91ED-43cb-92C2-25804820EDAC}">
                        <c15:formulaRef>
                          <c15:sqref>newalgo!$CF$1</c15:sqref>
                        </c15:formulaRef>
                      </c:ext>
                    </c:extLst>
                    <c:strCache>
                      <c:ptCount val="1"/>
                      <c:pt idx="0">
                        <c:v>DYN_OC_SFU </c:v>
                      </c:pt>
                    </c:strCache>
                  </c:strRef>
                </c:tx>
                <c:spPr>
                  <a:solidFill>
                    <a:schemeClr val="accent1">
                      <a:lumMod val="60000"/>
                    </a:schemeClr>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newalgo!$CF$2:$CF$42</c15:sqref>
                        </c15:formulaRef>
                      </c:ext>
                    </c:extLst>
                    <c:numCache>
                      <c:formatCode>General</c:formatCode>
                      <c:ptCount val="39"/>
                      <c:pt idx="0">
                        <c:v>0.5019120625</c:v>
                      </c:pt>
                      <c:pt idx="1">
                        <c:v>0.5255101875</c:v>
                      </c:pt>
                      <c:pt idx="2">
                        <c:v>0.571428625</c:v>
                      </c:pt>
                      <c:pt idx="3">
                        <c:v>0.5199005</c:v>
                      </c:pt>
                      <c:pt idx="4">
                        <c:v>0.50061425</c:v>
                      </c:pt>
                      <c:pt idx="5">
                        <c:v>0.5012804375</c:v>
                      </c:pt>
                      <c:pt idx="6">
                        <c:v>0.5105263125</c:v>
                      </c:pt>
                      <c:pt idx="7">
                        <c:v>0.5263158125</c:v>
                      </c:pt>
                      <c:pt idx="8">
                        <c:v>0.521739125</c:v>
                      </c:pt>
                      <c:pt idx="9">
                        <c:v>0.5079365625</c:v>
                      </c:pt>
                      <c:pt idx="10">
                        <c:v>0.501025625</c:v>
                      </c:pt>
                      <c:pt idx="11">
                        <c:v>0.504310375</c:v>
                      </c:pt>
                      <c:pt idx="12">
                        <c:v>0.5123456875</c:v>
                      </c:pt>
                      <c:pt idx="13">
                        <c:v>0.5062893125</c:v>
                      </c:pt>
                      <c:pt idx="14">
                        <c:v>0.5526315625</c:v>
                      </c:pt>
                      <c:pt idx="15">
                        <c:v>0.520408125</c:v>
                      </c:pt>
                      <c:pt idx="16">
                        <c:v>0.515873</c:v>
                      </c:pt>
                      <c:pt idx="17">
                        <c:v>0.5013020625</c:v>
                      </c:pt>
                      <c:pt idx="18">
                        <c:v>0.5263158125</c:v>
                      </c:pt>
                      <c:pt idx="19">
                        <c:v>0.5028653125</c:v>
                      </c:pt>
                      <c:pt idx="20">
                        <c:v>0.5238095625</c:v>
                      </c:pt>
                      <c:pt idx="21">
                        <c:v>0.52439025</c:v>
                      </c:pt>
                      <c:pt idx="22">
                        <c:v>0.5073529375</c:v>
                      </c:pt>
                      <c:pt idx="23">
                        <c:v>0.50764525</c:v>
                      </c:pt>
                      <c:pt idx="24">
                        <c:v>0.5206611875</c:v>
                      </c:pt>
                      <c:pt idx="25">
                        <c:v>0.5012391875</c:v>
                      </c:pt>
                      <c:pt idx="26">
                        <c:v>0.5909090625</c:v>
                      </c:pt>
                      <c:pt idx="27">
                        <c:v>0.50062075</c:v>
                      </c:pt>
                      <c:pt idx="28">
                        <c:v>0.5143288125</c:v>
                      </c:pt>
                      <c:pt idx="29">
                        <c:v>0.504310375</c:v>
                      </c:pt>
                      <c:pt idx="30">
                        <c:v>0.53271025</c:v>
                      </c:pt>
                      <c:pt idx="31">
                        <c:v>0.5025773125</c:v>
                      </c:pt>
                      <c:pt idx="32">
                        <c:v>0.5167785</c:v>
                      </c:pt>
                      <c:pt idx="33">
                        <c:v>0.5032786875</c:v>
                      </c:pt>
                      <c:pt idx="34">
                        <c:v>0.5032551875</c:v>
                      </c:pt>
                      <c:pt idx="35">
                        <c:v>0.515873</c:v>
                      </c:pt>
                      <c:pt idx="36">
                        <c:v>0.50222225</c:v>
                      </c:pt>
                      <c:pt idx="37">
                        <c:v>0.500331125</c:v>
                      </c:pt>
                      <c:pt idx="38">
                        <c:v>0.500414625</c:v>
                      </c:pt>
                    </c:numCache>
                  </c:numRef>
                </c:val>
                <c:extLst xmlns:c16r2="http://schemas.microsoft.com/office/drawing/2015/06/chart" xmlns:c15="http://schemas.microsoft.com/office/drawing/2012/chart">
                  <c:ext xmlns:c16="http://schemas.microsoft.com/office/drawing/2014/chart" uri="{C3380CC4-5D6E-409C-BE32-E72D297353CC}">
                    <c16:uniqueId val="{00000009-32C5-45BC-AAE8-C8A7E5450E99}"/>
                  </c:ext>
                </c:extLst>
              </c15:ser>
            </c15:filteredBarSeries>
            <c15:filteredBarSeries>
              <c15:ser>
                <c:idx val="7"/>
                <c:order val="7"/>
                <c:tx>
                  <c:strRef>
                    <c:extLst xmlns:c16r2="http://schemas.microsoft.com/office/drawing/2015/06/chart" xmlns:c15="http://schemas.microsoft.com/office/drawing/2012/chart">
                      <c:ext xmlns:c15="http://schemas.microsoft.com/office/drawing/2012/chart" uri="{02D57815-91ED-43cb-92C2-25804820EDAC}">
                        <c15:formulaRef>
                          <c15:sqref>newalgo!$CG$1</c15:sqref>
                        </c15:formulaRef>
                      </c:ext>
                    </c:extLst>
                    <c:strCache>
                      <c:ptCount val="1"/>
                      <c:pt idx="0">
                        <c:v>DYN_OC_MEM </c:v>
                      </c:pt>
                    </c:strCache>
                  </c:strRef>
                </c:tx>
                <c:spPr>
                  <a:solidFill>
                    <a:schemeClr val="accent2">
                      <a:lumMod val="60000"/>
                    </a:schemeClr>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newalgo!$CG$2:$CG$42</c15:sqref>
                        </c15:formulaRef>
                      </c:ext>
                    </c:extLst>
                    <c:numCache>
                      <c:formatCode>General</c:formatCode>
                      <c:ptCount val="39"/>
                      <c:pt idx="0">
                        <c:v>0.96940725</c:v>
                      </c:pt>
                      <c:pt idx="1">
                        <c:v>1.0</c:v>
                      </c:pt>
                      <c:pt idx="2">
                        <c:v>0.89285725</c:v>
                      </c:pt>
                      <c:pt idx="3">
                        <c:v>0.557214</c:v>
                      </c:pt>
                      <c:pt idx="4">
                        <c:v>0.9843365</c:v>
                      </c:pt>
                      <c:pt idx="5">
                        <c:v>0.50704225</c:v>
                      </c:pt>
                      <c:pt idx="6">
                        <c:v>1.0</c:v>
                      </c:pt>
                      <c:pt idx="7">
                        <c:v>0.92105275</c:v>
                      </c:pt>
                      <c:pt idx="8">
                        <c:v>0.5869565</c:v>
                      </c:pt>
                      <c:pt idx="9">
                        <c:v>0.5079365</c:v>
                      </c:pt>
                      <c:pt idx="10">
                        <c:v>0.976923</c:v>
                      </c:pt>
                      <c:pt idx="11">
                        <c:v>1.0</c:v>
                      </c:pt>
                      <c:pt idx="12">
                        <c:v>0.9814815</c:v>
                      </c:pt>
                      <c:pt idx="13">
                        <c:v>0.6226415</c:v>
                      </c:pt>
                      <c:pt idx="14">
                        <c:v>0.92105275</c:v>
                      </c:pt>
                      <c:pt idx="15">
                        <c:v>0.52040825</c:v>
                      </c:pt>
                      <c:pt idx="16">
                        <c:v>0.611111</c:v>
                      </c:pt>
                      <c:pt idx="17">
                        <c:v>0.876953</c:v>
                      </c:pt>
                      <c:pt idx="18">
                        <c:v>0.52631575</c:v>
                      </c:pt>
                      <c:pt idx="19">
                        <c:v>0.95702</c:v>
                      </c:pt>
                      <c:pt idx="20">
                        <c:v>0.5238095</c:v>
                      </c:pt>
                      <c:pt idx="21">
                        <c:v>0.52439025</c:v>
                      </c:pt>
                      <c:pt idx="22">
                        <c:v>0.9485295</c:v>
                      </c:pt>
                      <c:pt idx="23">
                        <c:v>1.0</c:v>
                      </c:pt>
                      <c:pt idx="24">
                        <c:v>0.78099175</c:v>
                      </c:pt>
                      <c:pt idx="25">
                        <c:v>0.98698875</c:v>
                      </c:pt>
                      <c:pt idx="26">
                        <c:v>1.0</c:v>
                      </c:pt>
                      <c:pt idx="27">
                        <c:v>0.98324025</c:v>
                      </c:pt>
                      <c:pt idx="28">
                        <c:v>0.6964555</c:v>
                      </c:pt>
                      <c:pt idx="29">
                        <c:v>0.85344825</c:v>
                      </c:pt>
                      <c:pt idx="30">
                        <c:v>0.80607475</c:v>
                      </c:pt>
                      <c:pt idx="31">
                        <c:v>0.501031</c:v>
                      </c:pt>
                      <c:pt idx="32">
                        <c:v>0.909396</c:v>
                      </c:pt>
                      <c:pt idx="33">
                        <c:v>0.97540975</c:v>
                      </c:pt>
                      <c:pt idx="34">
                        <c:v>0.892578</c:v>
                      </c:pt>
                      <c:pt idx="35">
                        <c:v>0.515873</c:v>
                      </c:pt>
                      <c:pt idx="36">
                        <c:v>1.0</c:v>
                      </c:pt>
                      <c:pt idx="37">
                        <c:v>0.99950325</c:v>
                      </c:pt>
                      <c:pt idx="38">
                        <c:v>0.9863185</c:v>
                      </c:pt>
                    </c:numCache>
                  </c:numRef>
                </c:val>
                <c:extLst xmlns:c16r2="http://schemas.microsoft.com/office/drawing/2015/06/chart" xmlns:c15="http://schemas.microsoft.com/office/drawing/2012/chart">
                  <c:ext xmlns:c16="http://schemas.microsoft.com/office/drawing/2014/chart" uri="{C3380CC4-5D6E-409C-BE32-E72D297353CC}">
                    <c16:uniqueId val="{0000000A-32C5-45BC-AAE8-C8A7E5450E99}"/>
                  </c:ext>
                </c:extLst>
              </c15:ser>
            </c15:filteredBarSeries>
            <c15:filteredBarSeries>
              <c15:ser>
                <c:idx val="8"/>
                <c:order val="8"/>
                <c:tx>
                  <c:strRef>
                    <c:extLst xmlns:c16r2="http://schemas.microsoft.com/office/drawing/2015/06/chart" xmlns:c15="http://schemas.microsoft.com/office/drawing/2012/chart">
                      <c:ext xmlns:c15="http://schemas.microsoft.com/office/drawing/2012/chart" uri="{02D57815-91ED-43cb-92C2-25804820EDAC}">
                        <c15:formulaRef>
                          <c15:sqref>newalgo!$CH$1</c15:sqref>
                        </c15:formulaRef>
                      </c:ext>
                    </c:extLst>
                    <c:strCache>
                      <c:ptCount val="1"/>
                      <c:pt idx="0">
                        <c:v>DYN_OCEX_SP </c:v>
                      </c:pt>
                    </c:strCache>
                  </c:strRef>
                </c:tx>
                <c:spPr>
                  <a:solidFill>
                    <a:schemeClr val="accent3">
                      <a:lumMod val="60000"/>
                    </a:schemeClr>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newalgo!$CH$2:$CH$42</c15:sqref>
                        </c15:formulaRef>
                      </c:ext>
                    </c:extLst>
                    <c:numCache>
                      <c:formatCode>General</c:formatCode>
                      <c:ptCount val="39"/>
                      <c:pt idx="0">
                        <c:v>1.0</c:v>
                      </c:pt>
                      <c:pt idx="1">
                        <c:v>1.0</c:v>
                      </c:pt>
                      <c:pt idx="2">
                        <c:v>1.0</c:v>
                      </c:pt>
                      <c:pt idx="3">
                        <c:v>0.56467675</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0.748047</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numCache>
                  </c:numRef>
                </c:val>
                <c:extLst xmlns:c16r2="http://schemas.microsoft.com/office/drawing/2015/06/chart" xmlns:c15="http://schemas.microsoft.com/office/drawing/2012/chart">
                  <c:ext xmlns:c16="http://schemas.microsoft.com/office/drawing/2014/chart" uri="{C3380CC4-5D6E-409C-BE32-E72D297353CC}">
                    <c16:uniqueId val="{0000000B-32C5-45BC-AAE8-C8A7E5450E99}"/>
                  </c:ext>
                </c:extLst>
              </c15:ser>
            </c15:filteredBarSeries>
            <c15:filteredBarSeries>
              <c15:ser>
                <c:idx val="9"/>
                <c:order val="9"/>
                <c:tx>
                  <c:strRef>
                    <c:extLst xmlns:c16r2="http://schemas.microsoft.com/office/drawing/2015/06/chart" xmlns:c15="http://schemas.microsoft.com/office/drawing/2012/chart">
                      <c:ext xmlns:c15="http://schemas.microsoft.com/office/drawing/2012/chart" uri="{02D57815-91ED-43cb-92C2-25804820EDAC}">
                        <c15:formulaRef>
                          <c15:sqref>newalgo!$CI$1</c15:sqref>
                        </c15:formulaRef>
                      </c:ext>
                    </c:extLst>
                    <c:strCache>
                      <c:ptCount val="1"/>
                      <c:pt idx="0">
                        <c:v>DYN_OCEX_SFU </c:v>
                      </c:pt>
                    </c:strCache>
                  </c:strRef>
                </c:tx>
                <c:spPr>
                  <a:solidFill>
                    <a:schemeClr val="accent4">
                      <a:lumMod val="60000"/>
                    </a:schemeClr>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newalgo!$CI$2:$CI$42</c15:sqref>
                        </c15:formulaRef>
                      </c:ext>
                    </c:extLst>
                    <c:numCache>
                      <c:formatCode>General</c:formatCode>
                      <c:ptCount val="39"/>
                      <c:pt idx="0">
                        <c:v>0.5162525</c:v>
                      </c:pt>
                      <c:pt idx="1">
                        <c:v>0.52551</c:v>
                      </c:pt>
                      <c:pt idx="2">
                        <c:v>0.6785715</c:v>
                      </c:pt>
                      <c:pt idx="3">
                        <c:v>0.5199005</c:v>
                      </c:pt>
                      <c:pt idx="4">
                        <c:v>0.500614</c:v>
                      </c:pt>
                      <c:pt idx="5">
                        <c:v>0.508963</c:v>
                      </c:pt>
                      <c:pt idx="6">
                        <c:v>0.794737</c:v>
                      </c:pt>
                      <c:pt idx="7">
                        <c:v>0.763158</c:v>
                      </c:pt>
                      <c:pt idx="8">
                        <c:v>0.554348</c:v>
                      </c:pt>
                      <c:pt idx="9">
                        <c:v>1.0</c:v>
                      </c:pt>
                      <c:pt idx="10">
                        <c:v>0.8246155</c:v>
                      </c:pt>
                      <c:pt idx="11">
                        <c:v>0.5043105</c:v>
                      </c:pt>
                      <c:pt idx="12">
                        <c:v>0.9814815</c:v>
                      </c:pt>
                      <c:pt idx="13">
                        <c:v>1.0</c:v>
                      </c:pt>
                      <c:pt idx="14">
                        <c:v>0.5526315</c:v>
                      </c:pt>
                      <c:pt idx="15">
                        <c:v>1.0</c:v>
                      </c:pt>
                      <c:pt idx="16">
                        <c:v>0.952381</c:v>
                      </c:pt>
                      <c:pt idx="17">
                        <c:v>0.514974</c:v>
                      </c:pt>
                      <c:pt idx="18">
                        <c:v>0.5657895</c:v>
                      </c:pt>
                      <c:pt idx="19">
                        <c:v>0.550143</c:v>
                      </c:pt>
                      <c:pt idx="20">
                        <c:v>0.9642855</c:v>
                      </c:pt>
                      <c:pt idx="21">
                        <c:v>0.5609755</c:v>
                      </c:pt>
                      <c:pt idx="22">
                        <c:v>0.507353</c:v>
                      </c:pt>
                      <c:pt idx="23">
                        <c:v>0.5214065</c:v>
                      </c:pt>
                      <c:pt idx="24">
                        <c:v>0.929752</c:v>
                      </c:pt>
                      <c:pt idx="25">
                        <c:v>0.501239</c:v>
                      </c:pt>
                      <c:pt idx="26">
                        <c:v>1.0</c:v>
                      </c:pt>
                      <c:pt idx="27">
                        <c:v>0.5006205</c:v>
                      </c:pt>
                      <c:pt idx="28">
                        <c:v>0.5222475</c:v>
                      </c:pt>
                      <c:pt idx="29">
                        <c:v>0.6056035</c:v>
                      </c:pt>
                      <c:pt idx="30">
                        <c:v>0.897196</c:v>
                      </c:pt>
                      <c:pt idx="31">
                        <c:v>1.0</c:v>
                      </c:pt>
                      <c:pt idx="32">
                        <c:v>0.909396</c:v>
                      </c:pt>
                      <c:pt idx="33">
                        <c:v>1.0</c:v>
                      </c:pt>
                      <c:pt idx="34">
                        <c:v>0.544922</c:v>
                      </c:pt>
                      <c:pt idx="35">
                        <c:v>0.5396825</c:v>
                      </c:pt>
                      <c:pt idx="36">
                        <c:v>0.5955555</c:v>
                      </c:pt>
                      <c:pt idx="37">
                        <c:v>0.5142385</c:v>
                      </c:pt>
                      <c:pt idx="38">
                        <c:v>0.5078775</c:v>
                      </c:pt>
                    </c:numCache>
                  </c:numRef>
                </c:val>
                <c:extLst xmlns:c16r2="http://schemas.microsoft.com/office/drawing/2015/06/chart" xmlns:c15="http://schemas.microsoft.com/office/drawing/2012/chart">
                  <c:ext xmlns:c16="http://schemas.microsoft.com/office/drawing/2014/chart" uri="{C3380CC4-5D6E-409C-BE32-E72D297353CC}">
                    <c16:uniqueId val="{0000000C-32C5-45BC-AAE8-C8A7E5450E99}"/>
                  </c:ext>
                </c:extLst>
              </c15:ser>
            </c15:filteredBarSeries>
            <c15:filteredBarSeries>
              <c15:ser>
                <c:idx val="10"/>
                <c:order val="10"/>
                <c:tx>
                  <c:strRef>
                    <c:extLst xmlns:c16r2="http://schemas.microsoft.com/office/drawing/2015/06/chart" xmlns:c15="http://schemas.microsoft.com/office/drawing/2012/chart">
                      <c:ext xmlns:c15="http://schemas.microsoft.com/office/drawing/2012/chart" uri="{02D57815-91ED-43cb-92C2-25804820EDAC}">
                        <c15:formulaRef>
                          <c15:sqref>newalgo!$CJ$1</c15:sqref>
                        </c15:formulaRef>
                      </c:ext>
                    </c:extLst>
                    <c:strCache>
                      <c:ptCount val="1"/>
                      <c:pt idx="0">
                        <c:v>DYN_OCEX_MEM </c:v>
                      </c:pt>
                    </c:strCache>
                  </c:strRef>
                </c:tx>
                <c:spPr>
                  <a:solidFill>
                    <a:schemeClr val="accent5">
                      <a:lumMod val="60000"/>
                    </a:schemeClr>
                  </a:solidFill>
                  <a:ln>
                    <a:no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newalgo!$A$2:$A$42</c15:sqref>
                        </c15:formulaRef>
                      </c:ext>
                    </c:extLst>
                    <c:strCache>
                      <c:ptCount val="39"/>
                      <c:pt idx="0">
                        <c:v>BFS </c:v>
                      </c:pt>
                      <c:pt idx="1">
                        <c:v>BLK </c:v>
                      </c:pt>
                      <c:pt idx="2">
                        <c:v>JPEG </c:v>
                      </c:pt>
                      <c:pt idx="3">
                        <c:v>LIB </c:v>
                      </c:pt>
                      <c:pt idx="4">
                        <c:v>MUM </c:v>
                      </c:pt>
                      <c:pt idx="5">
                        <c:v>NN </c:v>
                      </c:pt>
                      <c:pt idx="6">
                        <c:v>RAY </c:v>
                      </c:pt>
                      <c:pt idx="7">
                        <c:v>SCP </c:v>
                      </c:pt>
                      <c:pt idx="8">
                        <c:v>SLA </c:v>
                      </c:pt>
                      <c:pt idx="9">
                        <c:v>STO </c:v>
                      </c:pt>
                      <c:pt idx="10">
                        <c:v>TRA </c:v>
                      </c:pt>
                      <c:pt idx="11">
                        <c:v>FWT </c:v>
                      </c:pt>
                      <c:pt idx="12">
                        <c:v>BP </c:v>
                      </c:pt>
                      <c:pt idx="13">
                        <c:v>BTR </c:v>
                      </c:pt>
                      <c:pt idx="14">
                        <c:v>GSS </c:v>
                      </c:pt>
                      <c:pt idx="15">
                        <c:v>HOT </c:v>
                      </c:pt>
                      <c:pt idx="16">
                        <c:v>HW </c:v>
                      </c:pt>
                      <c:pt idx="17">
                        <c:v>LAV </c:v>
                      </c:pt>
                      <c:pt idx="18">
                        <c:v>PATH </c:v>
                      </c:pt>
                      <c:pt idx="19">
                        <c:v>HIST </c:v>
                      </c:pt>
                      <c:pt idx="20">
                        <c:v>MM </c:v>
                      </c:pt>
                      <c:pt idx="21">
                        <c:v>SAD </c:v>
                      </c:pt>
                      <c:pt idx="22">
                        <c:v>SPMV </c:v>
                      </c:pt>
                      <c:pt idx="23">
                        <c:v>PVC </c:v>
                      </c:pt>
                      <c:pt idx="24">
                        <c:v>PVR </c:v>
                      </c:pt>
                      <c:pt idx="25">
                        <c:v>DMEM </c:v>
                      </c:pt>
                      <c:pt idx="26">
                        <c:v>MFLP </c:v>
                      </c:pt>
                      <c:pt idx="27">
                        <c:v>MD </c:v>
                      </c:pt>
                      <c:pt idx="28">
                        <c:v>QTC </c:v>
                      </c:pt>
                      <c:pt idx="29">
                        <c:v>RED </c:v>
                      </c:pt>
                      <c:pt idx="30">
                        <c:v>SCAN </c:v>
                      </c:pt>
                      <c:pt idx="31">
                        <c:v>SPMV-S </c:v>
                      </c:pt>
                      <c:pt idx="32">
                        <c:v>ST2D </c:v>
                      </c:pt>
                      <c:pt idx="33">
                        <c:v>TRD </c:v>
                      </c:pt>
                      <c:pt idx="34">
                        <c:v>BH </c:v>
                      </c:pt>
                      <c:pt idx="35">
                        <c:v>DMR </c:v>
                      </c:pt>
                      <c:pt idx="36">
                        <c:v>MST </c:v>
                      </c:pt>
                      <c:pt idx="37">
                        <c:v>SP </c:v>
                      </c:pt>
                      <c:pt idx="38">
                        <c:v>SSSP </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newalgo!$CJ$2:$CJ$42</c15:sqref>
                        </c15:formulaRef>
                      </c:ext>
                    </c:extLst>
                    <c:numCache>
                      <c:formatCode>General</c:formatCode>
                      <c:ptCount val="39"/>
                      <c:pt idx="0">
                        <c:v>0.9722755</c:v>
                      </c:pt>
                      <c:pt idx="1">
                        <c:v>1.0</c:v>
                      </c:pt>
                      <c:pt idx="2">
                        <c:v>0.892857</c:v>
                      </c:pt>
                      <c:pt idx="3">
                        <c:v>0.557214</c:v>
                      </c:pt>
                      <c:pt idx="4">
                        <c:v>0.9871005</c:v>
                      </c:pt>
                      <c:pt idx="5">
                        <c:v>0.507042</c:v>
                      </c:pt>
                      <c:pt idx="6">
                        <c:v>1.0</c:v>
                      </c:pt>
                      <c:pt idx="7">
                        <c:v>0.9210525</c:v>
                      </c:pt>
                      <c:pt idx="8">
                        <c:v>0.5869565</c:v>
                      </c:pt>
                      <c:pt idx="9">
                        <c:v>0.5079365</c:v>
                      </c:pt>
                      <c:pt idx="10">
                        <c:v>0.9615385</c:v>
                      </c:pt>
                      <c:pt idx="11">
                        <c:v>1.0</c:v>
                      </c:pt>
                      <c:pt idx="12">
                        <c:v>0.962963</c:v>
                      </c:pt>
                      <c:pt idx="13">
                        <c:v>0.6226415</c:v>
                      </c:pt>
                      <c:pt idx="14">
                        <c:v>0.9210525</c:v>
                      </c:pt>
                      <c:pt idx="15">
                        <c:v>0.520408</c:v>
                      </c:pt>
                      <c:pt idx="16">
                        <c:v>0.611111</c:v>
                      </c:pt>
                      <c:pt idx="17">
                        <c:v>0.8691405</c:v>
                      </c:pt>
                      <c:pt idx="18">
                        <c:v>0.526316</c:v>
                      </c:pt>
                      <c:pt idx="19">
                        <c:v>0.961318</c:v>
                      </c:pt>
                      <c:pt idx="20">
                        <c:v>0.5238095</c:v>
                      </c:pt>
                      <c:pt idx="21">
                        <c:v>0.52439</c:v>
                      </c:pt>
                      <c:pt idx="22">
                        <c:v>0.9485295</c:v>
                      </c:pt>
                      <c:pt idx="23">
                        <c:v>1.0</c:v>
                      </c:pt>
                      <c:pt idx="24">
                        <c:v>0.768595</c:v>
                      </c:pt>
                      <c:pt idx="25">
                        <c:v>0.986989</c:v>
                      </c:pt>
                      <c:pt idx="26">
                        <c:v>1.0</c:v>
                      </c:pt>
                      <c:pt idx="27">
                        <c:v>0.9869645</c:v>
                      </c:pt>
                      <c:pt idx="28">
                        <c:v>0.7417045</c:v>
                      </c:pt>
                      <c:pt idx="29">
                        <c:v>0.8211205</c:v>
                      </c:pt>
                      <c:pt idx="30">
                        <c:v>0.8060745</c:v>
                      </c:pt>
                      <c:pt idx="31">
                        <c:v>0.501031</c:v>
                      </c:pt>
                      <c:pt idx="32">
                        <c:v>0.909396</c:v>
                      </c:pt>
                      <c:pt idx="33">
                        <c:v>0.97541</c:v>
                      </c:pt>
                      <c:pt idx="34">
                        <c:v>0.902344</c:v>
                      </c:pt>
                      <c:pt idx="35">
                        <c:v>0.515873</c:v>
                      </c:pt>
                      <c:pt idx="36">
                        <c:v>1.0</c:v>
                      </c:pt>
                      <c:pt idx="37">
                        <c:v>0.9995035</c:v>
                      </c:pt>
                      <c:pt idx="38">
                        <c:v>0.9919155</c:v>
                      </c:pt>
                    </c:numCache>
                  </c:numRef>
                </c:val>
                <c:extLst xmlns:c16r2="http://schemas.microsoft.com/office/drawing/2015/06/chart" xmlns:c15="http://schemas.microsoft.com/office/drawing/2012/chart">
                  <c:ext xmlns:c16="http://schemas.microsoft.com/office/drawing/2014/chart" uri="{C3380CC4-5D6E-409C-BE32-E72D297353CC}">
                    <c16:uniqueId val="{0000000D-32C5-45BC-AAE8-C8A7E5450E99}"/>
                  </c:ext>
                </c:extLst>
              </c15:ser>
            </c15:filteredBarSeries>
          </c:ext>
        </c:extLst>
      </c:barChart>
      <c:catAx>
        <c:axId val="21167104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crossAx val="2116689056"/>
        <c:crosses val="autoZero"/>
        <c:auto val="1"/>
        <c:lblAlgn val="ctr"/>
        <c:lblOffset val="100"/>
        <c:noMultiLvlLbl val="0"/>
      </c:catAx>
      <c:valAx>
        <c:axId val="2116689056"/>
        <c:scaling>
          <c:orientation val="minMax"/>
          <c:max val="1.0"/>
        </c:scaling>
        <c:delete val="0"/>
        <c:axPos val="l"/>
        <c:majorGridlines>
          <c:spPr>
            <a:ln w="9525" cap="flat" cmpd="sng" algn="ctr">
              <a:solidFill>
                <a:schemeClr val="tx1">
                  <a:lumMod val="15000"/>
                  <a:lumOff val="85000"/>
                </a:schemeClr>
              </a:solidFill>
              <a:prstDash val="dash"/>
              <a:round/>
            </a:ln>
            <a:effectLst/>
          </c:spPr>
        </c:majorGridlines>
        <c:title>
          <c:tx>
            <c:rich>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a:t>Average time the units are on</a:t>
                </a:r>
              </a:p>
            </c:rich>
          </c:tx>
          <c:layout>
            <c:manualLayout>
              <c:xMode val="edge"/>
              <c:yMode val="edge"/>
              <c:x val="0.0115356885364095"/>
              <c:y val="0.0747828903551928"/>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crossAx val="2116710432"/>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800" b="1">
          <a:solidFill>
            <a:sysClr val="windowText" lastClr="000000"/>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'Savings Bdown'!$H$1</c:f>
              <c:strCache>
                <c:ptCount val="1"/>
                <c:pt idx="0">
                  <c:v>IFID</c:v>
                </c:pt>
              </c:strCache>
            </c:strRef>
          </c:tx>
          <c:spPr>
            <a:solidFill>
              <a:schemeClr val="bg1">
                <a:lumMod val="85000"/>
              </a:schemeClr>
            </a:solidFill>
            <a:ln>
              <a:solidFill>
                <a:schemeClr val="tx1"/>
              </a:solidFill>
            </a:ln>
            <a:effectLst/>
          </c:spPr>
          <c:invertIfNegative val="0"/>
          <c:cat>
            <c:strRef>
              <c:f>'Savings Bdown'!$G$2:$G$37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AVG</c:v>
                </c:pt>
              </c:strCache>
            </c:strRef>
          </c:cat>
          <c:val>
            <c:numRef>
              <c:f>'Savings Bdown'!$H$2:$H$37</c:f>
              <c:numCache>
                <c:formatCode>General</c:formatCode>
                <c:ptCount val="36"/>
                <c:pt idx="0">
                  <c:v>0.74099407696</c:v>
                </c:pt>
                <c:pt idx="1">
                  <c:v>0.70939330272</c:v>
                </c:pt>
                <c:pt idx="2">
                  <c:v>0.84523418006</c:v>
                </c:pt>
                <c:pt idx="3">
                  <c:v>0.7285417685</c:v>
                </c:pt>
                <c:pt idx="4">
                  <c:v>0.73776285194</c:v>
                </c:pt>
                <c:pt idx="5">
                  <c:v>0.15909031422</c:v>
                </c:pt>
                <c:pt idx="6">
                  <c:v>0.54495360636</c:v>
                </c:pt>
                <c:pt idx="7">
                  <c:v>0.66172959046</c:v>
                </c:pt>
                <c:pt idx="8">
                  <c:v>0.0</c:v>
                </c:pt>
                <c:pt idx="9">
                  <c:v>1.03768768766</c:v>
                </c:pt>
                <c:pt idx="10">
                  <c:v>0.86709394612</c:v>
                </c:pt>
                <c:pt idx="11">
                  <c:v>0.0</c:v>
                </c:pt>
                <c:pt idx="12">
                  <c:v>0.72562560456</c:v>
                </c:pt>
                <c:pt idx="13">
                  <c:v>0.0</c:v>
                </c:pt>
                <c:pt idx="14">
                  <c:v>0.21130836012</c:v>
                </c:pt>
                <c:pt idx="15">
                  <c:v>0.73380240104</c:v>
                </c:pt>
                <c:pt idx="16">
                  <c:v>0.0</c:v>
                </c:pt>
                <c:pt idx="17">
                  <c:v>0.0</c:v>
                </c:pt>
                <c:pt idx="18">
                  <c:v>0.0</c:v>
                </c:pt>
                <c:pt idx="19">
                  <c:v>0.71782747304</c:v>
                </c:pt>
                <c:pt idx="20">
                  <c:v>0.73279509308</c:v>
                </c:pt>
                <c:pt idx="21">
                  <c:v>0.58677389704</c:v>
                </c:pt>
                <c:pt idx="22">
                  <c:v>0.73820290204</c:v>
                </c:pt>
                <c:pt idx="23">
                  <c:v>0.7362334005</c:v>
                </c:pt>
                <c:pt idx="24">
                  <c:v>0.72682890122</c:v>
                </c:pt>
                <c:pt idx="25">
                  <c:v>0.72575577064</c:v>
                </c:pt>
                <c:pt idx="26">
                  <c:v>0.73652997208</c:v>
                </c:pt>
                <c:pt idx="27">
                  <c:v>0.71476191394</c:v>
                </c:pt>
                <c:pt idx="28">
                  <c:v>0.8971955917</c:v>
                </c:pt>
                <c:pt idx="29">
                  <c:v>0.72224572396</c:v>
                </c:pt>
                <c:pt idx="30">
                  <c:v>0.0</c:v>
                </c:pt>
                <c:pt idx="31">
                  <c:v>1.035412</c:v>
                </c:pt>
                <c:pt idx="32">
                  <c:v>0.74594704422</c:v>
                </c:pt>
                <c:pt idx="33">
                  <c:v>0.73773992496</c:v>
                </c:pt>
                <c:pt idx="35">
                  <c:v>0.56639609703353</c:v>
                </c:pt>
              </c:numCache>
            </c:numRef>
          </c:val>
          <c:extLst xmlns:c16r2="http://schemas.microsoft.com/office/drawing/2015/06/chart">
            <c:ext xmlns:c16="http://schemas.microsoft.com/office/drawing/2014/chart" uri="{C3380CC4-5D6E-409C-BE32-E72D297353CC}">
              <c16:uniqueId val="{00000000-85C2-4DCF-B9C1-EB80A20F9991}"/>
            </c:ext>
          </c:extLst>
        </c:ser>
        <c:ser>
          <c:idx val="1"/>
          <c:order val="1"/>
          <c:tx>
            <c:strRef>
              <c:f>'Savings Bdown'!$I$1</c:f>
              <c:strCache>
                <c:ptCount val="1"/>
                <c:pt idx="0">
                  <c:v>SCH</c:v>
                </c:pt>
              </c:strCache>
            </c:strRef>
          </c:tx>
          <c:spPr>
            <a:solidFill>
              <a:schemeClr val="tx1"/>
            </a:solidFill>
            <a:ln>
              <a:solidFill>
                <a:schemeClr val="tx1"/>
              </a:solidFill>
            </a:ln>
            <a:effectLst/>
          </c:spPr>
          <c:invertIfNegative val="0"/>
          <c:cat>
            <c:strRef>
              <c:f>'Savings Bdown'!$G$2:$G$37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AVG</c:v>
                </c:pt>
              </c:strCache>
            </c:strRef>
          </c:cat>
          <c:val>
            <c:numRef>
              <c:f>'Savings Bdown'!$I$2:$I$37</c:f>
              <c:numCache>
                <c:formatCode>General</c:formatCode>
                <c:ptCount val="36"/>
                <c:pt idx="0">
                  <c:v>0.9767999516928</c:v>
                </c:pt>
                <c:pt idx="1">
                  <c:v>0.9523608936576</c:v>
                </c:pt>
                <c:pt idx="2">
                  <c:v>0.7719135819504</c:v>
                </c:pt>
                <c:pt idx="3">
                  <c:v>0.9677718634224</c:v>
                </c:pt>
                <c:pt idx="4">
                  <c:v>0.980625063144</c:v>
                </c:pt>
                <c:pt idx="5">
                  <c:v>0.1371130774704</c:v>
                </c:pt>
                <c:pt idx="6">
                  <c:v>0.8583379152768</c:v>
                </c:pt>
                <c:pt idx="7">
                  <c:v>0.904874397048</c:v>
                </c:pt>
                <c:pt idx="8">
                  <c:v>0.0</c:v>
                </c:pt>
                <c:pt idx="9">
                  <c:v>0.9794122468896</c:v>
                </c:pt>
                <c:pt idx="10">
                  <c:v>0.9697313304288</c:v>
                </c:pt>
                <c:pt idx="11">
                  <c:v>0.0</c:v>
                </c:pt>
                <c:pt idx="12">
                  <c:v>0.9638986126464</c:v>
                </c:pt>
                <c:pt idx="13">
                  <c:v>0.0</c:v>
                </c:pt>
                <c:pt idx="14">
                  <c:v>0.3274785637392</c:v>
                </c:pt>
                <c:pt idx="15">
                  <c:v>0.9785978081088</c:v>
                </c:pt>
                <c:pt idx="16">
                  <c:v>0.0</c:v>
                </c:pt>
                <c:pt idx="17">
                  <c:v>0.0</c:v>
                </c:pt>
                <c:pt idx="18">
                  <c:v>0.0718857660192001</c:v>
                </c:pt>
                <c:pt idx="19">
                  <c:v>0.9607636619232</c:v>
                </c:pt>
                <c:pt idx="20">
                  <c:v>0.9734218482576</c:v>
                </c:pt>
                <c:pt idx="21">
                  <c:v>0.7794527896752</c:v>
                </c:pt>
                <c:pt idx="22">
                  <c:v>0.9806059056576</c:v>
                </c:pt>
                <c:pt idx="23">
                  <c:v>0.98021244036</c:v>
                </c:pt>
                <c:pt idx="24">
                  <c:v>0.9697313304288</c:v>
                </c:pt>
                <c:pt idx="25">
                  <c:v>0.9686629321488</c:v>
                </c:pt>
                <c:pt idx="26">
                  <c:v>0.9793965279264</c:v>
                </c:pt>
                <c:pt idx="27">
                  <c:v>0.9626548496832</c:v>
                </c:pt>
                <c:pt idx="28">
                  <c:v>0.9727719673728</c:v>
                </c:pt>
                <c:pt idx="29">
                  <c:v>0.9632472581088</c:v>
                </c:pt>
                <c:pt idx="30">
                  <c:v>0.0</c:v>
                </c:pt>
                <c:pt idx="31">
                  <c:v>0.9758857957392</c:v>
                </c:pt>
                <c:pt idx="32">
                  <c:v>0.9814591506288</c:v>
                </c:pt>
                <c:pt idx="33">
                  <c:v>0.9812130506112</c:v>
                </c:pt>
                <c:pt idx="35">
                  <c:v>0.713831781765177</c:v>
                </c:pt>
              </c:numCache>
            </c:numRef>
          </c:val>
          <c:extLst xmlns:c16r2="http://schemas.microsoft.com/office/drawing/2015/06/chart">
            <c:ext xmlns:c16="http://schemas.microsoft.com/office/drawing/2014/chart" uri="{C3380CC4-5D6E-409C-BE32-E72D297353CC}">
              <c16:uniqueId val="{00000001-85C2-4DCF-B9C1-EB80A20F9991}"/>
            </c:ext>
          </c:extLst>
        </c:ser>
        <c:ser>
          <c:idx val="2"/>
          <c:order val="2"/>
          <c:tx>
            <c:strRef>
              <c:f>'Savings Bdown'!$J$1</c:f>
              <c:strCache>
                <c:ptCount val="1"/>
                <c:pt idx="0">
                  <c:v>EX_SP</c:v>
                </c:pt>
              </c:strCache>
            </c:strRef>
          </c:tx>
          <c:spPr>
            <a:solidFill>
              <a:schemeClr val="tx1">
                <a:lumMod val="50000"/>
                <a:lumOff val="50000"/>
              </a:schemeClr>
            </a:solidFill>
            <a:ln>
              <a:solidFill>
                <a:schemeClr val="tx1"/>
              </a:solidFill>
            </a:ln>
            <a:effectLst/>
          </c:spPr>
          <c:invertIfNegative val="0"/>
          <c:cat>
            <c:strRef>
              <c:f>'Savings Bdown'!$G$2:$G$37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AVG</c:v>
                </c:pt>
              </c:strCache>
            </c:strRef>
          </c:cat>
          <c:val>
            <c:numRef>
              <c:f>'Savings Bdown'!$J$2:$J$37</c:f>
              <c:numCache>
                <c:formatCode>General</c:formatCode>
                <c:ptCount val="36"/>
                <c:pt idx="0">
                  <c:v>17.1118201824</c:v>
                </c:pt>
                <c:pt idx="1">
                  <c:v>0.527864144400001</c:v>
                </c:pt>
                <c:pt idx="2">
                  <c:v>16.01200837455</c:v>
                </c:pt>
                <c:pt idx="3">
                  <c:v>2.0589495111</c:v>
                </c:pt>
                <c:pt idx="4">
                  <c:v>17.23310374635</c:v>
                </c:pt>
                <c:pt idx="5">
                  <c:v>1.258505578950001</c:v>
                </c:pt>
                <c:pt idx="6">
                  <c:v>9.983197005750001</c:v>
                </c:pt>
                <c:pt idx="7">
                  <c:v>11.34453538965</c:v>
                </c:pt>
                <c:pt idx="8">
                  <c:v>1.124591004749998</c:v>
                </c:pt>
                <c:pt idx="9">
                  <c:v>17.22601658565</c:v>
                </c:pt>
                <c:pt idx="10">
                  <c:v>17.16937103115</c:v>
                </c:pt>
                <c:pt idx="11">
                  <c:v>0.638654916899999</c:v>
                </c:pt>
                <c:pt idx="12">
                  <c:v>17.13524574885</c:v>
                </c:pt>
                <c:pt idx="13">
                  <c:v>1.05573691065</c:v>
                </c:pt>
                <c:pt idx="14">
                  <c:v>5.747902873949995</c:v>
                </c:pt>
                <c:pt idx="15">
                  <c:v>17.0191697823</c:v>
                </c:pt>
                <c:pt idx="16">
                  <c:v>1.361347005750001</c:v>
                </c:pt>
                <c:pt idx="17">
                  <c:v>0.0</c:v>
                </c:pt>
                <c:pt idx="18">
                  <c:v>1.261738772700003</c:v>
                </c:pt>
                <c:pt idx="19">
                  <c:v>17.11690707390001</c:v>
                </c:pt>
                <c:pt idx="20">
                  <c:v>17.1909687654</c:v>
                </c:pt>
                <c:pt idx="21">
                  <c:v>13.68095327745</c:v>
                </c:pt>
                <c:pt idx="22">
                  <c:v>17.23300028415</c:v>
                </c:pt>
                <c:pt idx="23">
                  <c:v>17.2306982502</c:v>
                </c:pt>
                <c:pt idx="24">
                  <c:v>17.16937103115</c:v>
                </c:pt>
                <c:pt idx="25">
                  <c:v>17.1631201899</c:v>
                </c:pt>
                <c:pt idx="26">
                  <c:v>17.2259217453</c:v>
                </c:pt>
                <c:pt idx="27">
                  <c:v>15.39202838475</c:v>
                </c:pt>
                <c:pt idx="28">
                  <c:v>17.18716652955001</c:v>
                </c:pt>
                <c:pt idx="29">
                  <c:v>16.57011796875</c:v>
                </c:pt>
                <c:pt idx="30">
                  <c:v>0.821127750300001</c:v>
                </c:pt>
                <c:pt idx="31">
                  <c:v>17.2053844986</c:v>
                </c:pt>
                <c:pt idx="32">
                  <c:v>17.2379923353</c:v>
                </c:pt>
                <c:pt idx="33">
                  <c:v>17.23655248635</c:v>
                </c:pt>
                <c:pt idx="35">
                  <c:v>11.49797262167206</c:v>
                </c:pt>
              </c:numCache>
            </c:numRef>
          </c:val>
          <c:extLst xmlns:c16r2="http://schemas.microsoft.com/office/drawing/2015/06/chart">
            <c:ext xmlns:c16="http://schemas.microsoft.com/office/drawing/2014/chart" uri="{C3380CC4-5D6E-409C-BE32-E72D297353CC}">
              <c16:uniqueId val="{00000002-85C2-4DCF-B9C1-EB80A20F9991}"/>
            </c:ext>
          </c:extLst>
        </c:ser>
        <c:ser>
          <c:idx val="3"/>
          <c:order val="3"/>
          <c:tx>
            <c:strRef>
              <c:f>'Savings Bdown'!$K$1</c:f>
              <c:strCache>
                <c:ptCount val="1"/>
                <c:pt idx="0">
                  <c:v>EX_SFU</c:v>
                </c:pt>
              </c:strCache>
            </c:strRef>
          </c:tx>
          <c:spPr>
            <a:solidFill>
              <a:schemeClr val="bg1"/>
            </a:solidFill>
            <a:ln>
              <a:solidFill>
                <a:schemeClr val="tx1"/>
              </a:solidFill>
            </a:ln>
            <a:effectLst/>
          </c:spPr>
          <c:invertIfNegative val="0"/>
          <c:cat>
            <c:strRef>
              <c:f>'Savings Bdown'!$G$2:$G$37</c:f>
              <c:strCache>
                <c:ptCount val="36"/>
                <c:pt idx="0">
                  <c:v>BFS </c:v>
                </c:pt>
                <c:pt idx="1">
                  <c:v>BLK </c:v>
                </c:pt>
                <c:pt idx="2">
                  <c:v>JPEG </c:v>
                </c:pt>
                <c:pt idx="3">
                  <c:v>LIB </c:v>
                </c:pt>
                <c:pt idx="4">
                  <c:v>MUM </c:v>
                </c:pt>
                <c:pt idx="5">
                  <c:v>NN </c:v>
                </c:pt>
                <c:pt idx="6">
                  <c:v>RAY </c:v>
                </c:pt>
                <c:pt idx="7">
                  <c:v>SCP </c:v>
                </c:pt>
                <c:pt idx="8">
                  <c:v>SLA </c:v>
                </c:pt>
                <c:pt idx="9">
                  <c:v>TRA </c:v>
                </c:pt>
                <c:pt idx="10">
                  <c:v>FWT </c:v>
                </c:pt>
                <c:pt idx="11">
                  <c:v>BP </c:v>
                </c:pt>
                <c:pt idx="12">
                  <c:v>BTR </c:v>
                </c:pt>
                <c:pt idx="13">
                  <c:v>HOT </c:v>
                </c:pt>
                <c:pt idx="14">
                  <c:v>HW </c:v>
                </c:pt>
                <c:pt idx="15">
                  <c:v>LAV </c:v>
                </c:pt>
                <c:pt idx="16">
                  <c:v>PATH </c:v>
                </c:pt>
                <c:pt idx="17">
                  <c:v>MM </c:v>
                </c:pt>
                <c:pt idx="18">
                  <c:v>SAD </c:v>
                </c:pt>
                <c:pt idx="19">
                  <c:v>SPMV </c:v>
                </c:pt>
                <c:pt idx="20">
                  <c:v>PVC </c:v>
                </c:pt>
                <c:pt idx="21">
                  <c:v>PVR </c:v>
                </c:pt>
                <c:pt idx="22">
                  <c:v>MD </c:v>
                </c:pt>
                <c:pt idx="23">
                  <c:v>QTC </c:v>
                </c:pt>
                <c:pt idx="24">
                  <c:v>RED </c:v>
                </c:pt>
                <c:pt idx="25">
                  <c:v>SCAN </c:v>
                </c:pt>
                <c:pt idx="26">
                  <c:v>SPMV-S </c:v>
                </c:pt>
                <c:pt idx="27">
                  <c:v>ST2D </c:v>
                </c:pt>
                <c:pt idx="28">
                  <c:v>TRD </c:v>
                </c:pt>
                <c:pt idx="29">
                  <c:v>BH </c:v>
                </c:pt>
                <c:pt idx="30">
                  <c:v>DMR </c:v>
                </c:pt>
                <c:pt idx="31">
                  <c:v>MST </c:v>
                </c:pt>
                <c:pt idx="32">
                  <c:v>SP </c:v>
                </c:pt>
                <c:pt idx="33">
                  <c:v>SSSP </c:v>
                </c:pt>
                <c:pt idx="35">
                  <c:v>AVG</c:v>
                </c:pt>
              </c:strCache>
            </c:strRef>
          </c:cat>
          <c:val>
            <c:numRef>
              <c:f>'Savings Bdown'!$K$2:$K$37</c:f>
              <c:numCache>
                <c:formatCode>General</c:formatCode>
                <c:ptCount val="36"/>
                <c:pt idx="0">
                  <c:v>1.66297430208</c:v>
                </c:pt>
                <c:pt idx="1">
                  <c:v>0.0510044899199999</c:v>
                </c:pt>
                <c:pt idx="2">
                  <c:v>1.54714785736</c:v>
                </c:pt>
                <c:pt idx="3">
                  <c:v>1.657870854</c:v>
                </c:pt>
                <c:pt idx="4">
                  <c:v>1.66513697776</c:v>
                </c:pt>
                <c:pt idx="5">
                  <c:v>1.6640273152</c:v>
                </c:pt>
                <c:pt idx="6">
                  <c:v>1.64862199984</c:v>
                </c:pt>
                <c:pt idx="7">
                  <c:v>1.62231333344</c:v>
                </c:pt>
                <c:pt idx="8">
                  <c:v>0.10866195672</c:v>
                </c:pt>
                <c:pt idx="9">
                  <c:v>1.66445051984</c:v>
                </c:pt>
                <c:pt idx="10">
                  <c:v>1.63743373544</c:v>
                </c:pt>
                <c:pt idx="11">
                  <c:v>0.0</c:v>
                </c:pt>
                <c:pt idx="12">
                  <c:v>1.65568151976</c:v>
                </c:pt>
                <c:pt idx="13">
                  <c:v>0.20401962584</c:v>
                </c:pt>
                <c:pt idx="14">
                  <c:v>1.63971304232</c:v>
                </c:pt>
                <c:pt idx="15">
                  <c:v>1.66399065968</c:v>
                </c:pt>
                <c:pt idx="16">
                  <c:v>0.13153833352</c:v>
                </c:pt>
                <c:pt idx="17">
                  <c:v>1.6264887304</c:v>
                </c:pt>
                <c:pt idx="18">
                  <c:v>1.6255223576</c:v>
                </c:pt>
                <c:pt idx="19">
                  <c:v>1.65390872552</c:v>
                </c:pt>
                <c:pt idx="20">
                  <c:v>1.64577953088</c:v>
                </c:pt>
                <c:pt idx="21">
                  <c:v>1.36322212112</c:v>
                </c:pt>
                <c:pt idx="22">
                  <c:v>1.66512531464</c:v>
                </c:pt>
                <c:pt idx="23">
                  <c:v>1.66490371536</c:v>
                </c:pt>
                <c:pt idx="24">
                  <c:v>1.6589788504</c:v>
                </c:pt>
                <c:pt idx="25">
                  <c:v>1.54158788144</c:v>
                </c:pt>
                <c:pt idx="26">
                  <c:v>1.66444218904</c:v>
                </c:pt>
                <c:pt idx="27">
                  <c:v>1.52079087232</c:v>
                </c:pt>
                <c:pt idx="28">
                  <c:v>1.66069666136</c:v>
                </c:pt>
                <c:pt idx="29">
                  <c:v>1.65748263872</c:v>
                </c:pt>
                <c:pt idx="30">
                  <c:v>1.63971304232</c:v>
                </c:pt>
                <c:pt idx="31">
                  <c:v>1.66245779248</c:v>
                </c:pt>
                <c:pt idx="32">
                  <c:v>1.663952338</c:v>
                </c:pt>
                <c:pt idx="33">
                  <c:v>1.6654685436</c:v>
                </c:pt>
                <c:pt idx="35">
                  <c:v>1.406032583174118</c:v>
                </c:pt>
              </c:numCache>
            </c:numRef>
          </c:val>
          <c:extLst xmlns:c16r2="http://schemas.microsoft.com/office/drawing/2015/06/chart">
            <c:ext xmlns:c16="http://schemas.microsoft.com/office/drawing/2014/chart" uri="{C3380CC4-5D6E-409C-BE32-E72D297353CC}">
              <c16:uniqueId val="{00000003-85C2-4DCF-B9C1-EB80A20F9991}"/>
            </c:ext>
          </c:extLst>
        </c:ser>
        <c:dLbls>
          <c:showLegendKey val="0"/>
          <c:showVal val="0"/>
          <c:showCatName val="0"/>
          <c:showSerName val="0"/>
          <c:showPercent val="0"/>
          <c:showBubbleSize val="0"/>
        </c:dLbls>
        <c:gapWidth val="150"/>
        <c:overlap val="100"/>
        <c:axId val="2130411296"/>
        <c:axId val="-2097584032"/>
      </c:barChart>
      <c:catAx>
        <c:axId val="21304112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97584032"/>
        <c:crosses val="autoZero"/>
        <c:auto val="1"/>
        <c:lblAlgn val="ctr"/>
        <c:lblOffset val="100"/>
        <c:noMultiLvlLbl val="0"/>
      </c:catAx>
      <c:valAx>
        <c:axId val="-2097584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dirty="0"/>
                  <a:t>Savings Breakdown</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30411296"/>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1200">
                <a:latin typeface="+mn-lt"/>
                <a:cs typeface="+mn-cs"/>
              </a:defRPr>
            </a:lvl1pPr>
          </a:lstStyle>
          <a:p>
            <a:pPr>
              <a:defRPr/>
            </a:pPr>
            <a:fld id="{6569A6F2-41E5-4487-BD96-5B3320428D3B}" type="datetimeFigureOut">
              <a:rPr lang="en-US"/>
              <a:pPr>
                <a:defRPr/>
              </a:pPr>
              <a:t>9/12/16</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1200">
                <a:latin typeface="+mn-lt"/>
                <a:cs typeface="+mn-cs"/>
              </a:defRPr>
            </a:lvl1pPr>
          </a:lstStyle>
          <a:p>
            <a:pPr>
              <a:defRPr/>
            </a:pPr>
            <a:fld id="{F3E149D6-DCAC-453C-9646-F7ED99F1CBFB}" type="slidenum">
              <a:rPr lang="en-US"/>
              <a:pPr>
                <a:defRPr/>
              </a:pPr>
              <a:t>‹#›</a:t>
            </a:fld>
            <a:endParaRPr lang="en-US"/>
          </a:p>
        </p:txBody>
      </p:sp>
    </p:spTree>
    <p:extLst>
      <p:ext uri="{BB962C8B-B14F-4D97-AF65-F5344CB8AC3E}">
        <p14:creationId xmlns:p14="http://schemas.microsoft.com/office/powerpoint/2010/main" val="290905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900">
                <a:latin typeface="+mn-lt"/>
                <a:cs typeface="+mn-cs"/>
              </a:defRPr>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900">
                <a:latin typeface="+mn-lt"/>
                <a:cs typeface="+mn-cs"/>
              </a:defRPr>
            </a:lvl1pPr>
          </a:lstStyle>
          <a:p>
            <a:pPr>
              <a:defRPr/>
            </a:pPr>
            <a:fld id="{38607A5D-693E-4C63-ACF6-88FE3734317C}" type="datetimeFigureOut">
              <a:rPr lang="en-US"/>
              <a:pPr>
                <a:defRPr/>
              </a:pPr>
              <a:t>9/12/16</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377825" y="4483100"/>
            <a:ext cx="6346825" cy="4224338"/>
          </a:xfrm>
          <a:prstGeom prst="rect">
            <a:avLst/>
          </a:prstGeom>
        </p:spPr>
        <p:txBody>
          <a:bodyPr vert="horz" lIns="94229" tIns="47114" rIns="94229" bIns="47114"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9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900">
                <a:latin typeface="+mn-lt"/>
                <a:cs typeface="+mn-cs"/>
              </a:defRPr>
            </a:lvl1pPr>
          </a:lstStyle>
          <a:p>
            <a:pPr>
              <a:defRPr/>
            </a:pPr>
            <a:fld id="{829AFB38-0ABE-46A6-A2CD-91E75B392D15}" type="slidenum">
              <a:rPr lang="en-US"/>
              <a:pPr>
                <a:defRPr/>
              </a:pPr>
              <a:t>‹#›</a:t>
            </a:fld>
            <a:endParaRPr lang="en-US"/>
          </a:p>
        </p:txBody>
      </p:sp>
    </p:spTree>
    <p:extLst>
      <p:ext uri="{BB962C8B-B14F-4D97-AF65-F5344CB8AC3E}">
        <p14:creationId xmlns:p14="http://schemas.microsoft.com/office/powerpoint/2010/main" val="1317714628"/>
      </p:ext>
    </p:extLst>
  </p:cSld>
  <p:clrMap bg1="lt1" tx1="dk1" bg2="lt2" tx2="dk2" accent1="accent1" accent2="accent2" accent3="accent3" accent4="accent4" accent5="accent5" accent6="accent6" hlink="hlink" folHlink="folHlink"/>
  <p:notesStyle>
    <a:lvl1pPr marL="115888" indent="-115888" algn="l" rtl="0" eaLnBrk="0" fontAlgn="base" hangingPunct="0">
      <a:spcBef>
        <a:spcPct val="30000"/>
      </a:spcBef>
      <a:spcAft>
        <a:spcPct val="0"/>
      </a:spcAft>
      <a:buFont typeface="Wingdings 3" pitchFamily="18" charset="2"/>
      <a:buChar char="}"/>
      <a:defRPr sz="1000" kern="1200">
        <a:solidFill>
          <a:schemeClr val="tx1"/>
        </a:solidFill>
        <a:latin typeface="+mn-lt"/>
        <a:ea typeface="+mn-ea"/>
        <a:cs typeface="+mn-cs"/>
      </a:defRPr>
    </a:lvl1pPr>
    <a:lvl2pPr marL="406400" indent="-171450"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2pPr>
    <a:lvl3pPr marL="573088" indent="-115888"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3pPr>
    <a:lvl4pPr marL="914400" algn="l" rtl="0" eaLnBrk="0" fontAlgn="base" hangingPunct="0">
      <a:spcBef>
        <a:spcPct val="30000"/>
      </a:spcBef>
      <a:spcAft>
        <a:spcPct val="0"/>
      </a:spcAft>
      <a:defRPr sz="1000" kern="1200">
        <a:solidFill>
          <a:schemeClr val="tx1"/>
        </a:solidFill>
        <a:latin typeface="+mn-lt"/>
        <a:ea typeface="+mn-ea"/>
        <a:cs typeface="+mn-cs"/>
      </a:defRPr>
    </a:lvl4pPr>
    <a:lvl5pPr marL="114935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3</a:t>
            </a:fld>
            <a:endParaRPr lang="en-US"/>
          </a:p>
        </p:txBody>
      </p:sp>
    </p:spTree>
    <p:extLst>
      <p:ext uri="{BB962C8B-B14F-4D97-AF65-F5344CB8AC3E}">
        <p14:creationId xmlns:p14="http://schemas.microsoft.com/office/powerpoint/2010/main" val="358948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22</a:t>
            </a:fld>
            <a:endParaRPr lang="en-US"/>
          </a:p>
        </p:txBody>
      </p:sp>
    </p:spTree>
    <p:extLst>
      <p:ext uri="{BB962C8B-B14F-4D97-AF65-F5344CB8AC3E}">
        <p14:creationId xmlns:p14="http://schemas.microsoft.com/office/powerpoint/2010/main" val="378875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24</a:t>
            </a:fld>
            <a:endParaRPr lang="en-US"/>
          </a:p>
        </p:txBody>
      </p:sp>
    </p:spTree>
    <p:extLst>
      <p:ext uri="{BB962C8B-B14F-4D97-AF65-F5344CB8AC3E}">
        <p14:creationId xmlns:p14="http://schemas.microsoft.com/office/powerpoint/2010/main" val="228657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a:t>
            </a:r>
            <a:r>
              <a:rPr lang="en-US" baseline="0" dirty="0"/>
              <a:t> again that some units are clock gated and some units are power gated. </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25</a:t>
            </a:fld>
            <a:endParaRPr lang="en-US"/>
          </a:p>
        </p:txBody>
      </p:sp>
    </p:spTree>
    <p:extLst>
      <p:ext uri="{BB962C8B-B14F-4D97-AF65-F5344CB8AC3E}">
        <p14:creationId xmlns:p14="http://schemas.microsoft.com/office/powerpoint/2010/main" val="2340756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26</a:t>
            </a:fld>
            <a:endParaRPr lang="en-US"/>
          </a:p>
        </p:txBody>
      </p:sp>
    </p:spTree>
    <p:extLst>
      <p:ext uri="{BB962C8B-B14F-4D97-AF65-F5344CB8AC3E}">
        <p14:creationId xmlns:p14="http://schemas.microsoft.com/office/powerpoint/2010/main" val="63703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29</a:t>
            </a:fld>
            <a:endParaRPr lang="en-US"/>
          </a:p>
        </p:txBody>
      </p:sp>
    </p:spTree>
    <p:extLst>
      <p:ext uri="{BB962C8B-B14F-4D97-AF65-F5344CB8AC3E}">
        <p14:creationId xmlns:p14="http://schemas.microsoft.com/office/powerpoint/2010/main" val="200553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high</a:t>
            </a:r>
            <a:r>
              <a:rPr lang="en-US" baseline="0" dirty="0"/>
              <a:t> level description of how everything works: instruction cache and buffer, then goes to </a:t>
            </a:r>
            <a:r>
              <a:rPr lang="en-US" baseline="0" dirty="0" err="1"/>
              <a:t>wf</a:t>
            </a:r>
            <a:r>
              <a:rPr lang="en-US" baseline="0" dirty="0"/>
              <a:t> scheduler. Accesses the register file, goes to functional units (i.e., </a:t>
            </a:r>
            <a:r>
              <a:rPr lang="en-US" baseline="0" dirty="0" err="1"/>
              <a:t>sp</a:t>
            </a:r>
            <a:r>
              <a:rPr lang="en-US" baseline="0" dirty="0"/>
              <a:t>, </a:t>
            </a:r>
            <a:r>
              <a:rPr lang="en-US" baseline="0" dirty="0" err="1"/>
              <a:t>sfu</a:t>
            </a:r>
            <a:r>
              <a:rPr lang="en-US" baseline="0" dirty="0"/>
              <a:t> or </a:t>
            </a:r>
            <a:r>
              <a:rPr lang="en-US" baseline="0" dirty="0" err="1"/>
              <a:t>ld</a:t>
            </a:r>
            <a:r>
              <a:rPr lang="en-US" baseline="0" dirty="0"/>
              <a:t>/</a:t>
            </a:r>
            <a:r>
              <a:rPr lang="en-US" baseline="0" dirty="0" err="1"/>
              <a:t>st</a:t>
            </a:r>
            <a:r>
              <a:rPr lang="en-US" baseline="0" dirty="0"/>
              <a:t> depending on the type of instruction), goes through the interconnect to access L1 caches. Note that this figure depicts a single GPU core.</a:t>
            </a:r>
          </a:p>
          <a:p>
            <a:r>
              <a:rPr lang="en-US" baseline="0" dirty="0"/>
              <a:t>We evaluate large GPU cores unlike any previous academic papers</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5</a:t>
            </a:fld>
            <a:endParaRPr lang="en-US"/>
          </a:p>
        </p:txBody>
      </p:sp>
    </p:spTree>
    <p:extLst>
      <p:ext uri="{BB962C8B-B14F-4D97-AF65-F5344CB8AC3E}">
        <p14:creationId xmlns:p14="http://schemas.microsoft.com/office/powerpoint/2010/main" val="20559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6</a:t>
            </a:fld>
            <a:endParaRPr lang="en-US"/>
          </a:p>
        </p:txBody>
      </p:sp>
    </p:spTree>
    <p:extLst>
      <p:ext uri="{BB962C8B-B14F-4D97-AF65-F5344CB8AC3E}">
        <p14:creationId xmlns:p14="http://schemas.microsoft.com/office/powerpoint/2010/main" val="382094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gating has more potential</a:t>
            </a:r>
            <a:r>
              <a:rPr lang="en-US" baseline="0" dirty="0"/>
              <a:t> power benefits</a:t>
            </a:r>
          </a:p>
          <a:p>
            <a:endParaRPr lang="en-US" baseline="0" dirty="0"/>
          </a:p>
          <a:p>
            <a:r>
              <a:rPr lang="en-US" baseline="0" dirty="0"/>
              <a:t>This slide can go to backups</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7</a:t>
            </a:fld>
            <a:endParaRPr lang="en-US"/>
          </a:p>
        </p:txBody>
      </p:sp>
    </p:spTree>
    <p:extLst>
      <p:ext uri="{BB962C8B-B14F-4D97-AF65-F5344CB8AC3E}">
        <p14:creationId xmlns:p14="http://schemas.microsoft.com/office/powerpoint/2010/main" val="4140947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ALU</a:t>
            </a:r>
            <a:r>
              <a:rPr lang="en-US" baseline="0" dirty="0"/>
              <a:t> utilization is very low</a:t>
            </a:r>
          </a:p>
          <a:p>
            <a:r>
              <a:rPr lang="en-US" baseline="0" dirty="0"/>
              <a:t>LDST utilization is typically on the high end</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9</a:t>
            </a:fld>
            <a:endParaRPr lang="en-US"/>
          </a:p>
        </p:txBody>
      </p:sp>
    </p:spTree>
    <p:extLst>
      <p:ext uri="{BB962C8B-B14F-4D97-AF65-F5344CB8AC3E}">
        <p14:creationId xmlns:p14="http://schemas.microsoft.com/office/powerpoint/2010/main" val="2428299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Real exp. And simulations</a:t>
            </a:r>
            <a:r>
              <a:rPr lang="en-US" baseline="0" dirty="0"/>
              <a:t> follow the same trends – high LDST utilization, low ALU utilization</a:t>
            </a:r>
          </a:p>
          <a:p>
            <a:r>
              <a:rPr lang="en-US" baseline="0" dirty="0"/>
              <a:t>2- B</a:t>
            </a:r>
            <a:r>
              <a:rPr lang="en-US" dirty="0"/>
              <a:t>ottleneck for SP or SFU instructions in apps with high ALU utilization is one of IFID, SCH, OCEX, or EX units.</a:t>
            </a:r>
          </a:p>
          <a:p>
            <a:r>
              <a:rPr lang="en-US" dirty="0"/>
              <a:t>3- Bottleneck</a:t>
            </a:r>
            <a:r>
              <a:rPr lang="en-US" baseline="0" dirty="0"/>
              <a:t> for LDST heavy apps are either the memory pipeline or the memory system</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10</a:t>
            </a:fld>
            <a:endParaRPr lang="en-US"/>
          </a:p>
        </p:txBody>
      </p:sp>
    </p:spTree>
    <p:extLst>
      <p:ext uri="{BB962C8B-B14F-4D97-AF65-F5344CB8AC3E}">
        <p14:creationId xmlns:p14="http://schemas.microsoft.com/office/powerpoint/2010/main" val="2274083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18</a:t>
            </a:fld>
            <a:endParaRPr lang="en-US"/>
          </a:p>
        </p:txBody>
      </p:sp>
    </p:spTree>
    <p:extLst>
      <p:ext uri="{BB962C8B-B14F-4D97-AF65-F5344CB8AC3E}">
        <p14:creationId xmlns:p14="http://schemas.microsoft.com/office/powerpoint/2010/main" val="145102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19</a:t>
            </a:fld>
            <a:endParaRPr lang="en-US"/>
          </a:p>
        </p:txBody>
      </p:sp>
    </p:spTree>
    <p:extLst>
      <p:ext uri="{BB962C8B-B14F-4D97-AF65-F5344CB8AC3E}">
        <p14:creationId xmlns:p14="http://schemas.microsoft.com/office/powerpoint/2010/main" val="373915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the memory bandwidth</a:t>
            </a:r>
            <a:r>
              <a:rPr lang="en-US" baseline="0" dirty="0"/>
              <a:t> is limited, and can only serve two requests in one unit time.</a:t>
            </a:r>
          </a:p>
          <a:p>
            <a:r>
              <a:rPr lang="en-US" baseline="0" dirty="0"/>
              <a:t>Divergent app: more requests from the same </a:t>
            </a:r>
            <a:r>
              <a:rPr lang="en-US" baseline="0" dirty="0" err="1"/>
              <a:t>wavefront</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21</a:t>
            </a:fld>
            <a:endParaRPr lang="en-US"/>
          </a:p>
        </p:txBody>
      </p:sp>
    </p:spTree>
    <p:extLst>
      <p:ext uri="{BB962C8B-B14F-4D97-AF65-F5344CB8AC3E}">
        <p14:creationId xmlns:p14="http://schemas.microsoft.com/office/powerpoint/2010/main" val="23574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Not Animated">
    <p:spTree>
      <p:nvGrpSpPr>
        <p:cNvPr id="1" name=""/>
        <p:cNvGrpSpPr/>
        <p:nvPr/>
      </p:nvGrpSpPr>
      <p:grpSpPr>
        <a:xfrm>
          <a:off x="0" y="0"/>
          <a:ext cx="0" cy="0"/>
          <a:chOff x="0" y="0"/>
          <a:chExt cx="0" cy="0"/>
        </a:xfrm>
      </p:grpSpPr>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82971" y="341313"/>
            <a:ext cx="1961734" cy="7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0"/>
          <p:cNvSpPr/>
          <p:nvPr userDrawn="1"/>
        </p:nvSpPr>
        <p:spPr>
          <a:xfrm flipH="1">
            <a:off x="8618538" y="4033838"/>
            <a:ext cx="204787"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2" name="Parallelogram 11"/>
          <p:cNvSpPr/>
          <p:nvPr userDrawn="1"/>
        </p:nvSpPr>
        <p:spPr>
          <a:xfrm>
            <a:off x="2874963" y="5292725"/>
            <a:ext cx="4030662" cy="965200"/>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4" name="Parallelogram 13"/>
          <p:cNvSpPr/>
          <p:nvPr userDrawn="1"/>
        </p:nvSpPr>
        <p:spPr>
          <a:xfrm rot="8020427" flipV="1">
            <a:off x="2180432" y="4693444"/>
            <a:ext cx="2387600" cy="1316037"/>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6" name="Parallelogram 15"/>
          <p:cNvSpPr/>
          <p:nvPr userDrawn="1"/>
        </p:nvSpPr>
        <p:spPr>
          <a:xfrm>
            <a:off x="2874963" y="5292725"/>
            <a:ext cx="4030662" cy="965200"/>
          </a:xfrm>
          <a:prstGeom prst="parallelogram">
            <a:avLst>
              <a:gd name="adj" fmla="val 99186"/>
            </a:avLst>
          </a:prstGeom>
          <a:solidFill>
            <a:schemeClr val="accent3">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20" name="Title 1"/>
          <p:cNvSpPr>
            <a:spLocks noGrp="1"/>
          </p:cNvSpPr>
          <p:nvPr>
            <p:ph type="ctrTitle"/>
          </p:nvPr>
        </p:nvSpPr>
        <p:spPr>
          <a:xfrm>
            <a:off x="4890178" y="3102681"/>
            <a:ext cx="3692232" cy="1228655"/>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21" name="Subtitle 2"/>
          <p:cNvSpPr>
            <a:spLocks noGrp="1"/>
          </p:cNvSpPr>
          <p:nvPr>
            <p:ph type="subTitle" idx="1"/>
          </p:nvPr>
        </p:nvSpPr>
        <p:spPr>
          <a:xfrm>
            <a:off x="4890178" y="4407446"/>
            <a:ext cx="3692233"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819129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10" name="Right Triangle 9"/>
          <p:cNvSpPr/>
          <p:nvPr userDrawn="1"/>
        </p:nvSpPr>
        <p:spPr>
          <a:xfrm flipH="1">
            <a:off x="7272338" y="3965575"/>
            <a:ext cx="153987" cy="204788"/>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11" name="Parallelogram 10"/>
          <p:cNvSpPr/>
          <p:nvPr userDrawn="1"/>
        </p:nvSpPr>
        <p:spPr>
          <a:xfrm>
            <a:off x="4388299" y="4452938"/>
            <a:ext cx="4029075" cy="966787"/>
          </a:xfrm>
          <a:prstGeom prst="parallelogram">
            <a:avLst>
              <a:gd name="adj" fmla="val 9918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dirty="0">
              <a:solidFill>
                <a:schemeClr val="bg1"/>
              </a:solidFill>
              <a:latin typeface="+mj-lt"/>
            </a:endParaRPr>
          </a:p>
        </p:txBody>
      </p:sp>
      <p:sp>
        <p:nvSpPr>
          <p:cNvPr id="12" name="Parallelogram 11"/>
          <p:cNvSpPr/>
          <p:nvPr userDrawn="1"/>
        </p:nvSpPr>
        <p:spPr>
          <a:xfrm>
            <a:off x="7637912" y="5038725"/>
            <a:ext cx="990600" cy="3810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3" name="Title 1"/>
          <p:cNvSpPr>
            <a:spLocks noGrp="1"/>
          </p:cNvSpPr>
          <p:nvPr>
            <p:ph type="ctrTitle"/>
          </p:nvPr>
        </p:nvSpPr>
        <p:spPr>
          <a:xfrm>
            <a:off x="3344194" y="2541289"/>
            <a:ext cx="3851859" cy="1841409"/>
          </a:xfrm>
        </p:spPr>
        <p:txBody>
          <a:bodyPr tIns="0" bIns="0" anchor="b"/>
          <a:lstStyle>
            <a:lvl1pPr algn="r">
              <a:defRPr sz="6600" b="0" cap="none" baseline="0">
                <a:solidFill>
                  <a:schemeClr val="tx1"/>
                </a:solidFill>
              </a:defRPr>
            </a:lvl1pPr>
          </a:lstStyle>
          <a:p>
            <a:r>
              <a:rPr lang="en-US"/>
              <a:t>Click to edit Master title style</a:t>
            </a:r>
            <a:endParaRPr lang="en-US" dirty="0"/>
          </a:p>
        </p:txBody>
      </p:sp>
      <p:pic>
        <p:nvPicPr>
          <p:cNvPr id="6" name="Picture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5419" y="350383"/>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9133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274388" y="1381123"/>
            <a:ext cx="859536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5"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42581786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68" y="306706"/>
            <a:ext cx="7680960" cy="474345"/>
          </a:xfrm>
        </p:spPr>
        <p:txBody>
          <a:bodyPr/>
          <a:lstStyle>
            <a:lvl1pPr>
              <a:defRPr baseline="0">
                <a:solidFill>
                  <a:schemeClr val="tx1"/>
                </a:solidFill>
              </a:defRPr>
            </a:lvl1pPr>
          </a:lstStyle>
          <a:p>
            <a:r>
              <a:rPr lang="en-US"/>
              <a:t>Click to edit Master title style</a:t>
            </a:r>
            <a:endParaRPr lang="en-US" dirty="0"/>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243094402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8051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a:t>Click to edit Master title style</a:t>
            </a:r>
          </a:p>
        </p:txBody>
      </p:sp>
      <p:sp>
        <p:nvSpPr>
          <p:cNvPr id="3" name="Content Placeholder 2"/>
          <p:cNvSpPr>
            <a:spLocks noGrp="1"/>
          </p:cNvSpPr>
          <p:nvPr>
            <p:ph idx="1"/>
          </p:nvPr>
        </p:nvSpPr>
        <p:spPr>
          <a:xfrm>
            <a:off x="274388" y="1381123"/>
            <a:ext cx="41148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4731585" y="1381123"/>
            <a:ext cx="4114800" cy="50292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33242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274388" y="1777919"/>
            <a:ext cx="41148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4731585" y="1777919"/>
            <a:ext cx="4114800" cy="4572000"/>
          </a:xfrm>
        </p:spPr>
        <p:txBody>
          <a:bodyPr/>
          <a:lstStyle/>
          <a:p>
            <a:pPr lvl="0"/>
            <a:r>
              <a:rPr lang="en-US"/>
              <a:t>Click to edit Master text styles</a:t>
            </a:r>
          </a:p>
          <a:p>
            <a:pPr lvl="1"/>
            <a:r>
              <a:rPr lang="en-US"/>
              <a:t>Second level</a:t>
            </a:r>
          </a:p>
          <a:p>
            <a:pPr lvl="2"/>
            <a:r>
              <a:rPr lang="en-US"/>
              <a:t>Third level</a:t>
            </a:r>
          </a:p>
        </p:txBody>
      </p:sp>
      <p:sp>
        <p:nvSpPr>
          <p:cNvPr id="6" name="Text Placeholder 2"/>
          <p:cNvSpPr>
            <a:spLocks noGrp="1"/>
          </p:cNvSpPr>
          <p:nvPr>
            <p:ph type="body" idx="12"/>
          </p:nvPr>
        </p:nvSpPr>
        <p:spPr>
          <a:xfrm>
            <a:off x="274388"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731585" y="1287463"/>
            <a:ext cx="41148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2038228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768" y="306388"/>
            <a:ext cx="768096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3370757"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274388" y="752474"/>
            <a:ext cx="768096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Text Placeholder 3"/>
          <p:cNvSpPr>
            <a:spLocks noGrp="1"/>
          </p:cNvSpPr>
          <p:nvPr>
            <p:ph type="body" sz="half" idx="2"/>
          </p:nvPr>
        </p:nvSpPr>
        <p:spPr>
          <a:xfrm>
            <a:off x="274388" y="1381123"/>
            <a:ext cx="3008313"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387204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68" y="306388"/>
            <a:ext cx="7680960" cy="474662"/>
          </a:xfrm>
          <a:prstGeom prst="rect">
            <a:avLst/>
          </a:prstGeom>
        </p:spPr>
        <p:txBody>
          <a:bodyPr vert="horz" lIns="0" tIns="45720" rIns="0" bIns="0" rtlCol="0" anchor="b" anchorCtr="0">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274388" y="1381124"/>
            <a:ext cx="859536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p:nvSpPr>
        <p:spPr>
          <a:xfrm>
            <a:off x="116087"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cs typeface="Arial" pitchFamily="34" charset="0"/>
              </a:rPr>
              <a:pPr algn="r" fontAlgn="auto">
                <a:spcBef>
                  <a:spcPts val="0"/>
                </a:spcBef>
                <a:spcAft>
                  <a:spcPts val="0"/>
                </a:spcAft>
                <a:defRPr/>
              </a:pPr>
              <a:t>‹#›</a:t>
            </a:fld>
            <a:endParaRPr lang="en-US" sz="1000" cap="all" dirty="0">
              <a:cs typeface="Arial" pitchFamily="34" charset="0"/>
            </a:endParaRPr>
          </a:p>
        </p:txBody>
      </p:sp>
      <p:pic>
        <p:nvPicPr>
          <p:cNvPr id="7" name="Picture 9"/>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799351" y="344925"/>
            <a:ext cx="12017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9" r:id="rId1"/>
    <p:sldLayoutId id="2147483840" r:id="rId2"/>
    <p:sldLayoutId id="2147483824" r:id="rId3"/>
    <p:sldLayoutId id="2147483825" r:id="rId4"/>
    <p:sldLayoutId id="2147483826" r:id="rId5"/>
    <p:sldLayoutId id="2147483841" r:id="rId6"/>
    <p:sldLayoutId id="2147483842" r:id="rId7"/>
    <p:sldLayoutId id="2147483843" r:id="rId8"/>
  </p:sldLayoutIdLst>
  <p:transition/>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0" y="3102681"/>
            <a:ext cx="8582410" cy="1228655"/>
          </a:xfrm>
        </p:spPr>
        <p:txBody>
          <a:bodyPr/>
          <a:lstStyle/>
          <a:p>
            <a:r>
              <a:rPr lang="en-US" sz="2400" cap="none" dirty="0"/>
              <a:t>µ</a:t>
            </a:r>
            <a:r>
              <a:rPr lang="en-US" sz="2400" dirty="0"/>
              <a:t>C-States: Fine-grained GPU </a:t>
            </a:r>
            <a:r>
              <a:rPr lang="en-US" sz="2400" dirty="0" err="1"/>
              <a:t>Datapath</a:t>
            </a:r>
            <a:r>
              <a:rPr lang="en-US" sz="2400" dirty="0"/>
              <a:t> Power Management</a:t>
            </a:r>
            <a:r>
              <a:rPr lang="tr-TR" sz="2400" dirty="0"/>
              <a:t/>
            </a:r>
            <a:br>
              <a:rPr lang="tr-TR" sz="2400" dirty="0"/>
            </a:br>
            <a:endParaRPr lang="en-US" sz="2400" dirty="0"/>
          </a:p>
        </p:txBody>
      </p:sp>
      <p:sp>
        <p:nvSpPr>
          <p:cNvPr id="10" name="Subtitle 9"/>
          <p:cNvSpPr>
            <a:spLocks noGrp="1"/>
          </p:cNvSpPr>
          <p:nvPr>
            <p:ph type="subTitle" idx="1"/>
          </p:nvPr>
        </p:nvSpPr>
        <p:spPr>
          <a:xfrm>
            <a:off x="414068" y="4407446"/>
            <a:ext cx="8168343" cy="640080"/>
          </a:xfrm>
        </p:spPr>
        <p:txBody>
          <a:bodyPr/>
          <a:lstStyle/>
          <a:p>
            <a:r>
              <a:rPr lang="en-US" dirty="0"/>
              <a:t>Onur Kay</a:t>
            </a:r>
            <a:r>
              <a:rPr lang="tr-TR" dirty="0"/>
              <a:t>ı</a:t>
            </a:r>
            <a:r>
              <a:rPr lang="en-US" dirty="0"/>
              <a:t>ran, Adwait Jog</a:t>
            </a:r>
            <a:r>
              <a:rPr lang="tr-TR" dirty="0"/>
              <a:t>, </a:t>
            </a:r>
            <a:r>
              <a:rPr lang="tr-TR" dirty="0">
                <a:solidFill>
                  <a:srgbClr val="FF0000"/>
                </a:solidFill>
              </a:rPr>
              <a:t>Ashutosh Pattna</a:t>
            </a:r>
            <a:r>
              <a:rPr lang="en-US" dirty="0">
                <a:solidFill>
                  <a:srgbClr val="FF0000"/>
                </a:solidFill>
              </a:rPr>
              <a:t>I</a:t>
            </a:r>
            <a:r>
              <a:rPr lang="tr-TR" dirty="0">
                <a:solidFill>
                  <a:srgbClr val="FF0000"/>
                </a:solidFill>
              </a:rPr>
              <a:t>k</a:t>
            </a:r>
            <a:r>
              <a:rPr lang="tr-TR" dirty="0"/>
              <a:t>,</a:t>
            </a:r>
            <a:r>
              <a:rPr lang="en-US" dirty="0"/>
              <a:t> Rachata Ausavarungnirun, </a:t>
            </a:r>
            <a:r>
              <a:rPr lang="tr-TR" dirty="0"/>
              <a:t>Xulong Tang, </a:t>
            </a:r>
            <a:r>
              <a:rPr lang="en-US" dirty="0"/>
              <a:t>Mahmut T. Kandemir, Gabriel H. </a:t>
            </a:r>
            <a:r>
              <a:rPr lang="en-US" dirty="0" err="1"/>
              <a:t>Loh</a:t>
            </a:r>
            <a:r>
              <a:rPr lang="en-US" dirty="0"/>
              <a:t>, Onur Mutlu, Chita </a:t>
            </a:r>
            <a:r>
              <a:rPr lang="tr-TR" dirty="0"/>
              <a:t>R. </a:t>
            </a:r>
            <a:r>
              <a:rPr lang="en-US" dirty="0"/>
              <a:t>Das </a:t>
            </a:r>
          </a:p>
        </p:txBody>
      </p:sp>
      <p:pic>
        <p:nvPicPr>
          <p:cNvPr id="4" name="Picture 3" descr="Burgundy_CMU_JPG_Logo.jpg"/>
          <p:cNvPicPr>
            <a:picLocks noChangeAspect="1"/>
          </p:cNvPicPr>
          <p:nvPr/>
        </p:nvPicPr>
        <p:blipFill>
          <a:blip r:embed="rId2" cstate="print"/>
          <a:stretch>
            <a:fillRect/>
          </a:stretch>
        </p:blipFill>
        <p:spPr>
          <a:xfrm>
            <a:off x="7475838" y="2378290"/>
            <a:ext cx="1375323" cy="510834"/>
          </a:xfrm>
          <a:prstGeom prst="rect">
            <a:avLst/>
          </a:prstGeom>
        </p:spPr>
      </p:pic>
      <p:pic>
        <p:nvPicPr>
          <p:cNvPr id="5" name="Picture 4" descr="psu_logo.png"/>
          <p:cNvPicPr>
            <a:picLocks noChangeAspect="1"/>
          </p:cNvPicPr>
          <p:nvPr/>
        </p:nvPicPr>
        <p:blipFill>
          <a:blip r:embed="rId3" cstate="print"/>
          <a:srcRect b="22975"/>
          <a:stretch>
            <a:fillRect/>
          </a:stretch>
        </p:blipFill>
        <p:spPr>
          <a:xfrm>
            <a:off x="7475838" y="963110"/>
            <a:ext cx="1375323" cy="695645"/>
          </a:xfrm>
          <a:prstGeom prst="rect">
            <a:avLst/>
          </a:prstGeom>
        </p:spPr>
      </p:pic>
      <p:pic>
        <p:nvPicPr>
          <p:cNvPr id="1026" name="Picture 2" descr="Image result for college of william and m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628" y="1726161"/>
            <a:ext cx="1486534" cy="65212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eth zuri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2995" y="2834314"/>
            <a:ext cx="1181008" cy="460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Motivation and Analysis</a:t>
            </a:r>
            <a:endParaRPr lang="en-US" sz="3200" dirty="0"/>
          </a:p>
        </p:txBody>
      </p:sp>
      <p:sp>
        <p:nvSpPr>
          <p:cNvPr id="10" name="Text Placeholder 9"/>
          <p:cNvSpPr>
            <a:spLocks noGrp="1"/>
          </p:cNvSpPr>
          <p:nvPr>
            <p:ph type="body" sz="quarter" idx="10"/>
          </p:nvPr>
        </p:nvSpPr>
        <p:spPr/>
        <p:txBody>
          <a:bodyPr/>
          <a:lstStyle/>
          <a:p>
            <a:r>
              <a:rPr lang="en-US" dirty="0"/>
              <a:t>Per-component Utilization W/ Simulation</a:t>
            </a:r>
          </a:p>
        </p:txBody>
      </p:sp>
      <p:pic>
        <p:nvPicPr>
          <p:cNvPr id="11" name="Content Placeholder 2"/>
          <p:cNvPicPr>
            <a:picLocks noGrp="1" noChangeAspect="1"/>
          </p:cNvPicPr>
          <p:nvPr>
            <p:ph idx="1"/>
          </p:nvPr>
        </p:nvPicPr>
        <p:blipFill>
          <a:blip r:embed="rId3"/>
          <a:stretch>
            <a:fillRect/>
          </a:stretch>
        </p:blipFill>
        <p:spPr>
          <a:xfrm>
            <a:off x="274638" y="1617652"/>
            <a:ext cx="8594725" cy="4464070"/>
          </a:xfrm>
          <a:prstGeom prst="rect">
            <a:avLst/>
          </a:prstGeom>
        </p:spPr>
      </p:pic>
      <p:sp>
        <p:nvSpPr>
          <p:cNvPr id="12" name="Rectangle: Rounded Corners 11"/>
          <p:cNvSpPr/>
          <p:nvPr/>
        </p:nvSpPr>
        <p:spPr>
          <a:xfrm>
            <a:off x="6464300" y="1617652"/>
            <a:ext cx="2405064" cy="4554548"/>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7" name="Rectangle 6"/>
          <p:cNvSpPr/>
          <p:nvPr/>
        </p:nvSpPr>
        <p:spPr>
          <a:xfrm>
            <a:off x="5829300" y="1919769"/>
            <a:ext cx="2882968" cy="1255231"/>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High LD/ST unit utilization</a:t>
            </a:r>
          </a:p>
        </p:txBody>
      </p:sp>
      <p:sp>
        <p:nvSpPr>
          <p:cNvPr id="9" name="Rectangle: Rounded Corners 8"/>
          <p:cNvSpPr/>
          <p:nvPr/>
        </p:nvSpPr>
        <p:spPr>
          <a:xfrm>
            <a:off x="3568700" y="1617652"/>
            <a:ext cx="698500" cy="4554548"/>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4" name="Rectangle 13"/>
          <p:cNvSpPr/>
          <p:nvPr/>
        </p:nvSpPr>
        <p:spPr>
          <a:xfrm>
            <a:off x="2476466" y="1919769"/>
            <a:ext cx="2882968" cy="1255231"/>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Low ALU utilization</a:t>
            </a:r>
          </a:p>
        </p:txBody>
      </p:sp>
      <p:sp>
        <p:nvSpPr>
          <p:cNvPr id="15" name="Rectangle: Rounded Corners 14"/>
          <p:cNvSpPr/>
          <p:nvPr/>
        </p:nvSpPr>
        <p:spPr>
          <a:xfrm>
            <a:off x="6299200" y="5734050"/>
            <a:ext cx="2705100" cy="347672"/>
          </a:xfrm>
          <a:prstGeom prst="roundRect">
            <a:avLst/>
          </a:prstGeom>
          <a:noFill/>
          <a:ln w="381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6" name="Rectangle: Rounded Corners 15"/>
          <p:cNvSpPr/>
          <p:nvPr/>
        </p:nvSpPr>
        <p:spPr>
          <a:xfrm>
            <a:off x="965268" y="3675850"/>
            <a:ext cx="1155632" cy="477049"/>
          </a:xfrm>
          <a:prstGeom prst="roundRect">
            <a:avLst/>
          </a:prstGeom>
          <a:noFill/>
          <a:ln w="381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7" name="Rectangle: Rounded Corners 16"/>
          <p:cNvSpPr/>
          <p:nvPr/>
        </p:nvSpPr>
        <p:spPr>
          <a:xfrm>
            <a:off x="3079869" y="3656401"/>
            <a:ext cx="1085732" cy="477049"/>
          </a:xfrm>
          <a:prstGeom prst="roundRect">
            <a:avLst/>
          </a:prstGeom>
          <a:noFill/>
          <a:ln w="381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8" name="Rectangle 17"/>
          <p:cNvSpPr/>
          <p:nvPr/>
        </p:nvSpPr>
        <p:spPr>
          <a:xfrm>
            <a:off x="608065" y="4402274"/>
            <a:ext cx="2882968" cy="1255231"/>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Potential bottlenecks</a:t>
            </a:r>
          </a:p>
        </p:txBody>
      </p:sp>
      <p:cxnSp>
        <p:nvCxnSpPr>
          <p:cNvPr id="3" name="Straight Arrow Connector 2"/>
          <p:cNvCxnSpPr>
            <a:stCxn id="18" idx="3"/>
            <a:endCxn id="15" idx="1"/>
          </p:cNvCxnSpPr>
          <p:nvPr/>
        </p:nvCxnSpPr>
        <p:spPr>
          <a:xfrm>
            <a:off x="3491033" y="5029890"/>
            <a:ext cx="2808167" cy="877996"/>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0"/>
            <a:endCxn id="17" idx="1"/>
          </p:cNvCxnSpPr>
          <p:nvPr/>
        </p:nvCxnSpPr>
        <p:spPr>
          <a:xfrm flipV="1">
            <a:off x="2049549" y="3894926"/>
            <a:ext cx="1030320" cy="507348"/>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0"/>
            <a:endCxn id="16" idx="2"/>
          </p:cNvCxnSpPr>
          <p:nvPr/>
        </p:nvCxnSpPr>
        <p:spPr>
          <a:xfrm flipH="1" flipV="1">
            <a:off x="1543084" y="4152899"/>
            <a:ext cx="506465" cy="24937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31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9" grpId="0" animBg="1"/>
      <p:bldP spid="14" grpId="0" animBg="1"/>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Compute-intensive application</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pic>
        <p:nvPicPr>
          <p:cNvPr id="6" name="Picture 5"/>
          <p:cNvPicPr>
            <a:picLocks noChangeAspect="1"/>
          </p:cNvPicPr>
          <p:nvPr/>
        </p:nvPicPr>
        <p:blipFill>
          <a:blip r:embed="rId3"/>
          <a:stretch>
            <a:fillRect/>
          </a:stretch>
        </p:blipFill>
        <p:spPr>
          <a:xfrm>
            <a:off x="0" y="1579981"/>
            <a:ext cx="9144000" cy="123568"/>
          </a:xfrm>
          <a:prstGeom prst="rect">
            <a:avLst/>
          </a:prstGeom>
        </p:spPr>
      </p:pic>
      <p:grpSp>
        <p:nvGrpSpPr>
          <p:cNvPr id="7" name="Group 6"/>
          <p:cNvGrpSpPr/>
          <p:nvPr/>
        </p:nvGrpSpPr>
        <p:grpSpPr>
          <a:xfrm>
            <a:off x="443358" y="2014307"/>
            <a:ext cx="8257283" cy="1952165"/>
            <a:chOff x="0" y="89319"/>
            <a:chExt cx="8257283" cy="2427658"/>
          </a:xfrm>
        </p:grpSpPr>
        <p:sp>
          <p:nvSpPr>
            <p:cNvPr id="8" name="Cube 7"/>
            <p:cNvSpPr/>
            <p:nvPr/>
          </p:nvSpPr>
          <p:spPr>
            <a:xfrm>
              <a:off x="2880606" y="89319"/>
              <a:ext cx="1146809"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9" name="Cube 8"/>
            <p:cNvSpPr/>
            <p:nvPr/>
          </p:nvSpPr>
          <p:spPr>
            <a:xfrm>
              <a:off x="2880605"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10" name="Cube 9"/>
            <p:cNvSpPr/>
            <p:nvPr/>
          </p:nvSpPr>
          <p:spPr>
            <a:xfrm>
              <a:off x="2875909"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11" name="Cube 10"/>
            <p:cNvSpPr/>
            <p:nvPr/>
          </p:nvSpPr>
          <p:spPr>
            <a:xfrm>
              <a:off x="424493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2" name="Cube 11"/>
            <p:cNvSpPr/>
            <p:nvPr/>
          </p:nvSpPr>
          <p:spPr>
            <a:xfrm>
              <a:off x="424023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3" name="Cube 12"/>
            <p:cNvSpPr/>
            <p:nvPr/>
          </p:nvSpPr>
          <p:spPr>
            <a:xfrm>
              <a:off x="423554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4" name="Cube 13"/>
            <p:cNvSpPr/>
            <p:nvPr/>
          </p:nvSpPr>
          <p:spPr>
            <a:xfrm>
              <a:off x="5609539"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15" name="Cube 14"/>
            <p:cNvSpPr/>
            <p:nvPr/>
          </p:nvSpPr>
          <p:spPr>
            <a:xfrm>
              <a:off x="5604842"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6" name="Cube 15"/>
            <p:cNvSpPr/>
            <p:nvPr/>
          </p:nvSpPr>
          <p:spPr>
            <a:xfrm>
              <a:off x="5600146"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7" name="Cube 16"/>
            <p:cNvSpPr/>
            <p:nvPr/>
          </p:nvSpPr>
          <p:spPr>
            <a:xfrm>
              <a:off x="697414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8" name="Cube 17"/>
            <p:cNvSpPr/>
            <p:nvPr/>
          </p:nvSpPr>
          <p:spPr>
            <a:xfrm>
              <a:off x="696944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9" name="Cube 18"/>
            <p:cNvSpPr/>
            <p:nvPr/>
          </p:nvSpPr>
          <p:spPr>
            <a:xfrm>
              <a:off x="696475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20" name="Cube 19"/>
            <p:cNvSpPr/>
            <p:nvPr/>
          </p:nvSpPr>
          <p:spPr>
            <a:xfrm>
              <a:off x="1442053" y="497486"/>
              <a:ext cx="1143000" cy="929990"/>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21" name="Cube 20"/>
            <p:cNvSpPr/>
            <p:nvPr/>
          </p:nvSpPr>
          <p:spPr>
            <a:xfrm>
              <a:off x="0" y="556045"/>
              <a:ext cx="1323058" cy="818377"/>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22" name="Straight Arrow Connector 21"/>
            <p:cNvCxnSpPr>
              <a:stCxn id="21" idx="4"/>
              <a:endCxn id="20"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9" idx="4"/>
              <a:endCxn id="12"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4"/>
              <a:endCxn id="11"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0" idx="4"/>
              <a:endCxn id="13"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2" idx="4"/>
              <a:endCxn id="15"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1" idx="4"/>
              <a:endCxn id="14"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3" idx="4"/>
              <a:endCxn id="16"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4"/>
              <a:endCxn id="18"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4" idx="4"/>
              <a:endCxn id="17"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4"/>
              <a:endCxn id="19"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2626320" y="342751"/>
              <a:ext cx="254283" cy="1293264"/>
              <a:chOff x="3162143" y="1657454"/>
              <a:chExt cx="497280" cy="2498182"/>
            </a:xfrm>
            <a:solidFill>
              <a:srgbClr val="E4E4E4"/>
            </a:solidFill>
          </p:grpSpPr>
          <p:cxnSp>
            <p:nvCxnSpPr>
              <p:cNvPr id="41" name="Straight Connector 40"/>
              <p:cNvCxnSpPr>
                <a:stCxn id="8"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Left Brace 32"/>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4" name="Left Brace 33"/>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5" name="Left Brace 34"/>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6" name="Left Brace 35"/>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7" name="TextBox 36"/>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38" name="TextBox 37"/>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39" name="TextBox 38"/>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40" name="TextBox 39"/>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sp>
        <p:nvSpPr>
          <p:cNvPr id="89" name="Rectangle: Rounded Corners 88"/>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1149266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Compute-intensive application</a:t>
            </a:r>
          </a:p>
          <a:p>
            <a:pPr lvl="1"/>
            <a:r>
              <a:rPr lang="en-US" dirty="0"/>
              <a:t>Halving the width of the </a:t>
            </a:r>
            <a:r>
              <a:rPr lang="en-US" dirty="0">
                <a:solidFill>
                  <a:srgbClr val="FF0000"/>
                </a:solidFill>
              </a:rPr>
              <a:t>red</a:t>
            </a:r>
            <a:r>
              <a:rPr lang="en-US" dirty="0"/>
              <a:t> components -&gt; No performance impact</a:t>
            </a:r>
          </a:p>
          <a:p>
            <a:pPr lvl="1"/>
            <a:r>
              <a:rPr lang="en-US" dirty="0"/>
              <a:t>Halving the width of all components -&gt; 30% lower performance</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pic>
        <p:nvPicPr>
          <p:cNvPr id="6" name="Picture 5"/>
          <p:cNvPicPr>
            <a:picLocks noChangeAspect="1"/>
          </p:cNvPicPr>
          <p:nvPr/>
        </p:nvPicPr>
        <p:blipFill>
          <a:blip r:embed="rId3"/>
          <a:stretch>
            <a:fillRect/>
          </a:stretch>
        </p:blipFill>
        <p:spPr>
          <a:xfrm>
            <a:off x="0" y="1579981"/>
            <a:ext cx="9144000" cy="123568"/>
          </a:xfrm>
          <a:prstGeom prst="rect">
            <a:avLst/>
          </a:prstGeom>
        </p:spPr>
      </p:pic>
      <p:grpSp>
        <p:nvGrpSpPr>
          <p:cNvPr id="84" name="Group 83"/>
          <p:cNvGrpSpPr/>
          <p:nvPr/>
        </p:nvGrpSpPr>
        <p:grpSpPr>
          <a:xfrm>
            <a:off x="443358" y="2014307"/>
            <a:ext cx="8257283" cy="1952165"/>
            <a:chOff x="0" y="89319"/>
            <a:chExt cx="8257283" cy="2427658"/>
          </a:xfrm>
        </p:grpSpPr>
        <p:sp>
          <p:nvSpPr>
            <p:cNvPr id="85" name="Cube 84"/>
            <p:cNvSpPr/>
            <p:nvPr/>
          </p:nvSpPr>
          <p:spPr>
            <a:xfrm>
              <a:off x="2880606" y="89319"/>
              <a:ext cx="1146809"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86" name="Cube 85"/>
            <p:cNvSpPr/>
            <p:nvPr/>
          </p:nvSpPr>
          <p:spPr>
            <a:xfrm>
              <a:off x="2880605"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87" name="Cube 86"/>
            <p:cNvSpPr/>
            <p:nvPr/>
          </p:nvSpPr>
          <p:spPr>
            <a:xfrm>
              <a:off x="2875909"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88" name="Cube 87"/>
            <p:cNvSpPr/>
            <p:nvPr/>
          </p:nvSpPr>
          <p:spPr>
            <a:xfrm>
              <a:off x="424493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89" name="Cube 88"/>
            <p:cNvSpPr/>
            <p:nvPr/>
          </p:nvSpPr>
          <p:spPr>
            <a:xfrm>
              <a:off x="424023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90" name="Cube 89"/>
            <p:cNvSpPr/>
            <p:nvPr/>
          </p:nvSpPr>
          <p:spPr>
            <a:xfrm>
              <a:off x="4235541"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91" name="Cube 90"/>
            <p:cNvSpPr/>
            <p:nvPr/>
          </p:nvSpPr>
          <p:spPr>
            <a:xfrm>
              <a:off x="5609539"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92" name="Cube 91"/>
            <p:cNvSpPr/>
            <p:nvPr/>
          </p:nvSpPr>
          <p:spPr>
            <a:xfrm>
              <a:off x="5604842"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93" name="Cube 92"/>
            <p:cNvSpPr/>
            <p:nvPr/>
          </p:nvSpPr>
          <p:spPr>
            <a:xfrm>
              <a:off x="5600146"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94" name="Cube 93"/>
            <p:cNvSpPr/>
            <p:nvPr/>
          </p:nvSpPr>
          <p:spPr>
            <a:xfrm>
              <a:off x="697414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95" name="Cube 94"/>
            <p:cNvSpPr/>
            <p:nvPr/>
          </p:nvSpPr>
          <p:spPr>
            <a:xfrm>
              <a:off x="696944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96" name="Cube 95"/>
            <p:cNvSpPr/>
            <p:nvPr/>
          </p:nvSpPr>
          <p:spPr>
            <a:xfrm>
              <a:off x="6964751"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97" name="Cube 96"/>
            <p:cNvSpPr/>
            <p:nvPr/>
          </p:nvSpPr>
          <p:spPr>
            <a:xfrm>
              <a:off x="1442053" y="497486"/>
              <a:ext cx="1143000" cy="929990"/>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98" name="Cube 97"/>
            <p:cNvSpPr/>
            <p:nvPr/>
          </p:nvSpPr>
          <p:spPr>
            <a:xfrm>
              <a:off x="0" y="556045"/>
              <a:ext cx="1323058" cy="818377"/>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99" name="Straight Arrow Connector 98"/>
            <p:cNvCxnSpPr>
              <a:stCxn id="98" idx="4"/>
              <a:endCxn id="97"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86" idx="4"/>
              <a:endCxn id="89"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a:stCxn id="85" idx="4"/>
              <a:endCxn id="88"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87" idx="4"/>
              <a:endCxn id="90"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89" idx="4"/>
              <a:endCxn id="92"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88" idx="4"/>
              <a:endCxn id="91"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0" idx="4"/>
              <a:endCxn id="93"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92" idx="4"/>
              <a:endCxn id="95"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91" idx="4"/>
              <a:endCxn id="94"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93" idx="4"/>
              <a:endCxn id="96"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09" name="Group 108"/>
            <p:cNvGrpSpPr/>
            <p:nvPr/>
          </p:nvGrpSpPr>
          <p:grpSpPr>
            <a:xfrm>
              <a:off x="2626320" y="342751"/>
              <a:ext cx="254283" cy="1293264"/>
              <a:chOff x="3162143" y="1657454"/>
              <a:chExt cx="497280" cy="2498182"/>
            </a:xfrm>
            <a:solidFill>
              <a:srgbClr val="E4E4E4"/>
            </a:solidFill>
          </p:grpSpPr>
          <p:cxnSp>
            <p:nvCxnSpPr>
              <p:cNvPr id="118" name="Straight Connector 117"/>
              <p:cNvCxnSpPr>
                <a:stCxn id="85"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86"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87"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Left Brace 109"/>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111" name="Left Brace 110"/>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112" name="Left Brace 111"/>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113" name="Left Brace 112"/>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114" name="TextBox 113"/>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115" name="TextBox 114"/>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116" name="TextBox 115"/>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117" name="TextBox 116"/>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sp>
        <p:nvSpPr>
          <p:cNvPr id="122" name="Rectangle 121"/>
          <p:cNvSpPr/>
          <p:nvPr/>
        </p:nvSpPr>
        <p:spPr>
          <a:xfrm>
            <a:off x="274388" y="5209069"/>
            <a:ext cx="8610600" cy="115235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Many components are</a:t>
            </a:r>
          </a:p>
          <a:p>
            <a:pPr algn="ctr"/>
            <a:r>
              <a:rPr lang="en-US" sz="3600" dirty="0">
                <a:solidFill>
                  <a:srgbClr val="FF0000"/>
                </a:solidFill>
              </a:rPr>
              <a:t>critical for performance</a:t>
            </a:r>
          </a:p>
        </p:txBody>
      </p:sp>
      <p:sp>
        <p:nvSpPr>
          <p:cNvPr id="123" name="Rectangle: Rounded Corners 122"/>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2970888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LD/ST unit bottleneck</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grpSp>
        <p:nvGrpSpPr>
          <p:cNvPr id="7" name="Group 6"/>
          <p:cNvGrpSpPr/>
          <p:nvPr/>
        </p:nvGrpSpPr>
        <p:grpSpPr>
          <a:xfrm>
            <a:off x="443358" y="2014307"/>
            <a:ext cx="8257283" cy="1952165"/>
            <a:chOff x="0" y="89319"/>
            <a:chExt cx="8257283" cy="2427658"/>
          </a:xfrm>
        </p:grpSpPr>
        <p:sp>
          <p:nvSpPr>
            <p:cNvPr id="8" name="Cube 7"/>
            <p:cNvSpPr/>
            <p:nvPr/>
          </p:nvSpPr>
          <p:spPr>
            <a:xfrm>
              <a:off x="2880606" y="89319"/>
              <a:ext cx="1146809"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9" name="Cube 8"/>
            <p:cNvSpPr/>
            <p:nvPr/>
          </p:nvSpPr>
          <p:spPr>
            <a:xfrm>
              <a:off x="2880605"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10" name="Cube 9"/>
            <p:cNvSpPr/>
            <p:nvPr/>
          </p:nvSpPr>
          <p:spPr>
            <a:xfrm>
              <a:off x="2875909"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11" name="Cube 10"/>
            <p:cNvSpPr/>
            <p:nvPr/>
          </p:nvSpPr>
          <p:spPr>
            <a:xfrm>
              <a:off x="424493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2" name="Cube 11"/>
            <p:cNvSpPr/>
            <p:nvPr/>
          </p:nvSpPr>
          <p:spPr>
            <a:xfrm>
              <a:off x="424023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3" name="Cube 12"/>
            <p:cNvSpPr/>
            <p:nvPr/>
          </p:nvSpPr>
          <p:spPr>
            <a:xfrm>
              <a:off x="423554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4" name="Cube 13"/>
            <p:cNvSpPr/>
            <p:nvPr/>
          </p:nvSpPr>
          <p:spPr>
            <a:xfrm>
              <a:off x="5609539"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15" name="Cube 14"/>
            <p:cNvSpPr/>
            <p:nvPr/>
          </p:nvSpPr>
          <p:spPr>
            <a:xfrm>
              <a:off x="5604842"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6" name="Cube 15"/>
            <p:cNvSpPr/>
            <p:nvPr/>
          </p:nvSpPr>
          <p:spPr>
            <a:xfrm>
              <a:off x="5600146"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7" name="Cube 16"/>
            <p:cNvSpPr/>
            <p:nvPr/>
          </p:nvSpPr>
          <p:spPr>
            <a:xfrm>
              <a:off x="697414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8" name="Cube 17"/>
            <p:cNvSpPr/>
            <p:nvPr/>
          </p:nvSpPr>
          <p:spPr>
            <a:xfrm>
              <a:off x="696944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9" name="Cube 18"/>
            <p:cNvSpPr/>
            <p:nvPr/>
          </p:nvSpPr>
          <p:spPr>
            <a:xfrm>
              <a:off x="696475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20" name="Cube 19"/>
            <p:cNvSpPr/>
            <p:nvPr/>
          </p:nvSpPr>
          <p:spPr>
            <a:xfrm>
              <a:off x="1442053" y="497486"/>
              <a:ext cx="1143000" cy="929990"/>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21" name="Cube 20"/>
            <p:cNvSpPr/>
            <p:nvPr/>
          </p:nvSpPr>
          <p:spPr>
            <a:xfrm>
              <a:off x="0" y="556045"/>
              <a:ext cx="1323058" cy="818377"/>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22" name="Straight Arrow Connector 21"/>
            <p:cNvCxnSpPr>
              <a:stCxn id="21" idx="4"/>
              <a:endCxn id="20"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9" idx="4"/>
              <a:endCxn id="12"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4"/>
              <a:endCxn id="11"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0" idx="4"/>
              <a:endCxn id="13"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2" idx="4"/>
              <a:endCxn id="15"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1" idx="4"/>
              <a:endCxn id="14"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3" idx="4"/>
              <a:endCxn id="16"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4"/>
              <a:endCxn id="18"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4" idx="4"/>
              <a:endCxn id="17"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4"/>
              <a:endCxn id="19"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2626320" y="342751"/>
              <a:ext cx="254283" cy="1293264"/>
              <a:chOff x="3162143" y="1657454"/>
              <a:chExt cx="497280" cy="2498182"/>
            </a:xfrm>
            <a:solidFill>
              <a:srgbClr val="E4E4E4"/>
            </a:solidFill>
          </p:grpSpPr>
          <p:cxnSp>
            <p:nvCxnSpPr>
              <p:cNvPr id="41" name="Straight Connector 40"/>
              <p:cNvCxnSpPr>
                <a:stCxn id="8"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Left Brace 32"/>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4" name="Left Brace 33"/>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5" name="Left Brace 34"/>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6" name="Left Brace 35"/>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7" name="TextBox 36"/>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38" name="TextBox 37"/>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39" name="TextBox 38"/>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40" name="TextBox 39"/>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pic>
        <p:nvPicPr>
          <p:cNvPr id="46" name="Picture 45"/>
          <p:cNvPicPr>
            <a:picLocks noChangeAspect="1"/>
          </p:cNvPicPr>
          <p:nvPr/>
        </p:nvPicPr>
        <p:blipFill>
          <a:blip r:embed="rId3"/>
          <a:stretch>
            <a:fillRect/>
          </a:stretch>
        </p:blipFill>
        <p:spPr>
          <a:xfrm>
            <a:off x="0" y="1577214"/>
            <a:ext cx="9144000" cy="129092"/>
          </a:xfrm>
          <a:prstGeom prst="rect">
            <a:avLst/>
          </a:prstGeom>
        </p:spPr>
      </p:pic>
      <p:sp>
        <p:nvSpPr>
          <p:cNvPr id="89" name="Rectangle: Rounded Corners 88"/>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182660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LD/ST unit bottleneck</a:t>
            </a:r>
          </a:p>
          <a:p>
            <a:pPr lvl="1"/>
            <a:r>
              <a:rPr lang="en-US" dirty="0"/>
              <a:t>Halving the width of the </a:t>
            </a:r>
            <a:r>
              <a:rPr lang="en-US" dirty="0">
                <a:solidFill>
                  <a:srgbClr val="00B0F0"/>
                </a:solidFill>
              </a:rPr>
              <a:t>blue</a:t>
            </a:r>
            <a:r>
              <a:rPr lang="en-US" dirty="0"/>
              <a:t> components -&gt; No performance impact</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pic>
        <p:nvPicPr>
          <p:cNvPr id="3" name="Picture 2"/>
          <p:cNvPicPr>
            <a:picLocks noChangeAspect="1"/>
          </p:cNvPicPr>
          <p:nvPr/>
        </p:nvPicPr>
        <p:blipFill>
          <a:blip r:embed="rId3"/>
          <a:stretch>
            <a:fillRect/>
          </a:stretch>
        </p:blipFill>
        <p:spPr>
          <a:xfrm>
            <a:off x="0" y="1577214"/>
            <a:ext cx="9144000" cy="129092"/>
          </a:xfrm>
          <a:prstGeom prst="rect">
            <a:avLst/>
          </a:prstGeom>
        </p:spPr>
      </p:pic>
      <p:grpSp>
        <p:nvGrpSpPr>
          <p:cNvPr id="45" name="Group 44"/>
          <p:cNvGrpSpPr/>
          <p:nvPr/>
        </p:nvGrpSpPr>
        <p:grpSpPr>
          <a:xfrm>
            <a:off x="443358" y="2014307"/>
            <a:ext cx="8257283" cy="1952165"/>
            <a:chOff x="0" y="89319"/>
            <a:chExt cx="8257283" cy="2427658"/>
          </a:xfrm>
        </p:grpSpPr>
        <p:sp>
          <p:nvSpPr>
            <p:cNvPr id="46" name="Cube 45"/>
            <p:cNvSpPr/>
            <p:nvPr/>
          </p:nvSpPr>
          <p:spPr>
            <a:xfrm>
              <a:off x="2880606" y="89319"/>
              <a:ext cx="1146809"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47" name="Cube 46"/>
            <p:cNvSpPr/>
            <p:nvPr/>
          </p:nvSpPr>
          <p:spPr>
            <a:xfrm>
              <a:off x="2880605"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49" name="Cube 48"/>
            <p:cNvSpPr/>
            <p:nvPr/>
          </p:nvSpPr>
          <p:spPr>
            <a:xfrm>
              <a:off x="2875909" y="1374422"/>
              <a:ext cx="1143000" cy="466726"/>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50" name="Cube 49"/>
            <p:cNvSpPr/>
            <p:nvPr/>
          </p:nvSpPr>
          <p:spPr>
            <a:xfrm>
              <a:off x="4244934"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51" name="Cube 50"/>
            <p:cNvSpPr/>
            <p:nvPr/>
          </p:nvSpPr>
          <p:spPr>
            <a:xfrm>
              <a:off x="4240237"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52" name="Cube 51"/>
            <p:cNvSpPr/>
            <p:nvPr/>
          </p:nvSpPr>
          <p:spPr>
            <a:xfrm>
              <a:off x="4235541" y="1374422"/>
              <a:ext cx="1143000" cy="466726"/>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53" name="Cube 52"/>
            <p:cNvSpPr/>
            <p:nvPr/>
          </p:nvSpPr>
          <p:spPr>
            <a:xfrm>
              <a:off x="5609539"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54" name="Cube 53"/>
            <p:cNvSpPr/>
            <p:nvPr/>
          </p:nvSpPr>
          <p:spPr>
            <a:xfrm>
              <a:off x="5604842"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55" name="Cube 54"/>
            <p:cNvSpPr/>
            <p:nvPr/>
          </p:nvSpPr>
          <p:spPr>
            <a:xfrm>
              <a:off x="5600146" y="1374422"/>
              <a:ext cx="1143000" cy="466726"/>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56" name="Cube 55"/>
            <p:cNvSpPr/>
            <p:nvPr/>
          </p:nvSpPr>
          <p:spPr>
            <a:xfrm>
              <a:off x="6974144"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57" name="Cube 56"/>
            <p:cNvSpPr/>
            <p:nvPr/>
          </p:nvSpPr>
          <p:spPr>
            <a:xfrm>
              <a:off x="6969447"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58" name="Cube 57"/>
            <p:cNvSpPr/>
            <p:nvPr/>
          </p:nvSpPr>
          <p:spPr>
            <a:xfrm>
              <a:off x="696475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59" name="Cube 58"/>
            <p:cNvSpPr/>
            <p:nvPr/>
          </p:nvSpPr>
          <p:spPr>
            <a:xfrm>
              <a:off x="1442053" y="497486"/>
              <a:ext cx="1143000" cy="929990"/>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60" name="Cube 59"/>
            <p:cNvSpPr/>
            <p:nvPr/>
          </p:nvSpPr>
          <p:spPr>
            <a:xfrm>
              <a:off x="0" y="556045"/>
              <a:ext cx="1323058" cy="818377"/>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61" name="Straight Arrow Connector 60"/>
            <p:cNvCxnSpPr>
              <a:stCxn id="60" idx="4"/>
              <a:endCxn id="59"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7" idx="4"/>
              <a:endCxn id="51"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46" idx="4"/>
              <a:endCxn id="50"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49" idx="4"/>
              <a:endCxn id="52"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51" idx="4"/>
              <a:endCxn id="54"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50" idx="4"/>
              <a:endCxn id="53"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52" idx="4"/>
              <a:endCxn id="55"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54" idx="4"/>
              <a:endCxn id="57"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53" idx="4"/>
              <a:endCxn id="56"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5" idx="4"/>
              <a:endCxn id="58"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71" name="Group 70"/>
            <p:cNvGrpSpPr/>
            <p:nvPr/>
          </p:nvGrpSpPr>
          <p:grpSpPr>
            <a:xfrm>
              <a:off x="2626320" y="342751"/>
              <a:ext cx="254283" cy="1293264"/>
              <a:chOff x="3162143" y="1657454"/>
              <a:chExt cx="497280" cy="2498182"/>
            </a:xfrm>
            <a:solidFill>
              <a:srgbClr val="E4E4E4"/>
            </a:solidFill>
          </p:grpSpPr>
          <p:cxnSp>
            <p:nvCxnSpPr>
              <p:cNvPr id="80" name="Straight Connector 79"/>
              <p:cNvCxnSpPr>
                <a:stCxn id="46"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7"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49"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Left Brace 71"/>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3" name="Left Brace 72"/>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4" name="Left Brace 73"/>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5" name="Left Brace 74"/>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6" name="TextBox 75"/>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77" name="TextBox 76"/>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78" name="TextBox 77"/>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79" name="TextBox 78"/>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sp>
        <p:nvSpPr>
          <p:cNvPr id="84" name="Rectangle: Rounded Corners 83"/>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120569295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LD/ST unit bottleneck</a:t>
            </a:r>
          </a:p>
          <a:p>
            <a:pPr lvl="1"/>
            <a:r>
              <a:rPr lang="en-US" dirty="0"/>
              <a:t>Halving the width of the </a:t>
            </a:r>
            <a:r>
              <a:rPr lang="en-US" dirty="0">
                <a:solidFill>
                  <a:srgbClr val="00B0F0"/>
                </a:solidFill>
              </a:rPr>
              <a:t>blue</a:t>
            </a:r>
            <a:r>
              <a:rPr lang="en-US" dirty="0"/>
              <a:t> components -&gt; No performance impact</a:t>
            </a:r>
          </a:p>
          <a:p>
            <a:pPr lvl="1"/>
            <a:r>
              <a:rPr lang="en-US" dirty="0"/>
              <a:t>Halving the width of the </a:t>
            </a:r>
            <a:r>
              <a:rPr lang="en-US" dirty="0">
                <a:solidFill>
                  <a:srgbClr val="00B0F0"/>
                </a:solidFill>
              </a:rPr>
              <a:t>blue</a:t>
            </a:r>
            <a:r>
              <a:rPr lang="en-US" dirty="0"/>
              <a:t> + </a:t>
            </a:r>
            <a:r>
              <a:rPr lang="en-US" dirty="0">
                <a:solidFill>
                  <a:srgbClr val="FF0000"/>
                </a:solidFill>
              </a:rPr>
              <a:t>red</a:t>
            </a:r>
            <a:r>
              <a:rPr lang="en-US" dirty="0">
                <a:solidFill>
                  <a:srgbClr val="0070C0"/>
                </a:solidFill>
              </a:rPr>
              <a:t> </a:t>
            </a:r>
            <a:r>
              <a:rPr lang="en-US" dirty="0"/>
              <a:t>components -&gt; 4% performance loss</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pic>
        <p:nvPicPr>
          <p:cNvPr id="3" name="Picture 2"/>
          <p:cNvPicPr>
            <a:picLocks noChangeAspect="1"/>
          </p:cNvPicPr>
          <p:nvPr/>
        </p:nvPicPr>
        <p:blipFill>
          <a:blip r:embed="rId3"/>
          <a:stretch>
            <a:fillRect/>
          </a:stretch>
        </p:blipFill>
        <p:spPr>
          <a:xfrm>
            <a:off x="0" y="1577214"/>
            <a:ext cx="9144000" cy="129092"/>
          </a:xfrm>
          <a:prstGeom prst="rect">
            <a:avLst/>
          </a:prstGeom>
        </p:spPr>
      </p:pic>
      <p:grpSp>
        <p:nvGrpSpPr>
          <p:cNvPr id="45" name="Group 44"/>
          <p:cNvGrpSpPr/>
          <p:nvPr/>
        </p:nvGrpSpPr>
        <p:grpSpPr>
          <a:xfrm>
            <a:off x="443358" y="2014307"/>
            <a:ext cx="8257283" cy="1952165"/>
            <a:chOff x="0" y="89319"/>
            <a:chExt cx="8257283" cy="2427658"/>
          </a:xfrm>
        </p:grpSpPr>
        <p:sp>
          <p:nvSpPr>
            <p:cNvPr id="46" name="Cube 45"/>
            <p:cNvSpPr/>
            <p:nvPr/>
          </p:nvSpPr>
          <p:spPr>
            <a:xfrm>
              <a:off x="2880606" y="89319"/>
              <a:ext cx="1146809"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47" name="Cube 46"/>
            <p:cNvSpPr/>
            <p:nvPr/>
          </p:nvSpPr>
          <p:spPr>
            <a:xfrm>
              <a:off x="2880605"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49" name="Cube 48"/>
            <p:cNvSpPr/>
            <p:nvPr/>
          </p:nvSpPr>
          <p:spPr>
            <a:xfrm>
              <a:off x="2875909"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50" name="Cube 49"/>
            <p:cNvSpPr/>
            <p:nvPr/>
          </p:nvSpPr>
          <p:spPr>
            <a:xfrm>
              <a:off x="4244934"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51" name="Cube 50"/>
            <p:cNvSpPr/>
            <p:nvPr/>
          </p:nvSpPr>
          <p:spPr>
            <a:xfrm>
              <a:off x="4240237"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52" name="Cube 51"/>
            <p:cNvSpPr/>
            <p:nvPr/>
          </p:nvSpPr>
          <p:spPr>
            <a:xfrm>
              <a:off x="4235541"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53" name="Cube 52"/>
            <p:cNvSpPr/>
            <p:nvPr/>
          </p:nvSpPr>
          <p:spPr>
            <a:xfrm>
              <a:off x="5609539"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54" name="Cube 53"/>
            <p:cNvSpPr/>
            <p:nvPr/>
          </p:nvSpPr>
          <p:spPr>
            <a:xfrm>
              <a:off x="5604842"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55" name="Cube 54"/>
            <p:cNvSpPr/>
            <p:nvPr/>
          </p:nvSpPr>
          <p:spPr>
            <a:xfrm>
              <a:off x="5600146"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56" name="Cube 55"/>
            <p:cNvSpPr/>
            <p:nvPr/>
          </p:nvSpPr>
          <p:spPr>
            <a:xfrm>
              <a:off x="6974144"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57" name="Cube 56"/>
            <p:cNvSpPr/>
            <p:nvPr/>
          </p:nvSpPr>
          <p:spPr>
            <a:xfrm>
              <a:off x="6969447"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58" name="Cube 57"/>
            <p:cNvSpPr/>
            <p:nvPr/>
          </p:nvSpPr>
          <p:spPr>
            <a:xfrm>
              <a:off x="696475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59" name="Cube 58"/>
            <p:cNvSpPr/>
            <p:nvPr/>
          </p:nvSpPr>
          <p:spPr>
            <a:xfrm>
              <a:off x="1442053" y="497486"/>
              <a:ext cx="1143000" cy="929990"/>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60" name="Cube 59"/>
            <p:cNvSpPr/>
            <p:nvPr/>
          </p:nvSpPr>
          <p:spPr>
            <a:xfrm>
              <a:off x="0" y="556045"/>
              <a:ext cx="1323058" cy="818377"/>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61" name="Straight Arrow Connector 60"/>
            <p:cNvCxnSpPr>
              <a:stCxn id="60" idx="4"/>
              <a:endCxn id="59"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7" idx="4"/>
              <a:endCxn id="51"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46" idx="4"/>
              <a:endCxn id="50"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49" idx="4"/>
              <a:endCxn id="52"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51" idx="4"/>
              <a:endCxn id="54"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50" idx="4"/>
              <a:endCxn id="53"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52" idx="4"/>
              <a:endCxn id="55"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54" idx="4"/>
              <a:endCxn id="57"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53" idx="4"/>
              <a:endCxn id="56"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5" idx="4"/>
              <a:endCxn id="58"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71" name="Group 70"/>
            <p:cNvGrpSpPr/>
            <p:nvPr/>
          </p:nvGrpSpPr>
          <p:grpSpPr>
            <a:xfrm>
              <a:off x="2626320" y="342751"/>
              <a:ext cx="254283" cy="1293264"/>
              <a:chOff x="3162143" y="1657454"/>
              <a:chExt cx="497280" cy="2498182"/>
            </a:xfrm>
            <a:solidFill>
              <a:srgbClr val="E4E4E4"/>
            </a:solidFill>
          </p:grpSpPr>
          <p:cxnSp>
            <p:nvCxnSpPr>
              <p:cNvPr id="80" name="Straight Connector 79"/>
              <p:cNvCxnSpPr>
                <a:stCxn id="46"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7"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49"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Left Brace 71"/>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3" name="Left Brace 72"/>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4" name="Left Brace 73"/>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5" name="Left Brace 74"/>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6" name="TextBox 75"/>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77" name="TextBox 76"/>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78" name="TextBox 77"/>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79" name="TextBox 78"/>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sp>
        <p:nvSpPr>
          <p:cNvPr id="85" name="Rectangle: Rounded Corners 84"/>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383431791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LD/ST unit bottleneck</a:t>
            </a:r>
          </a:p>
          <a:p>
            <a:pPr lvl="1"/>
            <a:r>
              <a:rPr lang="en-US" dirty="0"/>
              <a:t>Halving the width of the </a:t>
            </a:r>
            <a:r>
              <a:rPr lang="en-US" dirty="0">
                <a:solidFill>
                  <a:srgbClr val="00B0F0"/>
                </a:solidFill>
              </a:rPr>
              <a:t>blue</a:t>
            </a:r>
            <a:r>
              <a:rPr lang="en-US" dirty="0"/>
              <a:t> components -&gt; No performance impact</a:t>
            </a:r>
          </a:p>
          <a:p>
            <a:pPr lvl="1"/>
            <a:r>
              <a:rPr lang="en-US" dirty="0"/>
              <a:t>Halving the width of the </a:t>
            </a:r>
            <a:r>
              <a:rPr lang="en-US" dirty="0">
                <a:solidFill>
                  <a:srgbClr val="00B0F0"/>
                </a:solidFill>
              </a:rPr>
              <a:t>blue</a:t>
            </a:r>
            <a:r>
              <a:rPr lang="en-US" dirty="0"/>
              <a:t> + </a:t>
            </a:r>
            <a:r>
              <a:rPr lang="en-US" dirty="0">
                <a:solidFill>
                  <a:srgbClr val="FF0000"/>
                </a:solidFill>
              </a:rPr>
              <a:t>red</a:t>
            </a:r>
            <a:r>
              <a:rPr lang="en-US" dirty="0">
                <a:solidFill>
                  <a:srgbClr val="0070C0"/>
                </a:solidFill>
              </a:rPr>
              <a:t> </a:t>
            </a:r>
            <a:r>
              <a:rPr lang="en-US" dirty="0"/>
              <a:t>components -&gt; 4% performance loss</a:t>
            </a:r>
          </a:p>
          <a:p>
            <a:pPr lvl="1"/>
            <a:r>
              <a:rPr lang="en-US" dirty="0"/>
              <a:t>Halving the width of the </a:t>
            </a:r>
            <a:r>
              <a:rPr lang="en-US" dirty="0">
                <a:solidFill>
                  <a:srgbClr val="00B0F0"/>
                </a:solidFill>
              </a:rPr>
              <a:t>blue</a:t>
            </a:r>
            <a:r>
              <a:rPr lang="en-US" dirty="0"/>
              <a:t> + </a:t>
            </a:r>
            <a:r>
              <a:rPr lang="en-US" dirty="0">
                <a:solidFill>
                  <a:srgbClr val="FF0000"/>
                </a:solidFill>
              </a:rPr>
              <a:t>red</a:t>
            </a:r>
            <a:r>
              <a:rPr lang="en-US" dirty="0">
                <a:solidFill>
                  <a:srgbClr val="0070C0"/>
                </a:solidFill>
              </a:rPr>
              <a:t> </a:t>
            </a:r>
            <a:r>
              <a:rPr lang="en-US" dirty="0"/>
              <a:t>components + </a:t>
            </a:r>
            <a:r>
              <a:rPr lang="en-US" dirty="0">
                <a:solidFill>
                  <a:srgbClr val="FFC000"/>
                </a:solidFill>
              </a:rPr>
              <a:t>LD/ST unit </a:t>
            </a:r>
            <a:r>
              <a:rPr lang="en-US" dirty="0"/>
              <a:t>-&gt; 35% performance loss</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pic>
        <p:nvPicPr>
          <p:cNvPr id="3" name="Picture 2"/>
          <p:cNvPicPr>
            <a:picLocks noChangeAspect="1"/>
          </p:cNvPicPr>
          <p:nvPr/>
        </p:nvPicPr>
        <p:blipFill>
          <a:blip r:embed="rId3"/>
          <a:stretch>
            <a:fillRect/>
          </a:stretch>
        </p:blipFill>
        <p:spPr>
          <a:xfrm>
            <a:off x="0" y="1577214"/>
            <a:ext cx="9144000" cy="129092"/>
          </a:xfrm>
          <a:prstGeom prst="rect">
            <a:avLst/>
          </a:prstGeom>
        </p:spPr>
      </p:pic>
      <p:grpSp>
        <p:nvGrpSpPr>
          <p:cNvPr id="45" name="Group 44"/>
          <p:cNvGrpSpPr/>
          <p:nvPr/>
        </p:nvGrpSpPr>
        <p:grpSpPr>
          <a:xfrm>
            <a:off x="443358" y="2014307"/>
            <a:ext cx="8257283" cy="1952165"/>
            <a:chOff x="0" y="89319"/>
            <a:chExt cx="8257283" cy="2427658"/>
          </a:xfrm>
        </p:grpSpPr>
        <p:sp>
          <p:nvSpPr>
            <p:cNvPr id="46" name="Cube 45"/>
            <p:cNvSpPr/>
            <p:nvPr/>
          </p:nvSpPr>
          <p:spPr>
            <a:xfrm>
              <a:off x="2880606" y="89319"/>
              <a:ext cx="1146809"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47" name="Cube 46"/>
            <p:cNvSpPr/>
            <p:nvPr/>
          </p:nvSpPr>
          <p:spPr>
            <a:xfrm>
              <a:off x="2880605"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49" name="Cube 48"/>
            <p:cNvSpPr/>
            <p:nvPr/>
          </p:nvSpPr>
          <p:spPr>
            <a:xfrm>
              <a:off x="2875909"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50" name="Cube 49"/>
            <p:cNvSpPr/>
            <p:nvPr/>
          </p:nvSpPr>
          <p:spPr>
            <a:xfrm>
              <a:off x="4244934"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51" name="Cube 50"/>
            <p:cNvSpPr/>
            <p:nvPr/>
          </p:nvSpPr>
          <p:spPr>
            <a:xfrm>
              <a:off x="4240237"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52" name="Cube 51"/>
            <p:cNvSpPr/>
            <p:nvPr/>
          </p:nvSpPr>
          <p:spPr>
            <a:xfrm>
              <a:off x="4235541"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53" name="Cube 52"/>
            <p:cNvSpPr/>
            <p:nvPr/>
          </p:nvSpPr>
          <p:spPr>
            <a:xfrm>
              <a:off x="5609539"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54" name="Cube 53"/>
            <p:cNvSpPr/>
            <p:nvPr/>
          </p:nvSpPr>
          <p:spPr>
            <a:xfrm>
              <a:off x="5604842"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55" name="Cube 54"/>
            <p:cNvSpPr/>
            <p:nvPr/>
          </p:nvSpPr>
          <p:spPr>
            <a:xfrm>
              <a:off x="5600146"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56" name="Cube 55"/>
            <p:cNvSpPr/>
            <p:nvPr/>
          </p:nvSpPr>
          <p:spPr>
            <a:xfrm>
              <a:off x="6974144" y="89319"/>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57" name="Cube 56"/>
            <p:cNvSpPr/>
            <p:nvPr/>
          </p:nvSpPr>
          <p:spPr>
            <a:xfrm>
              <a:off x="6969447" y="745645"/>
              <a:ext cx="1143000" cy="466726"/>
            </a:xfrm>
            <a:prstGeom prst="cube">
              <a:avLst>
                <a:gd name="adj" fmla="val 12097"/>
              </a:avLst>
            </a:prstGeom>
            <a:solidFill>
              <a:srgbClr val="00B0F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58" name="Cube 57"/>
            <p:cNvSpPr/>
            <p:nvPr/>
          </p:nvSpPr>
          <p:spPr>
            <a:xfrm>
              <a:off x="6964751" y="1374422"/>
              <a:ext cx="1143000" cy="466726"/>
            </a:xfrm>
            <a:prstGeom prst="cube">
              <a:avLst>
                <a:gd name="adj" fmla="val 12097"/>
              </a:avLst>
            </a:prstGeom>
            <a:solidFill>
              <a:srgbClr val="FFC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59" name="Cube 58"/>
            <p:cNvSpPr/>
            <p:nvPr/>
          </p:nvSpPr>
          <p:spPr>
            <a:xfrm>
              <a:off x="1442053" y="497486"/>
              <a:ext cx="1143000" cy="929990"/>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60" name="Cube 59"/>
            <p:cNvSpPr/>
            <p:nvPr/>
          </p:nvSpPr>
          <p:spPr>
            <a:xfrm>
              <a:off x="0" y="556045"/>
              <a:ext cx="1323058" cy="818377"/>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61" name="Straight Arrow Connector 60"/>
            <p:cNvCxnSpPr>
              <a:stCxn id="60" idx="4"/>
              <a:endCxn id="59"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7" idx="4"/>
              <a:endCxn id="51"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46" idx="4"/>
              <a:endCxn id="50"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49" idx="4"/>
              <a:endCxn id="52"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51" idx="4"/>
              <a:endCxn id="54"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50" idx="4"/>
              <a:endCxn id="53"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52" idx="4"/>
              <a:endCxn id="55"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54" idx="4"/>
              <a:endCxn id="57"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53" idx="4"/>
              <a:endCxn id="56"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5" idx="4"/>
              <a:endCxn id="58"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71" name="Group 70"/>
            <p:cNvGrpSpPr/>
            <p:nvPr/>
          </p:nvGrpSpPr>
          <p:grpSpPr>
            <a:xfrm>
              <a:off x="2626320" y="342751"/>
              <a:ext cx="254283" cy="1293264"/>
              <a:chOff x="3162143" y="1657454"/>
              <a:chExt cx="497280" cy="2498182"/>
            </a:xfrm>
            <a:solidFill>
              <a:srgbClr val="E4E4E4"/>
            </a:solidFill>
          </p:grpSpPr>
          <p:cxnSp>
            <p:nvCxnSpPr>
              <p:cNvPr id="80" name="Straight Connector 79"/>
              <p:cNvCxnSpPr>
                <a:stCxn id="46"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7"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49"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Left Brace 71"/>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3" name="Left Brace 72"/>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4" name="Left Brace 73"/>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5" name="Left Brace 74"/>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76" name="TextBox 75"/>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77" name="TextBox 76"/>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78" name="TextBox 77"/>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79" name="TextBox 78"/>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sp>
        <p:nvSpPr>
          <p:cNvPr id="85" name="Rectangle: Rounded Corners 84"/>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84" name="Rectangle 83"/>
          <p:cNvSpPr/>
          <p:nvPr/>
        </p:nvSpPr>
        <p:spPr>
          <a:xfrm>
            <a:off x="274388" y="5209069"/>
            <a:ext cx="8610600" cy="115235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LD/ST unit is the bottleneck</a:t>
            </a:r>
          </a:p>
        </p:txBody>
      </p:sp>
    </p:spTree>
    <p:extLst>
      <p:ext uri="{BB962C8B-B14F-4D97-AF65-F5344CB8AC3E}">
        <p14:creationId xmlns:p14="http://schemas.microsoft.com/office/powerpoint/2010/main" val="1213402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memory system bottleneck</a:t>
            </a:r>
          </a:p>
          <a:p>
            <a:pPr lvl="1"/>
            <a:r>
              <a:rPr lang="en-US" dirty="0"/>
              <a:t>Similar to QTC, but it has very high memory response time</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2"/>
          <a:stretch>
            <a:fillRect/>
          </a:stretch>
        </p:blipFill>
        <p:spPr>
          <a:xfrm>
            <a:off x="0" y="1386740"/>
            <a:ext cx="9144000" cy="198317"/>
          </a:xfrm>
          <a:prstGeom prst="rect">
            <a:avLst/>
          </a:prstGeom>
        </p:spPr>
      </p:pic>
      <p:grpSp>
        <p:nvGrpSpPr>
          <p:cNvPr id="7" name="Group 6"/>
          <p:cNvGrpSpPr/>
          <p:nvPr/>
        </p:nvGrpSpPr>
        <p:grpSpPr>
          <a:xfrm>
            <a:off x="443358" y="2014307"/>
            <a:ext cx="8257283" cy="1952165"/>
            <a:chOff x="0" y="89319"/>
            <a:chExt cx="8257283" cy="2427658"/>
          </a:xfrm>
        </p:grpSpPr>
        <p:sp>
          <p:nvSpPr>
            <p:cNvPr id="8" name="Cube 7"/>
            <p:cNvSpPr/>
            <p:nvPr/>
          </p:nvSpPr>
          <p:spPr>
            <a:xfrm>
              <a:off x="2880606" y="89319"/>
              <a:ext cx="1146809"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9" name="Cube 8"/>
            <p:cNvSpPr/>
            <p:nvPr/>
          </p:nvSpPr>
          <p:spPr>
            <a:xfrm>
              <a:off x="2880605"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10" name="Cube 9"/>
            <p:cNvSpPr/>
            <p:nvPr/>
          </p:nvSpPr>
          <p:spPr>
            <a:xfrm>
              <a:off x="2875909"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11" name="Cube 10"/>
            <p:cNvSpPr/>
            <p:nvPr/>
          </p:nvSpPr>
          <p:spPr>
            <a:xfrm>
              <a:off x="424493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2" name="Cube 11"/>
            <p:cNvSpPr/>
            <p:nvPr/>
          </p:nvSpPr>
          <p:spPr>
            <a:xfrm>
              <a:off x="424023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3" name="Cube 12"/>
            <p:cNvSpPr/>
            <p:nvPr/>
          </p:nvSpPr>
          <p:spPr>
            <a:xfrm>
              <a:off x="423554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4" name="Cube 13"/>
            <p:cNvSpPr/>
            <p:nvPr/>
          </p:nvSpPr>
          <p:spPr>
            <a:xfrm>
              <a:off x="5609539"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15" name="Cube 14"/>
            <p:cNvSpPr/>
            <p:nvPr/>
          </p:nvSpPr>
          <p:spPr>
            <a:xfrm>
              <a:off x="5604842"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6" name="Cube 15"/>
            <p:cNvSpPr/>
            <p:nvPr/>
          </p:nvSpPr>
          <p:spPr>
            <a:xfrm>
              <a:off x="5600146"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7" name="Cube 16"/>
            <p:cNvSpPr/>
            <p:nvPr/>
          </p:nvSpPr>
          <p:spPr>
            <a:xfrm>
              <a:off x="697414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8" name="Cube 17"/>
            <p:cNvSpPr/>
            <p:nvPr/>
          </p:nvSpPr>
          <p:spPr>
            <a:xfrm>
              <a:off x="696944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9" name="Cube 18"/>
            <p:cNvSpPr/>
            <p:nvPr/>
          </p:nvSpPr>
          <p:spPr>
            <a:xfrm>
              <a:off x="696475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20" name="Cube 19"/>
            <p:cNvSpPr/>
            <p:nvPr/>
          </p:nvSpPr>
          <p:spPr>
            <a:xfrm>
              <a:off x="1442053" y="497486"/>
              <a:ext cx="1143000" cy="929990"/>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21" name="Cube 20"/>
            <p:cNvSpPr/>
            <p:nvPr/>
          </p:nvSpPr>
          <p:spPr>
            <a:xfrm>
              <a:off x="0" y="556045"/>
              <a:ext cx="1323058" cy="818377"/>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22" name="Straight Arrow Connector 21"/>
            <p:cNvCxnSpPr>
              <a:stCxn id="21" idx="4"/>
              <a:endCxn id="20"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9" idx="4"/>
              <a:endCxn id="12"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4"/>
              <a:endCxn id="11"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0" idx="4"/>
              <a:endCxn id="13"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2" idx="4"/>
              <a:endCxn id="15"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1" idx="4"/>
              <a:endCxn id="14"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3" idx="4"/>
              <a:endCxn id="16"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4"/>
              <a:endCxn id="18"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4" idx="4"/>
              <a:endCxn id="17"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4"/>
              <a:endCxn id="19"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2626320" y="342751"/>
              <a:ext cx="254283" cy="1293264"/>
              <a:chOff x="3162143" y="1657454"/>
              <a:chExt cx="497280" cy="2498182"/>
            </a:xfrm>
            <a:solidFill>
              <a:srgbClr val="E4E4E4"/>
            </a:solidFill>
          </p:grpSpPr>
          <p:cxnSp>
            <p:nvCxnSpPr>
              <p:cNvPr id="41" name="Straight Connector 40"/>
              <p:cNvCxnSpPr>
                <a:stCxn id="8"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Left Brace 32"/>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4" name="Left Brace 33"/>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5" name="Left Brace 34"/>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6" name="Left Brace 35"/>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7" name="TextBox 36"/>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38" name="TextBox 37"/>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39" name="TextBox 38"/>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40" name="TextBox 39"/>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pic>
        <p:nvPicPr>
          <p:cNvPr id="45" name="Picture 44"/>
          <p:cNvPicPr>
            <a:picLocks noChangeAspect="1"/>
          </p:cNvPicPr>
          <p:nvPr/>
        </p:nvPicPr>
        <p:blipFill>
          <a:blip r:embed="rId3"/>
          <a:stretch>
            <a:fillRect/>
          </a:stretch>
        </p:blipFill>
        <p:spPr>
          <a:xfrm>
            <a:off x="0" y="1563965"/>
            <a:ext cx="9144000" cy="156446"/>
          </a:xfrm>
          <a:prstGeom prst="rect">
            <a:avLst/>
          </a:prstGeom>
        </p:spPr>
      </p:pic>
      <p:sp>
        <p:nvSpPr>
          <p:cNvPr id="89" name="Rectangle: Rounded Corners 88"/>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1993838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memory system bottleneck</a:t>
            </a:r>
          </a:p>
          <a:p>
            <a:pPr lvl="1"/>
            <a:r>
              <a:rPr lang="en-US" dirty="0"/>
              <a:t>Similar to QTC, but it has very high memory response time</a:t>
            </a:r>
          </a:p>
          <a:p>
            <a:pPr lvl="1"/>
            <a:r>
              <a:rPr lang="en-US" dirty="0"/>
              <a:t>Halving the width of </a:t>
            </a:r>
            <a:r>
              <a:rPr lang="en-US" dirty="0">
                <a:solidFill>
                  <a:srgbClr val="FF0000"/>
                </a:solidFill>
              </a:rPr>
              <a:t>LD/ST unit </a:t>
            </a:r>
            <a:r>
              <a:rPr lang="en-US" dirty="0"/>
              <a:t>does not degrade performance</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3"/>
          <a:stretch>
            <a:fillRect/>
          </a:stretch>
        </p:blipFill>
        <p:spPr>
          <a:xfrm>
            <a:off x="0" y="1386740"/>
            <a:ext cx="9144000" cy="198317"/>
          </a:xfrm>
          <a:prstGeom prst="rect">
            <a:avLst/>
          </a:prstGeom>
        </p:spPr>
      </p:pic>
      <p:grpSp>
        <p:nvGrpSpPr>
          <p:cNvPr id="7" name="Group 6"/>
          <p:cNvGrpSpPr/>
          <p:nvPr/>
        </p:nvGrpSpPr>
        <p:grpSpPr>
          <a:xfrm>
            <a:off x="443358" y="2014307"/>
            <a:ext cx="8257283" cy="1952165"/>
            <a:chOff x="0" y="89319"/>
            <a:chExt cx="8257283" cy="2427658"/>
          </a:xfrm>
        </p:grpSpPr>
        <p:sp>
          <p:nvSpPr>
            <p:cNvPr id="8" name="Cube 7"/>
            <p:cNvSpPr/>
            <p:nvPr/>
          </p:nvSpPr>
          <p:spPr>
            <a:xfrm>
              <a:off x="2880606" y="89319"/>
              <a:ext cx="1146809"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9" name="Cube 8"/>
            <p:cNvSpPr/>
            <p:nvPr/>
          </p:nvSpPr>
          <p:spPr>
            <a:xfrm>
              <a:off x="2880605"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10" name="Cube 9"/>
            <p:cNvSpPr/>
            <p:nvPr/>
          </p:nvSpPr>
          <p:spPr>
            <a:xfrm>
              <a:off x="2875909"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11" name="Cube 10"/>
            <p:cNvSpPr/>
            <p:nvPr/>
          </p:nvSpPr>
          <p:spPr>
            <a:xfrm>
              <a:off x="424493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2" name="Cube 11"/>
            <p:cNvSpPr/>
            <p:nvPr/>
          </p:nvSpPr>
          <p:spPr>
            <a:xfrm>
              <a:off x="424023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3" name="Cube 12"/>
            <p:cNvSpPr/>
            <p:nvPr/>
          </p:nvSpPr>
          <p:spPr>
            <a:xfrm>
              <a:off x="423554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4" name="Cube 13"/>
            <p:cNvSpPr/>
            <p:nvPr/>
          </p:nvSpPr>
          <p:spPr>
            <a:xfrm>
              <a:off x="5609539"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15" name="Cube 14"/>
            <p:cNvSpPr/>
            <p:nvPr/>
          </p:nvSpPr>
          <p:spPr>
            <a:xfrm>
              <a:off x="5604842"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6" name="Cube 15"/>
            <p:cNvSpPr/>
            <p:nvPr/>
          </p:nvSpPr>
          <p:spPr>
            <a:xfrm>
              <a:off x="5600146"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7" name="Cube 16"/>
            <p:cNvSpPr/>
            <p:nvPr/>
          </p:nvSpPr>
          <p:spPr>
            <a:xfrm>
              <a:off x="697414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8" name="Cube 17"/>
            <p:cNvSpPr/>
            <p:nvPr/>
          </p:nvSpPr>
          <p:spPr>
            <a:xfrm>
              <a:off x="696944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9" name="Cube 18"/>
            <p:cNvSpPr/>
            <p:nvPr/>
          </p:nvSpPr>
          <p:spPr>
            <a:xfrm>
              <a:off x="6964751"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20" name="Cube 19"/>
            <p:cNvSpPr/>
            <p:nvPr/>
          </p:nvSpPr>
          <p:spPr>
            <a:xfrm>
              <a:off x="1442053" y="497486"/>
              <a:ext cx="1143000" cy="929990"/>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21" name="Cube 20"/>
            <p:cNvSpPr/>
            <p:nvPr/>
          </p:nvSpPr>
          <p:spPr>
            <a:xfrm>
              <a:off x="0" y="556045"/>
              <a:ext cx="1323058" cy="818377"/>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22" name="Straight Arrow Connector 21"/>
            <p:cNvCxnSpPr>
              <a:stCxn id="21" idx="4"/>
              <a:endCxn id="20"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9" idx="4"/>
              <a:endCxn id="12"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4"/>
              <a:endCxn id="11"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0" idx="4"/>
              <a:endCxn id="13"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2" idx="4"/>
              <a:endCxn id="15"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1" idx="4"/>
              <a:endCxn id="14"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3" idx="4"/>
              <a:endCxn id="16"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4"/>
              <a:endCxn id="18"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4" idx="4"/>
              <a:endCxn id="17"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4"/>
              <a:endCxn id="19"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2626320" y="342751"/>
              <a:ext cx="254283" cy="1293264"/>
              <a:chOff x="3162143" y="1657454"/>
              <a:chExt cx="497280" cy="2498182"/>
            </a:xfrm>
            <a:solidFill>
              <a:srgbClr val="E4E4E4"/>
            </a:solidFill>
          </p:grpSpPr>
          <p:cxnSp>
            <p:nvCxnSpPr>
              <p:cNvPr id="41" name="Straight Connector 40"/>
              <p:cNvCxnSpPr>
                <a:stCxn id="8"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Left Brace 32"/>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4" name="Left Brace 33"/>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5" name="Left Brace 34"/>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6" name="Left Brace 35"/>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7" name="TextBox 36"/>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38" name="TextBox 37"/>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39" name="TextBox 38"/>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40" name="TextBox 39"/>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pic>
        <p:nvPicPr>
          <p:cNvPr id="45" name="Picture 44"/>
          <p:cNvPicPr>
            <a:picLocks noChangeAspect="1"/>
          </p:cNvPicPr>
          <p:nvPr/>
        </p:nvPicPr>
        <p:blipFill>
          <a:blip r:embed="rId4"/>
          <a:stretch>
            <a:fillRect/>
          </a:stretch>
        </p:blipFill>
        <p:spPr>
          <a:xfrm>
            <a:off x="0" y="1563965"/>
            <a:ext cx="9144000" cy="156446"/>
          </a:xfrm>
          <a:prstGeom prst="rect">
            <a:avLst/>
          </a:prstGeom>
        </p:spPr>
      </p:pic>
      <p:sp>
        <p:nvSpPr>
          <p:cNvPr id="89" name="Rectangle: Rounded Corners 88"/>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13864390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sp>
        <p:nvSpPr>
          <p:cNvPr id="48" name="Content Placeholder 47"/>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767DC5"/>
                </a:solidFill>
              </a:rPr>
              <a:t>Application with memory system bottleneck</a:t>
            </a:r>
          </a:p>
          <a:p>
            <a:pPr lvl="1"/>
            <a:r>
              <a:rPr lang="en-US" dirty="0"/>
              <a:t>Similar to QTC, but it has very high memory response time</a:t>
            </a:r>
          </a:p>
          <a:p>
            <a:pPr lvl="1"/>
            <a:r>
              <a:rPr lang="en-US" dirty="0"/>
              <a:t>Halving the width of </a:t>
            </a:r>
            <a:r>
              <a:rPr lang="en-US" dirty="0">
                <a:solidFill>
                  <a:srgbClr val="FF0000"/>
                </a:solidFill>
              </a:rPr>
              <a:t>LD/ST unit </a:t>
            </a:r>
            <a:r>
              <a:rPr lang="en-US" dirty="0"/>
              <a:t>does not degrade performance</a:t>
            </a:r>
          </a:p>
          <a:p>
            <a:pPr lvl="1"/>
            <a:r>
              <a:rPr lang="en-US" dirty="0"/>
              <a:t>Halving the width of </a:t>
            </a:r>
            <a:r>
              <a:rPr lang="en-US" dirty="0">
                <a:solidFill>
                  <a:srgbClr val="00B050"/>
                </a:solidFill>
              </a:rPr>
              <a:t>the </a:t>
            </a:r>
            <a:r>
              <a:rPr lang="en-US" dirty="0" err="1">
                <a:solidFill>
                  <a:srgbClr val="00B050"/>
                </a:solidFill>
              </a:rPr>
              <a:t>wavefront</a:t>
            </a:r>
            <a:r>
              <a:rPr lang="en-US" dirty="0">
                <a:solidFill>
                  <a:srgbClr val="00B050"/>
                </a:solidFill>
              </a:rPr>
              <a:t> scheduler </a:t>
            </a:r>
            <a:r>
              <a:rPr lang="en-US" dirty="0"/>
              <a:t>-&gt; 19% performance improvement</a:t>
            </a:r>
          </a:p>
        </p:txBody>
      </p:sp>
      <p:sp>
        <p:nvSpPr>
          <p:cNvPr id="4" name="Text Placeholder 3"/>
          <p:cNvSpPr>
            <a:spLocks noGrp="1"/>
          </p:cNvSpPr>
          <p:nvPr>
            <p:ph type="body" sz="quarter" idx="10"/>
          </p:nvPr>
        </p:nvSpPr>
        <p:spPr/>
        <p:txBody>
          <a:bodyPr/>
          <a:lstStyle/>
          <a:p>
            <a:r>
              <a:rPr lang="en-US" dirty="0"/>
              <a:t>Application Sensitivity to </a:t>
            </a:r>
            <a:r>
              <a:rPr lang="en-US" dirty="0" err="1"/>
              <a:t>Datapath</a:t>
            </a:r>
            <a:r>
              <a:rPr lang="en-US" dirty="0"/>
              <a:t> Components</a:t>
            </a:r>
          </a:p>
        </p:txBody>
      </p:sp>
      <p:pic>
        <p:nvPicPr>
          <p:cNvPr id="5" name="Picture 4"/>
          <p:cNvPicPr>
            <a:picLocks noChangeAspect="1"/>
          </p:cNvPicPr>
          <p:nvPr/>
        </p:nvPicPr>
        <p:blipFill>
          <a:blip r:embed="rId3"/>
          <a:stretch>
            <a:fillRect/>
          </a:stretch>
        </p:blipFill>
        <p:spPr>
          <a:xfrm>
            <a:off x="0" y="1386740"/>
            <a:ext cx="9144000" cy="198317"/>
          </a:xfrm>
          <a:prstGeom prst="rect">
            <a:avLst/>
          </a:prstGeom>
        </p:spPr>
      </p:pic>
      <p:grpSp>
        <p:nvGrpSpPr>
          <p:cNvPr id="7" name="Group 6"/>
          <p:cNvGrpSpPr/>
          <p:nvPr/>
        </p:nvGrpSpPr>
        <p:grpSpPr>
          <a:xfrm>
            <a:off x="443358" y="2014307"/>
            <a:ext cx="8257283" cy="1952165"/>
            <a:chOff x="0" y="89319"/>
            <a:chExt cx="8257283" cy="2427658"/>
          </a:xfrm>
        </p:grpSpPr>
        <p:sp>
          <p:nvSpPr>
            <p:cNvPr id="8" name="Cube 7"/>
            <p:cNvSpPr/>
            <p:nvPr/>
          </p:nvSpPr>
          <p:spPr>
            <a:xfrm>
              <a:off x="2880606" y="89319"/>
              <a:ext cx="1146809"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9" name="Cube 8"/>
            <p:cNvSpPr/>
            <p:nvPr/>
          </p:nvSpPr>
          <p:spPr>
            <a:xfrm>
              <a:off x="2880605"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10" name="Cube 9"/>
            <p:cNvSpPr/>
            <p:nvPr/>
          </p:nvSpPr>
          <p:spPr>
            <a:xfrm>
              <a:off x="2875909"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11" name="Cube 10"/>
            <p:cNvSpPr/>
            <p:nvPr/>
          </p:nvSpPr>
          <p:spPr>
            <a:xfrm>
              <a:off x="424493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2" name="Cube 11"/>
            <p:cNvSpPr/>
            <p:nvPr/>
          </p:nvSpPr>
          <p:spPr>
            <a:xfrm>
              <a:off x="424023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3" name="Cube 12"/>
            <p:cNvSpPr/>
            <p:nvPr/>
          </p:nvSpPr>
          <p:spPr>
            <a:xfrm>
              <a:off x="4235541"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4" name="Cube 13"/>
            <p:cNvSpPr/>
            <p:nvPr/>
          </p:nvSpPr>
          <p:spPr>
            <a:xfrm>
              <a:off x="5609539"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15" name="Cube 14"/>
            <p:cNvSpPr/>
            <p:nvPr/>
          </p:nvSpPr>
          <p:spPr>
            <a:xfrm>
              <a:off x="5604842"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6" name="Cube 15"/>
            <p:cNvSpPr/>
            <p:nvPr/>
          </p:nvSpPr>
          <p:spPr>
            <a:xfrm>
              <a:off x="5600146" y="1374422"/>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7" name="Cube 16"/>
            <p:cNvSpPr/>
            <p:nvPr/>
          </p:nvSpPr>
          <p:spPr>
            <a:xfrm>
              <a:off x="6974144" y="89319"/>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8" name="Cube 17"/>
            <p:cNvSpPr/>
            <p:nvPr/>
          </p:nvSpPr>
          <p:spPr>
            <a:xfrm>
              <a:off x="6969447" y="745645"/>
              <a:ext cx="1143000" cy="466726"/>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9" name="Cube 18"/>
            <p:cNvSpPr/>
            <p:nvPr/>
          </p:nvSpPr>
          <p:spPr>
            <a:xfrm>
              <a:off x="6964751" y="1374422"/>
              <a:ext cx="1143000" cy="466726"/>
            </a:xfrm>
            <a:prstGeom prst="cube">
              <a:avLst>
                <a:gd name="adj" fmla="val 12097"/>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20" name="Cube 19"/>
            <p:cNvSpPr/>
            <p:nvPr/>
          </p:nvSpPr>
          <p:spPr>
            <a:xfrm>
              <a:off x="1442053" y="497486"/>
              <a:ext cx="1143000" cy="929990"/>
            </a:xfrm>
            <a:prstGeom prst="cube">
              <a:avLst>
                <a:gd name="adj" fmla="val 12097"/>
              </a:avLst>
            </a:prstGeom>
            <a:solidFill>
              <a:srgbClr val="00B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21" name="Cube 20"/>
            <p:cNvSpPr/>
            <p:nvPr/>
          </p:nvSpPr>
          <p:spPr>
            <a:xfrm>
              <a:off x="0" y="556045"/>
              <a:ext cx="1323058" cy="818377"/>
            </a:xfrm>
            <a:prstGeom prst="cube">
              <a:avLst>
                <a:gd name="adj" fmla="val 12097"/>
              </a:avLst>
            </a:prstGeom>
            <a:solidFill>
              <a:schemeClr val="tx2">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22" name="Straight Arrow Connector 21"/>
            <p:cNvCxnSpPr>
              <a:stCxn id="21" idx="4"/>
              <a:endCxn id="20"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9" idx="4"/>
              <a:endCxn id="12"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4"/>
              <a:endCxn id="11"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0" idx="4"/>
              <a:endCxn id="13"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2" idx="4"/>
              <a:endCxn id="15"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1" idx="4"/>
              <a:endCxn id="14"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3" idx="4"/>
              <a:endCxn id="16"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4"/>
              <a:endCxn id="18"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4" idx="4"/>
              <a:endCxn id="17"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4"/>
              <a:endCxn id="19"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2626320" y="342751"/>
              <a:ext cx="254283" cy="1293264"/>
              <a:chOff x="3162143" y="1657454"/>
              <a:chExt cx="497280" cy="2498182"/>
            </a:xfrm>
            <a:solidFill>
              <a:srgbClr val="E4E4E4"/>
            </a:solidFill>
          </p:grpSpPr>
          <p:cxnSp>
            <p:nvCxnSpPr>
              <p:cNvPr id="41" name="Straight Connector 40"/>
              <p:cNvCxnSpPr>
                <a:stCxn id="8"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Left Brace 32"/>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4" name="Left Brace 33"/>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5" name="Left Brace 34"/>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6" name="Left Brace 35"/>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7" name="TextBox 36"/>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38" name="TextBox 37"/>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39" name="TextBox 38"/>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40" name="TextBox 39"/>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pic>
        <p:nvPicPr>
          <p:cNvPr id="45" name="Picture 44"/>
          <p:cNvPicPr>
            <a:picLocks noChangeAspect="1"/>
          </p:cNvPicPr>
          <p:nvPr/>
        </p:nvPicPr>
        <p:blipFill>
          <a:blip r:embed="rId4"/>
          <a:stretch>
            <a:fillRect/>
          </a:stretch>
        </p:blipFill>
        <p:spPr>
          <a:xfrm>
            <a:off x="0" y="1563965"/>
            <a:ext cx="9144000" cy="156446"/>
          </a:xfrm>
          <a:prstGeom prst="rect">
            <a:avLst/>
          </a:prstGeom>
        </p:spPr>
      </p:pic>
      <p:sp>
        <p:nvSpPr>
          <p:cNvPr id="89" name="Rectangle: Rounded Corners 88"/>
          <p:cNvSpPr/>
          <p:nvPr/>
        </p:nvSpPr>
        <p:spPr>
          <a:xfrm>
            <a:off x="0" y="1267691"/>
            <a:ext cx="9144000" cy="519545"/>
          </a:xfrm>
          <a:prstGeom prst="roundRect">
            <a:avLst/>
          </a:prstGeom>
          <a:noFill/>
          <a:ln w="38100">
            <a:solidFill>
              <a:srgbClr val="ED1C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49" name="Rectangle 48"/>
          <p:cNvSpPr/>
          <p:nvPr/>
        </p:nvSpPr>
        <p:spPr>
          <a:xfrm>
            <a:off x="259148" y="4390218"/>
            <a:ext cx="8610600" cy="1800236"/>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Memory system is the bottleneck,</a:t>
            </a:r>
          </a:p>
          <a:p>
            <a:pPr algn="ctr"/>
            <a:r>
              <a:rPr lang="en-US" sz="3600" dirty="0">
                <a:solidFill>
                  <a:srgbClr val="FF0000"/>
                </a:solidFill>
              </a:rPr>
              <a:t>not the LD/ST unit.</a:t>
            </a:r>
          </a:p>
          <a:p>
            <a:pPr algn="ctr"/>
            <a:r>
              <a:rPr lang="en-US" sz="3600" dirty="0">
                <a:solidFill>
                  <a:srgbClr val="FF0000"/>
                </a:solidFill>
              </a:rPr>
              <a:t>Higher issue width degrades performance!</a:t>
            </a:r>
          </a:p>
        </p:txBody>
      </p:sp>
    </p:spTree>
    <p:extLst>
      <p:ext uri="{BB962C8B-B14F-4D97-AF65-F5344CB8AC3E}">
        <p14:creationId xmlns:p14="http://schemas.microsoft.com/office/powerpoint/2010/main" val="2558719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Executive Summary</a:t>
            </a:r>
          </a:p>
        </p:txBody>
      </p:sp>
      <p:sp>
        <p:nvSpPr>
          <p:cNvPr id="22531" name="Content Placeholder 11"/>
          <p:cNvSpPr>
            <a:spLocks noGrp="1"/>
          </p:cNvSpPr>
          <p:nvPr>
            <p:ph idx="1"/>
          </p:nvPr>
        </p:nvSpPr>
        <p:spPr/>
        <p:txBody>
          <a:bodyPr/>
          <a:lstStyle/>
          <a:p>
            <a:r>
              <a:rPr lang="en-US" sz="2400" dirty="0"/>
              <a:t>The peak throughput and individual capabilities of the GPU cores are increasing</a:t>
            </a:r>
          </a:p>
          <a:p>
            <a:pPr lvl="1"/>
            <a:r>
              <a:rPr lang="en-US" sz="2000" dirty="0"/>
              <a:t>Lower and imbalanced utilization of </a:t>
            </a:r>
            <a:r>
              <a:rPr lang="en-US" sz="2000" dirty="0" err="1"/>
              <a:t>datapath</a:t>
            </a:r>
            <a:r>
              <a:rPr lang="en-US" sz="2000" dirty="0"/>
              <a:t> components</a:t>
            </a:r>
          </a:p>
          <a:p>
            <a:pPr lvl="1"/>
            <a:endParaRPr lang="en-US" sz="2400" dirty="0"/>
          </a:p>
          <a:p>
            <a:r>
              <a:rPr lang="en-US" sz="2400" dirty="0"/>
              <a:t>We identify </a:t>
            </a:r>
            <a:r>
              <a:rPr lang="en-US" sz="2400" dirty="0">
                <a:solidFill>
                  <a:srgbClr val="FF0000"/>
                </a:solidFill>
              </a:rPr>
              <a:t>two key problems</a:t>
            </a:r>
            <a:r>
              <a:rPr lang="en-US" sz="2400" dirty="0"/>
              <a:t>:</a:t>
            </a:r>
          </a:p>
          <a:p>
            <a:pPr lvl="1"/>
            <a:r>
              <a:rPr lang="en-US" sz="2000" dirty="0"/>
              <a:t>Wastage of </a:t>
            </a:r>
            <a:r>
              <a:rPr lang="en-US" sz="2000" dirty="0" err="1"/>
              <a:t>datapath</a:t>
            </a:r>
            <a:r>
              <a:rPr lang="en-US" sz="2000" dirty="0"/>
              <a:t> resources and increased static power consumption</a:t>
            </a:r>
          </a:p>
          <a:p>
            <a:pPr lvl="1"/>
            <a:r>
              <a:rPr lang="en-US" sz="2000" dirty="0"/>
              <a:t>Performance degradation due to contention in memory hierarchy</a:t>
            </a:r>
          </a:p>
          <a:p>
            <a:pPr lvl="1"/>
            <a:endParaRPr lang="en-US" dirty="0"/>
          </a:p>
        </p:txBody>
      </p:sp>
      <p:sp>
        <p:nvSpPr>
          <p:cNvPr id="6" name="Rectangle 5"/>
          <p:cNvSpPr/>
          <p:nvPr/>
        </p:nvSpPr>
        <p:spPr>
          <a:xfrm>
            <a:off x="274388" y="4180969"/>
            <a:ext cx="8610600" cy="218045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0000"/>
                </a:solidFill>
              </a:rPr>
              <a:t>Our Proposal - µC-States:</a:t>
            </a:r>
          </a:p>
          <a:p>
            <a:pPr marL="342900" lvl="1" indent="-342900" algn="ctr">
              <a:buFontTx/>
              <a:buChar char="-"/>
            </a:pPr>
            <a:r>
              <a:rPr lang="en-US" sz="2400" dirty="0">
                <a:solidFill>
                  <a:schemeClr val="tx1"/>
                </a:solidFill>
              </a:rPr>
              <a:t>A fine-grained dynamic power- and clock-gating mechanism for the entire </a:t>
            </a:r>
            <a:r>
              <a:rPr lang="en-US" sz="2400" dirty="0" err="1">
                <a:solidFill>
                  <a:schemeClr val="tx1"/>
                </a:solidFill>
              </a:rPr>
              <a:t>datapath</a:t>
            </a:r>
            <a:r>
              <a:rPr lang="en-US" sz="2400" dirty="0">
                <a:solidFill>
                  <a:schemeClr val="tx1"/>
                </a:solidFill>
              </a:rPr>
              <a:t> based on queuing theory principles</a:t>
            </a:r>
          </a:p>
          <a:p>
            <a:pPr marL="342900" lvl="1" indent="-342900" algn="ctr">
              <a:buFontTx/>
              <a:buChar char="-"/>
            </a:pPr>
            <a:r>
              <a:rPr lang="en-US" sz="2400" dirty="0">
                <a:solidFill>
                  <a:schemeClr val="tx1"/>
                </a:solidFill>
              </a:rPr>
              <a:t>Reduces static and dynamic power, improves performance</a:t>
            </a:r>
            <a:endParaRPr lang="en-US" sz="4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p>
        </p:txBody>
      </p:sp>
      <p:sp>
        <p:nvSpPr>
          <p:cNvPr id="3" name="Content Placeholder 2"/>
          <p:cNvSpPr>
            <a:spLocks noGrp="1"/>
          </p:cNvSpPr>
          <p:nvPr>
            <p:ph idx="1"/>
          </p:nvPr>
        </p:nvSpPr>
        <p:spPr>
          <a:xfrm>
            <a:off x="274388" y="3989069"/>
            <a:ext cx="8595360" cy="2329814"/>
          </a:xfrm>
        </p:spPr>
        <p:txBody>
          <a:bodyPr/>
          <a:lstStyle/>
          <a:p>
            <a:r>
              <a:rPr lang="en-US" dirty="0"/>
              <a:t>In memory-bound applications, performance degrades with the increase in L1 stalls</a:t>
            </a:r>
          </a:p>
        </p:txBody>
      </p:sp>
      <p:sp>
        <p:nvSpPr>
          <p:cNvPr id="4" name="Text Placeholder 3"/>
          <p:cNvSpPr>
            <a:spLocks noGrp="1"/>
          </p:cNvSpPr>
          <p:nvPr>
            <p:ph type="body" sz="quarter" idx="10"/>
          </p:nvPr>
        </p:nvSpPr>
        <p:spPr/>
        <p:txBody>
          <a:bodyPr/>
          <a:lstStyle/>
          <a:p>
            <a:r>
              <a:rPr lang="en-US" dirty="0"/>
              <a:t>Applications with Memory System Bottleneck</a:t>
            </a:r>
          </a:p>
        </p:txBody>
      </p:sp>
      <p:graphicFrame>
        <p:nvGraphicFramePr>
          <p:cNvPr id="5" name="Chart 4"/>
          <p:cNvGraphicFramePr>
            <a:graphicFrameLocks/>
          </p:cNvGraphicFramePr>
          <p:nvPr>
            <p:extLst>
              <p:ext uri="{D42A27DB-BD31-4B8C-83A1-F6EECF244321}">
                <p14:modId xmlns:p14="http://schemas.microsoft.com/office/powerpoint/2010/main" val="1003242310"/>
              </p:ext>
            </p:extLst>
          </p:nvPr>
        </p:nvGraphicFramePr>
        <p:xfrm>
          <a:off x="68" y="1226819"/>
          <a:ext cx="9144000" cy="2762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40192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800" dirty="0"/>
              <a:t>Motivation and Analysis</a:t>
            </a:r>
          </a:p>
        </p:txBody>
      </p:sp>
      <p:sp>
        <p:nvSpPr>
          <p:cNvPr id="11" name="Content Placeholder 10"/>
          <p:cNvSpPr>
            <a:spLocks noGrp="1"/>
          </p:cNvSpPr>
          <p:nvPr>
            <p:ph idx="1"/>
          </p:nvPr>
        </p:nvSpPr>
        <p:spPr>
          <a:xfrm>
            <a:off x="274388" y="4056383"/>
            <a:ext cx="4114800" cy="2293536"/>
          </a:xfrm>
        </p:spPr>
        <p:txBody>
          <a:bodyPr/>
          <a:lstStyle/>
          <a:p>
            <a:r>
              <a:rPr lang="en-US" dirty="0"/>
              <a:t>2 outstanding requests / unit time</a:t>
            </a:r>
          </a:p>
          <a:p>
            <a:r>
              <a:rPr lang="en-US" dirty="0"/>
              <a:t>Instruction latency = 1 time unit</a:t>
            </a:r>
          </a:p>
        </p:txBody>
      </p:sp>
      <p:sp>
        <p:nvSpPr>
          <p:cNvPr id="13" name="Text Placeholder 12"/>
          <p:cNvSpPr>
            <a:spLocks noGrp="1"/>
          </p:cNvSpPr>
          <p:nvPr>
            <p:ph type="body" sz="quarter" idx="10"/>
          </p:nvPr>
        </p:nvSpPr>
        <p:spPr/>
        <p:txBody>
          <a:bodyPr/>
          <a:lstStyle/>
          <a:p>
            <a:r>
              <a:rPr lang="en-US" dirty="0"/>
              <a:t>Applications with Memory System Bottleneck</a:t>
            </a:r>
          </a:p>
          <a:p>
            <a:endParaRPr lang="en-US" dirty="0"/>
          </a:p>
          <a:p>
            <a:endParaRPr lang="en-US" dirty="0"/>
          </a:p>
        </p:txBody>
      </p:sp>
      <p:sp>
        <p:nvSpPr>
          <p:cNvPr id="14" name="Content Placeholder 13"/>
          <p:cNvSpPr>
            <a:spLocks noGrp="1"/>
          </p:cNvSpPr>
          <p:nvPr>
            <p:ph sz="quarter" idx="11"/>
          </p:nvPr>
        </p:nvSpPr>
        <p:spPr>
          <a:xfrm>
            <a:off x="4731585" y="4056383"/>
            <a:ext cx="4114800" cy="2293536"/>
          </a:xfrm>
        </p:spPr>
        <p:txBody>
          <a:bodyPr/>
          <a:lstStyle/>
          <a:p>
            <a:r>
              <a:rPr lang="en-US" dirty="0"/>
              <a:t>3 outstanding requests / unit time</a:t>
            </a:r>
          </a:p>
          <a:p>
            <a:r>
              <a:rPr lang="en-US" dirty="0"/>
              <a:t>More contention</a:t>
            </a:r>
          </a:p>
          <a:p>
            <a:r>
              <a:rPr lang="en-US" dirty="0"/>
              <a:t>Instruction latency &gt; 2 time units</a:t>
            </a:r>
          </a:p>
          <a:p>
            <a:r>
              <a:rPr lang="en-US" dirty="0"/>
              <a:t>The problem aggravates with divergent applications</a:t>
            </a:r>
          </a:p>
        </p:txBody>
      </p:sp>
      <p:sp>
        <p:nvSpPr>
          <p:cNvPr id="15" name="Text Placeholder 14"/>
          <p:cNvSpPr>
            <a:spLocks noGrp="1"/>
          </p:cNvSpPr>
          <p:nvPr>
            <p:ph type="body" idx="12"/>
          </p:nvPr>
        </p:nvSpPr>
        <p:spPr/>
        <p:txBody>
          <a:bodyPr/>
          <a:lstStyle/>
          <a:p>
            <a:pPr algn="ctr"/>
            <a:r>
              <a:rPr lang="en-US" dirty="0"/>
              <a:t>Single issue width</a:t>
            </a:r>
          </a:p>
        </p:txBody>
      </p:sp>
      <p:sp>
        <p:nvSpPr>
          <p:cNvPr id="12" name="Text Placeholder 11"/>
          <p:cNvSpPr>
            <a:spLocks noGrp="1"/>
          </p:cNvSpPr>
          <p:nvPr>
            <p:ph type="body" sz="quarter" idx="3"/>
          </p:nvPr>
        </p:nvSpPr>
        <p:spPr/>
        <p:txBody>
          <a:bodyPr/>
          <a:lstStyle/>
          <a:p>
            <a:pPr algn="ctr"/>
            <a:r>
              <a:rPr lang="en-US" dirty="0"/>
              <a:t>Double issue width</a:t>
            </a:r>
          </a:p>
        </p:txBody>
      </p:sp>
      <p:grpSp>
        <p:nvGrpSpPr>
          <p:cNvPr id="16" name="Group 15"/>
          <p:cNvGrpSpPr/>
          <p:nvPr/>
        </p:nvGrpSpPr>
        <p:grpSpPr>
          <a:xfrm>
            <a:off x="717838" y="1898947"/>
            <a:ext cx="3227900" cy="2018318"/>
            <a:chOff x="381000" y="293783"/>
            <a:chExt cx="3227900" cy="2018318"/>
          </a:xfrm>
        </p:grpSpPr>
        <p:sp>
          <p:nvSpPr>
            <p:cNvPr id="17" name="TextBox 16"/>
            <p:cNvSpPr txBox="1"/>
            <p:nvPr/>
          </p:nvSpPr>
          <p:spPr>
            <a:xfrm>
              <a:off x="2694500" y="695648"/>
              <a:ext cx="914400" cy="23878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time</a:t>
              </a:r>
            </a:p>
          </p:txBody>
        </p:sp>
        <p:cxnSp>
          <p:nvCxnSpPr>
            <p:cNvPr id="18" name="Straight Arrow Connector 17"/>
            <p:cNvCxnSpPr/>
            <p:nvPr/>
          </p:nvCxnSpPr>
          <p:spPr>
            <a:xfrm>
              <a:off x="1504995" y="695648"/>
              <a:ext cx="1771605"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52"/>
            <p:cNvSpPr/>
            <p:nvPr/>
          </p:nvSpPr>
          <p:spPr>
            <a:xfrm>
              <a:off x="381000" y="1496674"/>
              <a:ext cx="1123995" cy="607079"/>
            </a:xfrm>
            <a:prstGeom prst="roundRect">
              <a:avLst/>
            </a:prstGeom>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vert="horz" lIns="0" tIns="0" rIns="0" bIns="0" rtlCol="0" anchor="ctr"/>
            <a:lstStyle/>
            <a:p>
              <a:pPr algn="ctr"/>
              <a:r>
                <a:rPr lang="en-US" sz="1400" b="1" dirty="0">
                  <a:latin typeface="Arial" panose="020B0604020202020204" pitchFamily="34" charset="0"/>
                  <a:cs typeface="Arial" panose="020B0604020202020204" pitchFamily="34" charset="0"/>
                </a:rPr>
                <a:t>Wavefront 1</a:t>
              </a:r>
            </a:p>
          </p:txBody>
        </p:sp>
        <p:cxnSp>
          <p:nvCxnSpPr>
            <p:cNvPr id="20" name="Straight Arrow Connector 19"/>
            <p:cNvCxnSpPr/>
            <p:nvPr/>
          </p:nvCxnSpPr>
          <p:spPr>
            <a:xfrm flipV="1">
              <a:off x="1495669" y="2051540"/>
              <a:ext cx="997705" cy="270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96737" y="1226354"/>
              <a:ext cx="589085" cy="237417"/>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R1</a:t>
              </a:r>
            </a:p>
          </p:txBody>
        </p:sp>
        <p:sp>
          <p:nvSpPr>
            <p:cNvPr id="22" name="TextBox 21"/>
            <p:cNvSpPr txBox="1"/>
            <p:nvPr/>
          </p:nvSpPr>
          <p:spPr>
            <a:xfrm>
              <a:off x="1733017" y="2074683"/>
              <a:ext cx="516526" cy="237417"/>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R2</a:t>
              </a:r>
            </a:p>
          </p:txBody>
        </p:sp>
        <p:cxnSp>
          <p:nvCxnSpPr>
            <p:cNvPr id="23" name="Straight Arrow Connector 22"/>
            <p:cNvCxnSpPr/>
            <p:nvPr/>
          </p:nvCxnSpPr>
          <p:spPr>
            <a:xfrm>
              <a:off x="1504995" y="1549270"/>
              <a:ext cx="1002323"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04995" y="695649"/>
              <a:ext cx="0" cy="161645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93374" y="695649"/>
              <a:ext cx="0" cy="161645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491051" y="598583"/>
              <a:ext cx="100232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95401" y="293783"/>
              <a:ext cx="1441806" cy="215444"/>
            </a:xfrm>
            <a:prstGeom prst="rect">
              <a:avLst/>
            </a:prstGeom>
            <a:noFill/>
          </p:spPr>
          <p:txBody>
            <a:bodyPr wrap="square" lIns="0" tIns="0" rIns="0" bIns="0" rtlCol="0">
              <a:spAutoFit/>
            </a:bodyPr>
            <a:lstStyle/>
            <a:p>
              <a:pPr algn="ctr"/>
              <a:r>
                <a:rPr lang="en-US" sz="1400" b="1" dirty="0">
                  <a:latin typeface="Arial" panose="020B0604020202020204" pitchFamily="34" charset="0"/>
                  <a:cs typeface="Arial" panose="020B0604020202020204" pitchFamily="34" charset="0"/>
                </a:rPr>
                <a:t>Time unit 1</a:t>
              </a:r>
            </a:p>
          </p:txBody>
        </p:sp>
      </p:grpSp>
      <p:grpSp>
        <p:nvGrpSpPr>
          <p:cNvPr id="28" name="Group 27"/>
          <p:cNvGrpSpPr/>
          <p:nvPr/>
        </p:nvGrpSpPr>
        <p:grpSpPr>
          <a:xfrm>
            <a:off x="4802942" y="1909964"/>
            <a:ext cx="4269279" cy="2007301"/>
            <a:chOff x="3717681" y="304800"/>
            <a:chExt cx="4269279" cy="2007301"/>
          </a:xfrm>
        </p:grpSpPr>
        <p:sp>
          <p:nvSpPr>
            <p:cNvPr id="29" name="TextBox 28"/>
            <p:cNvSpPr txBox="1"/>
            <p:nvPr/>
          </p:nvSpPr>
          <p:spPr>
            <a:xfrm>
              <a:off x="7072560" y="695648"/>
              <a:ext cx="914400" cy="23878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time</a:t>
              </a:r>
            </a:p>
          </p:txBody>
        </p:sp>
        <p:cxnSp>
          <p:nvCxnSpPr>
            <p:cNvPr id="30" name="Straight Arrow Connector 29"/>
            <p:cNvCxnSpPr/>
            <p:nvPr/>
          </p:nvCxnSpPr>
          <p:spPr>
            <a:xfrm>
              <a:off x="4849580" y="695648"/>
              <a:ext cx="2830546"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840253" y="2051540"/>
              <a:ext cx="1993392" cy="270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49580" y="1545461"/>
              <a:ext cx="996696" cy="3809"/>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49580" y="695649"/>
              <a:ext cx="0" cy="161645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37959" y="695649"/>
              <a:ext cx="0" cy="161645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34243" y="695649"/>
              <a:ext cx="0" cy="161645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865135" y="1327666"/>
              <a:ext cx="1993392" cy="270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37552" y="818086"/>
              <a:ext cx="100393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W1-R1</a:t>
              </a:r>
            </a:p>
          </p:txBody>
        </p:sp>
        <p:cxnSp>
          <p:nvCxnSpPr>
            <p:cNvPr id="38" name="Straight Arrow Connector 37"/>
            <p:cNvCxnSpPr/>
            <p:nvPr/>
          </p:nvCxnSpPr>
          <p:spPr>
            <a:xfrm flipV="1">
              <a:off x="4874462" y="821588"/>
              <a:ext cx="996696" cy="3809"/>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3"/>
            <p:cNvSpPr/>
            <p:nvPr/>
          </p:nvSpPr>
          <p:spPr>
            <a:xfrm>
              <a:off x="3725585" y="769164"/>
              <a:ext cx="1123995" cy="607079"/>
            </a:xfrm>
            <a:prstGeom prst="roundRect">
              <a:avLst/>
            </a:prstGeom>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vert="horz" lIns="0" tIns="0" rIns="0" bIns="0" rtlCol="0" anchor="ctr"/>
            <a:lstStyle/>
            <a:p>
              <a:pPr algn="ctr"/>
              <a:r>
                <a:rPr lang="en-US" sz="1400" b="1" dirty="0">
                  <a:latin typeface="Arial" panose="020B0604020202020204" pitchFamily="34" charset="0"/>
                  <a:cs typeface="Arial" panose="020B0604020202020204" pitchFamily="34" charset="0"/>
                </a:rPr>
                <a:t>Wavefront 1</a:t>
              </a:r>
            </a:p>
          </p:txBody>
        </p:sp>
        <p:sp>
          <p:nvSpPr>
            <p:cNvPr id="40" name="Rounded Rectangle 34"/>
            <p:cNvSpPr/>
            <p:nvPr/>
          </p:nvSpPr>
          <p:spPr>
            <a:xfrm>
              <a:off x="3717681" y="1496673"/>
              <a:ext cx="1123995" cy="607079"/>
            </a:xfrm>
            <a:prstGeom prst="roundRect">
              <a:avLst/>
            </a:prstGeom>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vert="horz" lIns="0" tIns="0" rIns="0" bIns="0" rtlCol="0" anchor="ctr"/>
            <a:lstStyle/>
            <a:p>
              <a:pPr algn="ctr"/>
              <a:r>
                <a:rPr lang="en-US" sz="1400" b="1" dirty="0">
                  <a:latin typeface="Arial" panose="020B0604020202020204" pitchFamily="34" charset="0"/>
                  <a:cs typeface="Arial" panose="020B0604020202020204" pitchFamily="34" charset="0"/>
                </a:rPr>
                <a:t>Wavefront 2</a:t>
              </a:r>
            </a:p>
          </p:txBody>
        </p:sp>
        <p:cxnSp>
          <p:nvCxnSpPr>
            <p:cNvPr id="41" name="Straight Arrow Connector 40"/>
            <p:cNvCxnSpPr/>
            <p:nvPr/>
          </p:nvCxnSpPr>
          <p:spPr>
            <a:xfrm>
              <a:off x="4849844" y="609600"/>
              <a:ext cx="100232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54194" y="304800"/>
              <a:ext cx="1441806" cy="215444"/>
            </a:xfrm>
            <a:prstGeom prst="rect">
              <a:avLst/>
            </a:prstGeom>
            <a:noFill/>
          </p:spPr>
          <p:txBody>
            <a:bodyPr wrap="square" lIns="0" tIns="0" rIns="0" bIns="0" rtlCol="0">
              <a:spAutoFit/>
            </a:bodyPr>
            <a:lstStyle/>
            <a:p>
              <a:pPr algn="ctr"/>
              <a:r>
                <a:rPr lang="en-US" sz="1400" b="1" dirty="0">
                  <a:latin typeface="Arial" panose="020B0604020202020204" pitchFamily="34" charset="0"/>
                  <a:cs typeface="Arial" panose="020B0604020202020204" pitchFamily="34" charset="0"/>
                </a:rPr>
                <a:t>Time unit 1</a:t>
              </a:r>
            </a:p>
          </p:txBody>
        </p:sp>
        <p:cxnSp>
          <p:nvCxnSpPr>
            <p:cNvPr id="43" name="Straight Arrow Connector 42"/>
            <p:cNvCxnSpPr/>
            <p:nvPr/>
          </p:nvCxnSpPr>
          <p:spPr>
            <a:xfrm>
              <a:off x="5840444" y="609600"/>
              <a:ext cx="100232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44794" y="304800"/>
              <a:ext cx="1441806" cy="215444"/>
            </a:xfrm>
            <a:prstGeom prst="rect">
              <a:avLst/>
            </a:prstGeom>
            <a:noFill/>
          </p:spPr>
          <p:txBody>
            <a:bodyPr wrap="square" lIns="0" tIns="0" rIns="0" bIns="0" rtlCol="0">
              <a:spAutoFit/>
            </a:bodyPr>
            <a:lstStyle/>
            <a:p>
              <a:pPr algn="ctr"/>
              <a:r>
                <a:rPr lang="en-US" sz="1400" b="1" dirty="0">
                  <a:latin typeface="Arial" panose="020B0604020202020204" pitchFamily="34" charset="0"/>
                  <a:cs typeface="Arial" panose="020B0604020202020204" pitchFamily="34" charset="0"/>
                </a:rPr>
                <a:t>Time unit 2</a:t>
              </a:r>
            </a:p>
          </p:txBody>
        </p:sp>
        <p:sp>
          <p:nvSpPr>
            <p:cNvPr id="45" name="TextBox 44"/>
            <p:cNvSpPr txBox="1"/>
            <p:nvPr/>
          </p:nvSpPr>
          <p:spPr>
            <a:xfrm>
              <a:off x="5881044" y="990600"/>
              <a:ext cx="100393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W1-R2</a:t>
              </a:r>
            </a:p>
          </p:txBody>
        </p:sp>
        <p:sp>
          <p:nvSpPr>
            <p:cNvPr id="46" name="TextBox 45"/>
            <p:cNvSpPr txBox="1"/>
            <p:nvPr/>
          </p:nvSpPr>
          <p:spPr>
            <a:xfrm>
              <a:off x="4837552" y="1535668"/>
              <a:ext cx="100393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W2-R1</a:t>
              </a:r>
            </a:p>
          </p:txBody>
        </p:sp>
        <p:sp>
          <p:nvSpPr>
            <p:cNvPr id="47" name="TextBox 46"/>
            <p:cNvSpPr txBox="1"/>
            <p:nvPr/>
          </p:nvSpPr>
          <p:spPr>
            <a:xfrm>
              <a:off x="5881044" y="1696998"/>
              <a:ext cx="100393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W2-R2</a:t>
              </a:r>
            </a:p>
          </p:txBody>
        </p:sp>
      </p:grpSp>
      <p:sp>
        <p:nvSpPr>
          <p:cNvPr id="48" name="Rectangle 47"/>
          <p:cNvSpPr/>
          <p:nvPr/>
        </p:nvSpPr>
        <p:spPr>
          <a:xfrm>
            <a:off x="0" y="4390218"/>
            <a:ext cx="9144000" cy="1800236"/>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When memory system is the bottleneck,</a:t>
            </a:r>
          </a:p>
          <a:p>
            <a:pPr algn="ctr"/>
            <a:r>
              <a:rPr lang="en-US" sz="3600" dirty="0">
                <a:solidFill>
                  <a:srgbClr val="FF0000"/>
                </a:solidFill>
              </a:rPr>
              <a:t>higher issue width might degrade performance!</a:t>
            </a:r>
          </a:p>
        </p:txBody>
      </p:sp>
    </p:spTree>
    <p:extLst>
      <p:ext uri="{BB962C8B-B14F-4D97-AF65-F5344CB8AC3E}">
        <p14:creationId xmlns:p14="http://schemas.microsoft.com/office/powerpoint/2010/main" val="224278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build="p"/>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800" dirty="0"/>
              <a:t>Motivation and Analysis</a:t>
            </a:r>
          </a:p>
        </p:txBody>
      </p:sp>
      <p:sp>
        <p:nvSpPr>
          <p:cNvPr id="11" name="Content Placeholder 10"/>
          <p:cNvSpPr>
            <a:spLocks noGrp="1"/>
          </p:cNvSpPr>
          <p:nvPr>
            <p:ph idx="1"/>
          </p:nvPr>
        </p:nvSpPr>
        <p:spPr/>
        <p:txBody>
          <a:bodyPr/>
          <a:lstStyle/>
          <a:p>
            <a:r>
              <a:rPr lang="en-US" dirty="0">
                <a:solidFill>
                  <a:srgbClr val="00B0F0"/>
                </a:solidFill>
              </a:rPr>
              <a:t>Observation:</a:t>
            </a:r>
            <a:r>
              <a:rPr lang="en-US" dirty="0"/>
              <a:t> Low ALU utilization, high LD/ST unit utilization</a:t>
            </a:r>
          </a:p>
          <a:p>
            <a:endParaRPr lang="en-US" dirty="0"/>
          </a:p>
          <a:p>
            <a:r>
              <a:rPr lang="en-US" dirty="0">
                <a:solidFill>
                  <a:srgbClr val="FF0000"/>
                </a:solidFill>
              </a:rPr>
              <a:t>Compute-intensive applications: </a:t>
            </a:r>
            <a:r>
              <a:rPr lang="en-US" dirty="0"/>
              <a:t>Bottleneck can be fetch/decode units, </a:t>
            </a:r>
            <a:r>
              <a:rPr lang="en-US" dirty="0" err="1"/>
              <a:t>wavefronts</a:t>
            </a:r>
            <a:r>
              <a:rPr lang="en-US" dirty="0"/>
              <a:t> schedulers, or execution units</a:t>
            </a:r>
          </a:p>
          <a:p>
            <a:endParaRPr lang="en-US" dirty="0"/>
          </a:p>
          <a:p>
            <a:r>
              <a:rPr lang="en-US" dirty="0">
                <a:solidFill>
                  <a:srgbClr val="FF0000"/>
                </a:solidFill>
              </a:rPr>
              <a:t>Memory-intensive applications: </a:t>
            </a:r>
            <a:r>
              <a:rPr lang="en-US" dirty="0"/>
              <a:t>Bottleneck can be the LD/ST unit, or the memory system</a:t>
            </a:r>
          </a:p>
          <a:p>
            <a:endParaRPr lang="en-US" dirty="0"/>
          </a:p>
          <a:p>
            <a:r>
              <a:rPr lang="en-US" dirty="0">
                <a:solidFill>
                  <a:srgbClr val="FF0000"/>
                </a:solidFill>
              </a:rPr>
              <a:t>Applications with memory system bottleneck: </a:t>
            </a:r>
            <a:r>
              <a:rPr lang="en-US" dirty="0"/>
              <a:t>Divergent applications can lose performance with high issue width</a:t>
            </a:r>
            <a:endParaRPr lang="en-US" dirty="0">
              <a:solidFill>
                <a:srgbClr val="FF0000"/>
              </a:solidFill>
            </a:endParaRPr>
          </a:p>
        </p:txBody>
      </p:sp>
      <p:sp>
        <p:nvSpPr>
          <p:cNvPr id="12" name="Text Placeholder 11"/>
          <p:cNvSpPr>
            <a:spLocks noGrp="1"/>
          </p:cNvSpPr>
          <p:nvPr>
            <p:ph type="body" sz="quarter" idx="10"/>
          </p:nvPr>
        </p:nvSpPr>
        <p:spPr/>
        <p:txBody>
          <a:bodyPr/>
          <a:lstStyle/>
          <a:p>
            <a:r>
              <a:rPr lang="en-US" dirty="0"/>
              <a:t>Key Insights</a:t>
            </a:r>
          </a:p>
        </p:txBody>
      </p:sp>
    </p:spTree>
    <p:extLst>
      <p:ext uri="{BB962C8B-B14F-4D97-AF65-F5344CB8AC3E}">
        <p14:creationId xmlns:p14="http://schemas.microsoft.com/office/powerpoint/2010/main" val="9052266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400" dirty="0">
                <a:solidFill>
                  <a:schemeClr val="bg1">
                    <a:lumMod val="65000"/>
                  </a:schemeClr>
                </a:solidFill>
              </a:rPr>
              <a:t>Summary</a:t>
            </a:r>
          </a:p>
          <a:p>
            <a:r>
              <a:rPr lang="en-US" sz="2400" dirty="0">
                <a:solidFill>
                  <a:schemeClr val="bg1">
                    <a:lumMod val="65000"/>
                  </a:schemeClr>
                </a:solidFill>
              </a:rPr>
              <a:t>Background</a:t>
            </a:r>
          </a:p>
          <a:p>
            <a:r>
              <a:rPr lang="en-US" sz="2400" dirty="0">
                <a:solidFill>
                  <a:schemeClr val="bg1">
                    <a:lumMod val="65000"/>
                  </a:schemeClr>
                </a:solidFill>
              </a:rPr>
              <a:t>Motivation and Analysis</a:t>
            </a:r>
          </a:p>
          <a:p>
            <a:r>
              <a:rPr lang="en-US" sz="2400" dirty="0"/>
              <a:t>Our </a:t>
            </a:r>
            <a:r>
              <a:rPr lang="tr-TR" sz="2400" dirty="0"/>
              <a:t>P</a:t>
            </a:r>
            <a:r>
              <a:rPr lang="en-US" sz="2400" dirty="0" err="1"/>
              <a:t>roposal</a:t>
            </a:r>
            <a:endParaRPr lang="en-US" sz="2400" dirty="0"/>
          </a:p>
          <a:p>
            <a:r>
              <a:rPr lang="en-US" sz="2400" dirty="0"/>
              <a:t>Evaluation</a:t>
            </a:r>
          </a:p>
          <a:p>
            <a:r>
              <a:rPr lang="en-US" sz="2400" dirty="0"/>
              <a:t>Conclusions</a:t>
            </a:r>
          </a:p>
        </p:txBody>
      </p:sp>
    </p:spTree>
    <p:extLst>
      <p:ext uri="{BB962C8B-B14F-4D97-AF65-F5344CB8AC3E}">
        <p14:creationId xmlns:p14="http://schemas.microsoft.com/office/powerpoint/2010/main" val="29124241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cap="none" dirty="0"/>
              <a:t>µ</a:t>
            </a:r>
            <a:r>
              <a:rPr lang="en-US" sz="2800" dirty="0"/>
              <a:t>C-States</a:t>
            </a:r>
            <a:endParaRPr lang="en-US" dirty="0"/>
          </a:p>
        </p:txBody>
      </p:sp>
      <p:sp>
        <p:nvSpPr>
          <p:cNvPr id="3" name="Content Placeholder 2"/>
          <p:cNvSpPr>
            <a:spLocks noGrp="1"/>
          </p:cNvSpPr>
          <p:nvPr>
            <p:ph idx="1"/>
          </p:nvPr>
        </p:nvSpPr>
        <p:spPr/>
        <p:txBody>
          <a:bodyPr/>
          <a:lstStyle/>
          <a:p>
            <a:r>
              <a:rPr lang="en-US" dirty="0">
                <a:solidFill>
                  <a:srgbClr val="FF0000"/>
                </a:solidFill>
              </a:rPr>
              <a:t>Goal:</a:t>
            </a:r>
          </a:p>
          <a:p>
            <a:pPr lvl="1"/>
            <a:r>
              <a:rPr lang="en-US" dirty="0"/>
              <a:t>To reduce the static and dynamic power of the GPU core pipeline</a:t>
            </a:r>
          </a:p>
          <a:p>
            <a:pPr lvl="1"/>
            <a:r>
              <a:rPr lang="en-US" dirty="0"/>
              <a:t>To maintain, and when possible improve performance</a:t>
            </a:r>
          </a:p>
          <a:p>
            <a:pPr lvl="1"/>
            <a:endParaRPr lang="en-US" dirty="0"/>
          </a:p>
          <a:p>
            <a:r>
              <a:rPr lang="en-US" dirty="0">
                <a:solidFill>
                  <a:srgbClr val="FF0000"/>
                </a:solidFill>
              </a:rPr>
              <a:t>Power benefits:</a:t>
            </a:r>
          </a:p>
          <a:p>
            <a:pPr lvl="1"/>
            <a:r>
              <a:rPr lang="en-US" dirty="0"/>
              <a:t>Based on bottleneck analysis</a:t>
            </a:r>
          </a:p>
          <a:p>
            <a:pPr lvl="1"/>
            <a:r>
              <a:rPr lang="en-US" dirty="0"/>
              <a:t>Power- or clock-gates components that are not critical for performance</a:t>
            </a:r>
          </a:p>
          <a:p>
            <a:pPr lvl="1"/>
            <a:r>
              <a:rPr lang="en-US" dirty="0"/>
              <a:t>Employs clock-gating for components that hold execution state, or hold data for long periods</a:t>
            </a:r>
          </a:p>
          <a:p>
            <a:pPr lvl="1"/>
            <a:endParaRPr lang="en-US" dirty="0"/>
          </a:p>
          <a:p>
            <a:r>
              <a:rPr lang="en-US" dirty="0">
                <a:solidFill>
                  <a:schemeClr val="accent2"/>
                </a:solidFill>
              </a:rPr>
              <a:t>Performance benefits:</a:t>
            </a:r>
          </a:p>
          <a:p>
            <a:pPr lvl="1"/>
            <a:r>
              <a:rPr lang="en-US" dirty="0"/>
              <a:t>Reducing issue width when memory system is the bottleneck improves performance</a:t>
            </a:r>
          </a:p>
          <a:p>
            <a:pPr lvl="1"/>
            <a:r>
              <a:rPr lang="en-US" dirty="0"/>
              <a:t>Only half the width of each component is gated</a:t>
            </a:r>
          </a:p>
          <a:p>
            <a:pPr lvl="1"/>
            <a:endParaRPr lang="en-US" dirty="0"/>
          </a:p>
          <a:p>
            <a:pPr lvl="1"/>
            <a:endParaRPr lang="en-US" dirty="0"/>
          </a:p>
          <a:p>
            <a:pPr lvl="1"/>
            <a:endParaRPr lang="en-US" dirty="0"/>
          </a:p>
          <a:p>
            <a:endParaRPr lang="en-US" dirty="0"/>
          </a:p>
        </p:txBody>
      </p:sp>
      <p:sp>
        <p:nvSpPr>
          <p:cNvPr id="4" name="Text Placeholder 3"/>
          <p:cNvSpPr>
            <a:spLocks noGrp="1"/>
          </p:cNvSpPr>
          <p:nvPr>
            <p:ph type="body" sz="quarter" idx="10"/>
          </p:nvPr>
        </p:nvSpPr>
        <p:spPr/>
        <p:txBody>
          <a:bodyPr/>
          <a:lstStyle/>
          <a:p>
            <a:r>
              <a:rPr lang="en-US" dirty="0"/>
              <a:t>Key Ideas</a:t>
            </a:r>
          </a:p>
        </p:txBody>
      </p:sp>
    </p:spTree>
    <p:extLst>
      <p:ext uri="{BB962C8B-B14F-4D97-AF65-F5344CB8AC3E}">
        <p14:creationId xmlns:p14="http://schemas.microsoft.com/office/powerpoint/2010/main" val="856272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cap="none" dirty="0"/>
              <a:t>µ</a:t>
            </a:r>
            <a:r>
              <a:rPr lang="en-US" sz="2800" dirty="0"/>
              <a:t>C-States</a:t>
            </a:r>
            <a:endParaRPr lang="en-US" dirty="0"/>
          </a:p>
        </p:txBody>
      </p:sp>
      <p:sp>
        <p:nvSpPr>
          <p:cNvPr id="3" name="Content Placeholder 2"/>
          <p:cNvSpPr>
            <a:spLocks noGrp="1"/>
          </p:cNvSpPr>
          <p:nvPr>
            <p:ph idx="1"/>
          </p:nvPr>
        </p:nvSpPr>
        <p:spPr>
          <a:xfrm>
            <a:off x="274387" y="1381123"/>
            <a:ext cx="8802139" cy="4937760"/>
          </a:xfrm>
        </p:spPr>
        <p:txBody>
          <a:bodyPr/>
          <a:lstStyle/>
          <a:p>
            <a:r>
              <a:rPr lang="en-US" sz="1800" dirty="0"/>
              <a:t>Periodically goes through three phases</a:t>
            </a:r>
          </a:p>
          <a:p>
            <a:r>
              <a:rPr lang="en-US" sz="1800" dirty="0">
                <a:solidFill>
                  <a:srgbClr val="FF0000"/>
                </a:solidFill>
              </a:rPr>
              <a:t>First phase:</a:t>
            </a:r>
            <a:r>
              <a:rPr lang="en-US" sz="1800" dirty="0"/>
              <a:t> Execution units and LD/ST unit</a:t>
            </a:r>
          </a:p>
          <a:p>
            <a:pPr lvl="1"/>
            <a:r>
              <a:rPr lang="en-US" sz="1600" dirty="0"/>
              <a:t>Power-gates execution units with low utilization</a:t>
            </a:r>
          </a:p>
          <a:p>
            <a:pPr lvl="1"/>
            <a:r>
              <a:rPr lang="en-US" sz="1600" dirty="0"/>
              <a:t>Clock-gates LD/ST units when memory response time (estimated by Little’s Law) is high</a:t>
            </a:r>
          </a:p>
          <a:p>
            <a:r>
              <a:rPr lang="en-US" sz="1800" dirty="0">
                <a:solidFill>
                  <a:schemeClr val="accent2"/>
                </a:solidFill>
              </a:rPr>
              <a:t>Second phase: </a:t>
            </a:r>
            <a:r>
              <a:rPr lang="en-US" sz="1800" dirty="0">
                <a:solidFill>
                  <a:schemeClr val="bg2"/>
                </a:solidFill>
              </a:rPr>
              <a:t>Register file banks and pipeline registers</a:t>
            </a:r>
          </a:p>
          <a:p>
            <a:pPr lvl="1"/>
            <a:r>
              <a:rPr lang="en-US" sz="1600" dirty="0">
                <a:solidFill>
                  <a:schemeClr val="bg2"/>
                </a:solidFill>
              </a:rPr>
              <a:t>Compares the utilization of each component with its corresponding execute stage unit</a:t>
            </a:r>
          </a:p>
          <a:p>
            <a:pPr lvl="1"/>
            <a:r>
              <a:rPr lang="en-US" sz="1600" dirty="0">
                <a:solidFill>
                  <a:schemeClr val="bg2"/>
                </a:solidFill>
              </a:rPr>
              <a:t>If lower, they are not bottleneck, and can be gated-off</a:t>
            </a:r>
          </a:p>
          <a:p>
            <a:r>
              <a:rPr lang="en-US" sz="1800" dirty="0">
                <a:solidFill>
                  <a:schemeClr val="accent2"/>
                </a:solidFill>
              </a:rPr>
              <a:t>Third phase: </a:t>
            </a:r>
            <a:r>
              <a:rPr lang="en-US" sz="1800" dirty="0" err="1">
                <a:solidFill>
                  <a:schemeClr val="bg2"/>
                </a:solidFill>
              </a:rPr>
              <a:t>Wavefront</a:t>
            </a:r>
            <a:r>
              <a:rPr lang="en-US" sz="1800" dirty="0">
                <a:solidFill>
                  <a:schemeClr val="bg2"/>
                </a:solidFill>
              </a:rPr>
              <a:t> scheduler and fetch/decode units</a:t>
            </a:r>
          </a:p>
          <a:p>
            <a:pPr lvl="1"/>
            <a:r>
              <a:rPr lang="en-US" sz="1600" dirty="0">
                <a:solidFill>
                  <a:schemeClr val="bg2"/>
                </a:solidFill>
              </a:rPr>
              <a:t>Compares scheduler utilization to cumulative executive stage utilization</a:t>
            </a:r>
          </a:p>
          <a:p>
            <a:pPr lvl="1"/>
            <a:r>
              <a:rPr lang="en-US" sz="1600" dirty="0">
                <a:solidFill>
                  <a:schemeClr val="bg2"/>
                </a:solidFill>
              </a:rPr>
              <a:t>If lower, issue width is halved</a:t>
            </a:r>
          </a:p>
          <a:p>
            <a:pPr lvl="1"/>
            <a:r>
              <a:rPr lang="en-US" sz="1600" dirty="0">
                <a:solidFill>
                  <a:schemeClr val="bg2"/>
                </a:solidFill>
              </a:rPr>
              <a:t>If fetch/decode utilization is lower than scheduler’s, fetch/decode width is halved</a:t>
            </a:r>
            <a:endParaRPr lang="en-US" dirty="0">
              <a:solidFill>
                <a:schemeClr val="bg2"/>
              </a:solidFill>
            </a:endParaRPr>
          </a:p>
          <a:p>
            <a:pPr lvl="1"/>
            <a:endParaRPr lang="en-US" dirty="0">
              <a:solidFill>
                <a:schemeClr val="accent2"/>
              </a:solidFill>
            </a:endParaRPr>
          </a:p>
        </p:txBody>
      </p:sp>
      <p:sp>
        <p:nvSpPr>
          <p:cNvPr id="4" name="Text Placeholder 3"/>
          <p:cNvSpPr>
            <a:spLocks noGrp="1"/>
          </p:cNvSpPr>
          <p:nvPr>
            <p:ph type="body" sz="quarter" idx="10"/>
          </p:nvPr>
        </p:nvSpPr>
        <p:spPr/>
        <p:txBody>
          <a:bodyPr/>
          <a:lstStyle/>
          <a:p>
            <a:r>
              <a:rPr lang="en-US" dirty="0"/>
              <a:t>Algorithm Details</a:t>
            </a:r>
          </a:p>
        </p:txBody>
      </p:sp>
      <p:grpSp>
        <p:nvGrpSpPr>
          <p:cNvPr id="181" name="Group 180"/>
          <p:cNvGrpSpPr>
            <a:grpSpLocks noChangeAspect="1"/>
          </p:cNvGrpSpPr>
          <p:nvPr/>
        </p:nvGrpSpPr>
        <p:grpSpPr>
          <a:xfrm>
            <a:off x="227402" y="4960747"/>
            <a:ext cx="8893868" cy="1837312"/>
            <a:chOff x="0" y="89319"/>
            <a:chExt cx="10397387" cy="2120481"/>
          </a:xfrm>
        </p:grpSpPr>
        <p:sp>
          <p:nvSpPr>
            <p:cNvPr id="182" name="TextBox 181"/>
            <p:cNvSpPr txBox="1"/>
            <p:nvPr/>
          </p:nvSpPr>
          <p:spPr>
            <a:xfrm>
              <a:off x="8329356" y="250719"/>
              <a:ext cx="1143000" cy="1354217"/>
            </a:xfrm>
            <a:prstGeom prst="rect">
              <a:avLst/>
            </a:prstGeom>
            <a:noFill/>
          </p:spPr>
          <p:txBody>
            <a:bodyPr wrap="square" rtlCol="0">
              <a:spAutoFit/>
            </a:bodyPr>
            <a:lstStyle/>
            <a:p>
              <a:pPr algn="ctr"/>
              <a:r>
                <a:rPr lang="tr-TR" sz="1600" b="1" dirty="0"/>
                <a:t>Phase 1</a:t>
              </a:r>
            </a:p>
            <a:p>
              <a:pPr algn="ctr"/>
              <a:endParaRPr lang="tr-TR" sz="1600" b="1" dirty="0"/>
            </a:p>
            <a:p>
              <a:pPr algn="ctr"/>
              <a:r>
                <a:rPr lang="tr-TR" sz="1600" b="1" dirty="0"/>
                <a:t>Phase 2</a:t>
              </a:r>
            </a:p>
            <a:p>
              <a:pPr algn="ctr"/>
              <a:endParaRPr lang="tr-TR" sz="1600" b="1" dirty="0"/>
            </a:p>
            <a:p>
              <a:pPr algn="ctr"/>
              <a:r>
                <a:rPr lang="tr-TR" sz="1600" b="1" dirty="0"/>
                <a:t>Phase 3</a:t>
              </a:r>
              <a:endParaRPr lang="en-US" sz="1600" b="1" dirty="0"/>
            </a:p>
          </p:txBody>
        </p:sp>
        <p:sp>
          <p:nvSpPr>
            <p:cNvPr id="183" name="Rectangle 182"/>
            <p:cNvSpPr/>
            <p:nvPr/>
          </p:nvSpPr>
          <p:spPr>
            <a:xfrm>
              <a:off x="9406787" y="375031"/>
              <a:ext cx="990600" cy="17017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p>
          </p:txBody>
        </p:sp>
        <p:sp>
          <p:nvSpPr>
            <p:cNvPr id="184" name="Rectangle 183"/>
            <p:cNvSpPr/>
            <p:nvPr/>
          </p:nvSpPr>
          <p:spPr>
            <a:xfrm>
              <a:off x="9406787" y="981241"/>
              <a:ext cx="990600" cy="1701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p>
          </p:txBody>
        </p:sp>
        <p:sp>
          <p:nvSpPr>
            <p:cNvPr id="185" name="Rectangle 184"/>
            <p:cNvSpPr/>
            <p:nvPr/>
          </p:nvSpPr>
          <p:spPr>
            <a:xfrm>
              <a:off x="9406787" y="1567986"/>
              <a:ext cx="990600" cy="170171"/>
            </a:xfrm>
            <a:prstGeom prst="rect">
              <a:avLst/>
            </a:prstGeom>
            <a:pattFill prst="lgGrid">
              <a:fgClr>
                <a:schemeClr val="bg2">
                  <a:lumMod val="7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p>
          </p:txBody>
        </p:sp>
        <p:grpSp>
          <p:nvGrpSpPr>
            <p:cNvPr id="186" name="Group 185"/>
            <p:cNvGrpSpPr/>
            <p:nvPr/>
          </p:nvGrpSpPr>
          <p:grpSpPr>
            <a:xfrm>
              <a:off x="0" y="89319"/>
              <a:ext cx="8117144" cy="2120481"/>
              <a:chOff x="0" y="89319"/>
              <a:chExt cx="8117144" cy="2892007"/>
            </a:xfrm>
          </p:grpSpPr>
          <p:sp>
            <p:nvSpPr>
              <p:cNvPr id="187" name="Cube 186"/>
              <p:cNvSpPr/>
              <p:nvPr/>
            </p:nvSpPr>
            <p:spPr>
              <a:xfrm>
                <a:off x="2880606" y="89319"/>
                <a:ext cx="1146809"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SP</a:t>
                </a:r>
              </a:p>
            </p:txBody>
          </p:sp>
          <p:sp>
            <p:nvSpPr>
              <p:cNvPr id="188" name="Cube 187"/>
              <p:cNvSpPr/>
              <p:nvPr/>
            </p:nvSpPr>
            <p:spPr>
              <a:xfrm>
                <a:off x="2880605" y="745645"/>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189" name="Cube 188"/>
              <p:cNvSpPr/>
              <p:nvPr/>
            </p:nvSpPr>
            <p:spPr>
              <a:xfrm>
                <a:off x="2875909" y="1374422"/>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190" name="Cube 189"/>
              <p:cNvSpPr/>
              <p:nvPr/>
            </p:nvSpPr>
            <p:spPr>
              <a:xfrm>
                <a:off x="4244934" y="89319"/>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91" name="Cube 190"/>
              <p:cNvSpPr/>
              <p:nvPr/>
            </p:nvSpPr>
            <p:spPr>
              <a:xfrm>
                <a:off x="4240237" y="745645"/>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92" name="Cube 191"/>
              <p:cNvSpPr/>
              <p:nvPr/>
            </p:nvSpPr>
            <p:spPr>
              <a:xfrm>
                <a:off x="4235541" y="1374422"/>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93" name="Cube 192"/>
              <p:cNvSpPr/>
              <p:nvPr/>
            </p:nvSpPr>
            <p:spPr>
              <a:xfrm>
                <a:off x="5609539" y="89319"/>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a:solidFill>
                      <a:schemeClr val="tx1"/>
                    </a:solidFill>
                  </a:rPr>
                  <a:t>OCEX</a:t>
                </a:r>
                <a:r>
                  <a:rPr lang="en-US" sz="1600" b="1" baseline="-25000">
                    <a:solidFill>
                      <a:schemeClr val="tx1"/>
                    </a:solidFill>
                  </a:rPr>
                  <a:t>SP</a:t>
                </a:r>
                <a:endParaRPr lang="en-US" sz="1600" b="1" baseline="-25000" dirty="0">
                  <a:solidFill>
                    <a:schemeClr val="tx1"/>
                  </a:solidFill>
                </a:endParaRPr>
              </a:p>
            </p:txBody>
          </p:sp>
          <p:sp>
            <p:nvSpPr>
              <p:cNvPr id="194" name="Cube 193"/>
              <p:cNvSpPr/>
              <p:nvPr/>
            </p:nvSpPr>
            <p:spPr>
              <a:xfrm>
                <a:off x="5604842" y="745645"/>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95" name="Cube 194"/>
              <p:cNvSpPr/>
              <p:nvPr/>
            </p:nvSpPr>
            <p:spPr>
              <a:xfrm>
                <a:off x="5600146" y="1374422"/>
                <a:ext cx="1143000" cy="466726"/>
              </a:xfrm>
              <a:prstGeom prst="cube">
                <a:avLst>
                  <a:gd name="adj" fmla="val 12097"/>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96" name="Cube 195"/>
              <p:cNvSpPr/>
              <p:nvPr/>
            </p:nvSpPr>
            <p:spPr>
              <a:xfrm>
                <a:off x="6974144" y="89319"/>
                <a:ext cx="1143000" cy="466726"/>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97" name="Cube 196"/>
              <p:cNvSpPr/>
              <p:nvPr/>
            </p:nvSpPr>
            <p:spPr>
              <a:xfrm>
                <a:off x="6969447" y="745645"/>
                <a:ext cx="1143000" cy="466726"/>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98" name="Cube 197"/>
              <p:cNvSpPr/>
              <p:nvPr/>
            </p:nvSpPr>
            <p:spPr>
              <a:xfrm>
                <a:off x="6964751" y="1374422"/>
                <a:ext cx="1143000" cy="466726"/>
              </a:xfrm>
              <a:prstGeom prst="cube">
                <a:avLst>
                  <a:gd name="adj" fmla="val 12097"/>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199" name="Cube 198"/>
              <p:cNvSpPr/>
              <p:nvPr/>
            </p:nvSpPr>
            <p:spPr>
              <a:xfrm>
                <a:off x="1442053" y="556046"/>
                <a:ext cx="1143000" cy="818376"/>
              </a:xfrm>
              <a:prstGeom prst="cube">
                <a:avLst>
                  <a:gd name="adj" fmla="val 12097"/>
                </a:avLst>
              </a:prstGeom>
              <a:pattFill prst="lgGrid">
                <a:fgClr>
                  <a:schemeClr val="bg2">
                    <a:lumMod val="75000"/>
                  </a:schemeClr>
                </a:fgClr>
                <a:bgClr>
                  <a:schemeClr val="bg1"/>
                </a:bgClr>
              </a:patt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SCH</a:t>
                </a:r>
              </a:p>
            </p:txBody>
          </p:sp>
          <p:sp>
            <p:nvSpPr>
              <p:cNvPr id="200" name="Cube 199"/>
              <p:cNvSpPr/>
              <p:nvPr/>
            </p:nvSpPr>
            <p:spPr>
              <a:xfrm>
                <a:off x="0" y="556045"/>
                <a:ext cx="1323058" cy="818377"/>
              </a:xfrm>
              <a:prstGeom prst="cube">
                <a:avLst>
                  <a:gd name="adj" fmla="val 12097"/>
                </a:avLst>
              </a:prstGeom>
              <a:pattFill prst="lgGrid">
                <a:fgClr>
                  <a:schemeClr val="bg2">
                    <a:lumMod val="75000"/>
                  </a:schemeClr>
                </a:fgClr>
                <a:bgClr>
                  <a:schemeClr val="bg1"/>
                </a:bgClr>
              </a:patt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IFID</a:t>
                </a:r>
              </a:p>
            </p:txBody>
          </p:sp>
          <p:cxnSp>
            <p:nvCxnSpPr>
              <p:cNvPr id="201" name="Straight Arrow Connector 200"/>
              <p:cNvCxnSpPr>
                <a:stCxn id="200" idx="4"/>
                <a:endCxn id="199" idx="2"/>
              </p:cNvCxnSpPr>
              <p:nvPr/>
            </p:nvCxnSpPr>
            <p:spPr>
              <a:xfrm>
                <a:off x="1224059" y="1014733"/>
                <a:ext cx="21799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2" name="Straight Arrow Connector 201"/>
              <p:cNvCxnSpPr>
                <a:stCxn id="188" idx="4"/>
                <a:endCxn id="191"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p:cNvCxnSpPr>
                <a:stCxn id="187" idx="4"/>
                <a:endCxn id="190"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p:cNvCxnSpPr>
                <a:stCxn id="189" idx="4"/>
                <a:endCxn id="192"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5" name="Straight Arrow Connector 204"/>
              <p:cNvCxnSpPr>
                <a:stCxn id="191" idx="4"/>
                <a:endCxn id="194"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6" name="Straight Arrow Connector 205"/>
              <p:cNvCxnSpPr>
                <a:stCxn id="190" idx="4"/>
                <a:endCxn id="193"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192" idx="4"/>
                <a:endCxn id="195"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8" name="Straight Arrow Connector 207"/>
              <p:cNvCxnSpPr>
                <a:stCxn id="194" idx="4"/>
                <a:endCxn id="197"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9" name="Straight Arrow Connector 208"/>
              <p:cNvCxnSpPr>
                <a:stCxn id="193" idx="4"/>
                <a:endCxn id="196"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a:stCxn id="195" idx="4"/>
                <a:endCxn id="198"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11" name="Group 210"/>
              <p:cNvGrpSpPr/>
              <p:nvPr/>
            </p:nvGrpSpPr>
            <p:grpSpPr>
              <a:xfrm>
                <a:off x="2626320" y="342751"/>
                <a:ext cx="254283" cy="1293264"/>
                <a:chOff x="3162143" y="1657454"/>
                <a:chExt cx="497280" cy="2498182"/>
              </a:xfrm>
              <a:solidFill>
                <a:srgbClr val="E4E4E4"/>
              </a:solidFill>
            </p:grpSpPr>
            <p:cxnSp>
              <p:nvCxnSpPr>
                <p:cNvPr id="236" name="Straight Connector 235"/>
                <p:cNvCxnSpPr>
                  <a:stCxn id="187"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188"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189"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2" name="Cube 211"/>
              <p:cNvSpPr/>
              <p:nvPr/>
            </p:nvSpPr>
            <p:spPr>
              <a:xfrm>
                <a:off x="178738" y="2514600"/>
                <a:ext cx="2090641" cy="466726"/>
              </a:xfrm>
              <a:prstGeom prst="cube">
                <a:avLst>
                  <a:gd name="adj" fmla="val 12097"/>
                </a:avLst>
              </a:prstGeom>
              <a:solidFill>
                <a:schemeClr val="accent1">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G</a:t>
                </a:r>
                <a:r>
                  <a:rPr lang="tr-TR" sz="1600" b="1" dirty="0">
                    <a:solidFill>
                      <a:schemeClr val="tx1"/>
                    </a:solidFill>
                  </a:rPr>
                  <a:t>ating Controller</a:t>
                </a:r>
                <a:endParaRPr lang="en-US" sz="1600" b="1" dirty="0">
                  <a:solidFill>
                    <a:schemeClr val="tx1"/>
                  </a:solidFill>
                </a:endParaRPr>
              </a:p>
            </p:txBody>
          </p:sp>
          <p:sp>
            <p:nvSpPr>
              <p:cNvPr id="213" name="Left Brace 212"/>
              <p:cNvSpPr/>
              <p:nvPr/>
            </p:nvSpPr>
            <p:spPr>
              <a:xfrm rot="16200000">
                <a:off x="1182884" y="302523"/>
                <a:ext cx="231272" cy="257307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sz="1600" b="1"/>
              </a:p>
            </p:txBody>
          </p:sp>
          <p:sp>
            <p:nvSpPr>
              <p:cNvPr id="214" name="Left Brace 213"/>
              <p:cNvSpPr/>
              <p:nvPr/>
            </p:nvSpPr>
            <p:spPr>
              <a:xfrm rot="16200000">
                <a:off x="4726476" y="76679"/>
                <a:ext cx="187629" cy="386449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sz="1600" b="1"/>
              </a:p>
            </p:txBody>
          </p:sp>
          <p:sp>
            <p:nvSpPr>
              <p:cNvPr id="215" name="Left Brace 214"/>
              <p:cNvSpPr/>
              <p:nvPr/>
            </p:nvSpPr>
            <p:spPr>
              <a:xfrm rot="16200000">
                <a:off x="7465155" y="1450753"/>
                <a:ext cx="160978" cy="11430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sz="1600" b="1"/>
              </a:p>
            </p:txBody>
          </p:sp>
          <p:cxnSp>
            <p:nvCxnSpPr>
              <p:cNvPr id="216" name="Straight Arrow Connector 215"/>
              <p:cNvCxnSpPr/>
              <p:nvPr/>
            </p:nvCxnSpPr>
            <p:spPr>
              <a:xfrm flipV="1">
                <a:off x="1279711" y="1820481"/>
                <a:ext cx="9924" cy="685800"/>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V="1">
                <a:off x="2287974" y="2864657"/>
                <a:ext cx="5257670" cy="27146"/>
              </a:xfrm>
              <a:prstGeom prst="straightConnector1">
                <a:avLst/>
              </a:prstGeom>
              <a:ln w="28575">
                <a:solidFill>
                  <a:srgbClr val="FF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7564239" y="2227640"/>
                <a:ext cx="1" cy="65059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a:off x="2269379" y="2560046"/>
                <a:ext cx="2547055" cy="1"/>
              </a:xfrm>
              <a:prstGeom prst="straightConnector1">
                <a:avLst/>
              </a:prstGeom>
              <a:ln w="28575">
                <a:solidFill>
                  <a:srgbClr val="FF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flipV="1">
                <a:off x="4807040" y="2181834"/>
                <a:ext cx="1" cy="38100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1" name="Oval 220"/>
              <p:cNvSpPr/>
              <p:nvPr/>
            </p:nvSpPr>
            <p:spPr>
              <a:xfrm>
                <a:off x="6468552" y="1436518"/>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2" name="Oval 221"/>
              <p:cNvSpPr/>
              <p:nvPr/>
            </p:nvSpPr>
            <p:spPr>
              <a:xfrm>
                <a:off x="6468552" y="810321"/>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3" name="Oval 222"/>
              <p:cNvSpPr/>
              <p:nvPr/>
            </p:nvSpPr>
            <p:spPr>
              <a:xfrm>
                <a:off x="6468552" y="160883"/>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4" name="Oval 223"/>
              <p:cNvSpPr/>
              <p:nvPr/>
            </p:nvSpPr>
            <p:spPr>
              <a:xfrm>
                <a:off x="7825273" y="1436518"/>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5" name="Oval 224"/>
              <p:cNvSpPr/>
              <p:nvPr/>
            </p:nvSpPr>
            <p:spPr>
              <a:xfrm>
                <a:off x="5097044" y="1456508"/>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6" name="Oval 225"/>
              <p:cNvSpPr/>
              <p:nvPr/>
            </p:nvSpPr>
            <p:spPr>
              <a:xfrm>
                <a:off x="5099789" y="817541"/>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7" name="Oval 226"/>
              <p:cNvSpPr/>
              <p:nvPr/>
            </p:nvSpPr>
            <p:spPr>
              <a:xfrm>
                <a:off x="5103947" y="160883"/>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8" name="Oval 227"/>
              <p:cNvSpPr/>
              <p:nvPr/>
            </p:nvSpPr>
            <p:spPr>
              <a:xfrm>
                <a:off x="3740081" y="160883"/>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29" name="Oval 228"/>
              <p:cNvSpPr/>
              <p:nvPr/>
            </p:nvSpPr>
            <p:spPr>
              <a:xfrm>
                <a:off x="3755335" y="817541"/>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30" name="Oval 229"/>
              <p:cNvSpPr/>
              <p:nvPr/>
            </p:nvSpPr>
            <p:spPr>
              <a:xfrm>
                <a:off x="3729446" y="1447911"/>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31" name="Oval 230"/>
              <p:cNvSpPr/>
              <p:nvPr/>
            </p:nvSpPr>
            <p:spPr>
              <a:xfrm>
                <a:off x="1001062" y="675970"/>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C</a:t>
                </a:r>
              </a:p>
            </p:txBody>
          </p:sp>
          <p:sp>
            <p:nvSpPr>
              <p:cNvPr id="232" name="Oval 231"/>
              <p:cNvSpPr/>
              <p:nvPr/>
            </p:nvSpPr>
            <p:spPr>
              <a:xfrm>
                <a:off x="7794875" y="817541"/>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P</a:t>
                </a:r>
              </a:p>
            </p:txBody>
          </p:sp>
          <p:sp>
            <p:nvSpPr>
              <p:cNvPr id="233" name="Oval 232"/>
              <p:cNvSpPr/>
              <p:nvPr/>
            </p:nvSpPr>
            <p:spPr>
              <a:xfrm>
                <a:off x="7839363" y="157993"/>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P</a:t>
                </a:r>
              </a:p>
            </p:txBody>
          </p:sp>
          <p:sp>
            <p:nvSpPr>
              <p:cNvPr id="234" name="Oval 233"/>
              <p:cNvSpPr/>
              <p:nvPr/>
            </p:nvSpPr>
            <p:spPr>
              <a:xfrm>
                <a:off x="2253227" y="664423"/>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P</a:t>
                </a:r>
              </a:p>
            </p:txBody>
          </p:sp>
          <p:sp>
            <p:nvSpPr>
              <p:cNvPr id="235" name="Oval 234"/>
              <p:cNvSpPr/>
              <p:nvPr/>
            </p:nvSpPr>
            <p:spPr>
              <a:xfrm>
                <a:off x="20811" y="677234"/>
                <a:ext cx="214664" cy="222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solidFill>
                  </a:rPr>
                  <a:t>P</a:t>
                </a:r>
              </a:p>
            </p:txBody>
          </p:sp>
        </p:grpSp>
      </p:grpSp>
    </p:spTree>
    <p:extLst>
      <p:ext uri="{BB962C8B-B14F-4D97-AF65-F5344CB8AC3E}">
        <p14:creationId xmlns:p14="http://schemas.microsoft.com/office/powerpoint/2010/main" val="97729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cap="none" dirty="0"/>
              <a:t>µ</a:t>
            </a:r>
            <a:r>
              <a:rPr lang="en-US" sz="2800" dirty="0"/>
              <a:t>C-States</a:t>
            </a:r>
            <a:endParaRPr lang="en-US" dirty="0"/>
          </a:p>
        </p:txBody>
      </p:sp>
      <p:sp>
        <p:nvSpPr>
          <p:cNvPr id="3" name="Content Placeholder 2"/>
          <p:cNvSpPr>
            <a:spLocks noGrp="1"/>
          </p:cNvSpPr>
          <p:nvPr>
            <p:ph idx="1"/>
          </p:nvPr>
        </p:nvSpPr>
        <p:spPr/>
        <p:txBody>
          <a:bodyPr/>
          <a:lstStyle/>
          <a:p>
            <a:r>
              <a:rPr lang="en-US" dirty="0"/>
              <a:t>Employed at coarse time granularity</a:t>
            </a:r>
          </a:p>
          <a:p>
            <a:endParaRPr lang="en-US" dirty="0"/>
          </a:p>
          <a:p>
            <a:r>
              <a:rPr lang="en-US" dirty="0"/>
              <a:t>Not sensitive to overheads related to entering or exiting power-gating states</a:t>
            </a:r>
          </a:p>
          <a:p>
            <a:endParaRPr lang="en-US" dirty="0"/>
          </a:p>
          <a:p>
            <a:r>
              <a:rPr lang="en-US" dirty="0"/>
              <a:t>Independent of the underlying </a:t>
            </a:r>
            <a:r>
              <a:rPr lang="en-US" dirty="0" err="1"/>
              <a:t>wavefront</a:t>
            </a:r>
            <a:r>
              <a:rPr lang="en-US" dirty="0"/>
              <a:t> scheduler</a:t>
            </a:r>
          </a:p>
          <a:p>
            <a:endParaRPr lang="en-US" dirty="0"/>
          </a:p>
          <a:p>
            <a:r>
              <a:rPr lang="en-US" dirty="0"/>
              <a:t>Issue width sizing is fundamentally different than thread-level parallelism management</a:t>
            </a:r>
          </a:p>
          <a:p>
            <a:pPr lvl="1"/>
            <a:r>
              <a:rPr lang="en-US" dirty="0"/>
              <a:t>Comparison to CCWS [Rogers+, MICRO 2012]</a:t>
            </a:r>
          </a:p>
          <a:p>
            <a:pPr lvl="1"/>
            <a:endParaRPr lang="en-US" dirty="0"/>
          </a:p>
          <a:p>
            <a:pPr lvl="1"/>
            <a:endParaRPr lang="en-US" dirty="0"/>
          </a:p>
          <a:p>
            <a:endParaRPr lang="en-US" dirty="0"/>
          </a:p>
        </p:txBody>
      </p:sp>
      <p:sp>
        <p:nvSpPr>
          <p:cNvPr id="4" name="Text Placeholder 3"/>
          <p:cNvSpPr>
            <a:spLocks noGrp="1"/>
          </p:cNvSpPr>
          <p:nvPr>
            <p:ph type="body" sz="quarter" idx="10"/>
          </p:nvPr>
        </p:nvSpPr>
        <p:spPr/>
        <p:txBody>
          <a:bodyPr/>
          <a:lstStyle/>
          <a:p>
            <a:r>
              <a:rPr lang="en-US" dirty="0"/>
              <a:t>More in the Paper</a:t>
            </a:r>
          </a:p>
        </p:txBody>
      </p:sp>
    </p:spTree>
    <p:extLst>
      <p:ext uri="{BB962C8B-B14F-4D97-AF65-F5344CB8AC3E}">
        <p14:creationId xmlns:p14="http://schemas.microsoft.com/office/powerpoint/2010/main" val="35189848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400" dirty="0">
                <a:solidFill>
                  <a:schemeClr val="bg1">
                    <a:lumMod val="65000"/>
                  </a:schemeClr>
                </a:solidFill>
              </a:rPr>
              <a:t>Summary</a:t>
            </a:r>
          </a:p>
          <a:p>
            <a:r>
              <a:rPr lang="en-US" sz="2400" dirty="0">
                <a:solidFill>
                  <a:schemeClr val="bg1">
                    <a:lumMod val="65000"/>
                  </a:schemeClr>
                </a:solidFill>
              </a:rPr>
              <a:t>Background</a:t>
            </a:r>
          </a:p>
          <a:p>
            <a:r>
              <a:rPr lang="en-US" sz="2400" dirty="0">
                <a:solidFill>
                  <a:schemeClr val="bg1">
                    <a:lumMod val="65000"/>
                  </a:schemeClr>
                </a:solidFill>
              </a:rPr>
              <a:t>Motivation and Analysis</a:t>
            </a:r>
          </a:p>
          <a:p>
            <a:r>
              <a:rPr lang="en-US" sz="2400" dirty="0">
                <a:solidFill>
                  <a:schemeClr val="bg1">
                    <a:lumMod val="65000"/>
                  </a:schemeClr>
                </a:solidFill>
              </a:rPr>
              <a:t>Our </a:t>
            </a:r>
            <a:r>
              <a:rPr lang="tr-TR" sz="2400" dirty="0">
                <a:solidFill>
                  <a:schemeClr val="bg1">
                    <a:lumMod val="65000"/>
                  </a:schemeClr>
                </a:solidFill>
              </a:rPr>
              <a:t>P</a:t>
            </a:r>
            <a:r>
              <a:rPr lang="en-US" sz="2400" dirty="0" err="1">
                <a:solidFill>
                  <a:schemeClr val="bg1">
                    <a:lumMod val="65000"/>
                  </a:schemeClr>
                </a:solidFill>
              </a:rPr>
              <a:t>roposal</a:t>
            </a:r>
            <a:endParaRPr lang="en-US" sz="2400" dirty="0">
              <a:solidFill>
                <a:schemeClr val="bg1">
                  <a:lumMod val="65000"/>
                </a:schemeClr>
              </a:solidFill>
            </a:endParaRPr>
          </a:p>
          <a:p>
            <a:r>
              <a:rPr lang="en-US" sz="2400" dirty="0"/>
              <a:t>Evaluation</a:t>
            </a:r>
          </a:p>
          <a:p>
            <a:r>
              <a:rPr lang="en-US" sz="2400" dirty="0"/>
              <a:t>Conclusions</a:t>
            </a:r>
          </a:p>
        </p:txBody>
      </p:sp>
    </p:spTree>
    <p:extLst>
      <p:ext uri="{BB962C8B-B14F-4D97-AF65-F5344CB8AC3E}">
        <p14:creationId xmlns:p14="http://schemas.microsoft.com/office/powerpoint/2010/main" val="265372065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Methodology</a:t>
            </a:r>
          </a:p>
        </p:txBody>
      </p:sp>
      <p:sp>
        <p:nvSpPr>
          <p:cNvPr id="3" name="Content Placeholder 2"/>
          <p:cNvSpPr>
            <a:spLocks noGrp="1"/>
          </p:cNvSpPr>
          <p:nvPr>
            <p:ph idx="1"/>
          </p:nvPr>
        </p:nvSpPr>
        <p:spPr/>
        <p:txBody>
          <a:bodyPr/>
          <a:lstStyle/>
          <a:p>
            <a:r>
              <a:rPr lang="en-US" dirty="0"/>
              <a:t>We simulate the baseline architecture using a modified version of GPGPU-Sim v3.2.2 that allows larger GPU cores</a:t>
            </a:r>
          </a:p>
          <a:p>
            <a:endParaRPr lang="en-US" dirty="0"/>
          </a:p>
          <a:p>
            <a:r>
              <a:rPr lang="en-US" dirty="0"/>
              <a:t>GPU-</a:t>
            </a:r>
            <a:r>
              <a:rPr lang="en-US" dirty="0" err="1"/>
              <a:t>Wattch</a:t>
            </a:r>
            <a:endParaRPr lang="en-US" dirty="0"/>
          </a:p>
          <a:p>
            <a:pPr lvl="1"/>
            <a:r>
              <a:rPr lang="en-US" dirty="0"/>
              <a:t>Reports dynamic power</a:t>
            </a:r>
          </a:p>
          <a:p>
            <a:pPr lvl="1"/>
            <a:r>
              <a:rPr lang="en-US" dirty="0"/>
              <a:t>Area calculations for static power</a:t>
            </a:r>
          </a:p>
          <a:p>
            <a:pPr lvl="1"/>
            <a:r>
              <a:rPr lang="en-US" dirty="0"/>
              <a:t>Conservative assumption of non-core components, such as the memory subsystem and DRAM, to contribute to 40% of static power</a:t>
            </a:r>
          </a:p>
          <a:p>
            <a:endParaRPr lang="en-US" dirty="0"/>
          </a:p>
          <a:p>
            <a:r>
              <a:rPr lang="en-US" dirty="0"/>
              <a:t>Baseline architecture</a:t>
            </a:r>
          </a:p>
          <a:p>
            <a:pPr lvl="1"/>
            <a:r>
              <a:rPr lang="en-US" dirty="0"/>
              <a:t>16 </a:t>
            </a:r>
            <a:r>
              <a:rPr lang="en-US" dirty="0" err="1"/>
              <a:t>Shader</a:t>
            </a:r>
            <a:r>
              <a:rPr lang="en-US" dirty="0"/>
              <a:t> Cores, SIMT Width = 32 × 4</a:t>
            </a:r>
          </a:p>
          <a:p>
            <a:pPr lvl="1"/>
            <a:r>
              <a:rPr lang="en-US" dirty="0"/>
              <a:t>36K Registers, 16kB L1 cache, 48kB shared memory</a:t>
            </a:r>
          </a:p>
          <a:p>
            <a:pPr lvl="1"/>
            <a:r>
              <a:rPr lang="en-US" dirty="0"/>
              <a:t>GTO </a:t>
            </a:r>
            <a:r>
              <a:rPr lang="en-US" dirty="0" err="1"/>
              <a:t>wavefront</a:t>
            </a:r>
            <a:r>
              <a:rPr lang="en-US" dirty="0"/>
              <a:t> scheduler</a:t>
            </a:r>
          </a:p>
          <a:p>
            <a:pPr lvl="1"/>
            <a:r>
              <a:rPr lang="en-US" dirty="0"/>
              <a:t>6 shared GDDR5 MCs</a:t>
            </a:r>
          </a:p>
        </p:txBody>
      </p:sp>
    </p:spTree>
    <p:extLst>
      <p:ext uri="{BB962C8B-B14F-4D97-AF65-F5344CB8AC3E}">
        <p14:creationId xmlns:p14="http://schemas.microsoft.com/office/powerpoint/2010/main" val="47576707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Text Placeholder 3"/>
          <p:cNvSpPr>
            <a:spLocks noGrp="1"/>
          </p:cNvSpPr>
          <p:nvPr>
            <p:ph type="body" sz="quarter" idx="10"/>
          </p:nvPr>
        </p:nvSpPr>
        <p:spPr/>
        <p:txBody>
          <a:bodyPr/>
          <a:lstStyle/>
          <a:p>
            <a:r>
              <a:rPr lang="en-US" dirty="0"/>
              <a:t>Power Savings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93112166"/>
              </p:ext>
            </p:extLst>
          </p:nvPr>
        </p:nvGraphicFramePr>
        <p:xfrm>
          <a:off x="274638" y="2493818"/>
          <a:ext cx="8594725" cy="278476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265718" y="2014789"/>
            <a:ext cx="2483427" cy="646331"/>
          </a:xfrm>
          <a:prstGeom prst="rect">
            <a:avLst/>
          </a:prstGeom>
        </p:spPr>
        <p:txBody>
          <a:bodyPr wrap="square" rtlCol="0" anchor="ctr" anchorCtr="0">
            <a:spAutoFit/>
          </a:bodyPr>
          <a:lstStyle/>
          <a:p>
            <a:pPr marL="0" marR="0" indent="0" algn="ctr"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kumimoji="0" lang="en-US" sz="2000" b="0" i="0" u="none" strike="noStrike" kern="1200" cap="none" spc="0" normalizeH="0" baseline="0" noProof="0" dirty="0">
                <a:ln>
                  <a:noFill/>
                </a:ln>
                <a:solidFill>
                  <a:schemeClr val="tx1"/>
                </a:solidFill>
                <a:effectLst/>
                <a:uLnTx/>
                <a:uFillTx/>
                <a:latin typeface="+mj-lt"/>
                <a:ea typeface="MS PGothic" pitchFamily="34" charset="-128"/>
                <a:cs typeface="+mn-cs"/>
              </a:rPr>
              <a:t>16% static power savings</a:t>
            </a:r>
          </a:p>
        </p:txBody>
      </p:sp>
      <p:sp>
        <p:nvSpPr>
          <p:cNvPr id="8" name="Arrow: Down 7"/>
          <p:cNvSpPr/>
          <p:nvPr/>
        </p:nvSpPr>
        <p:spPr>
          <a:xfrm rot="20140199">
            <a:off x="5119352" y="1958163"/>
            <a:ext cx="249382" cy="592282"/>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9" name="TextBox 8"/>
          <p:cNvSpPr txBox="1"/>
          <p:nvPr/>
        </p:nvSpPr>
        <p:spPr>
          <a:xfrm>
            <a:off x="4211157" y="1286761"/>
            <a:ext cx="1794788" cy="646331"/>
          </a:xfrm>
          <a:prstGeom prst="rect">
            <a:avLst/>
          </a:prstGeom>
        </p:spPr>
        <p:txBody>
          <a:bodyPr wrap="square" rtlCol="0" anchor="ctr" anchorCtr="0">
            <a:spAutoFit/>
          </a:bodyPr>
          <a:lstStyle/>
          <a:p>
            <a:pPr marL="0" marR="0" indent="0" algn="ctr"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kumimoji="0" lang="en-US" sz="2000" b="0" i="0" u="none" strike="noStrike" kern="1200" cap="none" spc="0" normalizeH="0" baseline="0" noProof="0" dirty="0">
                <a:ln>
                  <a:noFill/>
                </a:ln>
                <a:solidFill>
                  <a:schemeClr val="tx1"/>
                </a:solidFill>
                <a:effectLst/>
                <a:uLnTx/>
                <a:uFillTx/>
                <a:latin typeface="+mj-lt"/>
                <a:ea typeface="MS PGothic" pitchFamily="34" charset="-128"/>
                <a:cs typeface="+mn-cs"/>
              </a:rPr>
              <a:t>All components are half-width </a:t>
            </a:r>
          </a:p>
        </p:txBody>
      </p:sp>
      <p:sp>
        <p:nvSpPr>
          <p:cNvPr id="10" name="Arrow: Down 9"/>
          <p:cNvSpPr/>
          <p:nvPr/>
        </p:nvSpPr>
        <p:spPr>
          <a:xfrm rot="19424817">
            <a:off x="8116997" y="2500713"/>
            <a:ext cx="249382" cy="100158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5" name="TextBox 4"/>
          <p:cNvSpPr txBox="1"/>
          <p:nvPr/>
        </p:nvSpPr>
        <p:spPr>
          <a:xfrm>
            <a:off x="406400" y="5541554"/>
            <a:ext cx="8342745" cy="723275"/>
          </a:xfrm>
          <a:prstGeom prst="rect">
            <a:avLst/>
          </a:prstGeom>
        </p:spPr>
        <p:txBody>
          <a:bodyPr wrap="square" rtlCol="0" anchor="ctr" anchorCtr="0">
            <a:spAutoFit/>
          </a:bodyPr>
          <a:lstStyle/>
          <a:p>
            <a: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lang="en-US" sz="2000" dirty="0">
                <a:latin typeface="+mj-lt"/>
                <a:ea typeface="MS PGothic" pitchFamily="34" charset="-128"/>
                <a:cs typeface="+mn-cs"/>
              </a:rPr>
              <a:t>7% dynamic power savings</a:t>
            </a:r>
          </a:p>
          <a:p>
            <a: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kumimoji="0" lang="en-US" sz="2000" b="0" i="0" u="none" strike="noStrike" kern="1200" cap="none" spc="0" normalizeH="0" baseline="0" noProof="0" dirty="0">
                <a:ln>
                  <a:noFill/>
                </a:ln>
                <a:solidFill>
                  <a:schemeClr val="tx1"/>
                </a:solidFill>
                <a:effectLst/>
                <a:uLnTx/>
                <a:uFillTx/>
                <a:latin typeface="+mj-lt"/>
                <a:ea typeface="MS PGothic" pitchFamily="34" charset="-128"/>
                <a:cs typeface="+mn-cs"/>
              </a:rPr>
              <a:t>11% total power savings for the chip</a:t>
            </a:r>
          </a:p>
        </p:txBody>
      </p:sp>
    </p:spTree>
    <p:extLst>
      <p:ext uri="{BB962C8B-B14F-4D97-AF65-F5344CB8AC3E}">
        <p14:creationId xmlns:p14="http://schemas.microsoft.com/office/powerpoint/2010/main" val="1478107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Cores vs. Small Cores</a:t>
            </a:r>
          </a:p>
        </p:txBody>
      </p:sp>
      <p:sp>
        <p:nvSpPr>
          <p:cNvPr id="7" name="Content Placeholder 6"/>
          <p:cNvSpPr>
            <a:spLocks noGrp="1"/>
          </p:cNvSpPr>
          <p:nvPr>
            <p:ph sz="quarter" idx="11"/>
          </p:nvPr>
        </p:nvSpPr>
        <p:spPr>
          <a:xfrm>
            <a:off x="4763405" y="1381123"/>
            <a:ext cx="4114800" cy="5029200"/>
          </a:xfrm>
        </p:spPr>
        <p:txBody>
          <a:bodyPr/>
          <a:lstStyle/>
          <a:p>
            <a:r>
              <a:rPr lang="en-US" sz="2800" dirty="0">
                <a:solidFill>
                  <a:srgbClr val="0000FF"/>
                </a:solidFill>
              </a:rPr>
              <a:t>SLA &amp; MM</a:t>
            </a:r>
          </a:p>
          <a:p>
            <a:pPr lvl="1"/>
            <a:r>
              <a:rPr lang="en-US" sz="2400" dirty="0"/>
              <a:t>Performance</a:t>
            </a:r>
          </a:p>
          <a:p>
            <a:pPr lvl="1"/>
            <a:r>
              <a:rPr lang="en-US" sz="2400" dirty="0"/>
              <a:t>Leakage power</a:t>
            </a:r>
          </a:p>
          <a:p>
            <a:endParaRPr lang="en-US" sz="2800" dirty="0">
              <a:solidFill>
                <a:srgbClr val="FFC000"/>
              </a:solidFill>
            </a:endParaRPr>
          </a:p>
          <a:p>
            <a:r>
              <a:rPr lang="en-US" sz="2800" dirty="0">
                <a:solidFill>
                  <a:srgbClr val="FFC000"/>
                </a:solidFill>
              </a:rPr>
              <a:t>SCAN &amp; SSSP</a:t>
            </a:r>
          </a:p>
          <a:p>
            <a:pPr lvl="1"/>
            <a:r>
              <a:rPr lang="en-US" sz="2400" dirty="0"/>
              <a:t>Performance</a:t>
            </a:r>
          </a:p>
          <a:p>
            <a:pPr lvl="1"/>
            <a:r>
              <a:rPr lang="en-US" sz="2400" dirty="0"/>
              <a:t>Leakage power</a:t>
            </a:r>
          </a:p>
          <a:p>
            <a:endParaRPr lang="en-US" sz="2800" dirty="0">
              <a:solidFill>
                <a:srgbClr val="00B050"/>
              </a:solidFill>
            </a:endParaRPr>
          </a:p>
          <a:p>
            <a:r>
              <a:rPr lang="en-US" sz="2800" dirty="0">
                <a:solidFill>
                  <a:srgbClr val="00B050"/>
                </a:solidFill>
              </a:rPr>
              <a:t>BLK &amp; SCP</a:t>
            </a:r>
          </a:p>
          <a:p>
            <a:pPr lvl="1"/>
            <a:r>
              <a:rPr lang="en-US" sz="2400" dirty="0"/>
              <a:t>Performance</a:t>
            </a:r>
          </a:p>
          <a:p>
            <a:pPr lvl="1"/>
            <a:r>
              <a:rPr lang="en-US" sz="2400" dirty="0"/>
              <a:t>Leakage power</a:t>
            </a: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4171527702"/>
              </p:ext>
            </p:extLst>
          </p:nvPr>
        </p:nvGraphicFramePr>
        <p:xfrm>
          <a:off x="274638" y="1714499"/>
          <a:ext cx="4114800" cy="3448916"/>
        </p:xfrm>
        <a:graphic>
          <a:graphicData uri="http://schemas.openxmlformats.org/drawingml/2006/chart">
            <c:chart xmlns:c="http://schemas.openxmlformats.org/drawingml/2006/chart" xmlns:r="http://schemas.openxmlformats.org/officeDocument/2006/relationships" r:id="rId3"/>
          </a:graphicData>
        </a:graphic>
      </p:graphicFrame>
      <p:sp>
        <p:nvSpPr>
          <p:cNvPr id="9" name="Oval 8"/>
          <p:cNvSpPr/>
          <p:nvPr/>
        </p:nvSpPr>
        <p:spPr>
          <a:xfrm>
            <a:off x="1298275" y="4724217"/>
            <a:ext cx="462225" cy="43919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81282" y="4724217"/>
            <a:ext cx="462225" cy="43919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1714" y="4724217"/>
            <a:ext cx="462225" cy="43919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81510" y="4724217"/>
            <a:ext cx="462225" cy="43919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306081" y="4724217"/>
            <a:ext cx="462225" cy="43919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03630" y="4724217"/>
            <a:ext cx="462225" cy="43919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1"/>
          <p:cNvSpPr/>
          <p:nvPr/>
        </p:nvSpPr>
        <p:spPr>
          <a:xfrm flipV="1">
            <a:off x="7243829" y="1861272"/>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21" name="Down Arrow 11"/>
          <p:cNvSpPr/>
          <p:nvPr/>
        </p:nvSpPr>
        <p:spPr>
          <a:xfrm flipV="1">
            <a:off x="7243829" y="2326503"/>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22" name="Down Arrow 11"/>
          <p:cNvSpPr/>
          <p:nvPr/>
        </p:nvSpPr>
        <p:spPr>
          <a:xfrm flipV="1">
            <a:off x="7243829" y="4173776"/>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23" name="Down Arrow 11"/>
          <p:cNvSpPr/>
          <p:nvPr/>
        </p:nvSpPr>
        <p:spPr>
          <a:xfrm flipV="1">
            <a:off x="7243829" y="6031027"/>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24" name="Down Arrow 23"/>
          <p:cNvSpPr/>
          <p:nvPr/>
        </p:nvSpPr>
        <p:spPr>
          <a:xfrm>
            <a:off x="7243829" y="5640726"/>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grpSp>
        <p:nvGrpSpPr>
          <p:cNvPr id="25" name="Group 24"/>
          <p:cNvGrpSpPr/>
          <p:nvPr/>
        </p:nvGrpSpPr>
        <p:grpSpPr>
          <a:xfrm>
            <a:off x="7240475" y="3831838"/>
            <a:ext cx="410121" cy="235115"/>
            <a:chOff x="8996344" y="3449498"/>
            <a:chExt cx="633418" cy="403413"/>
          </a:xfrm>
        </p:grpSpPr>
        <p:sp>
          <p:nvSpPr>
            <p:cNvPr id="26" name="Down Arrow 16"/>
            <p:cNvSpPr/>
            <p:nvPr/>
          </p:nvSpPr>
          <p:spPr>
            <a:xfrm rot="5400000" flipV="1">
              <a:off x="9271641" y="3494788"/>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27" name="Down Arrow 17"/>
            <p:cNvSpPr/>
            <p:nvPr/>
          </p:nvSpPr>
          <p:spPr>
            <a:xfrm rot="16200000" flipH="1" flipV="1">
              <a:off x="8951054" y="3494789"/>
              <a:ext cx="403412" cy="312831"/>
            </a:xfrm>
            <a:prstGeom prst="down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grpSp>
    </p:spTree>
    <p:extLst>
      <p:ext uri="{BB962C8B-B14F-4D97-AF65-F5344CB8AC3E}">
        <p14:creationId xmlns:p14="http://schemas.microsoft.com/office/powerpoint/2010/main" val="1293306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Text Placeholder 3"/>
          <p:cNvSpPr>
            <a:spLocks noGrp="1"/>
          </p:cNvSpPr>
          <p:nvPr>
            <p:ph type="body" sz="quarter" idx="10"/>
          </p:nvPr>
        </p:nvSpPr>
        <p:spPr/>
        <p:txBody>
          <a:bodyPr/>
          <a:lstStyle/>
          <a:p>
            <a:r>
              <a:rPr lang="en-US" dirty="0"/>
              <a:t>Performance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1579642"/>
              </p:ext>
            </p:extLst>
          </p:nvPr>
        </p:nvGraphicFramePr>
        <p:xfrm>
          <a:off x="0" y="2098098"/>
          <a:ext cx="9216736" cy="3211657"/>
        </p:xfrm>
        <a:graphic>
          <a:graphicData uri="http://schemas.openxmlformats.org/drawingml/2006/chart">
            <c:chart xmlns:c="http://schemas.openxmlformats.org/drawingml/2006/chart" xmlns:r="http://schemas.openxmlformats.org/officeDocument/2006/relationships" r:id="rId2"/>
          </a:graphicData>
        </a:graphic>
      </p:graphicFrame>
      <p:sp>
        <p:nvSpPr>
          <p:cNvPr id="7" name="Arrow: Down 6"/>
          <p:cNvSpPr/>
          <p:nvPr/>
        </p:nvSpPr>
        <p:spPr>
          <a:xfrm rot="20140199">
            <a:off x="4807624" y="1595186"/>
            <a:ext cx="249382" cy="592282"/>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8" name="TextBox 7"/>
          <p:cNvSpPr txBox="1"/>
          <p:nvPr/>
        </p:nvSpPr>
        <p:spPr>
          <a:xfrm>
            <a:off x="3899429" y="923784"/>
            <a:ext cx="1794788" cy="646331"/>
          </a:xfrm>
          <a:prstGeom prst="rect">
            <a:avLst/>
          </a:prstGeom>
        </p:spPr>
        <p:txBody>
          <a:bodyPr wrap="square" rtlCol="0" anchor="ctr" anchorCtr="0">
            <a:spAutoFit/>
          </a:bodyPr>
          <a:lstStyle/>
          <a:p>
            <a:pPr marL="0" marR="0" indent="0" algn="ctr"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kumimoji="0" lang="en-US" sz="2000" b="0" i="0" u="none" strike="noStrike" kern="1200" cap="none" spc="0" normalizeH="0" baseline="0" noProof="0" dirty="0">
                <a:ln>
                  <a:noFill/>
                </a:ln>
                <a:solidFill>
                  <a:schemeClr val="tx1"/>
                </a:solidFill>
                <a:effectLst/>
                <a:uLnTx/>
                <a:uFillTx/>
                <a:latin typeface="+mj-lt"/>
                <a:ea typeface="MS PGothic" pitchFamily="34" charset="-128"/>
                <a:cs typeface="+mn-cs"/>
              </a:rPr>
              <a:t>All components are half-width </a:t>
            </a:r>
          </a:p>
        </p:txBody>
      </p:sp>
      <p:sp>
        <p:nvSpPr>
          <p:cNvPr id="9" name="TextBox 8"/>
          <p:cNvSpPr txBox="1"/>
          <p:nvPr/>
        </p:nvSpPr>
        <p:spPr>
          <a:xfrm>
            <a:off x="274387" y="5285496"/>
            <a:ext cx="8516321" cy="1077218"/>
          </a:xfrm>
          <a:prstGeom prst="rect">
            <a:avLst/>
          </a:prstGeom>
        </p:spPr>
        <p:txBody>
          <a:bodyPr wrap="square" rtlCol="0" anchor="ctr" anchorCtr="0">
            <a:spAutoFit/>
          </a:bodyPr>
          <a:lstStyle/>
          <a:p>
            <a:pPr fontAlgn="auto">
              <a:lnSpc>
                <a:spcPct val="90000"/>
              </a:lnSpc>
              <a:spcBef>
                <a:spcPts val="300"/>
              </a:spcBef>
              <a:spcAft>
                <a:spcPts val="300"/>
              </a:spcAft>
              <a:buClr>
                <a:srgbClr val="FFFFFF"/>
              </a:buClr>
            </a:pPr>
            <a:r>
              <a:rPr lang="en-US" sz="2000" dirty="0">
                <a:ea typeface="MS PGothic" pitchFamily="34" charset="-128"/>
              </a:rPr>
              <a:t>10% performance improvement over C_HALF</a:t>
            </a:r>
            <a:endParaRPr kumimoji="0" lang="en-US" sz="2000" b="0" i="0" u="none" strike="noStrike" kern="1200" cap="none" spc="0" normalizeH="0" baseline="0" noProof="0" dirty="0">
              <a:ln>
                <a:noFill/>
              </a:ln>
              <a:solidFill>
                <a:schemeClr val="tx1"/>
              </a:solidFill>
              <a:effectLst/>
              <a:uLnTx/>
              <a:uFillTx/>
              <a:latin typeface="+mj-lt"/>
              <a:ea typeface="MS PGothic" pitchFamily="34" charset="-128"/>
              <a:cs typeface="+mn-cs"/>
            </a:endParaRPr>
          </a:p>
          <a:p>
            <a: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kumimoji="0" lang="en-US" sz="2000" b="0" i="0" u="none" strike="noStrike" kern="1200" cap="none" spc="0" normalizeH="0" baseline="0" noProof="0" dirty="0">
                <a:ln>
                  <a:noFill/>
                </a:ln>
                <a:solidFill>
                  <a:schemeClr val="tx1"/>
                </a:solidFill>
                <a:effectLst/>
                <a:uLnTx/>
                <a:uFillTx/>
                <a:latin typeface="+mj-lt"/>
                <a:ea typeface="MS PGothic" pitchFamily="34" charset="-128"/>
                <a:cs typeface="+mn-cs"/>
              </a:rPr>
              <a:t>2% performance improvement over the baseline</a:t>
            </a:r>
          </a:p>
          <a:p>
            <a: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lang="en-US" sz="2000" dirty="0">
                <a:solidFill>
                  <a:srgbClr val="0070C0"/>
                </a:solidFill>
                <a:latin typeface="+mj-lt"/>
                <a:ea typeface="MS PGothic" pitchFamily="34" charset="-128"/>
                <a:cs typeface="+mn-cs"/>
              </a:rPr>
              <a:t>9% performance improvement for applications with memory system bottleneck</a:t>
            </a:r>
            <a:endParaRPr kumimoji="0" lang="en-US" sz="2000" b="0" i="0" u="none" strike="noStrike" kern="1200" cap="none" spc="0" normalizeH="0" baseline="0" noProof="0" dirty="0">
              <a:ln>
                <a:noFill/>
              </a:ln>
              <a:solidFill>
                <a:srgbClr val="0070C0"/>
              </a:solidFill>
              <a:effectLst/>
              <a:uLnTx/>
              <a:uFillTx/>
              <a:latin typeface="+mj-lt"/>
              <a:ea typeface="MS PGothic" pitchFamily="34" charset="-128"/>
              <a:cs typeface="+mn-cs"/>
            </a:endParaRPr>
          </a:p>
        </p:txBody>
      </p:sp>
      <p:sp>
        <p:nvSpPr>
          <p:cNvPr id="10" name="Oval 9"/>
          <p:cNvSpPr/>
          <p:nvPr/>
        </p:nvSpPr>
        <p:spPr>
          <a:xfrm>
            <a:off x="1007921" y="2753591"/>
            <a:ext cx="280555"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1" name="Oval 10"/>
          <p:cNvSpPr/>
          <p:nvPr/>
        </p:nvSpPr>
        <p:spPr>
          <a:xfrm>
            <a:off x="2150919" y="2753591"/>
            <a:ext cx="280555"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3" name="Oval 12"/>
          <p:cNvSpPr/>
          <p:nvPr/>
        </p:nvSpPr>
        <p:spPr>
          <a:xfrm>
            <a:off x="2379523" y="2753591"/>
            <a:ext cx="280555"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4" name="Oval 13"/>
          <p:cNvSpPr/>
          <p:nvPr/>
        </p:nvSpPr>
        <p:spPr>
          <a:xfrm>
            <a:off x="7855530" y="2888673"/>
            <a:ext cx="363682"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5" name="Oval 14"/>
          <p:cNvSpPr/>
          <p:nvPr/>
        </p:nvSpPr>
        <p:spPr>
          <a:xfrm>
            <a:off x="5159086" y="2857501"/>
            <a:ext cx="280555"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0" name="Oval 19"/>
          <p:cNvSpPr/>
          <p:nvPr/>
        </p:nvSpPr>
        <p:spPr>
          <a:xfrm>
            <a:off x="6307284" y="2857501"/>
            <a:ext cx="280555"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1" name="Oval 20"/>
          <p:cNvSpPr/>
          <p:nvPr/>
        </p:nvSpPr>
        <p:spPr>
          <a:xfrm>
            <a:off x="2826328" y="2763982"/>
            <a:ext cx="280555" cy="2306782"/>
          </a:xfrm>
          <a:prstGeom prst="ellipse">
            <a:avLst/>
          </a:prstGeom>
          <a:no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Tree>
    <p:extLst>
      <p:ext uri="{BB962C8B-B14F-4D97-AF65-F5344CB8AC3E}">
        <p14:creationId xmlns:p14="http://schemas.microsoft.com/office/powerpoint/2010/main" val="1584398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animBg="1"/>
      <p:bldP spid="13" grpId="0" animBg="1"/>
      <p:bldP spid="14" grpId="0" animBg="1"/>
      <p:bldP spid="15"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Text Placeholder 3"/>
          <p:cNvSpPr>
            <a:spLocks noGrp="1"/>
          </p:cNvSpPr>
          <p:nvPr>
            <p:ph type="body" sz="quarter" idx="10"/>
          </p:nvPr>
        </p:nvSpPr>
        <p:spPr/>
        <p:txBody>
          <a:bodyPr/>
          <a:lstStyle/>
          <a:p>
            <a:r>
              <a:rPr lang="en-US" dirty="0"/>
              <a:t>Heterogeneous-Core GPUs</a:t>
            </a:r>
          </a:p>
        </p:txBody>
      </p:sp>
      <p:graphicFrame>
        <p:nvGraphicFramePr>
          <p:cNvPr id="6" name="Content Placeholder 4"/>
          <p:cNvGraphicFramePr>
            <a:graphicFrameLocks noGrp="1"/>
          </p:cNvGraphicFramePr>
          <p:nvPr>
            <p:ph sz="quarter" idx="11"/>
            <p:extLst>
              <p:ext uri="{D42A27DB-BD31-4B8C-83A1-F6EECF244321}">
                <p14:modId xmlns:p14="http://schemas.microsoft.com/office/powerpoint/2010/main" val="754911177"/>
              </p:ext>
            </p:extLst>
          </p:nvPr>
        </p:nvGraphicFramePr>
        <p:xfrm>
          <a:off x="4191000" y="1381125"/>
          <a:ext cx="49530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p:cNvSpPr>
            <a:spLocks noGrp="1"/>
          </p:cNvSpPr>
          <p:nvPr>
            <p:ph idx="1"/>
          </p:nvPr>
        </p:nvSpPr>
        <p:spPr/>
        <p:txBody>
          <a:bodyPr/>
          <a:lstStyle/>
          <a:p>
            <a:r>
              <a:rPr lang="en-US" sz="2400" dirty="0"/>
              <a:t>A system with 8 small and 8 big cores</a:t>
            </a:r>
          </a:p>
          <a:p>
            <a:endParaRPr lang="en-US" sz="2400" dirty="0"/>
          </a:p>
          <a:p>
            <a:r>
              <a:rPr lang="en-US" sz="2200" dirty="0"/>
              <a:t>Performs better </a:t>
            </a:r>
            <a:r>
              <a:rPr lang="en-US" sz="2200"/>
              <a:t>than </a:t>
            </a:r>
            <a:r>
              <a:rPr lang="en-US" sz="2200" smtClean="0"/>
              <a:t>16 </a:t>
            </a:r>
            <a:r>
              <a:rPr lang="en-US" sz="2200" dirty="0"/>
              <a:t>small cores</a:t>
            </a:r>
          </a:p>
          <a:p>
            <a:r>
              <a:rPr lang="en-US" sz="2200" dirty="0"/>
              <a:t>Performs as good as 16 big cores</a:t>
            </a:r>
          </a:p>
          <a:p>
            <a:r>
              <a:rPr lang="en-US" sz="2200" dirty="0"/>
              <a:t>Has smaller power consumption and area than the 16-core system</a:t>
            </a:r>
          </a:p>
          <a:p>
            <a:pPr lvl="1"/>
            <a:endParaRPr lang="en-US" sz="2000" dirty="0"/>
          </a:p>
        </p:txBody>
      </p:sp>
    </p:spTree>
    <p:extLst>
      <p:ext uri="{BB962C8B-B14F-4D97-AF65-F5344CB8AC3E}">
        <p14:creationId xmlns:p14="http://schemas.microsoft.com/office/powerpoint/2010/main" val="3880987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400" dirty="0">
                <a:solidFill>
                  <a:schemeClr val="bg1">
                    <a:lumMod val="65000"/>
                  </a:schemeClr>
                </a:solidFill>
              </a:rPr>
              <a:t>Summary</a:t>
            </a:r>
          </a:p>
          <a:p>
            <a:r>
              <a:rPr lang="en-US" sz="2400" dirty="0">
                <a:solidFill>
                  <a:schemeClr val="bg1">
                    <a:lumMod val="65000"/>
                  </a:schemeClr>
                </a:solidFill>
              </a:rPr>
              <a:t>Background</a:t>
            </a:r>
          </a:p>
          <a:p>
            <a:r>
              <a:rPr lang="en-US" sz="2400" dirty="0">
                <a:solidFill>
                  <a:schemeClr val="bg1">
                    <a:lumMod val="65000"/>
                  </a:schemeClr>
                </a:solidFill>
              </a:rPr>
              <a:t>Motivation and Analysis</a:t>
            </a:r>
          </a:p>
          <a:p>
            <a:r>
              <a:rPr lang="en-US" sz="2400" dirty="0">
                <a:solidFill>
                  <a:schemeClr val="bg1">
                    <a:lumMod val="65000"/>
                  </a:schemeClr>
                </a:solidFill>
              </a:rPr>
              <a:t>Our </a:t>
            </a:r>
            <a:r>
              <a:rPr lang="tr-TR" sz="2400" dirty="0">
                <a:solidFill>
                  <a:schemeClr val="bg1">
                    <a:lumMod val="65000"/>
                  </a:schemeClr>
                </a:solidFill>
              </a:rPr>
              <a:t>P</a:t>
            </a:r>
            <a:r>
              <a:rPr lang="en-US" sz="2400" dirty="0" err="1">
                <a:solidFill>
                  <a:schemeClr val="bg1">
                    <a:lumMod val="65000"/>
                  </a:schemeClr>
                </a:solidFill>
              </a:rPr>
              <a:t>roposal</a:t>
            </a:r>
            <a:endParaRPr lang="en-US" sz="2400" dirty="0">
              <a:solidFill>
                <a:schemeClr val="bg1">
                  <a:lumMod val="65000"/>
                </a:schemeClr>
              </a:solidFill>
            </a:endParaRPr>
          </a:p>
          <a:p>
            <a:r>
              <a:rPr lang="en-US" sz="2400" dirty="0">
                <a:solidFill>
                  <a:schemeClr val="bg1">
                    <a:lumMod val="65000"/>
                  </a:schemeClr>
                </a:solidFill>
              </a:rPr>
              <a:t>Evaluation</a:t>
            </a:r>
          </a:p>
          <a:p>
            <a:r>
              <a:rPr lang="en-US" sz="2400" dirty="0"/>
              <a:t>Conclusions</a:t>
            </a:r>
          </a:p>
        </p:txBody>
      </p:sp>
    </p:spTree>
    <p:extLst>
      <p:ext uri="{BB962C8B-B14F-4D97-AF65-F5344CB8AC3E}">
        <p14:creationId xmlns:p14="http://schemas.microsoft.com/office/powerpoint/2010/main" val="3036469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Many GPU </a:t>
            </a:r>
            <a:r>
              <a:rPr lang="en-US" dirty="0" err="1"/>
              <a:t>datapath</a:t>
            </a:r>
            <a:r>
              <a:rPr lang="en-US" dirty="0"/>
              <a:t> components are </a:t>
            </a:r>
            <a:r>
              <a:rPr lang="en-US" dirty="0">
                <a:solidFill>
                  <a:schemeClr val="accent2"/>
                </a:solidFill>
              </a:rPr>
              <a:t>heavily underutilized</a:t>
            </a:r>
          </a:p>
          <a:p>
            <a:endParaRPr lang="en-US" dirty="0"/>
          </a:p>
          <a:p>
            <a:r>
              <a:rPr lang="en-US" dirty="0">
                <a:solidFill>
                  <a:schemeClr val="accent2"/>
                </a:solidFill>
              </a:rPr>
              <a:t>More resources </a:t>
            </a:r>
            <a:r>
              <a:rPr lang="en-US" dirty="0"/>
              <a:t>in a GPU core can sometimes </a:t>
            </a:r>
            <a:r>
              <a:rPr lang="en-US" dirty="0">
                <a:solidFill>
                  <a:schemeClr val="accent2"/>
                </a:solidFill>
              </a:rPr>
              <a:t>degrade performance </a:t>
            </a:r>
            <a:r>
              <a:rPr lang="en-US" dirty="0"/>
              <a:t>because of contention in the memory system</a:t>
            </a:r>
          </a:p>
          <a:p>
            <a:endParaRPr lang="en-US" dirty="0"/>
          </a:p>
          <a:p>
            <a:r>
              <a:rPr lang="en-US" dirty="0"/>
              <a:t>µC-States minimizes power consumption by turning off </a:t>
            </a:r>
            <a:r>
              <a:rPr lang="en-US" dirty="0" err="1"/>
              <a:t>datapath</a:t>
            </a:r>
            <a:r>
              <a:rPr lang="en-US" dirty="0"/>
              <a:t> components that are not performance bottlenecks, and improves performance for applications with memory system bottleneck</a:t>
            </a:r>
          </a:p>
          <a:p>
            <a:endParaRPr lang="en-US" dirty="0"/>
          </a:p>
          <a:p>
            <a:r>
              <a:rPr lang="en-US" dirty="0"/>
              <a:t>Our analysis could be useful in guiding scheduling and design decisions in a </a:t>
            </a:r>
            <a:r>
              <a:rPr lang="en-US" dirty="0">
                <a:solidFill>
                  <a:schemeClr val="accent2"/>
                </a:solidFill>
              </a:rPr>
              <a:t>heterogeneous-core GPU</a:t>
            </a:r>
            <a:r>
              <a:rPr lang="en-US" dirty="0"/>
              <a:t> with both small and big cores</a:t>
            </a:r>
          </a:p>
          <a:p>
            <a:endParaRPr lang="en-US" dirty="0"/>
          </a:p>
          <a:p>
            <a:r>
              <a:rPr lang="en-US" dirty="0"/>
              <a:t>Our analysis and proposal can be useful for developing other new analyses and optimization techniques for more efficient GPU and heterogeneous architectures</a:t>
            </a:r>
          </a:p>
        </p:txBody>
      </p:sp>
    </p:spTree>
    <p:extLst>
      <p:ext uri="{BB962C8B-B14F-4D97-AF65-F5344CB8AC3E}">
        <p14:creationId xmlns:p14="http://schemas.microsoft.com/office/powerpoint/2010/main" val="218799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0" y="3102681"/>
            <a:ext cx="8582410" cy="1228655"/>
          </a:xfrm>
        </p:spPr>
        <p:txBody>
          <a:bodyPr/>
          <a:lstStyle/>
          <a:p>
            <a:r>
              <a:rPr lang="en-US" sz="2400" cap="none" dirty="0"/>
              <a:t>µ</a:t>
            </a:r>
            <a:r>
              <a:rPr lang="en-US" sz="2400" dirty="0"/>
              <a:t>C-States: Fine-grained GPU </a:t>
            </a:r>
            <a:r>
              <a:rPr lang="en-US" sz="2400" dirty="0" err="1"/>
              <a:t>Datapath</a:t>
            </a:r>
            <a:r>
              <a:rPr lang="en-US" sz="2400" dirty="0"/>
              <a:t> Power Management</a:t>
            </a:r>
            <a:r>
              <a:rPr lang="tr-TR" sz="2400" dirty="0"/>
              <a:t/>
            </a:r>
            <a:br>
              <a:rPr lang="tr-TR" sz="2400" dirty="0"/>
            </a:br>
            <a:endParaRPr lang="en-US" sz="2400" dirty="0"/>
          </a:p>
        </p:txBody>
      </p:sp>
      <p:sp>
        <p:nvSpPr>
          <p:cNvPr id="10" name="Subtitle 9"/>
          <p:cNvSpPr>
            <a:spLocks noGrp="1"/>
          </p:cNvSpPr>
          <p:nvPr>
            <p:ph type="subTitle" idx="1"/>
          </p:nvPr>
        </p:nvSpPr>
        <p:spPr>
          <a:xfrm>
            <a:off x="414068" y="4407446"/>
            <a:ext cx="8168343" cy="640080"/>
          </a:xfrm>
        </p:spPr>
        <p:txBody>
          <a:bodyPr/>
          <a:lstStyle/>
          <a:p>
            <a:r>
              <a:rPr lang="en-US" dirty="0"/>
              <a:t>Onur Kay</a:t>
            </a:r>
            <a:r>
              <a:rPr lang="tr-TR" dirty="0"/>
              <a:t>ı</a:t>
            </a:r>
            <a:r>
              <a:rPr lang="en-US" dirty="0"/>
              <a:t>ran, Adwait Jog</a:t>
            </a:r>
            <a:r>
              <a:rPr lang="tr-TR" dirty="0"/>
              <a:t>, </a:t>
            </a:r>
            <a:r>
              <a:rPr lang="tr-TR" dirty="0">
                <a:solidFill>
                  <a:srgbClr val="FF0000"/>
                </a:solidFill>
              </a:rPr>
              <a:t>Ashutosh Pattna</a:t>
            </a:r>
            <a:r>
              <a:rPr lang="en-US" dirty="0">
                <a:solidFill>
                  <a:srgbClr val="FF0000"/>
                </a:solidFill>
              </a:rPr>
              <a:t>I</a:t>
            </a:r>
            <a:r>
              <a:rPr lang="tr-TR" dirty="0">
                <a:solidFill>
                  <a:srgbClr val="FF0000"/>
                </a:solidFill>
              </a:rPr>
              <a:t>k</a:t>
            </a:r>
            <a:r>
              <a:rPr lang="tr-TR" dirty="0"/>
              <a:t>,</a:t>
            </a:r>
            <a:r>
              <a:rPr lang="en-US" dirty="0"/>
              <a:t> Rachata Ausavarungnirun, </a:t>
            </a:r>
            <a:r>
              <a:rPr lang="tr-TR" dirty="0"/>
              <a:t>Xulong Tang, </a:t>
            </a:r>
            <a:r>
              <a:rPr lang="en-US" dirty="0"/>
              <a:t>Mahmut T. Kandemir, Gabriel H. </a:t>
            </a:r>
            <a:r>
              <a:rPr lang="en-US" dirty="0" err="1"/>
              <a:t>Loh</a:t>
            </a:r>
            <a:r>
              <a:rPr lang="en-US" dirty="0"/>
              <a:t>, Onur Mutlu, Chita </a:t>
            </a:r>
            <a:r>
              <a:rPr lang="tr-TR" dirty="0"/>
              <a:t>R. </a:t>
            </a:r>
            <a:r>
              <a:rPr lang="en-US" dirty="0"/>
              <a:t>Das </a:t>
            </a:r>
          </a:p>
        </p:txBody>
      </p:sp>
      <p:pic>
        <p:nvPicPr>
          <p:cNvPr id="4" name="Picture 3" descr="Burgundy_CMU_JPG_Logo.jpg"/>
          <p:cNvPicPr>
            <a:picLocks noChangeAspect="1"/>
          </p:cNvPicPr>
          <p:nvPr/>
        </p:nvPicPr>
        <p:blipFill>
          <a:blip r:embed="rId2" cstate="print"/>
          <a:stretch>
            <a:fillRect/>
          </a:stretch>
        </p:blipFill>
        <p:spPr>
          <a:xfrm>
            <a:off x="7722131" y="2378290"/>
            <a:ext cx="1129030" cy="419354"/>
          </a:xfrm>
          <a:prstGeom prst="rect">
            <a:avLst/>
          </a:prstGeom>
        </p:spPr>
      </p:pic>
      <p:pic>
        <p:nvPicPr>
          <p:cNvPr id="5" name="Picture 4" descr="psu_logo.png"/>
          <p:cNvPicPr>
            <a:picLocks noChangeAspect="1"/>
          </p:cNvPicPr>
          <p:nvPr/>
        </p:nvPicPr>
        <p:blipFill>
          <a:blip r:embed="rId3" cstate="print"/>
          <a:srcRect b="22975"/>
          <a:stretch>
            <a:fillRect/>
          </a:stretch>
        </p:blipFill>
        <p:spPr>
          <a:xfrm>
            <a:off x="7907287" y="1030516"/>
            <a:ext cx="943874" cy="586441"/>
          </a:xfrm>
          <a:prstGeom prst="rect">
            <a:avLst/>
          </a:prstGeom>
        </p:spPr>
      </p:pic>
      <p:pic>
        <p:nvPicPr>
          <p:cNvPr id="1026" name="Picture 2" descr="Image result for college of william and m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536" y="1726161"/>
            <a:ext cx="11906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eth zuri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0522" y="2797644"/>
            <a:ext cx="1012248" cy="3948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8000" y="1487590"/>
            <a:ext cx="5613400" cy="1665071"/>
          </a:xfrm>
          <a:prstGeom prst="rect">
            <a:avLst/>
          </a:prstGeom>
        </p:spPr>
        <p:txBody>
          <a:bodyPr wrap="square" rtlCol="0" anchor="ctr" anchorCtr="0">
            <a:spAutoFit/>
          </a:bodyPr>
          <a:lstStyle/>
          <a:p>
            <a:pPr marL="0" marR="0" indent="0" algn="ctr"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kumimoji="0" lang="en-US" sz="5400" b="1" i="0" u="none" strike="noStrike" kern="1200" cap="none" spc="0" normalizeH="0" baseline="0" noProof="0" dirty="0">
                <a:ln>
                  <a:noFill/>
                </a:ln>
                <a:solidFill>
                  <a:schemeClr val="tx1"/>
                </a:solidFill>
                <a:effectLst/>
                <a:uLnTx/>
                <a:uFillTx/>
                <a:latin typeface="+mj-lt"/>
                <a:ea typeface="MS PGothic" pitchFamily="34" charset="-128"/>
                <a:cs typeface="+mn-cs"/>
              </a:rPr>
              <a:t>Thanks!</a:t>
            </a:r>
          </a:p>
          <a:p>
            <a:pPr marL="0" marR="0" indent="0" algn="ctr" defTabSz="914400" rtl="0" eaLnBrk="1" fontAlgn="auto" latinLnBrk="0" hangingPunct="1">
              <a:lnSpc>
                <a:spcPct val="90000"/>
              </a:lnSpc>
              <a:spcBef>
                <a:spcPts val="300"/>
              </a:spcBef>
              <a:spcAft>
                <a:spcPts val="300"/>
              </a:spcAft>
              <a:buClr>
                <a:srgbClr val="FFFFFF"/>
              </a:buClr>
              <a:buSzTx/>
              <a:buFont typeface="Wingdings 3" pitchFamily="18" charset="2"/>
              <a:buNone/>
              <a:tabLst/>
            </a:pPr>
            <a:r>
              <a:rPr lang="en-US" sz="5400" b="1" dirty="0">
                <a:latin typeface="+mj-lt"/>
                <a:ea typeface="MS PGothic" pitchFamily="34" charset="-128"/>
                <a:cs typeface="+mn-cs"/>
              </a:rPr>
              <a:t>Questions?</a:t>
            </a:r>
            <a:endParaRPr kumimoji="0" lang="en-US" sz="5400" b="1" i="0" u="none" strike="noStrike" kern="1200" cap="none" spc="0" normalizeH="0" baseline="0" noProof="0" dirty="0">
              <a:ln>
                <a:noFill/>
              </a:ln>
              <a:solidFill>
                <a:schemeClr val="tx1"/>
              </a:solidFill>
              <a:effectLst/>
              <a:uLnTx/>
              <a:uFillTx/>
              <a:latin typeface="+mj-lt"/>
              <a:ea typeface="MS PGothic" pitchFamily="34" charset="-128"/>
              <a:cs typeface="+mn-cs"/>
            </a:endParaRPr>
          </a:p>
        </p:txBody>
      </p:sp>
    </p:spTree>
    <p:extLst>
      <p:ext uri="{BB962C8B-B14F-4D97-AF65-F5344CB8AC3E}">
        <p14:creationId xmlns:p14="http://schemas.microsoft.com/office/powerpoint/2010/main" val="202531115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3" name="Content Placeholder 2"/>
          <p:cNvSpPr>
            <a:spLocks noGrp="1"/>
          </p:cNvSpPr>
          <p:nvPr>
            <p:ph idx="1"/>
          </p:nvPr>
        </p:nvSpPr>
        <p:spPr/>
        <p:txBody>
          <a:bodyPr/>
          <a:lstStyle/>
          <a:p>
            <a:r>
              <a:rPr lang="en-US" dirty="0"/>
              <a:t>Dynamic adaptation of µC-States to changes in application behavior</a:t>
            </a:r>
          </a:p>
          <a:p>
            <a:endParaRPr lang="en-US" dirty="0"/>
          </a:p>
          <a:p>
            <a:r>
              <a:rPr lang="en-US" dirty="0"/>
              <a:t>Fraction of time that various components are power- or clock-gated</a:t>
            </a:r>
          </a:p>
          <a:p>
            <a:endParaRPr lang="en-US" dirty="0"/>
          </a:p>
          <a:p>
            <a:r>
              <a:rPr lang="en-US" dirty="0"/>
              <a:t>Distribution of static power savings across different components</a:t>
            </a:r>
          </a:p>
          <a:p>
            <a:endParaRPr lang="en-US" dirty="0"/>
          </a:p>
          <a:p>
            <a:r>
              <a:rPr lang="en-US" dirty="0"/>
              <a:t>Power comparison to GPU-</a:t>
            </a:r>
            <a:r>
              <a:rPr lang="en-US" dirty="0" err="1"/>
              <a:t>Wattch</a:t>
            </a:r>
            <a:endParaRPr lang="en-US" dirty="0"/>
          </a:p>
          <a:p>
            <a:endParaRPr lang="en-US" dirty="0"/>
          </a:p>
          <a:p>
            <a:r>
              <a:rPr lang="en-US" dirty="0"/>
              <a:t>Sensitivity to TLP-enhancing resources</a:t>
            </a:r>
          </a:p>
        </p:txBody>
      </p:sp>
      <p:sp>
        <p:nvSpPr>
          <p:cNvPr id="4" name="Text Placeholder 3"/>
          <p:cNvSpPr>
            <a:spLocks noGrp="1"/>
          </p:cNvSpPr>
          <p:nvPr>
            <p:ph type="body" sz="quarter" idx="10"/>
          </p:nvPr>
        </p:nvSpPr>
        <p:spPr/>
        <p:txBody>
          <a:bodyPr/>
          <a:lstStyle/>
          <a:p>
            <a:r>
              <a:rPr lang="en-US" dirty="0"/>
              <a:t>More In the PAPER</a:t>
            </a:r>
          </a:p>
        </p:txBody>
      </p:sp>
    </p:spTree>
    <p:extLst>
      <p:ext uri="{BB962C8B-B14F-4D97-AF65-F5344CB8AC3E}">
        <p14:creationId xmlns:p14="http://schemas.microsoft.com/office/powerpoint/2010/main" val="11446336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ctrTitle"/>
          </p:nvPr>
        </p:nvSpPr>
        <p:spPr/>
        <p:txBody>
          <a:bodyPr/>
          <a:lstStyle/>
          <a:p>
            <a:r>
              <a:rPr lang="en-US" sz="8000" dirty="0"/>
              <a:t>Backup</a:t>
            </a:r>
          </a:p>
        </p:txBody>
      </p:sp>
    </p:spTree>
    <p:extLst>
      <p:ext uri="{BB962C8B-B14F-4D97-AF65-F5344CB8AC3E}">
        <p14:creationId xmlns:p14="http://schemas.microsoft.com/office/powerpoint/2010/main" val="188821420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Results</a:t>
            </a:r>
          </a:p>
        </p:txBody>
      </p:sp>
      <p:sp>
        <p:nvSpPr>
          <p:cNvPr id="4" name="Text Placeholder 3"/>
          <p:cNvSpPr>
            <a:spLocks noGrp="1"/>
          </p:cNvSpPr>
          <p:nvPr>
            <p:ph type="body" sz="quarter" idx="10"/>
          </p:nvPr>
        </p:nvSpPr>
        <p:spPr/>
        <p:txBody>
          <a:bodyPr/>
          <a:lstStyle/>
          <a:p>
            <a:r>
              <a:rPr lang="en-US" dirty="0"/>
              <a:t>Average Time the Units are 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6845632"/>
              </p:ext>
            </p:extLst>
          </p:nvPr>
        </p:nvGraphicFramePr>
        <p:xfrm>
          <a:off x="266768" y="1963016"/>
          <a:ext cx="8594725" cy="31493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461151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Results</a:t>
            </a:r>
          </a:p>
        </p:txBody>
      </p:sp>
      <p:sp>
        <p:nvSpPr>
          <p:cNvPr id="4" name="Text Placeholder 3"/>
          <p:cNvSpPr>
            <a:spLocks noGrp="1"/>
          </p:cNvSpPr>
          <p:nvPr>
            <p:ph type="body" sz="quarter" idx="10"/>
          </p:nvPr>
        </p:nvSpPr>
        <p:spPr/>
        <p:txBody>
          <a:bodyPr/>
          <a:lstStyle/>
          <a:p>
            <a:r>
              <a:rPr lang="en-US" dirty="0"/>
              <a:t>Savings Breakdown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76422087"/>
              </p:ext>
            </p:extLst>
          </p:nvPr>
        </p:nvGraphicFramePr>
        <p:xfrm>
          <a:off x="274638" y="1381126"/>
          <a:ext cx="8594725" cy="3616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745013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&amp; Attribution</a:t>
            </a:r>
          </a:p>
        </p:txBody>
      </p:sp>
      <p:sp>
        <p:nvSpPr>
          <p:cNvPr id="3" name="Content Placeholder 2"/>
          <p:cNvSpPr>
            <a:spLocks noGrp="1"/>
          </p:cNvSpPr>
          <p:nvPr>
            <p:ph idx="1"/>
          </p:nvPr>
        </p:nvSpPr>
        <p:spPr/>
        <p:txBody>
          <a:bodyPr anchor="b"/>
          <a:lstStyle/>
          <a:p>
            <a:pPr marL="0" indent="0" defTabSz="652463">
              <a:spcAft>
                <a:spcPts val="0"/>
              </a:spcAft>
              <a:buNone/>
              <a:defRPr/>
            </a:pPr>
            <a:r>
              <a:rPr lang="en-US" sz="1200" dirty="0"/>
              <a:t>The information presented in this document is for informational purposes only and may contain technical inaccuracies, omissions and typographical errors.</a:t>
            </a:r>
            <a:br>
              <a:rPr lang="en-US" sz="1200" dirty="0"/>
            </a:br>
            <a:endParaRPr lang="en-US" sz="1200" dirty="0"/>
          </a:p>
          <a:p>
            <a:pPr marL="0" indent="0" defTabSz="652463">
              <a:spcAft>
                <a:spcPts val="0"/>
              </a:spcAft>
              <a:buNone/>
              <a:defRPr/>
            </a:pPr>
            <a:r>
              <a:rPr lang="en-US" sz="12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200" dirty="0"/>
            </a:br>
            <a:endParaRPr lang="en-US" sz="1200" dirty="0"/>
          </a:p>
          <a:p>
            <a:pPr marL="0" indent="0" defTabSz="652463">
              <a:spcAft>
                <a:spcPts val="0"/>
              </a:spcAft>
              <a:buNone/>
              <a:defRPr/>
            </a:pPr>
            <a:r>
              <a:rPr lang="en-US" sz="1200" dirty="0"/>
              <a:t>AMD MAKES NO REPRESENTATIONS OR WARRANTIES WITH RESPECT TO THE CONTENTS HEREOF AND ASSUMES NO RESPONSIBILITY FOR ANY INACCURACIES, ERRORS OR OMISSIONS THAT MAY APPEAR IN THIS INFORMATION.</a:t>
            </a:r>
            <a:br>
              <a:rPr lang="en-US" sz="1200" dirty="0"/>
            </a:br>
            <a:endParaRPr lang="en-US" sz="1200" dirty="0"/>
          </a:p>
          <a:p>
            <a:pPr marL="0" indent="0" defTabSz="652463">
              <a:spcAft>
                <a:spcPts val="0"/>
              </a:spcAft>
              <a:buNone/>
              <a:defRPr/>
            </a:pPr>
            <a:r>
              <a:rPr lang="en-US" sz="12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spcAft>
                <a:spcPts val="0"/>
              </a:spcAft>
              <a:buNone/>
              <a:defRPr/>
            </a:pPr>
            <a:endParaRPr lang="en-US" sz="1200" b="1" u="sng" dirty="0"/>
          </a:p>
          <a:p>
            <a:pPr marL="0" indent="0" algn="just" defTabSz="652463">
              <a:spcAft>
                <a:spcPts val="0"/>
              </a:spcAft>
              <a:buNone/>
              <a:defRPr/>
            </a:pPr>
            <a:r>
              <a:rPr lang="en-US" sz="1200" b="1" u="sng" dirty="0"/>
              <a:t>ATTRIBUTION</a:t>
            </a:r>
          </a:p>
          <a:p>
            <a:pPr marL="0" indent="0">
              <a:buNone/>
            </a:pPr>
            <a:r>
              <a:rPr lang="en-US" sz="1200" dirty="0"/>
              <a:t>© 2013 Advanced Micro Devices, Inc. All rights reserved. AMD, the AMD Arrow logo</a:t>
            </a:r>
            <a:r>
              <a:rPr lang="en-CA" sz="1200" dirty="0"/>
              <a:t> </a:t>
            </a:r>
            <a:r>
              <a:rPr lang="en-US" sz="1200" dirty="0"/>
              <a:t>and combinations thereof are trademarks of Advanced Micro Devices, Inc. in the United States and/or other jurisdictions.  SPEC  is a registered trademark of the Standard Performance Evaluation Corporation (SPEC). Other names are for informational purposes only and may be trademarks of their respective owners.</a:t>
            </a:r>
          </a:p>
        </p:txBody>
      </p:sp>
    </p:spTree>
    <p:extLst>
      <p:ext uri="{BB962C8B-B14F-4D97-AF65-F5344CB8AC3E}">
        <p14:creationId xmlns:p14="http://schemas.microsoft.com/office/powerpoint/2010/main" val="78626903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400" dirty="0">
                <a:solidFill>
                  <a:schemeClr val="bg1">
                    <a:lumMod val="65000"/>
                  </a:schemeClr>
                </a:solidFill>
              </a:rPr>
              <a:t>Summary</a:t>
            </a:r>
          </a:p>
          <a:p>
            <a:r>
              <a:rPr lang="en-US" sz="2400" dirty="0"/>
              <a:t>Background</a:t>
            </a:r>
          </a:p>
          <a:p>
            <a:r>
              <a:rPr lang="en-US" sz="2400" dirty="0"/>
              <a:t>Motivation and Analysis</a:t>
            </a:r>
          </a:p>
          <a:p>
            <a:r>
              <a:rPr lang="en-US" sz="2400" dirty="0"/>
              <a:t>Our </a:t>
            </a:r>
            <a:r>
              <a:rPr lang="tr-TR" sz="2400" dirty="0"/>
              <a:t>P</a:t>
            </a:r>
            <a:r>
              <a:rPr lang="en-US" sz="2400" dirty="0" err="1"/>
              <a:t>roposal</a:t>
            </a:r>
            <a:endParaRPr lang="en-US" sz="2400" dirty="0"/>
          </a:p>
          <a:p>
            <a:r>
              <a:rPr lang="en-US" sz="2400" dirty="0"/>
              <a:t>Evaluation</a:t>
            </a:r>
          </a:p>
          <a:p>
            <a:r>
              <a:rPr lang="en-US" sz="2400" dirty="0"/>
              <a:t>Conclusions</a:t>
            </a:r>
          </a:p>
        </p:txBody>
      </p:sp>
    </p:spTree>
    <p:extLst>
      <p:ext uri="{BB962C8B-B14F-4D97-AF65-F5344CB8AC3E}">
        <p14:creationId xmlns:p14="http://schemas.microsoft.com/office/powerpoint/2010/main" val="5095604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74388" y="1381123"/>
            <a:ext cx="3146298" cy="4937760"/>
          </a:xfrm>
        </p:spPr>
        <p:txBody>
          <a:bodyPr/>
          <a:lstStyle/>
          <a:p>
            <a:endParaRPr lang="en-US" dirty="0"/>
          </a:p>
          <a:p>
            <a:r>
              <a:rPr lang="en-US" dirty="0"/>
              <a:t>Per GPU core:</a:t>
            </a:r>
          </a:p>
          <a:p>
            <a:pPr lvl="1"/>
            <a:r>
              <a:rPr lang="tr-TR" dirty="0"/>
              <a:t>4 wavefront schedulers</a:t>
            </a:r>
          </a:p>
          <a:p>
            <a:pPr lvl="1"/>
            <a:r>
              <a:rPr lang="tr-TR" dirty="0"/>
              <a:t>64 shader processors</a:t>
            </a:r>
          </a:p>
          <a:p>
            <a:pPr lvl="1"/>
            <a:r>
              <a:rPr lang="tr-TR" dirty="0"/>
              <a:t>32 LD/ST units</a:t>
            </a:r>
            <a:endParaRPr lang="en-US" dirty="0"/>
          </a:p>
          <a:p>
            <a:pPr lvl="1"/>
            <a:endParaRPr lang="en-US" dirty="0"/>
          </a:p>
          <a:p>
            <a:r>
              <a:rPr lang="en-US" dirty="0"/>
              <a:t>Evaluation of larger GPU cores</a:t>
            </a:r>
          </a:p>
        </p:txBody>
      </p:sp>
      <p:sp>
        <p:nvSpPr>
          <p:cNvPr id="4" name="Text Placeholder 3"/>
          <p:cNvSpPr>
            <a:spLocks noGrp="1"/>
          </p:cNvSpPr>
          <p:nvPr>
            <p:ph type="body" sz="quarter" idx="10"/>
          </p:nvPr>
        </p:nvSpPr>
        <p:spPr/>
        <p:txBody>
          <a:bodyPr/>
          <a:lstStyle/>
          <a:p>
            <a:r>
              <a:rPr lang="en-US" dirty="0"/>
              <a:t>A High-End GPU Datapath</a:t>
            </a:r>
          </a:p>
        </p:txBody>
      </p:sp>
      <p:grpSp>
        <p:nvGrpSpPr>
          <p:cNvPr id="141" name="Group 140"/>
          <p:cNvGrpSpPr/>
          <p:nvPr/>
        </p:nvGrpSpPr>
        <p:grpSpPr>
          <a:xfrm>
            <a:off x="3468335" y="1915477"/>
            <a:ext cx="5577290" cy="3314700"/>
            <a:chOff x="133345" y="133350"/>
            <a:chExt cx="5577290" cy="3314700"/>
          </a:xfrm>
        </p:grpSpPr>
        <p:sp>
          <p:nvSpPr>
            <p:cNvPr id="142" name="Down Arrow 2"/>
            <p:cNvSpPr/>
            <p:nvPr/>
          </p:nvSpPr>
          <p:spPr>
            <a:xfrm>
              <a:off x="917968" y="798039"/>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Down Arrow 3"/>
            <p:cNvSpPr/>
            <p:nvPr/>
          </p:nvSpPr>
          <p:spPr>
            <a:xfrm>
              <a:off x="2734213" y="799698"/>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Down Arrow 4"/>
            <p:cNvSpPr/>
            <p:nvPr/>
          </p:nvSpPr>
          <p:spPr>
            <a:xfrm>
              <a:off x="3908502" y="794387"/>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Down Arrow 5"/>
            <p:cNvSpPr/>
            <p:nvPr/>
          </p:nvSpPr>
          <p:spPr>
            <a:xfrm>
              <a:off x="4429504" y="794387"/>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Down Arrow 6"/>
            <p:cNvSpPr/>
            <p:nvPr/>
          </p:nvSpPr>
          <p:spPr>
            <a:xfrm>
              <a:off x="4928885" y="794559"/>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Down Arrow 7"/>
            <p:cNvSpPr/>
            <p:nvPr/>
          </p:nvSpPr>
          <p:spPr>
            <a:xfrm>
              <a:off x="5419730" y="796584"/>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Down Arrow 8"/>
            <p:cNvSpPr/>
            <p:nvPr/>
          </p:nvSpPr>
          <p:spPr>
            <a:xfrm>
              <a:off x="716332" y="503211"/>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Down Arrow 9"/>
            <p:cNvSpPr/>
            <p:nvPr/>
          </p:nvSpPr>
          <p:spPr>
            <a:xfrm>
              <a:off x="2134451" y="503338"/>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Down Arrow 10"/>
            <p:cNvSpPr/>
            <p:nvPr/>
          </p:nvSpPr>
          <p:spPr>
            <a:xfrm>
              <a:off x="3555524" y="503338"/>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Down Arrow 11"/>
            <p:cNvSpPr/>
            <p:nvPr/>
          </p:nvSpPr>
          <p:spPr>
            <a:xfrm>
              <a:off x="4970691" y="502511"/>
              <a:ext cx="153999" cy="99268"/>
            </a:xfrm>
            <a:prstGeom prst="downArrow">
              <a:avLst/>
            </a:prstGeom>
            <a:solidFill>
              <a:sysClr val="window" lastClr="FFFFFF">
                <a:lumMod val="65000"/>
              </a:sys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33349" y="133350"/>
              <a:ext cx="5577286" cy="105177"/>
            </a:xfrm>
            <a:prstGeom prst="rect">
              <a:avLst/>
            </a:prstGeom>
            <a:solidFill>
              <a:srgbClr val="5B9BD5">
                <a:lumMod val="40000"/>
                <a:lumOff val="60000"/>
              </a:srgb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Instruction Cache</a:t>
              </a:r>
            </a:p>
          </p:txBody>
        </p:sp>
        <p:sp>
          <p:nvSpPr>
            <p:cNvPr id="153" name="Rectangle 152"/>
            <p:cNvSpPr/>
            <p:nvPr/>
          </p:nvSpPr>
          <p:spPr>
            <a:xfrm>
              <a:off x="1548511" y="267867"/>
              <a:ext cx="1325880" cy="105177"/>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black"/>
                  </a:solidFill>
                  <a:effectLst/>
                  <a:uLnTx/>
                  <a:uFillTx/>
                  <a:latin typeface="Calibri" panose="020F0502020204030204"/>
                  <a:ea typeface="+mn-ea"/>
                  <a:cs typeface="+mn-cs"/>
                </a:rPr>
                <a:t>Wavefront</a:t>
              </a: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 Scheduler</a:t>
              </a:r>
            </a:p>
          </p:txBody>
        </p:sp>
        <p:sp>
          <p:nvSpPr>
            <p:cNvPr id="154" name="Rectangle 153"/>
            <p:cNvSpPr/>
            <p:nvPr/>
          </p:nvSpPr>
          <p:spPr>
            <a:xfrm>
              <a:off x="133347" y="604453"/>
              <a:ext cx="5577286" cy="192161"/>
            </a:xfrm>
            <a:prstGeom prst="rect">
              <a:avLst/>
            </a:prstGeom>
            <a:solidFill>
              <a:srgbClr val="E7E6E6"/>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ea typeface="+mn-ea"/>
                  <a:cs typeface="+mn-cs"/>
                </a:rPr>
                <a:t>Register File</a:t>
              </a:r>
            </a:p>
          </p:txBody>
        </p:sp>
        <p:sp>
          <p:nvSpPr>
            <p:cNvPr id="155" name="Rectangle 154"/>
            <p:cNvSpPr/>
            <p:nvPr/>
          </p:nvSpPr>
          <p:spPr>
            <a:xfrm>
              <a:off x="133346" y="898736"/>
              <a:ext cx="1724124" cy="1984843"/>
            </a:xfrm>
            <a:prstGeom prst="rect">
              <a:avLst/>
            </a:prstGeom>
            <a:solidFill>
              <a:srgbClr val="FFDD9C"/>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6" name="Rectangle 155"/>
            <p:cNvSpPr/>
            <p:nvPr/>
          </p:nvSpPr>
          <p:spPr>
            <a:xfrm>
              <a:off x="179698" y="931604"/>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57" name="Rectangle 156"/>
            <p:cNvSpPr/>
            <p:nvPr/>
          </p:nvSpPr>
          <p:spPr>
            <a:xfrm>
              <a:off x="600704" y="931604"/>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58" name="Rectangle 157"/>
            <p:cNvSpPr/>
            <p:nvPr/>
          </p:nvSpPr>
          <p:spPr>
            <a:xfrm>
              <a:off x="179698" y="117555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59" name="Rectangle 158"/>
            <p:cNvSpPr/>
            <p:nvPr/>
          </p:nvSpPr>
          <p:spPr>
            <a:xfrm>
              <a:off x="600704" y="117555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0" name="Rectangle 159"/>
            <p:cNvSpPr/>
            <p:nvPr/>
          </p:nvSpPr>
          <p:spPr>
            <a:xfrm>
              <a:off x="178740" y="141950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1" name="Rectangle 160"/>
            <p:cNvSpPr/>
            <p:nvPr/>
          </p:nvSpPr>
          <p:spPr>
            <a:xfrm>
              <a:off x="599746" y="141950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2" name="Rectangle 161"/>
            <p:cNvSpPr/>
            <p:nvPr/>
          </p:nvSpPr>
          <p:spPr>
            <a:xfrm>
              <a:off x="178740" y="166345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3" name="Rectangle 162"/>
            <p:cNvSpPr/>
            <p:nvPr/>
          </p:nvSpPr>
          <p:spPr>
            <a:xfrm>
              <a:off x="599746" y="166345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4" name="Rectangle 163"/>
            <p:cNvSpPr/>
            <p:nvPr/>
          </p:nvSpPr>
          <p:spPr>
            <a:xfrm>
              <a:off x="178740" y="190740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5" name="Rectangle 164"/>
            <p:cNvSpPr/>
            <p:nvPr/>
          </p:nvSpPr>
          <p:spPr>
            <a:xfrm>
              <a:off x="599746" y="190740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6" name="Rectangle 165"/>
            <p:cNvSpPr/>
            <p:nvPr/>
          </p:nvSpPr>
          <p:spPr>
            <a:xfrm>
              <a:off x="178740" y="215135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7" name="Rectangle 166"/>
            <p:cNvSpPr/>
            <p:nvPr/>
          </p:nvSpPr>
          <p:spPr>
            <a:xfrm>
              <a:off x="599746" y="215135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8" name="Rectangle 167"/>
            <p:cNvSpPr/>
            <p:nvPr/>
          </p:nvSpPr>
          <p:spPr>
            <a:xfrm>
              <a:off x="177782" y="239530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69" name="Rectangle 168"/>
            <p:cNvSpPr/>
            <p:nvPr/>
          </p:nvSpPr>
          <p:spPr>
            <a:xfrm>
              <a:off x="598788" y="239530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0" name="Rectangle 169"/>
            <p:cNvSpPr/>
            <p:nvPr/>
          </p:nvSpPr>
          <p:spPr>
            <a:xfrm>
              <a:off x="177782" y="263925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1" name="Rectangle 170"/>
            <p:cNvSpPr/>
            <p:nvPr/>
          </p:nvSpPr>
          <p:spPr>
            <a:xfrm>
              <a:off x="598788" y="263925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2" name="Rectangle 171"/>
            <p:cNvSpPr/>
            <p:nvPr/>
          </p:nvSpPr>
          <p:spPr>
            <a:xfrm>
              <a:off x="1023131" y="931604"/>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3" name="Rectangle 172"/>
            <p:cNvSpPr/>
            <p:nvPr/>
          </p:nvSpPr>
          <p:spPr>
            <a:xfrm>
              <a:off x="1444137" y="931604"/>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4" name="Rectangle 173"/>
            <p:cNvSpPr/>
            <p:nvPr/>
          </p:nvSpPr>
          <p:spPr>
            <a:xfrm>
              <a:off x="1023131" y="117555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5" name="Rectangle 174"/>
            <p:cNvSpPr/>
            <p:nvPr/>
          </p:nvSpPr>
          <p:spPr>
            <a:xfrm>
              <a:off x="1444137" y="117555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6" name="Rectangle 175"/>
            <p:cNvSpPr/>
            <p:nvPr/>
          </p:nvSpPr>
          <p:spPr>
            <a:xfrm>
              <a:off x="1022173" y="141950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7" name="Rectangle 176"/>
            <p:cNvSpPr/>
            <p:nvPr/>
          </p:nvSpPr>
          <p:spPr>
            <a:xfrm>
              <a:off x="1443179" y="141950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8" name="Rectangle 177"/>
            <p:cNvSpPr/>
            <p:nvPr/>
          </p:nvSpPr>
          <p:spPr>
            <a:xfrm>
              <a:off x="1022173" y="166345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79" name="Rectangle 178"/>
            <p:cNvSpPr/>
            <p:nvPr/>
          </p:nvSpPr>
          <p:spPr>
            <a:xfrm>
              <a:off x="1443179" y="166345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0" name="Rectangle 179"/>
            <p:cNvSpPr/>
            <p:nvPr/>
          </p:nvSpPr>
          <p:spPr>
            <a:xfrm>
              <a:off x="1022173" y="190740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1" name="Rectangle 180"/>
            <p:cNvSpPr/>
            <p:nvPr/>
          </p:nvSpPr>
          <p:spPr>
            <a:xfrm>
              <a:off x="1443179" y="190740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2" name="Rectangle 181"/>
            <p:cNvSpPr/>
            <p:nvPr/>
          </p:nvSpPr>
          <p:spPr>
            <a:xfrm>
              <a:off x="1022173" y="215135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3" name="Rectangle 182"/>
            <p:cNvSpPr/>
            <p:nvPr/>
          </p:nvSpPr>
          <p:spPr>
            <a:xfrm>
              <a:off x="1443179" y="215135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4" name="Rectangle 183"/>
            <p:cNvSpPr/>
            <p:nvPr/>
          </p:nvSpPr>
          <p:spPr>
            <a:xfrm>
              <a:off x="1021215" y="239530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5" name="Rectangle 184"/>
            <p:cNvSpPr/>
            <p:nvPr/>
          </p:nvSpPr>
          <p:spPr>
            <a:xfrm>
              <a:off x="1442221" y="239530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6" name="Rectangle 185"/>
            <p:cNvSpPr/>
            <p:nvPr/>
          </p:nvSpPr>
          <p:spPr>
            <a:xfrm>
              <a:off x="1021215" y="263925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7" name="Rectangle 186"/>
            <p:cNvSpPr/>
            <p:nvPr/>
          </p:nvSpPr>
          <p:spPr>
            <a:xfrm>
              <a:off x="1442221" y="263925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188" name="Rectangle 187"/>
            <p:cNvSpPr/>
            <p:nvPr/>
          </p:nvSpPr>
          <p:spPr>
            <a:xfrm>
              <a:off x="3761660" y="893654"/>
              <a:ext cx="457519" cy="1984843"/>
            </a:xfrm>
            <a:prstGeom prst="rect">
              <a:avLst/>
            </a:prstGeom>
            <a:solidFill>
              <a:srgbClr val="FFC744"/>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3811928" y="924510"/>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	</a:t>
              </a:r>
            </a:p>
          </p:txBody>
        </p:sp>
        <p:sp>
          <p:nvSpPr>
            <p:cNvPr id="190" name="Rectangle 189"/>
            <p:cNvSpPr/>
            <p:nvPr/>
          </p:nvSpPr>
          <p:spPr>
            <a:xfrm>
              <a:off x="3811928" y="1168460"/>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1" name="Rectangle 190"/>
            <p:cNvSpPr/>
            <p:nvPr/>
          </p:nvSpPr>
          <p:spPr>
            <a:xfrm>
              <a:off x="3808708" y="1416429"/>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2" name="Rectangle 191"/>
            <p:cNvSpPr/>
            <p:nvPr/>
          </p:nvSpPr>
          <p:spPr>
            <a:xfrm>
              <a:off x="3808708" y="1656181"/>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3" name="Rectangle 192"/>
            <p:cNvSpPr/>
            <p:nvPr/>
          </p:nvSpPr>
          <p:spPr>
            <a:xfrm>
              <a:off x="3811928" y="1895934"/>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4" name="Rectangle 193"/>
            <p:cNvSpPr/>
            <p:nvPr/>
          </p:nvSpPr>
          <p:spPr>
            <a:xfrm>
              <a:off x="3811928" y="2139884"/>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5" name="Rectangle 194"/>
            <p:cNvSpPr/>
            <p:nvPr/>
          </p:nvSpPr>
          <p:spPr>
            <a:xfrm>
              <a:off x="3808708" y="2387853"/>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6" name="Rectangle 195"/>
            <p:cNvSpPr/>
            <p:nvPr/>
          </p:nvSpPr>
          <p:spPr>
            <a:xfrm>
              <a:off x="3808708" y="2627605"/>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7" name="Rectangle 196"/>
            <p:cNvSpPr/>
            <p:nvPr/>
          </p:nvSpPr>
          <p:spPr>
            <a:xfrm>
              <a:off x="3810361" y="1048311"/>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8" name="Rectangle 197"/>
            <p:cNvSpPr/>
            <p:nvPr/>
          </p:nvSpPr>
          <p:spPr>
            <a:xfrm>
              <a:off x="3810361" y="1292262"/>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199" name="Rectangle 198"/>
            <p:cNvSpPr/>
            <p:nvPr/>
          </p:nvSpPr>
          <p:spPr>
            <a:xfrm>
              <a:off x="3807141" y="1540230"/>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0" name="Rectangle 199"/>
            <p:cNvSpPr/>
            <p:nvPr/>
          </p:nvSpPr>
          <p:spPr>
            <a:xfrm>
              <a:off x="3807141" y="1779983"/>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1" name="Rectangle 200"/>
            <p:cNvSpPr/>
            <p:nvPr/>
          </p:nvSpPr>
          <p:spPr>
            <a:xfrm>
              <a:off x="3810361" y="2019735"/>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2" name="Rectangle 201"/>
            <p:cNvSpPr/>
            <p:nvPr/>
          </p:nvSpPr>
          <p:spPr>
            <a:xfrm>
              <a:off x="3810361" y="2263686"/>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3" name="Rectangle 202"/>
            <p:cNvSpPr/>
            <p:nvPr/>
          </p:nvSpPr>
          <p:spPr>
            <a:xfrm>
              <a:off x="3807141" y="2511654"/>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4" name="Rectangle 203"/>
            <p:cNvSpPr/>
            <p:nvPr/>
          </p:nvSpPr>
          <p:spPr>
            <a:xfrm>
              <a:off x="3807141" y="2751406"/>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5" name="Rectangle 204"/>
            <p:cNvSpPr/>
            <p:nvPr/>
          </p:nvSpPr>
          <p:spPr>
            <a:xfrm>
              <a:off x="4277607" y="895116"/>
              <a:ext cx="457519" cy="1984843"/>
            </a:xfrm>
            <a:prstGeom prst="rect">
              <a:avLst/>
            </a:prstGeom>
            <a:solidFill>
              <a:srgbClr val="FFC744"/>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4327875" y="925972"/>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	</a:t>
              </a:r>
            </a:p>
          </p:txBody>
        </p:sp>
        <p:sp>
          <p:nvSpPr>
            <p:cNvPr id="207" name="Rectangle 206"/>
            <p:cNvSpPr/>
            <p:nvPr/>
          </p:nvSpPr>
          <p:spPr>
            <a:xfrm>
              <a:off x="4327875" y="1169922"/>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8" name="Rectangle 207"/>
            <p:cNvSpPr/>
            <p:nvPr/>
          </p:nvSpPr>
          <p:spPr>
            <a:xfrm>
              <a:off x="4324655" y="1417891"/>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09" name="Rectangle 208"/>
            <p:cNvSpPr/>
            <p:nvPr/>
          </p:nvSpPr>
          <p:spPr>
            <a:xfrm>
              <a:off x="4324655" y="1657643"/>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0" name="Rectangle 209"/>
            <p:cNvSpPr/>
            <p:nvPr/>
          </p:nvSpPr>
          <p:spPr>
            <a:xfrm>
              <a:off x="4327875" y="1897395"/>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1" name="Rectangle 210"/>
            <p:cNvSpPr/>
            <p:nvPr/>
          </p:nvSpPr>
          <p:spPr>
            <a:xfrm>
              <a:off x="4327875" y="2141346"/>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2" name="Rectangle 211"/>
            <p:cNvSpPr/>
            <p:nvPr/>
          </p:nvSpPr>
          <p:spPr>
            <a:xfrm>
              <a:off x="4324655" y="2389314"/>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3" name="Rectangle 212"/>
            <p:cNvSpPr/>
            <p:nvPr/>
          </p:nvSpPr>
          <p:spPr>
            <a:xfrm>
              <a:off x="4324655" y="2629067"/>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4" name="Rectangle 213"/>
            <p:cNvSpPr/>
            <p:nvPr/>
          </p:nvSpPr>
          <p:spPr>
            <a:xfrm>
              <a:off x="4326308" y="1049773"/>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5" name="Rectangle 214"/>
            <p:cNvSpPr/>
            <p:nvPr/>
          </p:nvSpPr>
          <p:spPr>
            <a:xfrm>
              <a:off x="4326308" y="1293724"/>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6" name="Rectangle 215"/>
            <p:cNvSpPr/>
            <p:nvPr/>
          </p:nvSpPr>
          <p:spPr>
            <a:xfrm>
              <a:off x="4323088" y="1541692"/>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7" name="Rectangle 216"/>
            <p:cNvSpPr/>
            <p:nvPr/>
          </p:nvSpPr>
          <p:spPr>
            <a:xfrm>
              <a:off x="4323088" y="1781445"/>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8" name="Rectangle 217"/>
            <p:cNvSpPr/>
            <p:nvPr/>
          </p:nvSpPr>
          <p:spPr>
            <a:xfrm>
              <a:off x="4326308" y="2021197"/>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19" name="Rectangle 218"/>
            <p:cNvSpPr/>
            <p:nvPr/>
          </p:nvSpPr>
          <p:spPr>
            <a:xfrm>
              <a:off x="4326308" y="2265148"/>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20" name="Rectangle 219"/>
            <p:cNvSpPr/>
            <p:nvPr/>
          </p:nvSpPr>
          <p:spPr>
            <a:xfrm>
              <a:off x="4323088" y="2513116"/>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sp>
          <p:nvSpPr>
            <p:cNvPr id="221" name="Rectangle 220"/>
            <p:cNvSpPr/>
            <p:nvPr/>
          </p:nvSpPr>
          <p:spPr>
            <a:xfrm>
              <a:off x="4323088" y="2752868"/>
              <a:ext cx="365760" cy="97329"/>
            </a:xfrm>
            <a:prstGeom prst="rect">
              <a:avLst/>
            </a:prstGeom>
            <a:solidFill>
              <a:srgbClr val="5B9BD5">
                <a:lumMod val="60000"/>
                <a:lumOff val="40000"/>
              </a:srgbClr>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black"/>
                  </a:solidFill>
                  <a:effectLst/>
                  <a:uLnTx/>
                  <a:uFillTx/>
                  <a:latin typeface="Calibri" panose="020F0502020204030204"/>
                  <a:ea typeface="+mn-ea"/>
                  <a:cs typeface="+mn-cs"/>
                </a:rPr>
                <a:t>LD/ST</a:t>
              </a:r>
            </a:p>
          </p:txBody>
        </p:sp>
        <p:grpSp>
          <p:nvGrpSpPr>
            <p:cNvPr id="222" name="Group 221"/>
            <p:cNvGrpSpPr/>
            <p:nvPr/>
          </p:nvGrpSpPr>
          <p:grpSpPr>
            <a:xfrm>
              <a:off x="4793554" y="894476"/>
              <a:ext cx="917079" cy="1984843"/>
              <a:chOff x="7982935" y="2249056"/>
              <a:chExt cx="917079" cy="3451226"/>
            </a:xfrm>
          </p:grpSpPr>
          <p:sp>
            <p:nvSpPr>
              <p:cNvPr id="267" name="Rectangle 266"/>
              <p:cNvSpPr/>
              <p:nvPr/>
            </p:nvSpPr>
            <p:spPr>
              <a:xfrm>
                <a:off x="7982935" y="2249056"/>
                <a:ext cx="424972" cy="3451226"/>
              </a:xfrm>
              <a:prstGeom prst="rect">
                <a:avLst/>
              </a:prstGeom>
              <a:solidFill>
                <a:srgbClr val="FFC744"/>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Rectangle 267"/>
              <p:cNvSpPr/>
              <p:nvPr/>
            </p:nvSpPr>
            <p:spPr>
              <a:xfrm>
                <a:off x="8038644" y="2308112"/>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69" name="Rectangle 268"/>
              <p:cNvSpPr/>
              <p:nvPr/>
            </p:nvSpPr>
            <p:spPr>
              <a:xfrm>
                <a:off x="8035881" y="3163456"/>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70" name="Rectangle 269"/>
              <p:cNvSpPr/>
              <p:nvPr/>
            </p:nvSpPr>
            <p:spPr>
              <a:xfrm>
                <a:off x="8038644" y="3997214"/>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71" name="Rectangle 270"/>
              <p:cNvSpPr/>
              <p:nvPr/>
            </p:nvSpPr>
            <p:spPr>
              <a:xfrm>
                <a:off x="8035881" y="4852558"/>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72" name="Rectangle 271"/>
              <p:cNvSpPr/>
              <p:nvPr/>
            </p:nvSpPr>
            <p:spPr>
              <a:xfrm>
                <a:off x="8475042" y="2249056"/>
                <a:ext cx="424972" cy="3451226"/>
              </a:xfrm>
              <a:prstGeom prst="rect">
                <a:avLst/>
              </a:prstGeom>
              <a:solidFill>
                <a:srgbClr val="FFC744"/>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3" name="Rectangle 272"/>
              <p:cNvSpPr/>
              <p:nvPr/>
            </p:nvSpPr>
            <p:spPr>
              <a:xfrm>
                <a:off x="8530751" y="2308112"/>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74" name="Rectangle 273"/>
              <p:cNvSpPr/>
              <p:nvPr/>
            </p:nvSpPr>
            <p:spPr>
              <a:xfrm>
                <a:off x="8527988" y="3163456"/>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75" name="Rectangle 274"/>
              <p:cNvSpPr/>
              <p:nvPr/>
            </p:nvSpPr>
            <p:spPr>
              <a:xfrm>
                <a:off x="8530751" y="3997214"/>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sp>
            <p:nvSpPr>
              <p:cNvPr id="276" name="Rectangle 275"/>
              <p:cNvSpPr/>
              <p:nvPr/>
            </p:nvSpPr>
            <p:spPr>
              <a:xfrm>
                <a:off x="8527988" y="4852558"/>
                <a:ext cx="313822" cy="788662"/>
              </a:xfrm>
              <a:prstGeom prst="rect">
                <a:avLst/>
              </a:prstGeom>
              <a:solidFill>
                <a:srgbClr val="00B05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SFU</a:t>
                </a:r>
              </a:p>
            </p:txBody>
          </p:sp>
        </p:grpSp>
        <p:sp>
          <p:nvSpPr>
            <p:cNvPr id="223" name="Rounded Rectangle 83"/>
            <p:cNvSpPr/>
            <p:nvPr/>
          </p:nvSpPr>
          <p:spPr>
            <a:xfrm>
              <a:off x="133347" y="2917356"/>
              <a:ext cx="5577286" cy="99699"/>
            </a:xfrm>
            <a:prstGeom prst="roundRect">
              <a:avLst/>
            </a:prstGeom>
            <a:solidFill>
              <a:srgbClr val="70AD47">
                <a:lumMod val="40000"/>
                <a:lumOff val="60000"/>
              </a:srgb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Interconnect Network</a:t>
              </a:r>
            </a:p>
          </p:txBody>
        </p:sp>
        <p:sp>
          <p:nvSpPr>
            <p:cNvPr id="224" name="Rectangle 223"/>
            <p:cNvSpPr/>
            <p:nvPr/>
          </p:nvSpPr>
          <p:spPr>
            <a:xfrm>
              <a:off x="133346" y="3048495"/>
              <a:ext cx="5577286" cy="129271"/>
            </a:xfrm>
            <a:prstGeom prst="rect">
              <a:avLst/>
            </a:prstGeom>
            <a:solidFill>
              <a:srgbClr val="E7E6E6">
                <a:lumMod val="90000"/>
              </a:srgb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Shared Memory/L1 Cache</a:t>
              </a:r>
            </a:p>
          </p:txBody>
        </p:sp>
        <p:sp>
          <p:nvSpPr>
            <p:cNvPr id="225" name="Rectangle 224"/>
            <p:cNvSpPr/>
            <p:nvPr/>
          </p:nvSpPr>
          <p:spPr>
            <a:xfrm>
              <a:off x="133345" y="3206256"/>
              <a:ext cx="5577286" cy="105177"/>
            </a:xfrm>
            <a:prstGeom prst="rect">
              <a:avLst/>
            </a:prstGeom>
            <a:solidFill>
              <a:srgbClr val="E7E6E6">
                <a:lumMod val="90000"/>
              </a:srgb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Constant Cache</a:t>
              </a:r>
            </a:p>
          </p:txBody>
        </p:sp>
        <p:sp>
          <p:nvSpPr>
            <p:cNvPr id="226" name="Rectangle 225"/>
            <p:cNvSpPr/>
            <p:nvPr/>
          </p:nvSpPr>
          <p:spPr>
            <a:xfrm>
              <a:off x="133345" y="267329"/>
              <a:ext cx="1325880" cy="106253"/>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black"/>
                  </a:solidFill>
                  <a:effectLst/>
                  <a:uLnTx/>
                  <a:uFillTx/>
                  <a:latin typeface="Calibri" panose="020F0502020204030204"/>
                  <a:ea typeface="+mn-ea"/>
                  <a:cs typeface="+mn-cs"/>
                </a:rPr>
                <a:t>Wavefront</a:t>
              </a: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 Scheduler</a:t>
              </a:r>
            </a:p>
          </p:txBody>
        </p:sp>
        <p:sp>
          <p:nvSpPr>
            <p:cNvPr id="227" name="Rectangle 226"/>
            <p:cNvSpPr/>
            <p:nvPr/>
          </p:nvSpPr>
          <p:spPr>
            <a:xfrm>
              <a:off x="1939914" y="896417"/>
              <a:ext cx="1724124" cy="1984843"/>
            </a:xfrm>
            <a:prstGeom prst="rect">
              <a:avLst/>
            </a:prstGeom>
            <a:solidFill>
              <a:srgbClr val="FFDD9C"/>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28" name="Rectangle 227"/>
            <p:cNvSpPr/>
            <p:nvPr/>
          </p:nvSpPr>
          <p:spPr>
            <a:xfrm>
              <a:off x="1986266" y="92928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29" name="Rectangle 228"/>
            <p:cNvSpPr/>
            <p:nvPr/>
          </p:nvSpPr>
          <p:spPr>
            <a:xfrm>
              <a:off x="2407272" y="92928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0" name="Rectangle 229"/>
            <p:cNvSpPr/>
            <p:nvPr/>
          </p:nvSpPr>
          <p:spPr>
            <a:xfrm>
              <a:off x="1986266" y="117323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1" name="Rectangle 230"/>
            <p:cNvSpPr/>
            <p:nvPr/>
          </p:nvSpPr>
          <p:spPr>
            <a:xfrm>
              <a:off x="2407272" y="117323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2" name="Rectangle 231"/>
            <p:cNvSpPr/>
            <p:nvPr/>
          </p:nvSpPr>
          <p:spPr>
            <a:xfrm>
              <a:off x="1985308" y="141718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3" name="Rectangle 232"/>
            <p:cNvSpPr/>
            <p:nvPr/>
          </p:nvSpPr>
          <p:spPr>
            <a:xfrm>
              <a:off x="2406314" y="141718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4" name="Rectangle 233"/>
            <p:cNvSpPr/>
            <p:nvPr/>
          </p:nvSpPr>
          <p:spPr>
            <a:xfrm>
              <a:off x="1985308" y="166113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5" name="Rectangle 234"/>
            <p:cNvSpPr/>
            <p:nvPr/>
          </p:nvSpPr>
          <p:spPr>
            <a:xfrm>
              <a:off x="2406314" y="166113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6" name="Rectangle 235"/>
            <p:cNvSpPr/>
            <p:nvPr/>
          </p:nvSpPr>
          <p:spPr>
            <a:xfrm>
              <a:off x="1985308" y="190508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7" name="Rectangle 236"/>
            <p:cNvSpPr/>
            <p:nvPr/>
          </p:nvSpPr>
          <p:spPr>
            <a:xfrm>
              <a:off x="2406314" y="190508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8" name="Rectangle 237"/>
            <p:cNvSpPr/>
            <p:nvPr/>
          </p:nvSpPr>
          <p:spPr>
            <a:xfrm>
              <a:off x="1985308" y="214903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39" name="Rectangle 238"/>
            <p:cNvSpPr/>
            <p:nvPr/>
          </p:nvSpPr>
          <p:spPr>
            <a:xfrm>
              <a:off x="2406314" y="214903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0" name="Rectangle 239"/>
            <p:cNvSpPr/>
            <p:nvPr/>
          </p:nvSpPr>
          <p:spPr>
            <a:xfrm>
              <a:off x="1984350" y="239298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1" name="Rectangle 240"/>
            <p:cNvSpPr/>
            <p:nvPr/>
          </p:nvSpPr>
          <p:spPr>
            <a:xfrm>
              <a:off x="2405356" y="239298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2" name="Rectangle 241"/>
            <p:cNvSpPr/>
            <p:nvPr/>
          </p:nvSpPr>
          <p:spPr>
            <a:xfrm>
              <a:off x="1984350" y="2636940"/>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3" name="Rectangle 242"/>
            <p:cNvSpPr/>
            <p:nvPr/>
          </p:nvSpPr>
          <p:spPr>
            <a:xfrm>
              <a:off x="2405356" y="2636940"/>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4" name="Rectangle 243"/>
            <p:cNvSpPr/>
            <p:nvPr/>
          </p:nvSpPr>
          <p:spPr>
            <a:xfrm>
              <a:off x="2829699" y="92928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5" name="Rectangle 244"/>
            <p:cNvSpPr/>
            <p:nvPr/>
          </p:nvSpPr>
          <p:spPr>
            <a:xfrm>
              <a:off x="3250705" y="929285"/>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6" name="Rectangle 245"/>
            <p:cNvSpPr/>
            <p:nvPr/>
          </p:nvSpPr>
          <p:spPr>
            <a:xfrm>
              <a:off x="2829699" y="117323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7" name="Rectangle 246"/>
            <p:cNvSpPr/>
            <p:nvPr/>
          </p:nvSpPr>
          <p:spPr>
            <a:xfrm>
              <a:off x="3250705" y="117323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8" name="Rectangle 247"/>
            <p:cNvSpPr/>
            <p:nvPr/>
          </p:nvSpPr>
          <p:spPr>
            <a:xfrm>
              <a:off x="2828741" y="141718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49" name="Rectangle 248"/>
            <p:cNvSpPr/>
            <p:nvPr/>
          </p:nvSpPr>
          <p:spPr>
            <a:xfrm>
              <a:off x="3249747" y="1417186"/>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0" name="Rectangle 249"/>
            <p:cNvSpPr/>
            <p:nvPr/>
          </p:nvSpPr>
          <p:spPr>
            <a:xfrm>
              <a:off x="2828741" y="166113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1" name="Rectangle 250"/>
            <p:cNvSpPr/>
            <p:nvPr/>
          </p:nvSpPr>
          <p:spPr>
            <a:xfrm>
              <a:off x="3249747" y="1661137"/>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2" name="Rectangle 251"/>
            <p:cNvSpPr/>
            <p:nvPr/>
          </p:nvSpPr>
          <p:spPr>
            <a:xfrm>
              <a:off x="2828741" y="190508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3" name="Rectangle 252"/>
            <p:cNvSpPr/>
            <p:nvPr/>
          </p:nvSpPr>
          <p:spPr>
            <a:xfrm>
              <a:off x="3249747" y="190508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4" name="Rectangle 253"/>
            <p:cNvSpPr/>
            <p:nvPr/>
          </p:nvSpPr>
          <p:spPr>
            <a:xfrm>
              <a:off x="2828741" y="214903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5" name="Rectangle 254"/>
            <p:cNvSpPr/>
            <p:nvPr/>
          </p:nvSpPr>
          <p:spPr>
            <a:xfrm>
              <a:off x="3249747" y="2149038"/>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6" name="Rectangle 255"/>
            <p:cNvSpPr/>
            <p:nvPr/>
          </p:nvSpPr>
          <p:spPr>
            <a:xfrm>
              <a:off x="2827783" y="239298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7" name="Rectangle 256"/>
            <p:cNvSpPr/>
            <p:nvPr/>
          </p:nvSpPr>
          <p:spPr>
            <a:xfrm>
              <a:off x="3248789" y="2392989"/>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8" name="Rectangle 257"/>
            <p:cNvSpPr/>
            <p:nvPr/>
          </p:nvSpPr>
          <p:spPr>
            <a:xfrm>
              <a:off x="2827783" y="2636940"/>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59" name="Rectangle 258"/>
            <p:cNvSpPr/>
            <p:nvPr/>
          </p:nvSpPr>
          <p:spPr>
            <a:xfrm>
              <a:off x="3248789" y="2636940"/>
              <a:ext cx="365760" cy="210353"/>
            </a:xfrm>
            <a:prstGeom prst="rect">
              <a:avLst/>
            </a:prstGeom>
            <a:solidFill>
              <a:srgbClr val="00B0F0"/>
            </a:solidFill>
            <a:ln w="15875" cap="flat" cmpd="sng" algn="ctr">
              <a:solidFill>
                <a:sysClr val="windowText" lastClr="000000"/>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SP</a:t>
              </a:r>
            </a:p>
          </p:txBody>
        </p:sp>
        <p:sp>
          <p:nvSpPr>
            <p:cNvPr id="260" name="Rectangle 259"/>
            <p:cNvSpPr/>
            <p:nvPr/>
          </p:nvSpPr>
          <p:spPr>
            <a:xfrm>
              <a:off x="4384751" y="271435"/>
              <a:ext cx="1325880" cy="105177"/>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black"/>
                  </a:solidFill>
                  <a:effectLst/>
                  <a:uLnTx/>
                  <a:uFillTx/>
                  <a:latin typeface="Calibri" panose="020F0502020204030204"/>
                  <a:ea typeface="+mn-ea"/>
                  <a:cs typeface="+mn-cs"/>
                </a:rPr>
                <a:t>Wavefront</a:t>
              </a: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 Scheduler</a:t>
              </a:r>
            </a:p>
          </p:txBody>
        </p:sp>
        <p:sp>
          <p:nvSpPr>
            <p:cNvPr id="261" name="Rectangle 260"/>
            <p:cNvSpPr/>
            <p:nvPr/>
          </p:nvSpPr>
          <p:spPr>
            <a:xfrm>
              <a:off x="2969584" y="269875"/>
              <a:ext cx="1325880" cy="106253"/>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black"/>
                  </a:solidFill>
                  <a:effectLst/>
                  <a:uLnTx/>
                  <a:uFillTx/>
                  <a:latin typeface="Calibri" panose="020F0502020204030204"/>
                  <a:ea typeface="+mn-ea"/>
                  <a:cs typeface="+mn-cs"/>
                </a:rPr>
                <a:t>Wavefront</a:t>
              </a: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 Scheduler</a:t>
              </a:r>
            </a:p>
          </p:txBody>
        </p:sp>
        <p:sp>
          <p:nvSpPr>
            <p:cNvPr id="262" name="Rectangle 261"/>
            <p:cNvSpPr/>
            <p:nvPr/>
          </p:nvSpPr>
          <p:spPr>
            <a:xfrm>
              <a:off x="1548511" y="405287"/>
              <a:ext cx="1325880" cy="105177"/>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Dispatch Unit</a:t>
              </a:r>
            </a:p>
          </p:txBody>
        </p:sp>
        <p:sp>
          <p:nvSpPr>
            <p:cNvPr id="263" name="Rectangle 262"/>
            <p:cNvSpPr/>
            <p:nvPr/>
          </p:nvSpPr>
          <p:spPr>
            <a:xfrm>
              <a:off x="133345" y="409815"/>
              <a:ext cx="1325880" cy="105177"/>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Dispatch Unit</a:t>
              </a:r>
            </a:p>
          </p:txBody>
        </p:sp>
        <p:sp>
          <p:nvSpPr>
            <p:cNvPr id="264" name="Rectangle 263"/>
            <p:cNvSpPr/>
            <p:nvPr/>
          </p:nvSpPr>
          <p:spPr>
            <a:xfrm>
              <a:off x="4384751" y="406328"/>
              <a:ext cx="1325880" cy="105177"/>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Dispatch Unit</a:t>
              </a:r>
            </a:p>
          </p:txBody>
        </p:sp>
        <p:sp>
          <p:nvSpPr>
            <p:cNvPr id="265" name="Rectangle 264"/>
            <p:cNvSpPr/>
            <p:nvPr/>
          </p:nvSpPr>
          <p:spPr>
            <a:xfrm>
              <a:off x="2969584" y="405885"/>
              <a:ext cx="1325880" cy="105177"/>
            </a:xfrm>
            <a:prstGeom prst="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Dispatch Unit</a:t>
              </a:r>
            </a:p>
          </p:txBody>
        </p:sp>
        <p:sp>
          <p:nvSpPr>
            <p:cNvPr id="266" name="Rectangle 265"/>
            <p:cNvSpPr/>
            <p:nvPr/>
          </p:nvSpPr>
          <p:spPr>
            <a:xfrm>
              <a:off x="133345" y="3342873"/>
              <a:ext cx="5577286" cy="105177"/>
            </a:xfrm>
            <a:prstGeom prst="rect">
              <a:avLst/>
            </a:prstGeom>
            <a:solidFill>
              <a:srgbClr val="E7E6E6">
                <a:lumMod val="90000"/>
              </a:srgbClr>
            </a:solidFill>
            <a:ln w="158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Texture Cache</a:t>
              </a:r>
            </a:p>
          </p:txBody>
        </p:sp>
      </p:grpSp>
    </p:spTree>
    <p:extLst>
      <p:ext uri="{BB962C8B-B14F-4D97-AF65-F5344CB8AC3E}">
        <p14:creationId xmlns:p14="http://schemas.microsoft.com/office/powerpoint/2010/main" val="2453484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74388" y="3057506"/>
            <a:ext cx="8595360" cy="3482993"/>
          </a:xfrm>
        </p:spPr>
        <p:txBody>
          <a:bodyPr/>
          <a:lstStyle/>
          <a:p>
            <a:r>
              <a:rPr lang="en-US" dirty="0"/>
              <a:t>The </a:t>
            </a:r>
            <a:r>
              <a:rPr lang="en-US" dirty="0" err="1"/>
              <a:t>datapath</a:t>
            </a:r>
            <a:r>
              <a:rPr lang="en-US" dirty="0"/>
              <a:t> can be modeled as a simple queuing system</a:t>
            </a:r>
          </a:p>
          <a:p>
            <a:pPr lvl="1"/>
            <a:r>
              <a:rPr lang="en-US" dirty="0"/>
              <a:t>Component with the highest utilization is the bottleneck</a:t>
            </a:r>
          </a:p>
          <a:p>
            <a:r>
              <a:rPr lang="en-US" dirty="0">
                <a:solidFill>
                  <a:srgbClr val="00B0F0"/>
                </a:solidFill>
              </a:rPr>
              <a:t>Utilization Law [Jain, 1991]:</a:t>
            </a:r>
          </a:p>
          <a:p>
            <a:pPr lvl="1"/>
            <a:r>
              <a:rPr lang="en-US" dirty="0"/>
              <a:t>Utilization = Service time * Throughput</a:t>
            </a:r>
          </a:p>
          <a:p>
            <a:pPr lvl="1"/>
            <a:r>
              <a:rPr lang="en-US" dirty="0"/>
              <a:t>SP and SFU units have deterministic service times</a:t>
            </a:r>
          </a:p>
          <a:p>
            <a:pPr lvl="1"/>
            <a:r>
              <a:rPr lang="en-US" dirty="0"/>
              <a:t>LD/ST unit waits for response from the memory system</a:t>
            </a:r>
          </a:p>
          <a:p>
            <a:pPr lvl="1"/>
            <a:r>
              <a:rPr lang="en-US" dirty="0">
                <a:solidFill>
                  <a:srgbClr val="00B0F0"/>
                </a:solidFill>
              </a:rPr>
              <a:t>Used to calculate the component with highest utilization</a:t>
            </a:r>
          </a:p>
          <a:p>
            <a:r>
              <a:rPr lang="en-US" dirty="0">
                <a:solidFill>
                  <a:schemeClr val="accent2"/>
                </a:solidFill>
              </a:rPr>
              <a:t>Little’s Law [Little, OR 1961]: </a:t>
            </a:r>
          </a:p>
          <a:p>
            <a:pPr lvl="1"/>
            <a:r>
              <a:rPr lang="en-US" dirty="0"/>
              <a:t>Number of jobs in the system = Arrival rate * Response time</a:t>
            </a:r>
          </a:p>
          <a:p>
            <a:pPr lvl="1"/>
            <a:r>
              <a:rPr lang="en-US" dirty="0"/>
              <a:t>Response time includes queuing delays</a:t>
            </a:r>
          </a:p>
          <a:p>
            <a:pPr lvl="1"/>
            <a:r>
              <a:rPr lang="en-US" dirty="0">
                <a:solidFill>
                  <a:schemeClr val="accent2"/>
                </a:solidFill>
              </a:rPr>
              <a:t>Used to estimate Response Time of memory instructions in LD/ST unit</a:t>
            </a:r>
          </a:p>
          <a:p>
            <a:pPr lvl="1"/>
            <a:endParaRPr lang="en-US" dirty="0"/>
          </a:p>
          <a:p>
            <a:endParaRPr lang="en-US" dirty="0"/>
          </a:p>
        </p:txBody>
      </p:sp>
      <p:sp>
        <p:nvSpPr>
          <p:cNvPr id="4" name="Text Placeholder 3"/>
          <p:cNvSpPr>
            <a:spLocks noGrp="1"/>
          </p:cNvSpPr>
          <p:nvPr>
            <p:ph type="body" sz="quarter" idx="10"/>
          </p:nvPr>
        </p:nvSpPr>
        <p:spPr/>
        <p:txBody>
          <a:bodyPr/>
          <a:lstStyle/>
          <a:p>
            <a:r>
              <a:rPr lang="en-US" dirty="0"/>
              <a:t>Analyzing Core Bottlenecks</a:t>
            </a:r>
          </a:p>
        </p:txBody>
      </p:sp>
      <p:grpSp>
        <p:nvGrpSpPr>
          <p:cNvPr id="5" name="Group 4"/>
          <p:cNvGrpSpPr/>
          <p:nvPr/>
        </p:nvGrpSpPr>
        <p:grpSpPr>
          <a:xfrm>
            <a:off x="612465" y="1072573"/>
            <a:ext cx="8257283" cy="1952165"/>
            <a:chOff x="0" y="89319"/>
            <a:chExt cx="8257283" cy="2427658"/>
          </a:xfrm>
        </p:grpSpPr>
        <p:sp>
          <p:nvSpPr>
            <p:cNvPr id="6" name="Cube 5"/>
            <p:cNvSpPr/>
            <p:nvPr/>
          </p:nvSpPr>
          <p:spPr>
            <a:xfrm>
              <a:off x="2880606" y="89319"/>
              <a:ext cx="1146809"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tr-TR" sz="1600" b="1" baseline="-25000" dirty="0">
                  <a:solidFill>
                    <a:schemeClr val="tx1"/>
                  </a:solidFill>
                </a:rPr>
                <a:t>S</a:t>
              </a:r>
              <a:r>
                <a:rPr lang="en-US" sz="1600" b="1" baseline="-25000" dirty="0">
                  <a:solidFill>
                    <a:schemeClr val="tx1"/>
                  </a:solidFill>
                </a:rPr>
                <a:t>P</a:t>
              </a:r>
            </a:p>
          </p:txBody>
        </p:sp>
        <p:sp>
          <p:nvSpPr>
            <p:cNvPr id="7" name="Cube 6"/>
            <p:cNvSpPr/>
            <p:nvPr/>
          </p:nvSpPr>
          <p:spPr>
            <a:xfrm>
              <a:off x="2880605" y="745645"/>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SFU</a:t>
              </a:r>
            </a:p>
          </p:txBody>
        </p:sp>
        <p:sp>
          <p:nvSpPr>
            <p:cNvPr id="8" name="Cube 7"/>
            <p:cNvSpPr/>
            <p:nvPr/>
          </p:nvSpPr>
          <p:spPr>
            <a:xfrm>
              <a:off x="2875909" y="1374422"/>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IDOC</a:t>
              </a:r>
              <a:r>
                <a:rPr lang="en-US" sz="1600" b="1" baseline="-25000" dirty="0">
                  <a:solidFill>
                    <a:schemeClr val="tx1"/>
                  </a:solidFill>
                </a:rPr>
                <a:t>LDST</a:t>
              </a:r>
            </a:p>
          </p:txBody>
        </p:sp>
        <p:sp>
          <p:nvSpPr>
            <p:cNvPr id="9" name="Cube 8"/>
            <p:cNvSpPr/>
            <p:nvPr/>
          </p:nvSpPr>
          <p:spPr>
            <a:xfrm>
              <a:off x="4244934" y="89319"/>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SP</a:t>
              </a:r>
            </a:p>
          </p:txBody>
        </p:sp>
        <p:sp>
          <p:nvSpPr>
            <p:cNvPr id="10" name="Cube 9"/>
            <p:cNvSpPr/>
            <p:nvPr/>
          </p:nvSpPr>
          <p:spPr>
            <a:xfrm>
              <a:off x="4240237" y="745645"/>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SFU</a:t>
              </a:r>
            </a:p>
          </p:txBody>
        </p:sp>
        <p:sp>
          <p:nvSpPr>
            <p:cNvPr id="11" name="Cube 10"/>
            <p:cNvSpPr/>
            <p:nvPr/>
          </p:nvSpPr>
          <p:spPr>
            <a:xfrm>
              <a:off x="4235541" y="1374422"/>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a:t>
              </a:r>
              <a:r>
                <a:rPr lang="en-US" sz="1600" b="1" baseline="-25000" dirty="0">
                  <a:solidFill>
                    <a:schemeClr val="tx1"/>
                  </a:solidFill>
                </a:rPr>
                <a:t>LDST</a:t>
              </a:r>
            </a:p>
          </p:txBody>
        </p:sp>
        <p:sp>
          <p:nvSpPr>
            <p:cNvPr id="12" name="Cube 11"/>
            <p:cNvSpPr/>
            <p:nvPr/>
          </p:nvSpPr>
          <p:spPr>
            <a:xfrm>
              <a:off x="5609539" y="89319"/>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SP</a:t>
              </a:r>
            </a:p>
          </p:txBody>
        </p:sp>
        <p:sp>
          <p:nvSpPr>
            <p:cNvPr id="13" name="Cube 12"/>
            <p:cNvSpPr/>
            <p:nvPr/>
          </p:nvSpPr>
          <p:spPr>
            <a:xfrm>
              <a:off x="5604842" y="745645"/>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SFU</a:t>
              </a:r>
            </a:p>
          </p:txBody>
        </p:sp>
        <p:sp>
          <p:nvSpPr>
            <p:cNvPr id="14" name="Cube 13"/>
            <p:cNvSpPr/>
            <p:nvPr/>
          </p:nvSpPr>
          <p:spPr>
            <a:xfrm>
              <a:off x="5600146" y="1374422"/>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OCEX</a:t>
              </a:r>
              <a:r>
                <a:rPr lang="en-US" sz="1600" b="1" baseline="-25000" dirty="0">
                  <a:solidFill>
                    <a:schemeClr val="tx1"/>
                  </a:solidFill>
                </a:rPr>
                <a:t>LDST</a:t>
              </a:r>
            </a:p>
          </p:txBody>
        </p:sp>
        <p:sp>
          <p:nvSpPr>
            <p:cNvPr id="15" name="Cube 14"/>
            <p:cNvSpPr/>
            <p:nvPr/>
          </p:nvSpPr>
          <p:spPr>
            <a:xfrm>
              <a:off x="6974144" y="89319"/>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SP</a:t>
              </a:r>
            </a:p>
          </p:txBody>
        </p:sp>
        <p:sp>
          <p:nvSpPr>
            <p:cNvPr id="16" name="Cube 15"/>
            <p:cNvSpPr/>
            <p:nvPr/>
          </p:nvSpPr>
          <p:spPr>
            <a:xfrm>
              <a:off x="6969447" y="745645"/>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SFU</a:t>
              </a:r>
            </a:p>
          </p:txBody>
        </p:sp>
        <p:sp>
          <p:nvSpPr>
            <p:cNvPr id="17" name="Cube 16"/>
            <p:cNvSpPr/>
            <p:nvPr/>
          </p:nvSpPr>
          <p:spPr>
            <a:xfrm>
              <a:off x="6964751" y="1374422"/>
              <a:ext cx="1143000" cy="466726"/>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EX</a:t>
              </a:r>
              <a:r>
                <a:rPr lang="en-US" sz="1600" b="1" baseline="-25000" dirty="0">
                  <a:solidFill>
                    <a:schemeClr val="tx1"/>
                  </a:solidFill>
                </a:rPr>
                <a:t>LDST</a:t>
              </a:r>
            </a:p>
          </p:txBody>
        </p:sp>
        <p:sp>
          <p:nvSpPr>
            <p:cNvPr id="18" name="Cube 17"/>
            <p:cNvSpPr/>
            <p:nvPr/>
          </p:nvSpPr>
          <p:spPr>
            <a:xfrm>
              <a:off x="1442053" y="497486"/>
              <a:ext cx="1143000" cy="929990"/>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err="1">
                  <a:solidFill>
                    <a:schemeClr val="tx1"/>
                  </a:solidFill>
                </a:rPr>
                <a:t>Wavefront</a:t>
              </a:r>
              <a:endParaRPr lang="en-US" sz="1600" b="1" dirty="0">
                <a:solidFill>
                  <a:schemeClr val="tx1"/>
                </a:solidFill>
              </a:endParaRPr>
            </a:p>
            <a:p>
              <a:pPr algn="ctr"/>
              <a:r>
                <a:rPr lang="en-US" sz="1600" b="1" dirty="0">
                  <a:solidFill>
                    <a:schemeClr val="tx1"/>
                  </a:solidFill>
                </a:rPr>
                <a:t>Scheduler</a:t>
              </a:r>
            </a:p>
            <a:p>
              <a:pPr algn="ctr"/>
              <a:r>
                <a:rPr lang="en-US" sz="1600" b="1" dirty="0">
                  <a:solidFill>
                    <a:schemeClr val="tx1"/>
                  </a:solidFill>
                </a:rPr>
                <a:t>(SCH)</a:t>
              </a:r>
            </a:p>
          </p:txBody>
        </p:sp>
        <p:sp>
          <p:nvSpPr>
            <p:cNvPr id="19" name="Cube 18"/>
            <p:cNvSpPr/>
            <p:nvPr/>
          </p:nvSpPr>
          <p:spPr>
            <a:xfrm>
              <a:off x="0" y="556045"/>
              <a:ext cx="1323058" cy="818377"/>
            </a:xfrm>
            <a:prstGeom prst="cube">
              <a:avLst>
                <a:gd name="adj" fmla="val 12097"/>
              </a:avLst>
            </a:prstGeom>
            <a:solidFill>
              <a:srgbClr val="E4E4E4"/>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chemeClr val="tx1"/>
                  </a:solidFill>
                </a:rPr>
                <a:t>Fetch/Decode</a:t>
              </a:r>
            </a:p>
            <a:p>
              <a:pPr algn="ctr"/>
              <a:r>
                <a:rPr lang="en-US" sz="1600" b="1" dirty="0">
                  <a:solidFill>
                    <a:schemeClr val="tx1"/>
                  </a:solidFill>
                </a:rPr>
                <a:t>(IFID)</a:t>
              </a:r>
            </a:p>
          </p:txBody>
        </p:sp>
        <p:cxnSp>
          <p:nvCxnSpPr>
            <p:cNvPr id="20" name="Straight Arrow Connector 19"/>
            <p:cNvCxnSpPr>
              <a:stCxn id="19" idx="4"/>
              <a:endCxn id="18" idx="2"/>
            </p:cNvCxnSpPr>
            <p:nvPr/>
          </p:nvCxnSpPr>
          <p:spPr>
            <a:xfrm>
              <a:off x="1233830" y="1014732"/>
              <a:ext cx="208223" cy="4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4"/>
              <a:endCxn id="10" idx="2"/>
            </p:cNvCxnSpPr>
            <p:nvPr/>
          </p:nvCxnSpPr>
          <p:spPr>
            <a:xfrm>
              <a:off x="3967145" y="1007238"/>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6" idx="4"/>
              <a:endCxn id="9" idx="2"/>
            </p:cNvCxnSpPr>
            <p:nvPr/>
          </p:nvCxnSpPr>
          <p:spPr>
            <a:xfrm>
              <a:off x="3970955" y="350912"/>
              <a:ext cx="2739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8" idx="4"/>
              <a:endCxn id="11" idx="2"/>
            </p:cNvCxnSpPr>
            <p:nvPr/>
          </p:nvCxnSpPr>
          <p:spPr>
            <a:xfrm>
              <a:off x="3962449" y="1636015"/>
              <a:ext cx="2730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4"/>
              <a:endCxn id="13" idx="2"/>
            </p:cNvCxnSpPr>
            <p:nvPr/>
          </p:nvCxnSpPr>
          <p:spPr>
            <a:xfrm>
              <a:off x="5326777"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9" idx="4"/>
              <a:endCxn id="12" idx="2"/>
            </p:cNvCxnSpPr>
            <p:nvPr/>
          </p:nvCxnSpPr>
          <p:spPr>
            <a:xfrm>
              <a:off x="5331474"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1" idx="4"/>
              <a:endCxn id="14" idx="2"/>
            </p:cNvCxnSpPr>
            <p:nvPr/>
          </p:nvCxnSpPr>
          <p:spPr>
            <a:xfrm>
              <a:off x="5322081"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3" idx="4"/>
              <a:endCxn id="16" idx="2"/>
            </p:cNvCxnSpPr>
            <p:nvPr/>
          </p:nvCxnSpPr>
          <p:spPr>
            <a:xfrm>
              <a:off x="6691382" y="1007238"/>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4"/>
              <a:endCxn id="15" idx="2"/>
            </p:cNvCxnSpPr>
            <p:nvPr/>
          </p:nvCxnSpPr>
          <p:spPr>
            <a:xfrm>
              <a:off x="6696079" y="350912"/>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4" idx="4"/>
              <a:endCxn id="17" idx="2"/>
            </p:cNvCxnSpPr>
            <p:nvPr/>
          </p:nvCxnSpPr>
          <p:spPr>
            <a:xfrm>
              <a:off x="6686686" y="1636015"/>
              <a:ext cx="2780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0" name="Group 29"/>
            <p:cNvGrpSpPr/>
            <p:nvPr/>
          </p:nvGrpSpPr>
          <p:grpSpPr>
            <a:xfrm>
              <a:off x="2626320" y="342751"/>
              <a:ext cx="254283" cy="1293264"/>
              <a:chOff x="3162143" y="1657454"/>
              <a:chExt cx="497280" cy="2498182"/>
            </a:xfrm>
            <a:solidFill>
              <a:srgbClr val="E4E4E4"/>
            </a:solidFill>
          </p:grpSpPr>
          <p:cxnSp>
            <p:nvCxnSpPr>
              <p:cNvPr id="39" name="Straight Connector 38"/>
              <p:cNvCxnSpPr>
                <a:stCxn id="6" idx="2"/>
              </p:cNvCxnSpPr>
              <p:nvPr/>
            </p:nvCxnSpPr>
            <p:spPr>
              <a:xfrm flipH="1">
                <a:off x="3194007" y="1673219"/>
                <a:ext cx="465416"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 idx="2"/>
              </p:cNvCxnSpPr>
              <p:nvPr/>
            </p:nvCxnSpPr>
            <p:spPr>
              <a:xfrm flipH="1" flipV="1">
                <a:off x="3162143" y="2932889"/>
                <a:ext cx="497280"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p:cNvCxnSpPr>
              <p:nvPr/>
            </p:nvCxnSpPr>
            <p:spPr>
              <a:xfrm flipH="1">
                <a:off x="3194006" y="4155636"/>
                <a:ext cx="456235" cy="0"/>
              </a:xfrm>
              <a:prstGeom prst="line">
                <a:avLst/>
              </a:prstGeom>
              <a:grpFill/>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94006" y="1657454"/>
                <a:ext cx="0" cy="24981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Left Brace 30"/>
            <p:cNvSpPr/>
            <p:nvPr/>
          </p:nvSpPr>
          <p:spPr>
            <a:xfrm rot="16200000">
              <a:off x="3331422"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2" name="Left Brace 31"/>
            <p:cNvSpPr/>
            <p:nvPr/>
          </p:nvSpPr>
          <p:spPr>
            <a:xfrm rot="16200000">
              <a:off x="4662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3" name="Left Brace 32"/>
            <p:cNvSpPr/>
            <p:nvPr/>
          </p:nvSpPr>
          <p:spPr>
            <a:xfrm rot="16200000">
              <a:off x="6058451"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4" name="Left Brace 33"/>
            <p:cNvSpPr/>
            <p:nvPr/>
          </p:nvSpPr>
          <p:spPr>
            <a:xfrm rot="16200000">
              <a:off x="7423056" y="1399161"/>
              <a:ext cx="224296" cy="120579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b="1"/>
            </a:p>
          </p:txBody>
        </p:sp>
        <p:sp>
          <p:nvSpPr>
            <p:cNvPr id="35" name="TextBox 34"/>
            <p:cNvSpPr txBox="1"/>
            <p:nvPr/>
          </p:nvSpPr>
          <p:spPr>
            <a:xfrm>
              <a:off x="2706108" y="2134234"/>
              <a:ext cx="1429815" cy="382743"/>
            </a:xfrm>
            <a:prstGeom prst="rect">
              <a:avLst/>
            </a:prstGeom>
            <a:noFill/>
          </p:spPr>
          <p:txBody>
            <a:bodyPr wrap="none" rtlCol="0">
              <a:spAutoFit/>
            </a:bodyPr>
            <a:lstStyle/>
            <a:p>
              <a:pPr algn="ctr"/>
              <a:r>
                <a:rPr lang="en-US" sz="1400" b="1" dirty="0"/>
                <a:t>Pipeline Register</a:t>
              </a:r>
            </a:p>
          </p:txBody>
        </p:sp>
        <p:sp>
          <p:nvSpPr>
            <p:cNvPr id="36" name="TextBox 35"/>
            <p:cNvSpPr txBox="1"/>
            <p:nvPr/>
          </p:nvSpPr>
          <p:spPr>
            <a:xfrm>
              <a:off x="4038854" y="2134234"/>
              <a:ext cx="1539909" cy="382743"/>
            </a:xfrm>
            <a:prstGeom prst="rect">
              <a:avLst/>
            </a:prstGeom>
            <a:noFill/>
          </p:spPr>
          <p:txBody>
            <a:bodyPr wrap="none" rtlCol="0">
              <a:spAutoFit/>
            </a:bodyPr>
            <a:lstStyle/>
            <a:p>
              <a:pPr algn="ctr"/>
              <a:r>
                <a:rPr lang="en-US" sz="1400" b="1" dirty="0"/>
                <a:t>Operand Collector</a:t>
              </a:r>
            </a:p>
          </p:txBody>
        </p:sp>
        <p:sp>
          <p:nvSpPr>
            <p:cNvPr id="37" name="TextBox 36"/>
            <p:cNvSpPr txBox="1"/>
            <p:nvPr/>
          </p:nvSpPr>
          <p:spPr>
            <a:xfrm>
              <a:off x="5481696" y="2134234"/>
              <a:ext cx="1429815" cy="382743"/>
            </a:xfrm>
            <a:prstGeom prst="rect">
              <a:avLst/>
            </a:prstGeom>
            <a:noFill/>
          </p:spPr>
          <p:txBody>
            <a:bodyPr wrap="none" rtlCol="0">
              <a:spAutoFit/>
            </a:bodyPr>
            <a:lstStyle/>
            <a:p>
              <a:pPr algn="ctr"/>
              <a:r>
                <a:rPr lang="en-US" sz="1400" b="1" dirty="0"/>
                <a:t>Pipeline Register</a:t>
              </a:r>
            </a:p>
          </p:txBody>
        </p:sp>
        <p:sp>
          <p:nvSpPr>
            <p:cNvPr id="38" name="TextBox 37"/>
            <p:cNvSpPr txBox="1"/>
            <p:nvPr/>
          </p:nvSpPr>
          <p:spPr>
            <a:xfrm>
              <a:off x="6960939" y="2129089"/>
              <a:ext cx="1296344" cy="382743"/>
            </a:xfrm>
            <a:prstGeom prst="rect">
              <a:avLst/>
            </a:prstGeom>
            <a:noFill/>
          </p:spPr>
          <p:txBody>
            <a:bodyPr wrap="square" rtlCol="0">
              <a:spAutoFit/>
            </a:bodyPr>
            <a:lstStyle/>
            <a:p>
              <a:pPr algn="ctr"/>
              <a:r>
                <a:rPr lang="en-US" sz="1400" b="1" dirty="0"/>
                <a:t>Execution Unit</a:t>
              </a:r>
            </a:p>
          </p:txBody>
        </p:sp>
      </p:grpSp>
    </p:spTree>
    <p:extLst>
      <p:ext uri="{BB962C8B-B14F-4D97-AF65-F5344CB8AC3E}">
        <p14:creationId xmlns:p14="http://schemas.microsoft.com/office/powerpoint/2010/main" val="1102510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tr-TR" sz="2400" dirty="0"/>
              <a:t>Power-gating reduces static power</a:t>
            </a:r>
          </a:p>
          <a:p>
            <a:r>
              <a:rPr lang="tr-TR" sz="2400" dirty="0"/>
              <a:t>Clock-gating reduces dynamic power</a:t>
            </a:r>
          </a:p>
          <a:p>
            <a:endParaRPr lang="tr-TR" sz="2400" dirty="0"/>
          </a:p>
          <a:p>
            <a:r>
              <a:rPr lang="tr-TR" sz="2400" dirty="0"/>
              <a:t>Power-gating leads to loss of data</a:t>
            </a:r>
            <a:endParaRPr lang="en-US" sz="2400" dirty="0"/>
          </a:p>
          <a:p>
            <a:pPr lvl="1"/>
            <a:r>
              <a:rPr lang="en-US" sz="2000" dirty="0"/>
              <a:t>Employ clock-gating for:</a:t>
            </a:r>
          </a:p>
          <a:p>
            <a:pPr lvl="2"/>
            <a:r>
              <a:rPr lang="en-US" sz="1800" dirty="0"/>
              <a:t>Instruction buffer, pipeline registers, register file banks, and LD/ST queue</a:t>
            </a:r>
            <a:endParaRPr lang="tr-TR" sz="1800" dirty="0"/>
          </a:p>
          <a:p>
            <a:pPr lvl="1"/>
            <a:endParaRPr lang="tr-TR" sz="2200" dirty="0"/>
          </a:p>
          <a:p>
            <a:r>
              <a:rPr lang="tr-TR" sz="2400" dirty="0"/>
              <a:t>Power-gating overheads</a:t>
            </a:r>
          </a:p>
          <a:p>
            <a:pPr lvl="1"/>
            <a:r>
              <a:rPr lang="tr-TR" sz="2000" dirty="0"/>
              <a:t>Wake-up delay:</a:t>
            </a:r>
            <a:r>
              <a:rPr lang="en-US" sz="2000" dirty="0"/>
              <a:t> Time to power on a component</a:t>
            </a:r>
            <a:endParaRPr lang="tr-TR" sz="2000" dirty="0"/>
          </a:p>
          <a:p>
            <a:pPr lvl="1"/>
            <a:r>
              <a:rPr lang="tr-TR" sz="2000" dirty="0"/>
              <a:t>Bre</a:t>
            </a:r>
            <a:r>
              <a:rPr lang="en-US" sz="2000" dirty="0" err="1"/>
              <a:t>ak</a:t>
            </a:r>
            <a:r>
              <a:rPr lang="en-US" sz="2000" dirty="0"/>
              <a:t>-even time: Shortest time to power-gate to compensate for the energy overhead</a:t>
            </a:r>
          </a:p>
          <a:p>
            <a:pPr lvl="1"/>
            <a:endParaRPr lang="en-US" sz="2000" dirty="0"/>
          </a:p>
          <a:p>
            <a:endParaRPr lang="en-US" dirty="0"/>
          </a:p>
        </p:txBody>
      </p:sp>
      <p:sp>
        <p:nvSpPr>
          <p:cNvPr id="4" name="Text Placeholder 3"/>
          <p:cNvSpPr>
            <a:spLocks noGrp="1"/>
          </p:cNvSpPr>
          <p:nvPr>
            <p:ph type="body" sz="quarter" idx="10"/>
          </p:nvPr>
        </p:nvSpPr>
        <p:spPr/>
        <p:txBody>
          <a:bodyPr/>
          <a:lstStyle/>
          <a:p>
            <a:r>
              <a:rPr lang="tr-TR" dirty="0"/>
              <a:t>Power- and Clock-Gatıng</a:t>
            </a:r>
            <a:endParaRPr lang="en-US" dirty="0"/>
          </a:p>
        </p:txBody>
      </p:sp>
    </p:spTree>
    <p:extLst>
      <p:ext uri="{BB962C8B-B14F-4D97-AF65-F5344CB8AC3E}">
        <p14:creationId xmlns:p14="http://schemas.microsoft.com/office/powerpoint/2010/main" val="3515678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400" dirty="0">
                <a:solidFill>
                  <a:schemeClr val="bg1">
                    <a:lumMod val="65000"/>
                  </a:schemeClr>
                </a:solidFill>
              </a:rPr>
              <a:t>Summary</a:t>
            </a:r>
          </a:p>
          <a:p>
            <a:r>
              <a:rPr lang="en-US" sz="2400" dirty="0">
                <a:solidFill>
                  <a:schemeClr val="bg1">
                    <a:lumMod val="65000"/>
                  </a:schemeClr>
                </a:solidFill>
              </a:rPr>
              <a:t>Background</a:t>
            </a:r>
          </a:p>
          <a:p>
            <a:r>
              <a:rPr lang="en-US" sz="2400" dirty="0"/>
              <a:t>Motivation and Analysis</a:t>
            </a:r>
          </a:p>
          <a:p>
            <a:r>
              <a:rPr lang="en-US" sz="2400" dirty="0"/>
              <a:t>Our </a:t>
            </a:r>
            <a:r>
              <a:rPr lang="tr-TR" sz="2400" dirty="0"/>
              <a:t>P</a:t>
            </a:r>
            <a:r>
              <a:rPr lang="en-US" sz="2400" dirty="0" err="1"/>
              <a:t>roposal</a:t>
            </a:r>
            <a:endParaRPr lang="en-US" sz="2400" dirty="0"/>
          </a:p>
          <a:p>
            <a:r>
              <a:rPr lang="en-US" sz="2400" dirty="0"/>
              <a:t>Evaluation</a:t>
            </a:r>
          </a:p>
          <a:p>
            <a:r>
              <a:rPr lang="en-US" sz="2400" dirty="0"/>
              <a:t>Conclusions</a:t>
            </a:r>
          </a:p>
        </p:txBody>
      </p:sp>
    </p:spTree>
    <p:extLst>
      <p:ext uri="{BB962C8B-B14F-4D97-AF65-F5344CB8AC3E}">
        <p14:creationId xmlns:p14="http://schemas.microsoft.com/office/powerpoint/2010/main" val="8291429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Motivation and Analysis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27092634"/>
              </p:ext>
            </p:extLst>
          </p:nvPr>
        </p:nvGraphicFramePr>
        <p:xfrm>
          <a:off x="274638" y="1778000"/>
          <a:ext cx="41148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 Placeholder 10"/>
          <p:cNvSpPr>
            <a:spLocks noGrp="1"/>
          </p:cNvSpPr>
          <p:nvPr>
            <p:ph type="body" sz="quarter" idx="10"/>
          </p:nvPr>
        </p:nvSpPr>
        <p:spPr/>
        <p:txBody>
          <a:bodyPr/>
          <a:lstStyle/>
          <a:p>
            <a:r>
              <a:rPr lang="en-US" dirty="0"/>
              <a:t>ALU and LDST Utilization w/ Real Experiments</a:t>
            </a:r>
          </a:p>
        </p:txBody>
      </p:sp>
      <p:graphicFrame>
        <p:nvGraphicFramePr>
          <p:cNvPr id="9" name="Content Placeholder 8"/>
          <p:cNvGraphicFramePr>
            <a:graphicFrameLocks noGrp="1"/>
          </p:cNvGraphicFramePr>
          <p:nvPr>
            <p:ph sz="quarter" idx="11"/>
            <p:extLst>
              <p:ext uri="{D42A27DB-BD31-4B8C-83A1-F6EECF244321}">
                <p14:modId xmlns:p14="http://schemas.microsoft.com/office/powerpoint/2010/main" val="3444711803"/>
              </p:ext>
            </p:extLst>
          </p:nvPr>
        </p:nvGraphicFramePr>
        <p:xfrm>
          <a:off x="4732338" y="1778000"/>
          <a:ext cx="4114800" cy="4572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Placeholder 11"/>
          <p:cNvSpPr>
            <a:spLocks noGrp="1"/>
          </p:cNvSpPr>
          <p:nvPr>
            <p:ph type="body" idx="12"/>
          </p:nvPr>
        </p:nvSpPr>
        <p:spPr/>
        <p:txBody>
          <a:bodyPr/>
          <a:lstStyle/>
          <a:p>
            <a:pPr algn="ctr"/>
            <a:r>
              <a:rPr lang="en-US" dirty="0"/>
              <a:t>NVIDIA K20 GPU</a:t>
            </a:r>
          </a:p>
        </p:txBody>
      </p:sp>
      <p:sp>
        <p:nvSpPr>
          <p:cNvPr id="10" name="Text Placeholder 9"/>
          <p:cNvSpPr>
            <a:spLocks noGrp="1"/>
          </p:cNvSpPr>
          <p:nvPr>
            <p:ph type="body" sz="quarter" idx="3"/>
          </p:nvPr>
        </p:nvSpPr>
        <p:spPr/>
        <p:txBody>
          <a:bodyPr/>
          <a:lstStyle/>
          <a:p>
            <a:pPr algn="ctr"/>
            <a:r>
              <a:rPr lang="en-US" dirty="0"/>
              <a:t>NVIDIA GTX 660 GPU</a:t>
            </a:r>
          </a:p>
        </p:txBody>
      </p:sp>
      <p:sp>
        <p:nvSpPr>
          <p:cNvPr id="13" name="Rectangle 12"/>
          <p:cNvSpPr/>
          <p:nvPr/>
        </p:nvSpPr>
        <p:spPr>
          <a:xfrm>
            <a:off x="266768" y="4294669"/>
            <a:ext cx="8610600" cy="115235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Low ALU utilization</a:t>
            </a:r>
          </a:p>
          <a:p>
            <a:pPr algn="ctr"/>
            <a:r>
              <a:rPr lang="en-US" sz="3600" dirty="0">
                <a:solidFill>
                  <a:srgbClr val="FF0000"/>
                </a:solidFill>
              </a:rPr>
              <a:t>High LD/ST unit utilization</a:t>
            </a:r>
          </a:p>
        </p:txBody>
      </p:sp>
    </p:spTree>
    <p:extLst>
      <p:ext uri="{BB962C8B-B14F-4D97-AF65-F5344CB8AC3E}">
        <p14:creationId xmlns:p14="http://schemas.microsoft.com/office/powerpoint/2010/main" val="2788838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AMD STANDARD LITE Printer Friendly - 0713">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4B1B7A46415B40BFB5FA6C8004ECA5" ma:contentTypeVersion="1" ma:contentTypeDescription="Create a new document." ma:contentTypeScope="" ma:versionID="ac3b19f409d7e963cd80e4dcd1b829f4">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86E50-C1B5-44BB-82DE-D48150744C62}">
  <ds:schemaRef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schemas.openxmlformats.org/package/2006/metadata/core-properties"/>
    <ds:schemaRef ds:uri="http://purl.org/dc/terms/"/>
    <ds:schemaRef ds:uri="http://schemas.microsoft.com/sharepoint/v3"/>
  </ds:schemaRefs>
</ds:datastoreItem>
</file>

<file path=customXml/itemProps2.xml><?xml version="1.0" encoding="utf-8"?>
<ds:datastoreItem xmlns:ds="http://schemas.openxmlformats.org/officeDocument/2006/customXml" ds:itemID="{9EABB4B6-7814-4B7C-8024-43D365D585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9CB1F34-7766-4B03-83EB-7842CA660D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AMD STANDARD LITE</Template>
  <TotalTime>742</TotalTime>
  <Words>2228</Words>
  <Application>Microsoft Macintosh PowerPoint</Application>
  <PresentationFormat>On-screen Show (4:3)</PresentationFormat>
  <Paragraphs>763</Paragraphs>
  <Slides>39</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MS PGothic</vt:lpstr>
      <vt:lpstr>Wingdings 3</vt:lpstr>
      <vt:lpstr>Arial</vt:lpstr>
      <vt:lpstr>AMD STANDARD LITE Printer Friendly - 0713</vt:lpstr>
      <vt:lpstr>µC-States: Fine-grained GPU Datapath Power Management </vt:lpstr>
      <vt:lpstr>Executive Summary</vt:lpstr>
      <vt:lpstr>Big Cores vs. Small Cores</vt:lpstr>
      <vt:lpstr>Outline</vt:lpstr>
      <vt:lpstr>Background</vt:lpstr>
      <vt:lpstr>Background</vt:lpstr>
      <vt:lpstr>Background</vt:lpstr>
      <vt:lpstr>Outline</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Motivation and Analysis</vt:lpstr>
      <vt:lpstr>Outline</vt:lpstr>
      <vt:lpstr>µC-States</vt:lpstr>
      <vt:lpstr>µC-States</vt:lpstr>
      <vt:lpstr>µC-States</vt:lpstr>
      <vt:lpstr>Outline</vt:lpstr>
      <vt:lpstr>Evaluation Methodology</vt:lpstr>
      <vt:lpstr>Results Summary</vt:lpstr>
      <vt:lpstr>Results Summary</vt:lpstr>
      <vt:lpstr>Results Summary</vt:lpstr>
      <vt:lpstr>Outline</vt:lpstr>
      <vt:lpstr>Conclusions</vt:lpstr>
      <vt:lpstr>µC-States: Fine-grained GPU Datapath Power Management </vt:lpstr>
      <vt:lpstr>Results Summary</vt:lpstr>
      <vt:lpstr>Backup</vt:lpstr>
      <vt:lpstr>Additional Results</vt:lpstr>
      <vt:lpstr>Additional Results</vt:lpstr>
      <vt:lpstr>Disclaimer &amp; Attribution</vt:lpstr>
    </vt:vector>
  </TitlesOfParts>
  <Company>Advanced Micro Devices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Kayiran, Onur</dc:creator>
  <cp:lastModifiedBy>Ashutosh Pattnaik</cp:lastModifiedBy>
  <cp:revision>249</cp:revision>
  <cp:lastPrinted>2013-07-20T14:31:32Z</cp:lastPrinted>
  <dcterms:created xsi:type="dcterms:W3CDTF">2016-09-05T18:31:09Z</dcterms:created>
  <dcterms:modified xsi:type="dcterms:W3CDTF">2016-09-12T10:22:53Z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0x010100D34B1B7A46415B40BFB5FA6C8004ECA5</vt:lpwstr>
  </property>
</Properties>
</file>