
<file path=[Content_Types].xml><?xml version="1.0" encoding="utf-8"?>
<Types xmlns="http://schemas.openxmlformats.org/package/2006/content-types">
  <Default Extension="fntdata" ContentType="application/x-fontdata"/>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9"/>
  </p:notesMasterIdLst>
  <p:sldIdLst>
    <p:sldId id="256" r:id="rId2"/>
    <p:sldId id="258" r:id="rId3"/>
    <p:sldId id="261" r:id="rId4"/>
    <p:sldId id="263" r:id="rId5"/>
    <p:sldId id="268" r:id="rId6"/>
    <p:sldId id="269" r:id="rId7"/>
    <p:sldId id="262" r:id="rId8"/>
  </p:sldIdLst>
  <p:sldSz cx="18288000" cy="10287000"/>
  <p:notesSz cx="6858000" cy="9144000"/>
  <p:embeddedFontLst>
    <p:embeddedFont>
      <p:font typeface="Copperplate Gothic Bold" panose="020E0705020206020404" pitchFamily="34" charset="0"/>
      <p:regular r:id="rId10"/>
    </p:embeddedFont>
    <p:embeddedFont>
      <p:font typeface="Montserrat" panose="000005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34"/>
    <p:restoredTop sz="94646"/>
  </p:normalViewPr>
  <p:slideViewPr>
    <p:cSldViewPr snapToGrid="0">
      <p:cViewPr varScale="1">
        <p:scale>
          <a:sx n="37" d="100"/>
          <a:sy n="37" d="100"/>
        </p:scale>
        <p:origin x="1184"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9" name="Google Shape;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905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6" name="Google Shape;45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6" name="Google Shape;45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4995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gineering Project Proposal Presentation" type="blank">
  <p:cSld name="BLANK">
    <p:spTree>
      <p:nvGrpSpPr>
        <p:cNvPr id="1" name="Shape 2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3"/>
          <p:cNvSpPr txBox="1">
            <a:spLocks noGrp="1"/>
          </p:cNvSpPr>
          <p:nvPr>
            <p:ph type="ctrTitle"/>
          </p:nvPr>
        </p:nvSpPr>
        <p:spPr>
          <a:xfrm>
            <a:off x="3098075" y="2234700"/>
            <a:ext cx="11253900" cy="1470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subTitle" idx="1"/>
          </p:nvPr>
        </p:nvSpPr>
        <p:spPr>
          <a:xfrm>
            <a:off x="5524625" y="56065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SzPts val="3200"/>
              <a:buNone/>
              <a:defRPr/>
            </a:lvl1pPr>
            <a:lvl2pPr lvl="1" algn="ctr">
              <a:spcBef>
                <a:spcPts val="560"/>
              </a:spcBef>
              <a:spcAft>
                <a:spcPts val="0"/>
              </a:spcAft>
              <a:buSzPts val="2800"/>
              <a:buNone/>
              <a:defRPr/>
            </a:lvl2pPr>
            <a:lvl3pPr lvl="2" algn="ctr">
              <a:spcBef>
                <a:spcPts val="480"/>
              </a:spcBef>
              <a:spcAft>
                <a:spcPts val="0"/>
              </a:spcAft>
              <a:buSzPts val="2400"/>
              <a:buNone/>
              <a:defRPr/>
            </a:lvl3pPr>
            <a:lvl4pPr lvl="3" algn="ctr">
              <a:spcBef>
                <a:spcPts val="400"/>
              </a:spcBef>
              <a:spcAft>
                <a:spcPts val="0"/>
              </a:spcAft>
              <a:buSzPts val="2000"/>
              <a:buNone/>
              <a:defRPr/>
            </a:lvl4pPr>
            <a:lvl5pPr lvl="4" algn="ctr">
              <a:spcBef>
                <a:spcPts val="400"/>
              </a:spcBef>
              <a:spcAft>
                <a:spcPts val="0"/>
              </a:spcAft>
              <a:buSzPts val="2000"/>
              <a:buNone/>
              <a:defRPr/>
            </a:lvl5pPr>
            <a:lvl6pPr lvl="5" algn="ctr">
              <a:spcBef>
                <a:spcPts val="400"/>
              </a:spcBef>
              <a:spcAft>
                <a:spcPts val="0"/>
              </a:spcAft>
              <a:buSzPts val="2000"/>
              <a:buNone/>
              <a:defRPr/>
            </a:lvl6pPr>
            <a:lvl7pPr lvl="6" algn="ctr">
              <a:spcBef>
                <a:spcPts val="400"/>
              </a:spcBef>
              <a:spcAft>
                <a:spcPts val="0"/>
              </a:spcAft>
              <a:buSzPts val="2000"/>
              <a:buNone/>
              <a:defRPr/>
            </a:lvl7pPr>
            <a:lvl8pPr lvl="7" algn="ctr">
              <a:spcBef>
                <a:spcPts val="400"/>
              </a:spcBef>
              <a:spcAft>
                <a:spcPts val="0"/>
              </a:spcAft>
              <a:buSzPts val="2000"/>
              <a:buNone/>
              <a:defRPr/>
            </a:lvl8pPr>
            <a:lvl9pPr lvl="8" algn="ctr">
              <a:spcBef>
                <a:spcPts val="400"/>
              </a:spcBef>
              <a:spcAft>
                <a:spcPts val="0"/>
              </a:spcAft>
              <a:buSzPts val="2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001250" y="1688938"/>
            <a:ext cx="102855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1725725" y="3789650"/>
            <a:ext cx="8229600" cy="45261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4"/>
          <p:cNvSpPr/>
          <p:nvPr/>
        </p:nvSpPr>
        <p:spPr>
          <a:xfrm>
            <a:off x="0" y="10120962"/>
            <a:ext cx="18288000" cy="166038"/>
          </a:xfrm>
          <a:custGeom>
            <a:avLst/>
            <a:gdLst/>
            <a:ahLst/>
            <a:cxnLst/>
            <a:rect l="l" t="t" r="r" b="b"/>
            <a:pathLst>
              <a:path w="18288000" h="166038" extrusionOk="0">
                <a:moveTo>
                  <a:pt x="0" y="0"/>
                </a:moveTo>
                <a:lnTo>
                  <a:pt x="18288000" y="0"/>
                </a:lnTo>
                <a:lnTo>
                  <a:pt x="18288000" y="166038"/>
                </a:lnTo>
                <a:lnTo>
                  <a:pt x="0" y="166038"/>
                </a:lnTo>
                <a:lnTo>
                  <a:pt x="0" y="0"/>
                </a:lnTo>
                <a:close/>
              </a:path>
            </a:pathLst>
          </a:custGeom>
          <a:blipFill rotWithShape="1">
            <a:blip r:embed="rId2">
              <a:alphaModFix/>
            </a:blip>
            <a:stretch>
              <a:fillRect t="-6016355" b="-1215030"/>
            </a:stretch>
          </a:blip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2573680" y="1852525"/>
            <a:ext cx="10856100" cy="13620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6000"/>
              <a:buFont typeface="Calibri"/>
              <a:buNone/>
              <a:defRPr b="1" cap="none"/>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31" name="Google Shape;31;p5"/>
          <p:cNvSpPr txBox="1">
            <a:spLocks noGrp="1"/>
          </p:cNvSpPr>
          <p:nvPr>
            <p:ph type="body" idx="1"/>
          </p:nvPr>
        </p:nvSpPr>
        <p:spPr>
          <a:xfrm>
            <a:off x="1730138" y="6851238"/>
            <a:ext cx="7772400" cy="150030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SzPts val="2500"/>
              <a:buNone/>
              <a:defRPr/>
            </a:lvl1pPr>
            <a:lvl2pPr marL="914400" lvl="1" indent="-228600" algn="l">
              <a:spcBef>
                <a:spcPts val="360"/>
              </a:spcBef>
              <a:spcAft>
                <a:spcPts val="0"/>
              </a:spcAft>
              <a:buSzPts val="2500"/>
              <a:buNone/>
              <a:defRPr/>
            </a:lvl2pPr>
            <a:lvl3pPr marL="1371600" lvl="2" indent="-228600" algn="l">
              <a:spcBef>
                <a:spcPts val="320"/>
              </a:spcBef>
              <a:spcAft>
                <a:spcPts val="0"/>
              </a:spcAft>
              <a:buSzPts val="2500"/>
              <a:buNone/>
              <a:defRPr/>
            </a:lvl3pPr>
            <a:lvl4pPr marL="1828800" lvl="3" indent="-228600" algn="l">
              <a:spcBef>
                <a:spcPts val="280"/>
              </a:spcBef>
              <a:spcAft>
                <a:spcPts val="0"/>
              </a:spcAft>
              <a:buSzPts val="2500"/>
              <a:buNone/>
              <a:defRPr/>
            </a:lvl4pPr>
            <a:lvl5pPr marL="2286000" lvl="4" indent="-228600" algn="l">
              <a:spcBef>
                <a:spcPts val="280"/>
              </a:spcBef>
              <a:spcAft>
                <a:spcPts val="0"/>
              </a:spcAft>
              <a:buSzPts val="2500"/>
              <a:buNone/>
              <a:defRPr/>
            </a:lvl5pPr>
            <a:lvl6pPr marL="2743200" lvl="5" indent="-228600" algn="l">
              <a:spcBef>
                <a:spcPts val="280"/>
              </a:spcBef>
              <a:spcAft>
                <a:spcPts val="0"/>
              </a:spcAft>
              <a:buSzPts val="2500"/>
              <a:buNone/>
              <a:defRPr/>
            </a:lvl6pPr>
            <a:lvl7pPr marL="3200400" lvl="6" indent="-228600" algn="l">
              <a:spcBef>
                <a:spcPts val="280"/>
              </a:spcBef>
              <a:spcAft>
                <a:spcPts val="0"/>
              </a:spcAft>
              <a:buSzPts val="2500"/>
              <a:buNone/>
              <a:defRPr/>
            </a:lvl7pPr>
            <a:lvl8pPr marL="3657600" lvl="7" indent="-228600" algn="l">
              <a:spcBef>
                <a:spcPts val="280"/>
              </a:spcBef>
              <a:spcAft>
                <a:spcPts val="0"/>
              </a:spcAft>
              <a:buSzPts val="2500"/>
              <a:buNone/>
              <a:defRPr/>
            </a:lvl8pPr>
            <a:lvl9pPr marL="4114800" lvl="8" indent="-228600" algn="l">
              <a:spcBef>
                <a:spcPts val="280"/>
              </a:spcBef>
              <a:spcAft>
                <a:spcPts val="0"/>
              </a:spcAft>
              <a:buSzPts val="2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4001250" y="1914838"/>
            <a:ext cx="102855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6"/>
          <p:cNvSpPr txBox="1">
            <a:spLocks noGrp="1"/>
          </p:cNvSpPr>
          <p:nvPr>
            <p:ph type="body" idx="1"/>
          </p:nvPr>
        </p:nvSpPr>
        <p:spPr>
          <a:xfrm>
            <a:off x="2594550" y="4415200"/>
            <a:ext cx="6368400" cy="4526100"/>
          </a:xfrm>
          <a:prstGeom prst="rect">
            <a:avLst/>
          </a:prstGeom>
          <a:noFill/>
          <a:ln>
            <a:noFill/>
          </a:ln>
        </p:spPr>
        <p:txBody>
          <a:bodyPr spcFirstLastPara="1" wrap="square" lIns="91425" tIns="45700" rIns="91425" bIns="45700" anchor="t" anchorCtr="0">
            <a:normAutofit/>
          </a:bodyPr>
          <a:lstStyle>
            <a:lvl1pPr marL="457200" lvl="0" indent="-387350" algn="l">
              <a:spcBef>
                <a:spcPts val="560"/>
              </a:spcBef>
              <a:spcAft>
                <a:spcPts val="0"/>
              </a:spcAft>
              <a:buClr>
                <a:schemeClr val="dk1"/>
              </a:buClr>
              <a:buSzPts val="2500"/>
              <a:buChar char="•"/>
              <a:defRPr/>
            </a:lvl1pPr>
            <a:lvl2pPr marL="914400" lvl="1" indent="-387350" algn="l">
              <a:spcBef>
                <a:spcPts val="480"/>
              </a:spcBef>
              <a:spcAft>
                <a:spcPts val="0"/>
              </a:spcAft>
              <a:buClr>
                <a:schemeClr val="dk1"/>
              </a:buClr>
              <a:buSzPts val="2500"/>
              <a:buChar char="–"/>
              <a:defRPr/>
            </a:lvl2pPr>
            <a:lvl3pPr marL="1371600" lvl="2" indent="-387350" algn="l">
              <a:spcBef>
                <a:spcPts val="400"/>
              </a:spcBef>
              <a:spcAft>
                <a:spcPts val="0"/>
              </a:spcAft>
              <a:buClr>
                <a:schemeClr val="dk1"/>
              </a:buClr>
              <a:buSzPts val="2500"/>
              <a:buChar char="•"/>
              <a:defRPr/>
            </a:lvl3pPr>
            <a:lvl4pPr marL="1828800" lvl="3" indent="-387350" algn="l">
              <a:spcBef>
                <a:spcPts val="360"/>
              </a:spcBef>
              <a:spcAft>
                <a:spcPts val="0"/>
              </a:spcAft>
              <a:buClr>
                <a:schemeClr val="dk1"/>
              </a:buClr>
              <a:buSzPts val="2500"/>
              <a:buChar char="–"/>
              <a:defRPr/>
            </a:lvl4pPr>
            <a:lvl5pPr marL="2286000" lvl="4" indent="-387350" algn="l">
              <a:spcBef>
                <a:spcPts val="360"/>
              </a:spcBef>
              <a:spcAft>
                <a:spcPts val="0"/>
              </a:spcAft>
              <a:buClr>
                <a:schemeClr val="dk1"/>
              </a:buClr>
              <a:buSzPts val="2500"/>
              <a:buChar char="»"/>
              <a:defRPr/>
            </a:lvl5pPr>
            <a:lvl6pPr marL="2743200" lvl="5" indent="-387350" algn="l">
              <a:spcBef>
                <a:spcPts val="360"/>
              </a:spcBef>
              <a:spcAft>
                <a:spcPts val="0"/>
              </a:spcAft>
              <a:buClr>
                <a:schemeClr val="dk1"/>
              </a:buClr>
              <a:buSzPts val="2500"/>
              <a:buChar char="•"/>
              <a:defRPr/>
            </a:lvl6pPr>
            <a:lvl7pPr marL="3200400" lvl="6" indent="-387350" algn="l">
              <a:spcBef>
                <a:spcPts val="360"/>
              </a:spcBef>
              <a:spcAft>
                <a:spcPts val="0"/>
              </a:spcAft>
              <a:buClr>
                <a:schemeClr val="dk1"/>
              </a:buClr>
              <a:buSzPts val="2500"/>
              <a:buChar char="•"/>
              <a:defRPr/>
            </a:lvl7pPr>
            <a:lvl8pPr marL="3657600" lvl="7" indent="-387350" algn="l">
              <a:spcBef>
                <a:spcPts val="360"/>
              </a:spcBef>
              <a:spcAft>
                <a:spcPts val="0"/>
              </a:spcAft>
              <a:buClr>
                <a:schemeClr val="dk1"/>
              </a:buClr>
              <a:buSzPts val="2500"/>
              <a:buChar char="•"/>
              <a:defRPr/>
            </a:lvl8pPr>
            <a:lvl9pPr marL="4114800" lvl="8" indent="-387350" algn="l">
              <a:spcBef>
                <a:spcPts val="360"/>
              </a:spcBef>
              <a:spcAft>
                <a:spcPts val="0"/>
              </a:spcAft>
              <a:buClr>
                <a:schemeClr val="dk1"/>
              </a:buClr>
              <a:buSzPts val="2500"/>
              <a:buChar char="•"/>
              <a:defRPr/>
            </a:lvl9pPr>
          </a:lstStyle>
          <a:p>
            <a:endParaRPr/>
          </a:p>
        </p:txBody>
      </p:sp>
      <p:sp>
        <p:nvSpPr>
          <p:cNvPr id="35" name="Google Shape;35;p6"/>
          <p:cNvSpPr txBox="1">
            <a:spLocks noGrp="1"/>
          </p:cNvSpPr>
          <p:nvPr>
            <p:ph type="body" idx="2"/>
          </p:nvPr>
        </p:nvSpPr>
        <p:spPr>
          <a:xfrm>
            <a:off x="9203156" y="4415200"/>
            <a:ext cx="6368400" cy="4526100"/>
          </a:xfrm>
          <a:prstGeom prst="rect">
            <a:avLst/>
          </a:prstGeom>
          <a:noFill/>
          <a:ln>
            <a:noFill/>
          </a:ln>
        </p:spPr>
        <p:txBody>
          <a:bodyPr spcFirstLastPara="1" wrap="square" lIns="91425" tIns="45700" rIns="91425" bIns="45700" anchor="t" anchorCtr="0">
            <a:normAutofit/>
          </a:bodyPr>
          <a:lstStyle>
            <a:lvl1pPr marL="457200" lvl="0" indent="-387350" algn="l">
              <a:spcBef>
                <a:spcPts val="560"/>
              </a:spcBef>
              <a:spcAft>
                <a:spcPts val="0"/>
              </a:spcAft>
              <a:buClr>
                <a:schemeClr val="dk1"/>
              </a:buClr>
              <a:buSzPts val="2500"/>
              <a:buChar char="•"/>
              <a:defRPr/>
            </a:lvl1pPr>
            <a:lvl2pPr marL="914400" lvl="1" indent="-387350" algn="l">
              <a:spcBef>
                <a:spcPts val="480"/>
              </a:spcBef>
              <a:spcAft>
                <a:spcPts val="0"/>
              </a:spcAft>
              <a:buClr>
                <a:schemeClr val="dk1"/>
              </a:buClr>
              <a:buSzPts val="2500"/>
              <a:buChar char="–"/>
              <a:defRPr/>
            </a:lvl2pPr>
            <a:lvl3pPr marL="1371600" lvl="2" indent="-387350" algn="l">
              <a:spcBef>
                <a:spcPts val="400"/>
              </a:spcBef>
              <a:spcAft>
                <a:spcPts val="0"/>
              </a:spcAft>
              <a:buClr>
                <a:schemeClr val="dk1"/>
              </a:buClr>
              <a:buSzPts val="2500"/>
              <a:buChar char="•"/>
              <a:defRPr/>
            </a:lvl3pPr>
            <a:lvl4pPr marL="1828800" lvl="3" indent="-387350" algn="l">
              <a:spcBef>
                <a:spcPts val="360"/>
              </a:spcBef>
              <a:spcAft>
                <a:spcPts val="0"/>
              </a:spcAft>
              <a:buClr>
                <a:schemeClr val="dk1"/>
              </a:buClr>
              <a:buSzPts val="2500"/>
              <a:buChar char="–"/>
              <a:defRPr/>
            </a:lvl4pPr>
            <a:lvl5pPr marL="2286000" lvl="4" indent="-387350" algn="l">
              <a:spcBef>
                <a:spcPts val="360"/>
              </a:spcBef>
              <a:spcAft>
                <a:spcPts val="0"/>
              </a:spcAft>
              <a:buClr>
                <a:schemeClr val="dk1"/>
              </a:buClr>
              <a:buSzPts val="2500"/>
              <a:buChar char="»"/>
              <a:defRPr/>
            </a:lvl5pPr>
            <a:lvl6pPr marL="2743200" lvl="5" indent="-387350" algn="l">
              <a:spcBef>
                <a:spcPts val="360"/>
              </a:spcBef>
              <a:spcAft>
                <a:spcPts val="0"/>
              </a:spcAft>
              <a:buClr>
                <a:schemeClr val="dk1"/>
              </a:buClr>
              <a:buSzPts val="2500"/>
              <a:buChar char="•"/>
              <a:defRPr/>
            </a:lvl6pPr>
            <a:lvl7pPr marL="3200400" lvl="6" indent="-387350" algn="l">
              <a:spcBef>
                <a:spcPts val="360"/>
              </a:spcBef>
              <a:spcAft>
                <a:spcPts val="0"/>
              </a:spcAft>
              <a:buClr>
                <a:schemeClr val="dk1"/>
              </a:buClr>
              <a:buSzPts val="2500"/>
              <a:buChar char="•"/>
              <a:defRPr/>
            </a:lvl7pPr>
            <a:lvl8pPr marL="3657600" lvl="7" indent="-387350" algn="l">
              <a:spcBef>
                <a:spcPts val="360"/>
              </a:spcBef>
              <a:spcAft>
                <a:spcPts val="0"/>
              </a:spcAft>
              <a:buClr>
                <a:schemeClr val="dk1"/>
              </a:buClr>
              <a:buSzPts val="2500"/>
              <a:buChar char="•"/>
              <a:defRPr/>
            </a:lvl8pPr>
            <a:lvl9pPr marL="4114800" lvl="8" indent="-387350" algn="l">
              <a:spcBef>
                <a:spcPts val="360"/>
              </a:spcBef>
              <a:spcAft>
                <a:spcPts val="0"/>
              </a:spcAft>
              <a:buClr>
                <a:schemeClr val="dk1"/>
              </a:buClr>
              <a:buSzPts val="2500"/>
              <a:buChar char="•"/>
              <a:defRPr/>
            </a:lvl9pPr>
          </a:lstStyle>
          <a:p>
            <a:endParaRPr/>
          </a:p>
        </p:txBody>
      </p:sp>
      <p:sp>
        <p:nvSpPr>
          <p:cNvPr id="36" name="Google Shape;36;p6"/>
          <p:cNvSpPr/>
          <p:nvPr/>
        </p:nvSpPr>
        <p:spPr>
          <a:xfrm>
            <a:off x="0" y="8612026"/>
            <a:ext cx="18288000" cy="1674974"/>
          </a:xfrm>
          <a:custGeom>
            <a:avLst/>
            <a:gdLst/>
            <a:ahLst/>
            <a:cxnLst/>
            <a:rect l="l" t="t" r="r" b="b"/>
            <a:pathLst>
              <a:path w="18288000" h="1674974" extrusionOk="0">
                <a:moveTo>
                  <a:pt x="0" y="0"/>
                </a:moveTo>
                <a:lnTo>
                  <a:pt x="18288000" y="0"/>
                </a:lnTo>
                <a:lnTo>
                  <a:pt x="18288000" y="1674974"/>
                </a:lnTo>
                <a:lnTo>
                  <a:pt x="0" y="1674974"/>
                </a:lnTo>
                <a:lnTo>
                  <a:pt x="0" y="0"/>
                </a:lnTo>
                <a:close/>
              </a:path>
            </a:pathLst>
          </a:custGeom>
          <a:blipFill rotWithShape="1">
            <a:blip r:embed="rId2">
              <a:alphaModFix/>
            </a:blip>
            <a:stretch>
              <a:fillRect t="-133078" b="-494723"/>
            </a:stretch>
          </a:blip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4001250" y="2018500"/>
            <a:ext cx="102855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2472900" y="4451225"/>
            <a:ext cx="6020700" cy="3951300"/>
          </a:xfrm>
          <a:prstGeom prst="rect">
            <a:avLst/>
          </a:prstGeom>
          <a:noFill/>
          <a:ln>
            <a:noFill/>
          </a:ln>
        </p:spPr>
        <p:txBody>
          <a:bodyPr spcFirstLastPara="1" wrap="square" lIns="91425" tIns="45700" rIns="91425" bIns="45700" anchor="t" anchorCtr="0">
            <a:normAutofit/>
          </a:bodyPr>
          <a:lstStyle>
            <a:lvl1pPr marL="457200" lvl="0" indent="-387350" algn="l">
              <a:spcBef>
                <a:spcPts val="480"/>
              </a:spcBef>
              <a:spcAft>
                <a:spcPts val="0"/>
              </a:spcAft>
              <a:buClr>
                <a:schemeClr val="dk1"/>
              </a:buClr>
              <a:buSzPts val="2500"/>
              <a:buChar char="•"/>
              <a:defRPr/>
            </a:lvl1pPr>
            <a:lvl2pPr marL="914400" lvl="1" indent="-387350" algn="l">
              <a:spcBef>
                <a:spcPts val="400"/>
              </a:spcBef>
              <a:spcAft>
                <a:spcPts val="0"/>
              </a:spcAft>
              <a:buClr>
                <a:schemeClr val="dk1"/>
              </a:buClr>
              <a:buSzPts val="2500"/>
              <a:buChar char="–"/>
              <a:defRPr/>
            </a:lvl2pPr>
            <a:lvl3pPr marL="1371600" lvl="2" indent="-387350" algn="l">
              <a:spcBef>
                <a:spcPts val="360"/>
              </a:spcBef>
              <a:spcAft>
                <a:spcPts val="0"/>
              </a:spcAft>
              <a:buClr>
                <a:schemeClr val="dk1"/>
              </a:buClr>
              <a:buSzPts val="2500"/>
              <a:buChar char="•"/>
              <a:defRPr/>
            </a:lvl3pPr>
            <a:lvl4pPr marL="1828800" lvl="3" indent="-387350" algn="l">
              <a:spcBef>
                <a:spcPts val="320"/>
              </a:spcBef>
              <a:spcAft>
                <a:spcPts val="0"/>
              </a:spcAft>
              <a:buClr>
                <a:schemeClr val="dk1"/>
              </a:buClr>
              <a:buSzPts val="2500"/>
              <a:buChar char="–"/>
              <a:defRPr/>
            </a:lvl4pPr>
            <a:lvl5pPr marL="2286000" lvl="4" indent="-387350" algn="l">
              <a:spcBef>
                <a:spcPts val="320"/>
              </a:spcBef>
              <a:spcAft>
                <a:spcPts val="0"/>
              </a:spcAft>
              <a:buClr>
                <a:schemeClr val="dk1"/>
              </a:buClr>
              <a:buSzPts val="2500"/>
              <a:buChar char="»"/>
              <a:defRPr/>
            </a:lvl5pPr>
            <a:lvl6pPr marL="2743200" lvl="5" indent="-387350" algn="l">
              <a:spcBef>
                <a:spcPts val="320"/>
              </a:spcBef>
              <a:spcAft>
                <a:spcPts val="0"/>
              </a:spcAft>
              <a:buClr>
                <a:schemeClr val="dk1"/>
              </a:buClr>
              <a:buSzPts val="2500"/>
              <a:buChar char="•"/>
              <a:defRPr/>
            </a:lvl6pPr>
            <a:lvl7pPr marL="3200400" lvl="6" indent="-387350" algn="l">
              <a:spcBef>
                <a:spcPts val="320"/>
              </a:spcBef>
              <a:spcAft>
                <a:spcPts val="0"/>
              </a:spcAft>
              <a:buClr>
                <a:schemeClr val="dk1"/>
              </a:buClr>
              <a:buSzPts val="2500"/>
              <a:buChar char="•"/>
              <a:defRPr/>
            </a:lvl7pPr>
            <a:lvl8pPr marL="3657600" lvl="7" indent="-387350" algn="l">
              <a:spcBef>
                <a:spcPts val="320"/>
              </a:spcBef>
              <a:spcAft>
                <a:spcPts val="0"/>
              </a:spcAft>
              <a:buClr>
                <a:schemeClr val="dk1"/>
              </a:buClr>
              <a:buSzPts val="2500"/>
              <a:buChar char="•"/>
              <a:defRPr/>
            </a:lvl8pPr>
            <a:lvl9pPr marL="4114800" lvl="8" indent="-387350" algn="l">
              <a:spcBef>
                <a:spcPts val="320"/>
              </a:spcBef>
              <a:spcAft>
                <a:spcPts val="0"/>
              </a:spcAft>
              <a:buClr>
                <a:schemeClr val="dk1"/>
              </a:buClr>
              <a:buSzPts val="2500"/>
              <a:buChar char="•"/>
              <a:defRPr/>
            </a:lvl9pPr>
          </a:lstStyle>
          <a:p>
            <a:endParaRPr/>
          </a:p>
        </p:txBody>
      </p:sp>
      <p:sp>
        <p:nvSpPr>
          <p:cNvPr id="40" name="Google Shape;40;p7"/>
          <p:cNvSpPr txBox="1">
            <a:spLocks noGrp="1"/>
          </p:cNvSpPr>
          <p:nvPr>
            <p:ph type="body" idx="2"/>
          </p:nvPr>
        </p:nvSpPr>
        <p:spPr>
          <a:xfrm>
            <a:off x="8713871" y="4451225"/>
            <a:ext cx="6023400" cy="3951300"/>
          </a:xfrm>
          <a:prstGeom prst="rect">
            <a:avLst/>
          </a:prstGeom>
          <a:noFill/>
          <a:ln>
            <a:noFill/>
          </a:ln>
        </p:spPr>
        <p:txBody>
          <a:bodyPr spcFirstLastPara="1" wrap="square" lIns="91425" tIns="45700" rIns="91425" bIns="45700" anchor="t" anchorCtr="0">
            <a:normAutofit/>
          </a:bodyPr>
          <a:lstStyle>
            <a:lvl1pPr marL="457200" lvl="0" indent="-387350" algn="l">
              <a:spcBef>
                <a:spcPts val="480"/>
              </a:spcBef>
              <a:spcAft>
                <a:spcPts val="0"/>
              </a:spcAft>
              <a:buClr>
                <a:schemeClr val="dk1"/>
              </a:buClr>
              <a:buSzPts val="2500"/>
              <a:buChar char="•"/>
              <a:defRPr/>
            </a:lvl1pPr>
            <a:lvl2pPr marL="914400" lvl="1" indent="-387350" algn="l">
              <a:spcBef>
                <a:spcPts val="400"/>
              </a:spcBef>
              <a:spcAft>
                <a:spcPts val="0"/>
              </a:spcAft>
              <a:buClr>
                <a:schemeClr val="dk1"/>
              </a:buClr>
              <a:buSzPts val="2500"/>
              <a:buChar char="–"/>
              <a:defRPr/>
            </a:lvl2pPr>
            <a:lvl3pPr marL="1371600" lvl="2" indent="-387350" algn="l">
              <a:spcBef>
                <a:spcPts val="360"/>
              </a:spcBef>
              <a:spcAft>
                <a:spcPts val="0"/>
              </a:spcAft>
              <a:buClr>
                <a:schemeClr val="dk1"/>
              </a:buClr>
              <a:buSzPts val="2500"/>
              <a:buChar char="•"/>
              <a:defRPr/>
            </a:lvl3pPr>
            <a:lvl4pPr marL="1828800" lvl="3" indent="-387350" algn="l">
              <a:spcBef>
                <a:spcPts val="320"/>
              </a:spcBef>
              <a:spcAft>
                <a:spcPts val="0"/>
              </a:spcAft>
              <a:buClr>
                <a:schemeClr val="dk1"/>
              </a:buClr>
              <a:buSzPts val="2500"/>
              <a:buChar char="–"/>
              <a:defRPr/>
            </a:lvl4pPr>
            <a:lvl5pPr marL="2286000" lvl="4" indent="-387350" algn="l">
              <a:spcBef>
                <a:spcPts val="320"/>
              </a:spcBef>
              <a:spcAft>
                <a:spcPts val="0"/>
              </a:spcAft>
              <a:buClr>
                <a:schemeClr val="dk1"/>
              </a:buClr>
              <a:buSzPts val="2500"/>
              <a:buChar char="»"/>
              <a:defRPr/>
            </a:lvl5pPr>
            <a:lvl6pPr marL="2743200" lvl="5" indent="-387350" algn="l">
              <a:spcBef>
                <a:spcPts val="320"/>
              </a:spcBef>
              <a:spcAft>
                <a:spcPts val="0"/>
              </a:spcAft>
              <a:buClr>
                <a:schemeClr val="dk1"/>
              </a:buClr>
              <a:buSzPts val="2500"/>
              <a:buChar char="•"/>
              <a:defRPr/>
            </a:lvl6pPr>
            <a:lvl7pPr marL="3200400" lvl="6" indent="-387350" algn="l">
              <a:spcBef>
                <a:spcPts val="320"/>
              </a:spcBef>
              <a:spcAft>
                <a:spcPts val="0"/>
              </a:spcAft>
              <a:buClr>
                <a:schemeClr val="dk1"/>
              </a:buClr>
              <a:buSzPts val="2500"/>
              <a:buChar char="•"/>
              <a:defRPr/>
            </a:lvl7pPr>
            <a:lvl8pPr marL="3657600" lvl="7" indent="-387350" algn="l">
              <a:spcBef>
                <a:spcPts val="320"/>
              </a:spcBef>
              <a:spcAft>
                <a:spcPts val="0"/>
              </a:spcAft>
              <a:buClr>
                <a:schemeClr val="dk1"/>
              </a:buClr>
              <a:buSzPts val="2500"/>
              <a:buChar char="•"/>
              <a:defRPr/>
            </a:lvl8pPr>
            <a:lvl9pPr marL="4114800" lvl="8" indent="-387350" algn="l">
              <a:spcBef>
                <a:spcPts val="320"/>
              </a:spcBef>
              <a:spcAft>
                <a:spcPts val="0"/>
              </a:spcAft>
              <a:buClr>
                <a:schemeClr val="dk1"/>
              </a:buClr>
              <a:buSzPts val="25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105500" y="2227613"/>
            <a:ext cx="102855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1439225" y="2132350"/>
            <a:ext cx="11447700" cy="1162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6000"/>
              <a:buFont typeface="Calibri"/>
              <a:buNone/>
              <a:defRPr b="1"/>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5" name="Google Shape;45;p9"/>
          <p:cNvSpPr txBox="1">
            <a:spLocks noGrp="1"/>
          </p:cNvSpPr>
          <p:nvPr>
            <p:ph type="body" idx="1"/>
          </p:nvPr>
        </p:nvSpPr>
        <p:spPr>
          <a:xfrm>
            <a:off x="10135675" y="4321975"/>
            <a:ext cx="6235200" cy="4691100"/>
          </a:xfrm>
          <a:prstGeom prst="rect">
            <a:avLst/>
          </a:prstGeom>
          <a:noFill/>
          <a:ln>
            <a:noFill/>
          </a:ln>
        </p:spPr>
        <p:txBody>
          <a:bodyPr spcFirstLastPara="1" wrap="square" lIns="91425" tIns="45700" rIns="91425" bIns="45700" anchor="t" anchorCtr="0">
            <a:normAutofit/>
          </a:bodyPr>
          <a:lstStyle>
            <a:lvl1pPr marL="457200" lvl="0" indent="-387350" algn="l" rtl="0">
              <a:spcBef>
                <a:spcPts val="640"/>
              </a:spcBef>
              <a:spcAft>
                <a:spcPts val="0"/>
              </a:spcAft>
              <a:buClr>
                <a:schemeClr val="dk1"/>
              </a:buClr>
              <a:buSzPts val="2500"/>
              <a:buChar char="•"/>
              <a:defRPr/>
            </a:lvl1pPr>
            <a:lvl2pPr marL="914400" lvl="1" indent="-387350" algn="l" rtl="0">
              <a:spcBef>
                <a:spcPts val="560"/>
              </a:spcBef>
              <a:spcAft>
                <a:spcPts val="0"/>
              </a:spcAft>
              <a:buClr>
                <a:schemeClr val="dk1"/>
              </a:buClr>
              <a:buSzPts val="2500"/>
              <a:buChar char="–"/>
              <a:defRPr/>
            </a:lvl2pPr>
            <a:lvl3pPr marL="1371600" lvl="2" indent="-387350" algn="l" rtl="0">
              <a:spcBef>
                <a:spcPts val="480"/>
              </a:spcBef>
              <a:spcAft>
                <a:spcPts val="0"/>
              </a:spcAft>
              <a:buClr>
                <a:schemeClr val="dk1"/>
              </a:buClr>
              <a:buSzPts val="2500"/>
              <a:buChar char="•"/>
              <a:defRPr/>
            </a:lvl3pPr>
            <a:lvl4pPr marL="1828800" lvl="3" indent="-387350" algn="l" rtl="0">
              <a:spcBef>
                <a:spcPts val="400"/>
              </a:spcBef>
              <a:spcAft>
                <a:spcPts val="0"/>
              </a:spcAft>
              <a:buClr>
                <a:schemeClr val="dk1"/>
              </a:buClr>
              <a:buSzPts val="2500"/>
              <a:buChar char="–"/>
              <a:defRPr/>
            </a:lvl4pPr>
            <a:lvl5pPr marL="2286000" lvl="4" indent="-387350" algn="l" rtl="0">
              <a:spcBef>
                <a:spcPts val="400"/>
              </a:spcBef>
              <a:spcAft>
                <a:spcPts val="0"/>
              </a:spcAft>
              <a:buClr>
                <a:schemeClr val="dk1"/>
              </a:buClr>
              <a:buSzPts val="2500"/>
              <a:buChar char="»"/>
              <a:defRPr/>
            </a:lvl5pPr>
            <a:lvl6pPr marL="2743200" lvl="5" indent="-387350" algn="l" rtl="0">
              <a:spcBef>
                <a:spcPts val="400"/>
              </a:spcBef>
              <a:spcAft>
                <a:spcPts val="0"/>
              </a:spcAft>
              <a:buClr>
                <a:schemeClr val="dk1"/>
              </a:buClr>
              <a:buSzPts val="2500"/>
              <a:buChar char="•"/>
              <a:defRPr/>
            </a:lvl6pPr>
            <a:lvl7pPr marL="3200400" lvl="6" indent="-387350" algn="l" rtl="0">
              <a:spcBef>
                <a:spcPts val="400"/>
              </a:spcBef>
              <a:spcAft>
                <a:spcPts val="0"/>
              </a:spcAft>
              <a:buClr>
                <a:schemeClr val="dk1"/>
              </a:buClr>
              <a:buSzPts val="2500"/>
              <a:buChar char="•"/>
              <a:defRPr/>
            </a:lvl7pPr>
            <a:lvl8pPr marL="3657600" lvl="7" indent="-387350" algn="l" rtl="0">
              <a:spcBef>
                <a:spcPts val="400"/>
              </a:spcBef>
              <a:spcAft>
                <a:spcPts val="0"/>
              </a:spcAft>
              <a:buClr>
                <a:schemeClr val="dk1"/>
              </a:buClr>
              <a:buSzPts val="2500"/>
              <a:buChar char="•"/>
              <a:defRPr/>
            </a:lvl8pPr>
            <a:lvl9pPr marL="4114800" lvl="8" indent="-387350" algn="l" rtl="0">
              <a:spcBef>
                <a:spcPts val="400"/>
              </a:spcBef>
              <a:spcAft>
                <a:spcPts val="0"/>
              </a:spcAft>
              <a:buClr>
                <a:schemeClr val="dk1"/>
              </a:buClr>
              <a:buSzPts val="2500"/>
              <a:buChar char="•"/>
              <a:defRPr/>
            </a:lvl9pPr>
          </a:lstStyle>
          <a:p>
            <a:endParaRPr/>
          </a:p>
        </p:txBody>
      </p:sp>
      <p:sp>
        <p:nvSpPr>
          <p:cNvPr id="46" name="Google Shape;46;p9"/>
          <p:cNvSpPr txBox="1">
            <a:spLocks noGrp="1"/>
          </p:cNvSpPr>
          <p:nvPr>
            <p:ph type="body" idx="2"/>
          </p:nvPr>
        </p:nvSpPr>
        <p:spPr>
          <a:xfrm>
            <a:off x="2069750" y="4321975"/>
            <a:ext cx="75762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2500"/>
              <a:buNone/>
              <a:defRPr/>
            </a:lvl1pPr>
            <a:lvl2pPr marL="914400" lvl="1" indent="-228600" algn="l" rtl="0">
              <a:spcBef>
                <a:spcPts val="240"/>
              </a:spcBef>
              <a:spcAft>
                <a:spcPts val="0"/>
              </a:spcAft>
              <a:buClr>
                <a:schemeClr val="dk1"/>
              </a:buClr>
              <a:buSzPts val="2500"/>
              <a:buNone/>
              <a:defRPr/>
            </a:lvl2pPr>
            <a:lvl3pPr marL="1371600" lvl="2" indent="-228600" algn="l" rtl="0">
              <a:spcBef>
                <a:spcPts val="200"/>
              </a:spcBef>
              <a:spcAft>
                <a:spcPts val="0"/>
              </a:spcAft>
              <a:buClr>
                <a:schemeClr val="dk1"/>
              </a:buClr>
              <a:buSzPts val="2500"/>
              <a:buNone/>
              <a:defRPr/>
            </a:lvl3pPr>
            <a:lvl4pPr marL="1828800" lvl="3" indent="-228600" algn="l" rtl="0">
              <a:spcBef>
                <a:spcPts val="180"/>
              </a:spcBef>
              <a:spcAft>
                <a:spcPts val="0"/>
              </a:spcAft>
              <a:buClr>
                <a:schemeClr val="dk1"/>
              </a:buClr>
              <a:buSzPts val="2500"/>
              <a:buNone/>
              <a:defRPr/>
            </a:lvl4pPr>
            <a:lvl5pPr marL="2286000" lvl="4" indent="-228600" algn="l" rtl="0">
              <a:spcBef>
                <a:spcPts val="180"/>
              </a:spcBef>
              <a:spcAft>
                <a:spcPts val="0"/>
              </a:spcAft>
              <a:buClr>
                <a:schemeClr val="dk1"/>
              </a:buClr>
              <a:buSzPts val="2500"/>
              <a:buNone/>
              <a:defRPr/>
            </a:lvl5pPr>
            <a:lvl6pPr marL="2743200" lvl="5" indent="-228600" algn="l" rtl="0">
              <a:spcBef>
                <a:spcPts val="180"/>
              </a:spcBef>
              <a:spcAft>
                <a:spcPts val="0"/>
              </a:spcAft>
              <a:buClr>
                <a:schemeClr val="dk1"/>
              </a:buClr>
              <a:buSzPts val="2500"/>
              <a:buNone/>
              <a:defRPr/>
            </a:lvl6pPr>
            <a:lvl7pPr marL="3200400" lvl="6" indent="-228600" algn="l" rtl="0">
              <a:spcBef>
                <a:spcPts val="180"/>
              </a:spcBef>
              <a:spcAft>
                <a:spcPts val="0"/>
              </a:spcAft>
              <a:buClr>
                <a:schemeClr val="dk1"/>
              </a:buClr>
              <a:buSzPts val="2500"/>
              <a:buNone/>
              <a:defRPr/>
            </a:lvl7pPr>
            <a:lvl8pPr marL="3657600" lvl="7" indent="-228600" algn="l" rtl="0">
              <a:spcBef>
                <a:spcPts val="180"/>
              </a:spcBef>
              <a:spcAft>
                <a:spcPts val="0"/>
              </a:spcAft>
              <a:buClr>
                <a:schemeClr val="dk1"/>
              </a:buClr>
              <a:buSzPts val="2500"/>
              <a:buNone/>
              <a:defRPr/>
            </a:lvl8pPr>
            <a:lvl9pPr marL="4114800" lvl="8" indent="-228600" algn="l" rtl="0">
              <a:spcBef>
                <a:spcPts val="180"/>
              </a:spcBef>
              <a:spcAft>
                <a:spcPts val="0"/>
              </a:spcAft>
              <a:buClr>
                <a:schemeClr val="dk1"/>
              </a:buClr>
              <a:buSzPts val="2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7"/>
        <p:cNvGrpSpPr/>
        <p:nvPr/>
      </p:nvGrpSpPr>
      <p:grpSpPr>
        <a:xfrm>
          <a:off x="0" y="0"/>
          <a:ext cx="0" cy="0"/>
          <a:chOff x="0" y="0"/>
          <a:chExt cx="0" cy="0"/>
        </a:xfrm>
      </p:grpSpPr>
      <p:sp>
        <p:nvSpPr>
          <p:cNvPr id="48" name="Google Shape;48;p10"/>
          <p:cNvSpPr txBox="1">
            <a:spLocks noGrp="1"/>
          </p:cNvSpPr>
          <p:nvPr>
            <p:ph type="title"/>
          </p:nvPr>
        </p:nvSpPr>
        <p:spPr>
          <a:xfrm>
            <a:off x="2069775" y="2247375"/>
            <a:ext cx="14839800" cy="14343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6000"/>
              <a:buFont typeface="Calibri"/>
              <a:buNone/>
              <a:defRPr b="1"/>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9" name="Google Shape;49;p10"/>
          <p:cNvSpPr txBox="1">
            <a:spLocks noGrp="1"/>
          </p:cNvSpPr>
          <p:nvPr>
            <p:ph type="body" idx="1"/>
          </p:nvPr>
        </p:nvSpPr>
        <p:spPr>
          <a:xfrm>
            <a:off x="2558613" y="5154638"/>
            <a:ext cx="5486400" cy="8049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2500"/>
              <a:buNone/>
              <a:defRPr/>
            </a:lvl1pPr>
            <a:lvl2pPr marL="914400" lvl="1" indent="-228600" algn="l">
              <a:spcBef>
                <a:spcPts val="240"/>
              </a:spcBef>
              <a:spcAft>
                <a:spcPts val="0"/>
              </a:spcAft>
              <a:buClr>
                <a:schemeClr val="dk1"/>
              </a:buClr>
              <a:buSzPts val="2500"/>
              <a:buNone/>
              <a:defRPr/>
            </a:lvl2pPr>
            <a:lvl3pPr marL="1371600" lvl="2" indent="-228600" algn="l">
              <a:spcBef>
                <a:spcPts val="200"/>
              </a:spcBef>
              <a:spcAft>
                <a:spcPts val="0"/>
              </a:spcAft>
              <a:buClr>
                <a:schemeClr val="dk1"/>
              </a:buClr>
              <a:buSzPts val="2500"/>
              <a:buNone/>
              <a:defRPr/>
            </a:lvl3pPr>
            <a:lvl4pPr marL="1828800" lvl="3" indent="-228600" algn="l">
              <a:spcBef>
                <a:spcPts val="180"/>
              </a:spcBef>
              <a:spcAft>
                <a:spcPts val="0"/>
              </a:spcAft>
              <a:buClr>
                <a:schemeClr val="dk1"/>
              </a:buClr>
              <a:buSzPts val="2500"/>
              <a:buNone/>
              <a:defRPr/>
            </a:lvl4pPr>
            <a:lvl5pPr marL="2286000" lvl="4" indent="-228600" algn="l">
              <a:spcBef>
                <a:spcPts val="180"/>
              </a:spcBef>
              <a:spcAft>
                <a:spcPts val="0"/>
              </a:spcAft>
              <a:buClr>
                <a:schemeClr val="dk1"/>
              </a:buClr>
              <a:buSzPts val="2500"/>
              <a:buNone/>
              <a:defRPr/>
            </a:lvl5pPr>
            <a:lvl6pPr marL="2743200" lvl="5" indent="-228600" algn="l">
              <a:spcBef>
                <a:spcPts val="180"/>
              </a:spcBef>
              <a:spcAft>
                <a:spcPts val="0"/>
              </a:spcAft>
              <a:buClr>
                <a:schemeClr val="dk1"/>
              </a:buClr>
              <a:buSzPts val="2500"/>
              <a:buNone/>
              <a:defRPr/>
            </a:lvl6pPr>
            <a:lvl7pPr marL="3200400" lvl="6" indent="-228600" algn="l">
              <a:spcBef>
                <a:spcPts val="180"/>
              </a:spcBef>
              <a:spcAft>
                <a:spcPts val="0"/>
              </a:spcAft>
              <a:buClr>
                <a:schemeClr val="dk1"/>
              </a:buClr>
              <a:buSzPts val="2500"/>
              <a:buNone/>
              <a:defRPr/>
            </a:lvl7pPr>
            <a:lvl8pPr marL="3657600" lvl="7" indent="-228600" algn="l">
              <a:spcBef>
                <a:spcPts val="180"/>
              </a:spcBef>
              <a:spcAft>
                <a:spcPts val="0"/>
              </a:spcAft>
              <a:buClr>
                <a:schemeClr val="dk1"/>
              </a:buClr>
              <a:buSzPts val="2500"/>
              <a:buNone/>
              <a:defRPr/>
            </a:lvl8pPr>
            <a:lvl9pPr marL="4114800" lvl="8" indent="-228600" algn="l">
              <a:spcBef>
                <a:spcPts val="180"/>
              </a:spcBef>
              <a:spcAft>
                <a:spcPts val="0"/>
              </a:spcAft>
              <a:buClr>
                <a:schemeClr val="dk1"/>
              </a:buClr>
              <a:buSzPts val="2500"/>
              <a:buNone/>
              <a:defRPr/>
            </a:lvl9pPr>
          </a:lstStyle>
          <a:p>
            <a:endParaRPr/>
          </a:p>
        </p:txBody>
      </p:sp>
      <p:grpSp>
        <p:nvGrpSpPr>
          <p:cNvPr id="50" name="Google Shape;50;p10"/>
          <p:cNvGrpSpPr/>
          <p:nvPr/>
        </p:nvGrpSpPr>
        <p:grpSpPr>
          <a:xfrm>
            <a:off x="11038373" y="3342147"/>
            <a:ext cx="5832489" cy="5706284"/>
            <a:chOff x="0" y="-47625"/>
            <a:chExt cx="1983300" cy="2010600"/>
          </a:xfrm>
        </p:grpSpPr>
        <p:sp>
          <p:nvSpPr>
            <p:cNvPr id="51" name="Google Shape;51;p10"/>
            <p:cNvSpPr/>
            <p:nvPr/>
          </p:nvSpPr>
          <p:spPr>
            <a:xfrm>
              <a:off x="0" y="0"/>
              <a:ext cx="1983265" cy="1962881"/>
            </a:xfrm>
            <a:custGeom>
              <a:avLst/>
              <a:gdLst/>
              <a:ahLst/>
              <a:cxnLst/>
              <a:rect l="l" t="t" r="r" b="b"/>
              <a:pathLst>
                <a:path w="1983265" h="1962881" extrusionOk="0">
                  <a:moveTo>
                    <a:pt x="52434" y="0"/>
                  </a:moveTo>
                  <a:lnTo>
                    <a:pt x="1930831" y="0"/>
                  </a:lnTo>
                  <a:cubicBezTo>
                    <a:pt x="1944738" y="0"/>
                    <a:pt x="1958074" y="5524"/>
                    <a:pt x="1967908" y="15358"/>
                  </a:cubicBezTo>
                  <a:cubicBezTo>
                    <a:pt x="1977741" y="25191"/>
                    <a:pt x="1983265" y="38528"/>
                    <a:pt x="1983265" y="52434"/>
                  </a:cubicBezTo>
                  <a:lnTo>
                    <a:pt x="1983265" y="1910447"/>
                  </a:lnTo>
                  <a:cubicBezTo>
                    <a:pt x="1983265" y="1939406"/>
                    <a:pt x="1959790" y="1962881"/>
                    <a:pt x="1930831" y="1962881"/>
                  </a:cubicBezTo>
                  <a:lnTo>
                    <a:pt x="52434" y="1962881"/>
                  </a:lnTo>
                  <a:cubicBezTo>
                    <a:pt x="23475" y="1962881"/>
                    <a:pt x="0" y="1939406"/>
                    <a:pt x="0" y="1910447"/>
                  </a:cubicBezTo>
                  <a:lnTo>
                    <a:pt x="0" y="52434"/>
                  </a:lnTo>
                  <a:cubicBezTo>
                    <a:pt x="0" y="23475"/>
                    <a:pt x="23475" y="0"/>
                    <a:pt x="52434"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p:nvPr/>
          </p:nvSpPr>
          <p:spPr>
            <a:xfrm>
              <a:off x="0" y="-47625"/>
              <a:ext cx="1983300" cy="2010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3" name="Google Shape;53;p10"/>
          <p:cNvGrpSpPr/>
          <p:nvPr/>
        </p:nvGrpSpPr>
        <p:grpSpPr>
          <a:xfrm>
            <a:off x="10906824" y="6134781"/>
            <a:ext cx="270581" cy="261153"/>
            <a:chOff x="0" y="0"/>
            <a:chExt cx="812800" cy="812800"/>
          </a:xfrm>
        </p:grpSpPr>
        <p:sp>
          <p:nvSpPr>
            <p:cNvPr id="54" name="Google Shape;54;p10"/>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E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56" name="Google Shape;56;p10"/>
          <p:cNvSpPr>
            <a:spLocks noGrp="1"/>
          </p:cNvSpPr>
          <p:nvPr>
            <p:ph type="pic" idx="2"/>
          </p:nvPr>
        </p:nvSpPr>
        <p:spPr>
          <a:xfrm>
            <a:off x="11435800" y="3836700"/>
            <a:ext cx="5108700" cy="48573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001250" y="1688938"/>
            <a:ext cx="102855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lt1"/>
              </a:buClr>
              <a:buSzPts val="6000"/>
              <a:buNone/>
              <a:defRPr sz="6000" i="0" u="none" strike="noStrike" cap="none">
                <a:solidFill>
                  <a:schemeClr val="lt1"/>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 name="Google Shape;7;p1"/>
          <p:cNvSpPr txBox="1">
            <a:spLocks noGrp="1"/>
          </p:cNvSpPr>
          <p:nvPr>
            <p:ph type="body" idx="1"/>
          </p:nvPr>
        </p:nvSpPr>
        <p:spPr>
          <a:xfrm>
            <a:off x="1571425" y="3980800"/>
            <a:ext cx="8229600" cy="4526100"/>
          </a:xfrm>
          <a:prstGeom prst="rect">
            <a:avLst/>
          </a:prstGeom>
          <a:noFill/>
          <a:ln>
            <a:noFill/>
          </a:ln>
        </p:spPr>
        <p:txBody>
          <a:bodyPr spcFirstLastPara="1" wrap="square" lIns="91425" tIns="45700" rIns="91425" bIns="45700" anchor="t" anchorCtr="0">
            <a:normAutofit/>
          </a:bodyPr>
          <a:lstStyle>
            <a:lvl1pPr marL="457200" marR="0" lvl="0" indent="-387350" algn="l" rtl="0">
              <a:spcBef>
                <a:spcPts val="640"/>
              </a:spcBef>
              <a:spcAft>
                <a:spcPts val="0"/>
              </a:spcAft>
              <a:buClr>
                <a:schemeClr val="lt1"/>
              </a:buClr>
              <a:buSzPts val="2500"/>
              <a:buChar char="•"/>
              <a:defRPr sz="2500" i="0" u="none" strike="noStrike" cap="none">
                <a:solidFill>
                  <a:schemeClr val="lt1"/>
                </a:solidFill>
              </a:defRPr>
            </a:lvl1pPr>
            <a:lvl2pPr marL="914400" marR="0" lvl="1" indent="-387350" algn="l" rtl="0">
              <a:spcBef>
                <a:spcPts val="560"/>
              </a:spcBef>
              <a:spcAft>
                <a:spcPts val="0"/>
              </a:spcAft>
              <a:buClr>
                <a:schemeClr val="lt1"/>
              </a:buClr>
              <a:buSzPts val="2500"/>
              <a:buChar char="–"/>
              <a:defRPr sz="2500" i="0" u="none" strike="noStrike" cap="none">
                <a:solidFill>
                  <a:schemeClr val="lt1"/>
                </a:solidFill>
              </a:defRPr>
            </a:lvl2pPr>
            <a:lvl3pPr marL="1371600" marR="0" lvl="2" indent="-387350" algn="l" rtl="0">
              <a:spcBef>
                <a:spcPts val="480"/>
              </a:spcBef>
              <a:spcAft>
                <a:spcPts val="0"/>
              </a:spcAft>
              <a:buClr>
                <a:schemeClr val="lt1"/>
              </a:buClr>
              <a:buSzPts val="2500"/>
              <a:buChar char="•"/>
              <a:defRPr sz="2500" i="0" u="none" strike="noStrike" cap="none">
                <a:solidFill>
                  <a:schemeClr val="lt1"/>
                </a:solidFill>
              </a:defRPr>
            </a:lvl3pPr>
            <a:lvl4pPr marL="1828800" marR="0" lvl="3" indent="-387350" algn="l" rtl="0">
              <a:spcBef>
                <a:spcPts val="400"/>
              </a:spcBef>
              <a:spcAft>
                <a:spcPts val="0"/>
              </a:spcAft>
              <a:buClr>
                <a:schemeClr val="lt1"/>
              </a:buClr>
              <a:buSzPts val="2500"/>
              <a:buChar char="–"/>
              <a:defRPr sz="2500" i="0" u="none" strike="noStrike" cap="none">
                <a:solidFill>
                  <a:schemeClr val="lt1"/>
                </a:solidFill>
              </a:defRPr>
            </a:lvl4pPr>
            <a:lvl5pPr marL="2286000" marR="0" lvl="4" indent="-387350" algn="l" rtl="0">
              <a:spcBef>
                <a:spcPts val="400"/>
              </a:spcBef>
              <a:spcAft>
                <a:spcPts val="0"/>
              </a:spcAft>
              <a:buClr>
                <a:schemeClr val="lt1"/>
              </a:buClr>
              <a:buSzPts val="2500"/>
              <a:buChar char="»"/>
              <a:defRPr sz="2500" i="0" u="none" strike="noStrike" cap="none">
                <a:solidFill>
                  <a:schemeClr val="lt1"/>
                </a:solidFill>
              </a:defRPr>
            </a:lvl5pPr>
            <a:lvl6pPr marL="2743200" marR="0" lvl="5" indent="-387350" algn="l" rtl="0">
              <a:spcBef>
                <a:spcPts val="400"/>
              </a:spcBef>
              <a:spcAft>
                <a:spcPts val="0"/>
              </a:spcAft>
              <a:buClr>
                <a:schemeClr val="lt1"/>
              </a:buClr>
              <a:buSzPts val="2500"/>
              <a:buChar char="•"/>
              <a:defRPr sz="2500" i="0" u="none" strike="noStrike" cap="none">
                <a:solidFill>
                  <a:schemeClr val="lt1"/>
                </a:solidFill>
              </a:defRPr>
            </a:lvl6pPr>
            <a:lvl7pPr marL="3200400" marR="0" lvl="6" indent="-387350" algn="l" rtl="0">
              <a:spcBef>
                <a:spcPts val="400"/>
              </a:spcBef>
              <a:spcAft>
                <a:spcPts val="0"/>
              </a:spcAft>
              <a:buClr>
                <a:schemeClr val="lt1"/>
              </a:buClr>
              <a:buSzPts val="2500"/>
              <a:buChar char="•"/>
              <a:defRPr sz="2500" i="0" u="none" strike="noStrike" cap="none">
                <a:solidFill>
                  <a:schemeClr val="lt1"/>
                </a:solidFill>
              </a:defRPr>
            </a:lvl7pPr>
            <a:lvl8pPr marL="3657600" marR="0" lvl="7" indent="-387350" algn="l" rtl="0">
              <a:spcBef>
                <a:spcPts val="400"/>
              </a:spcBef>
              <a:spcAft>
                <a:spcPts val="0"/>
              </a:spcAft>
              <a:buClr>
                <a:schemeClr val="lt1"/>
              </a:buClr>
              <a:buSzPts val="2500"/>
              <a:buChar char="•"/>
              <a:defRPr sz="2500" i="0" u="none" strike="noStrike" cap="none">
                <a:solidFill>
                  <a:schemeClr val="lt1"/>
                </a:solidFill>
              </a:defRPr>
            </a:lvl8pPr>
            <a:lvl9pPr marL="4114800" marR="0" lvl="8" indent="-387350" algn="l" rtl="0">
              <a:spcBef>
                <a:spcPts val="400"/>
              </a:spcBef>
              <a:spcAft>
                <a:spcPts val="0"/>
              </a:spcAft>
              <a:buClr>
                <a:schemeClr val="lt1"/>
              </a:buClr>
              <a:buSzPts val="2500"/>
              <a:buChar char="•"/>
              <a:defRPr sz="2500" i="0" u="none" strike="noStrike" cap="none">
                <a:solidFill>
                  <a:schemeClr val="lt1"/>
                </a:solidFill>
              </a:defRPr>
            </a:lvl9pPr>
          </a:lstStyle>
          <a:p>
            <a:endParaRPr/>
          </a:p>
        </p:txBody>
      </p:sp>
      <p:sp>
        <p:nvSpPr>
          <p:cNvPr id="8" name="Google Shape;8;p1"/>
          <p:cNvSpPr/>
          <p:nvPr/>
        </p:nvSpPr>
        <p:spPr>
          <a:xfrm rot="5400000">
            <a:off x="9020935" y="-9020935"/>
            <a:ext cx="246131" cy="18288000"/>
          </a:xfrm>
          <a:custGeom>
            <a:avLst/>
            <a:gdLst/>
            <a:ahLst/>
            <a:cxnLst/>
            <a:rect l="l" t="t" r="r" b="b"/>
            <a:pathLst>
              <a:path w="246131" h="18288000" extrusionOk="0">
                <a:moveTo>
                  <a:pt x="0" y="0"/>
                </a:moveTo>
                <a:lnTo>
                  <a:pt x="246130" y="0"/>
                </a:lnTo>
                <a:lnTo>
                  <a:pt x="246130" y="18288000"/>
                </a:lnTo>
                <a:lnTo>
                  <a:pt x="0" y="18288000"/>
                </a:lnTo>
                <a:lnTo>
                  <a:pt x="0" y="0"/>
                </a:lnTo>
                <a:close/>
              </a:path>
            </a:pathLst>
          </a:custGeom>
          <a:blipFill rotWithShape="1">
            <a:blip r:embed="rId11">
              <a:alphaModFix/>
            </a:blip>
            <a:stretch>
              <a:fillRect l="-291324" r="-10732159"/>
            </a:stretch>
          </a:blipFill>
          <a:ln>
            <a:noFill/>
          </a:ln>
        </p:spPr>
      </p:sp>
      <p:pic>
        <p:nvPicPr>
          <p:cNvPr id="20" name="Google Shape;20;p1"/>
          <p:cNvPicPr preferRelativeResize="0"/>
          <p:nvPr userDrawn="1"/>
        </p:nvPicPr>
        <p:blipFill>
          <a:blip r:embed="rId12"/>
          <a:srcRect/>
          <a:stretch/>
        </p:blipFill>
        <p:spPr>
          <a:xfrm>
            <a:off x="13992045" y="157881"/>
            <a:ext cx="4840076" cy="1669082"/>
          </a:xfrm>
          <a:prstGeom prst="rect">
            <a:avLst/>
          </a:prstGeom>
          <a:noFill/>
          <a:ln>
            <a:noFill/>
          </a:ln>
        </p:spPr>
      </p:pic>
      <p:pic>
        <p:nvPicPr>
          <p:cNvPr id="2" name="Google Shape;20;p1">
            <a:extLst>
              <a:ext uri="{FF2B5EF4-FFF2-40B4-BE49-F238E27FC236}">
                <a16:creationId xmlns:a16="http://schemas.microsoft.com/office/drawing/2014/main" id="{413E6BEF-C451-9FFA-5001-32AA778473C6}"/>
              </a:ext>
            </a:extLst>
          </p:cNvPr>
          <p:cNvPicPr preferRelativeResize="0"/>
          <p:nvPr userDrawn="1"/>
        </p:nvPicPr>
        <p:blipFill>
          <a:blip r:embed="rId13"/>
          <a:srcRect/>
          <a:stretch/>
        </p:blipFill>
        <p:spPr>
          <a:xfrm>
            <a:off x="342875" y="293565"/>
            <a:ext cx="1228550" cy="11014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21516"/>
        </a:solidFill>
        <a:effectLst/>
      </p:bgPr>
    </p:bg>
    <p:spTree>
      <p:nvGrpSpPr>
        <p:cNvPr id="1" name="Shape 60"/>
        <p:cNvGrpSpPr/>
        <p:nvPr/>
      </p:nvGrpSpPr>
      <p:grpSpPr>
        <a:xfrm>
          <a:off x="0" y="0"/>
          <a:ext cx="0" cy="0"/>
          <a:chOff x="0" y="0"/>
          <a:chExt cx="0" cy="0"/>
        </a:xfrm>
      </p:grpSpPr>
      <p:grpSp>
        <p:nvGrpSpPr>
          <p:cNvPr id="61" name="Google Shape;61;p11"/>
          <p:cNvGrpSpPr/>
          <p:nvPr/>
        </p:nvGrpSpPr>
        <p:grpSpPr>
          <a:xfrm>
            <a:off x="10074529" y="2037736"/>
            <a:ext cx="6952721" cy="6952721"/>
            <a:chOff x="0" y="0"/>
            <a:chExt cx="812800" cy="812800"/>
          </a:xfrm>
        </p:grpSpPr>
        <p:sp>
          <p:nvSpPr>
            <p:cNvPr id="62" name="Google Shape;62;p11"/>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1"/>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4" name="Google Shape;64;p11"/>
          <p:cNvGrpSpPr/>
          <p:nvPr/>
        </p:nvGrpSpPr>
        <p:grpSpPr>
          <a:xfrm>
            <a:off x="1028700" y="5981958"/>
            <a:ext cx="4861936" cy="1100740"/>
            <a:chOff x="0" y="-47625"/>
            <a:chExt cx="1280510" cy="289907"/>
          </a:xfrm>
        </p:grpSpPr>
        <p:sp>
          <p:nvSpPr>
            <p:cNvPr id="65" name="Google Shape;65;p11"/>
            <p:cNvSpPr/>
            <p:nvPr/>
          </p:nvSpPr>
          <p:spPr>
            <a:xfrm>
              <a:off x="0" y="0"/>
              <a:ext cx="1280510" cy="242282"/>
            </a:xfrm>
            <a:custGeom>
              <a:avLst/>
              <a:gdLst/>
              <a:ahLst/>
              <a:cxnLst/>
              <a:rect l="l" t="t" r="r" b="b"/>
              <a:pathLst>
                <a:path w="1280510" h="242282" extrusionOk="0">
                  <a:moveTo>
                    <a:pt x="121141" y="0"/>
                  </a:moveTo>
                  <a:lnTo>
                    <a:pt x="1159369" y="0"/>
                  </a:lnTo>
                  <a:cubicBezTo>
                    <a:pt x="1191498" y="0"/>
                    <a:pt x="1222310" y="12763"/>
                    <a:pt x="1245029" y="35481"/>
                  </a:cubicBezTo>
                  <a:cubicBezTo>
                    <a:pt x="1267747" y="58200"/>
                    <a:pt x="1280510" y="89012"/>
                    <a:pt x="1280510" y="121141"/>
                  </a:cubicBezTo>
                  <a:lnTo>
                    <a:pt x="1280510" y="121141"/>
                  </a:lnTo>
                  <a:cubicBezTo>
                    <a:pt x="1280510" y="188045"/>
                    <a:pt x="1226273" y="242282"/>
                    <a:pt x="1159369" y="242282"/>
                  </a:cubicBezTo>
                  <a:lnTo>
                    <a:pt x="121141" y="242282"/>
                  </a:lnTo>
                  <a:cubicBezTo>
                    <a:pt x="89012" y="242282"/>
                    <a:pt x="58200" y="229519"/>
                    <a:pt x="35481" y="206800"/>
                  </a:cubicBezTo>
                  <a:cubicBezTo>
                    <a:pt x="12763" y="184082"/>
                    <a:pt x="0" y="153269"/>
                    <a:pt x="0" y="121141"/>
                  </a:cubicBezTo>
                  <a:lnTo>
                    <a:pt x="0" y="121141"/>
                  </a:lnTo>
                  <a:cubicBezTo>
                    <a:pt x="0" y="89012"/>
                    <a:pt x="12763" y="58200"/>
                    <a:pt x="35481" y="35481"/>
                  </a:cubicBezTo>
                  <a:cubicBezTo>
                    <a:pt x="58200" y="12763"/>
                    <a:pt x="89012" y="0"/>
                    <a:pt x="121141"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1"/>
            <p:cNvSpPr txBox="1"/>
            <p:nvPr/>
          </p:nvSpPr>
          <p:spPr>
            <a:xfrm>
              <a:off x="0" y="-47625"/>
              <a:ext cx="1280510" cy="289907"/>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7" name="Google Shape;67;p11"/>
          <p:cNvSpPr txBox="1"/>
          <p:nvPr/>
        </p:nvSpPr>
        <p:spPr>
          <a:xfrm>
            <a:off x="332795" y="1367002"/>
            <a:ext cx="12059933" cy="4651402"/>
          </a:xfrm>
          <a:prstGeom prst="rect">
            <a:avLst/>
          </a:prstGeom>
          <a:noFill/>
          <a:ln>
            <a:noFill/>
          </a:ln>
        </p:spPr>
        <p:txBody>
          <a:bodyPr spcFirstLastPara="1" wrap="square" lIns="0" tIns="0" rIns="0" bIns="0" anchor="t" anchorCtr="0">
            <a:spAutoFit/>
          </a:bodyPr>
          <a:lstStyle/>
          <a:p>
            <a:pPr>
              <a:lnSpc>
                <a:spcPct val="119003"/>
              </a:lnSpc>
            </a:pPr>
            <a:r>
              <a:rPr lang="en-US" sz="6000" b="1" dirty="0">
                <a:solidFill>
                  <a:srgbClr val="FFC000"/>
                </a:solidFill>
                <a:latin typeface="Times New Roman"/>
                <a:cs typeface="Times New Roman"/>
              </a:rPr>
              <a:t>Crypto Pulse</a:t>
            </a:r>
          </a:p>
          <a:p>
            <a:pPr>
              <a:lnSpc>
                <a:spcPct val="119003"/>
              </a:lnSpc>
            </a:pPr>
            <a:r>
              <a:rPr lang="en-US" sz="6000" b="1" dirty="0">
                <a:solidFill>
                  <a:schemeClr val="bg1"/>
                </a:solidFill>
                <a:latin typeface="Times New Roman"/>
                <a:cs typeface="Times New Roman"/>
              </a:rPr>
              <a:t>Insight</a:t>
            </a:r>
            <a:r>
              <a:rPr lang="en-US" sz="6000" b="1" spc="-20" dirty="0">
                <a:solidFill>
                  <a:schemeClr val="bg1"/>
                </a:solidFill>
                <a:latin typeface="Times New Roman"/>
                <a:cs typeface="Times New Roman"/>
              </a:rPr>
              <a:t> </a:t>
            </a:r>
            <a:r>
              <a:rPr lang="en-US" sz="6000" b="1" dirty="0">
                <a:solidFill>
                  <a:schemeClr val="bg1"/>
                </a:solidFill>
                <a:latin typeface="Times New Roman"/>
                <a:cs typeface="Times New Roman"/>
              </a:rPr>
              <a:t>to</a:t>
            </a:r>
            <a:r>
              <a:rPr lang="en-US" sz="6000" b="1" spc="-5" dirty="0">
                <a:solidFill>
                  <a:schemeClr val="bg1"/>
                </a:solidFill>
                <a:latin typeface="Times New Roman"/>
                <a:cs typeface="Times New Roman"/>
              </a:rPr>
              <a:t> Cryptocurrency</a:t>
            </a:r>
            <a:r>
              <a:rPr lang="en-US" sz="6000" b="1" spc="-30" dirty="0">
                <a:solidFill>
                  <a:schemeClr val="bg1"/>
                </a:solidFill>
                <a:latin typeface="Times New Roman"/>
                <a:cs typeface="Times New Roman"/>
              </a:rPr>
              <a:t> </a:t>
            </a:r>
            <a:r>
              <a:rPr lang="en-US" sz="6000" b="1" spc="-5" dirty="0">
                <a:solidFill>
                  <a:schemeClr val="bg1"/>
                </a:solidFill>
                <a:latin typeface="Times New Roman"/>
                <a:cs typeface="Times New Roman"/>
              </a:rPr>
              <a:t>using </a:t>
            </a:r>
            <a:r>
              <a:rPr lang="en-US" sz="6000" b="1" dirty="0">
                <a:solidFill>
                  <a:schemeClr val="bg1"/>
                </a:solidFill>
                <a:latin typeface="Times New Roman"/>
                <a:cs typeface="Times New Roman"/>
              </a:rPr>
              <a:t>Power</a:t>
            </a:r>
            <a:r>
              <a:rPr lang="en-US" sz="6000" b="1" spc="-70" dirty="0">
                <a:solidFill>
                  <a:schemeClr val="bg1"/>
                </a:solidFill>
                <a:latin typeface="Times New Roman"/>
                <a:cs typeface="Times New Roman"/>
              </a:rPr>
              <a:t> </a:t>
            </a:r>
            <a:r>
              <a:rPr lang="en-US" sz="6000" b="1" dirty="0">
                <a:solidFill>
                  <a:schemeClr val="bg1"/>
                </a:solidFill>
                <a:latin typeface="Times New Roman"/>
                <a:cs typeface="Times New Roman"/>
              </a:rPr>
              <a:t>BI</a:t>
            </a:r>
          </a:p>
          <a:p>
            <a:pPr>
              <a:lnSpc>
                <a:spcPct val="119003"/>
              </a:lnSpc>
            </a:pPr>
            <a:endParaRPr lang="en-US" sz="6000" dirty="0">
              <a:solidFill>
                <a:schemeClr val="bg1"/>
              </a:solidFill>
              <a:latin typeface="Times New Roman"/>
              <a:cs typeface="Times New Roman"/>
            </a:endParaRPr>
          </a:p>
          <a:p>
            <a:pPr marL="0" marR="0" lvl="0" indent="0" algn="l" rtl="0">
              <a:lnSpc>
                <a:spcPct val="119003"/>
              </a:lnSpc>
              <a:spcBef>
                <a:spcPts val="0"/>
              </a:spcBef>
              <a:spcAft>
                <a:spcPts val="0"/>
              </a:spcAft>
              <a:buNone/>
            </a:pPr>
            <a:endParaRPr dirty="0"/>
          </a:p>
        </p:txBody>
      </p:sp>
      <p:grpSp>
        <p:nvGrpSpPr>
          <p:cNvPr id="68" name="Google Shape;68;p11"/>
          <p:cNvGrpSpPr/>
          <p:nvPr/>
        </p:nvGrpSpPr>
        <p:grpSpPr>
          <a:xfrm>
            <a:off x="15381766" y="2481692"/>
            <a:ext cx="349367" cy="349367"/>
            <a:chOff x="0" y="0"/>
            <a:chExt cx="812800" cy="812800"/>
          </a:xfrm>
        </p:grpSpPr>
        <p:sp>
          <p:nvSpPr>
            <p:cNvPr id="69" name="Google Shape;69;p11"/>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1"/>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1" name="Google Shape;71;p11"/>
          <p:cNvGrpSpPr/>
          <p:nvPr/>
        </p:nvGrpSpPr>
        <p:grpSpPr>
          <a:xfrm>
            <a:off x="5149172" y="6914206"/>
            <a:ext cx="349367" cy="349367"/>
            <a:chOff x="0" y="0"/>
            <a:chExt cx="812800" cy="812800"/>
          </a:xfrm>
        </p:grpSpPr>
        <p:sp>
          <p:nvSpPr>
            <p:cNvPr id="72" name="Google Shape;72;p11"/>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74" name="Google Shape;74;p11"/>
          <p:cNvSpPr/>
          <p:nvPr/>
        </p:nvSpPr>
        <p:spPr>
          <a:xfrm rot="5400000">
            <a:off x="9020935" y="-9020935"/>
            <a:ext cx="246131" cy="18288000"/>
          </a:xfrm>
          <a:custGeom>
            <a:avLst/>
            <a:gdLst/>
            <a:ahLst/>
            <a:cxnLst/>
            <a:rect l="l" t="t" r="r" b="b"/>
            <a:pathLst>
              <a:path w="246131" h="18288000" extrusionOk="0">
                <a:moveTo>
                  <a:pt x="0" y="0"/>
                </a:moveTo>
                <a:lnTo>
                  <a:pt x="246130" y="0"/>
                </a:lnTo>
                <a:lnTo>
                  <a:pt x="246130" y="18288000"/>
                </a:lnTo>
                <a:lnTo>
                  <a:pt x="0" y="18288000"/>
                </a:lnTo>
                <a:lnTo>
                  <a:pt x="0" y="0"/>
                </a:lnTo>
                <a:close/>
              </a:path>
            </a:pathLst>
          </a:custGeom>
          <a:blipFill rotWithShape="1">
            <a:blip r:embed="rId3">
              <a:alphaModFix/>
            </a:blip>
            <a:stretch>
              <a:fillRect l="-291760" r="-10744127"/>
            </a:stretch>
          </a:blipFill>
          <a:ln>
            <a:noFill/>
          </a:ln>
        </p:spPr>
        <p:txBody>
          <a:bodyPr/>
          <a:lstStyle/>
          <a:p>
            <a:endParaRPr lang="en-US"/>
          </a:p>
        </p:txBody>
      </p:sp>
      <p:sp>
        <p:nvSpPr>
          <p:cNvPr id="75" name="Google Shape;75;p11"/>
          <p:cNvSpPr txBox="1"/>
          <p:nvPr/>
        </p:nvSpPr>
        <p:spPr>
          <a:xfrm>
            <a:off x="1091452" y="6278031"/>
            <a:ext cx="4325375" cy="68942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200" dirty="0">
                <a:solidFill>
                  <a:srgbClr val="FFFFFF"/>
                </a:solidFill>
                <a:latin typeface="Times New Roman" panose="02020603050405020304" pitchFamily="18" charset="0"/>
                <a:cs typeface="Times New Roman" panose="02020603050405020304" pitchFamily="18" charset="0"/>
                <a:sym typeface="Montserrat"/>
              </a:rPr>
              <a:t>Open Innovation</a:t>
            </a:r>
            <a:endParaRPr sz="3200" dirty="0">
              <a:latin typeface="Times New Roman" panose="02020603050405020304" pitchFamily="18" charset="0"/>
              <a:cs typeface="Times New Roman" panose="02020603050405020304" pitchFamily="18" charset="0"/>
            </a:endParaRPr>
          </a:p>
        </p:txBody>
      </p:sp>
      <p:sp>
        <p:nvSpPr>
          <p:cNvPr id="76" name="Google Shape;76;p11"/>
          <p:cNvSpPr txBox="1"/>
          <p:nvPr/>
        </p:nvSpPr>
        <p:spPr>
          <a:xfrm>
            <a:off x="693538" y="7504563"/>
            <a:ext cx="5774707" cy="1098762"/>
          </a:xfrm>
          <a:prstGeom prst="rect">
            <a:avLst/>
          </a:prstGeom>
          <a:noFill/>
          <a:ln>
            <a:noFill/>
          </a:ln>
        </p:spPr>
        <p:txBody>
          <a:bodyPr spcFirstLastPara="1" wrap="square" lIns="0" tIns="0" rIns="0" bIns="0" anchor="t" anchorCtr="0">
            <a:spAutoFit/>
          </a:bodyPr>
          <a:lstStyle/>
          <a:p>
            <a:pPr marL="0" marR="0" lvl="0" indent="0" algn="l" rtl="0">
              <a:lnSpc>
                <a:spcPct val="119000"/>
              </a:lnSpc>
              <a:spcBef>
                <a:spcPts val="0"/>
              </a:spcBef>
              <a:spcAft>
                <a:spcPts val="0"/>
              </a:spcAft>
              <a:buNone/>
            </a:pPr>
            <a:r>
              <a:rPr lang="en-US" sz="6000" b="1" dirty="0">
                <a:solidFill>
                  <a:srgbClr val="FFFFFF"/>
                </a:solidFill>
                <a:latin typeface="Copperplate Gothic Bold" panose="020E0705020206020404" pitchFamily="34" charset="0"/>
                <a:sym typeface="Montserrat"/>
              </a:rPr>
              <a:t>Ctrl Freaks</a:t>
            </a:r>
            <a:endParaRPr sz="6000" b="1" dirty="0">
              <a:latin typeface="Copperplate Gothic Bold" panose="020E0705020206020404" pitchFamily="34" charset="0"/>
            </a:endParaRPr>
          </a:p>
        </p:txBody>
      </p:sp>
      <p:pic>
        <p:nvPicPr>
          <p:cNvPr id="77" name="Google Shape;77;p11"/>
          <p:cNvPicPr preferRelativeResize="0"/>
          <p:nvPr/>
        </p:nvPicPr>
        <p:blipFill>
          <a:blip r:embed="rId4">
            <a:alphaModFix/>
          </a:blip>
          <a:stretch>
            <a:fillRect/>
          </a:stretch>
        </p:blipFill>
        <p:spPr>
          <a:xfrm>
            <a:off x="10464581" y="2424850"/>
            <a:ext cx="6172582" cy="6178475"/>
          </a:xfrm>
          <a:prstGeom prst="rect">
            <a:avLst/>
          </a:prstGeom>
          <a:noFill/>
          <a:ln>
            <a:noFill/>
          </a:ln>
        </p:spPr>
      </p:pic>
      <p:sp>
        <p:nvSpPr>
          <p:cNvPr id="78" name="Google Shape;78;p11"/>
          <p:cNvSpPr/>
          <p:nvPr/>
        </p:nvSpPr>
        <p:spPr>
          <a:xfrm>
            <a:off x="9595242" y="6331276"/>
            <a:ext cx="2399803" cy="2399803"/>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1">
            <a:blip r:embed="rId5">
              <a:alphaModFix/>
            </a:blip>
            <a:stretch>
              <a:fillRect l="-24998" r="-24998"/>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8C2A0049-9BC5-84B6-B77C-9C786C7C0626}"/>
              </a:ext>
            </a:extLst>
          </p:cNvPr>
          <p:cNvSpPr txBox="1"/>
          <p:nvPr/>
        </p:nvSpPr>
        <p:spPr>
          <a:xfrm>
            <a:off x="693538" y="9072496"/>
            <a:ext cx="12059933" cy="461665"/>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https://github.com/shubhamraj22/Crypto-Pulse.git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D171A"/>
        </a:solidFill>
        <a:effectLst/>
      </p:bgPr>
    </p:bg>
    <p:spTree>
      <p:nvGrpSpPr>
        <p:cNvPr id="1" name="Shape 143"/>
        <p:cNvGrpSpPr/>
        <p:nvPr/>
      </p:nvGrpSpPr>
      <p:grpSpPr>
        <a:xfrm>
          <a:off x="0" y="0"/>
          <a:ext cx="0" cy="0"/>
          <a:chOff x="0" y="0"/>
          <a:chExt cx="0" cy="0"/>
        </a:xfrm>
      </p:grpSpPr>
      <p:grpSp>
        <p:nvGrpSpPr>
          <p:cNvPr id="148" name="Google Shape;148;p13"/>
          <p:cNvGrpSpPr/>
          <p:nvPr/>
        </p:nvGrpSpPr>
        <p:grpSpPr>
          <a:xfrm>
            <a:off x="622976" y="2183957"/>
            <a:ext cx="1191128" cy="1233039"/>
            <a:chOff x="0" y="-47625"/>
            <a:chExt cx="313713" cy="324751"/>
          </a:xfrm>
        </p:grpSpPr>
        <p:sp>
          <p:nvSpPr>
            <p:cNvPr id="149" name="Google Shape;149;p13"/>
            <p:cNvSpPr/>
            <p:nvPr/>
          </p:nvSpPr>
          <p:spPr>
            <a:xfrm>
              <a:off x="0" y="0"/>
              <a:ext cx="313713" cy="277126"/>
            </a:xfrm>
            <a:custGeom>
              <a:avLst/>
              <a:gdLst/>
              <a:ahLst/>
              <a:cxnLst/>
              <a:rect l="l" t="t" r="r" b="b"/>
              <a:pathLst>
                <a:path w="313713" h="277126" extrusionOk="0">
                  <a:moveTo>
                    <a:pt x="138563" y="0"/>
                  </a:moveTo>
                  <a:lnTo>
                    <a:pt x="175150" y="0"/>
                  </a:lnTo>
                  <a:cubicBezTo>
                    <a:pt x="211899" y="0"/>
                    <a:pt x="247143" y="14599"/>
                    <a:pt x="273128" y="40584"/>
                  </a:cubicBezTo>
                  <a:cubicBezTo>
                    <a:pt x="299114" y="66570"/>
                    <a:pt x="313713" y="101814"/>
                    <a:pt x="313713" y="138563"/>
                  </a:cubicBezTo>
                  <a:lnTo>
                    <a:pt x="313713" y="138563"/>
                  </a:lnTo>
                  <a:cubicBezTo>
                    <a:pt x="313713" y="215089"/>
                    <a:pt x="251676" y="277126"/>
                    <a:pt x="175150" y="277126"/>
                  </a:cubicBezTo>
                  <a:lnTo>
                    <a:pt x="138563" y="277126"/>
                  </a:lnTo>
                  <a:cubicBezTo>
                    <a:pt x="62037" y="277126"/>
                    <a:pt x="0" y="215089"/>
                    <a:pt x="0" y="138563"/>
                  </a:cubicBezTo>
                  <a:lnTo>
                    <a:pt x="0" y="138563"/>
                  </a:lnTo>
                  <a:cubicBezTo>
                    <a:pt x="0" y="62037"/>
                    <a:pt x="62037" y="0"/>
                    <a:pt x="138563"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txBox="1"/>
            <p:nvPr/>
          </p:nvSpPr>
          <p:spPr>
            <a:xfrm>
              <a:off x="0" y="-47625"/>
              <a:ext cx="313713" cy="32475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54" name="Google Shape;154;p13"/>
          <p:cNvSpPr/>
          <p:nvPr/>
        </p:nvSpPr>
        <p:spPr>
          <a:xfrm>
            <a:off x="883786" y="2482779"/>
            <a:ext cx="669507" cy="759234"/>
          </a:xfrm>
          <a:custGeom>
            <a:avLst/>
            <a:gdLst/>
            <a:ahLst/>
            <a:cxnLst/>
            <a:rect l="l" t="t" r="r" b="b"/>
            <a:pathLst>
              <a:path w="669507" h="759234" extrusionOk="0">
                <a:moveTo>
                  <a:pt x="0" y="0"/>
                </a:moveTo>
                <a:lnTo>
                  <a:pt x="669507" y="0"/>
                </a:lnTo>
                <a:lnTo>
                  <a:pt x="669507" y="759235"/>
                </a:lnTo>
                <a:lnTo>
                  <a:pt x="0" y="759235"/>
                </a:lnTo>
                <a:lnTo>
                  <a:pt x="0" y="0"/>
                </a:lnTo>
                <a:close/>
              </a:path>
            </a:pathLst>
          </a:custGeom>
          <a:blipFill rotWithShape="1">
            <a:blip r:embed="rId3">
              <a:alphaModFix/>
            </a:blip>
            <a:stretch>
              <a:fillRect/>
            </a:stretch>
          </a:blipFill>
          <a:ln>
            <a:noFill/>
          </a:ln>
        </p:spPr>
        <p:txBody>
          <a:bodyPr/>
          <a:lstStyle/>
          <a:p>
            <a:endParaRPr lang="en-US"/>
          </a:p>
        </p:txBody>
      </p:sp>
      <p:sp>
        <p:nvSpPr>
          <p:cNvPr id="155" name="Google Shape;155;p13"/>
          <p:cNvSpPr txBox="1"/>
          <p:nvPr/>
        </p:nvSpPr>
        <p:spPr>
          <a:xfrm>
            <a:off x="2312140" y="2539294"/>
            <a:ext cx="9448060" cy="646203"/>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499" b="1" i="0" u="none" strike="noStrike" cap="none" dirty="0">
                <a:solidFill>
                  <a:srgbClr val="FFFFFF"/>
                </a:solidFill>
                <a:latin typeface="Copperplate Gothic Bold" panose="020E0705020206020404" pitchFamily="34" charset="0"/>
                <a:sym typeface="Arial"/>
              </a:rPr>
              <a:t>Basic Details Of Problem Statement</a:t>
            </a:r>
            <a:endParaRPr b="1" dirty="0">
              <a:latin typeface="Copperplate Gothic Bold" panose="020E0705020206020404" pitchFamily="34" charset="0"/>
            </a:endParaRPr>
          </a:p>
        </p:txBody>
      </p:sp>
      <p:sp>
        <p:nvSpPr>
          <p:cNvPr id="159" name="Google Shape;159;p13"/>
          <p:cNvSpPr/>
          <p:nvPr/>
        </p:nvSpPr>
        <p:spPr>
          <a:xfrm>
            <a:off x="0" y="24424"/>
            <a:ext cx="18288000" cy="238125"/>
          </a:xfrm>
          <a:custGeom>
            <a:avLst/>
            <a:gdLst/>
            <a:ahLst/>
            <a:cxnLst/>
            <a:rect l="l" t="t" r="r" b="b"/>
            <a:pathLst>
              <a:path w="18288000" h="238125" extrusionOk="0">
                <a:moveTo>
                  <a:pt x="0" y="0"/>
                </a:moveTo>
                <a:lnTo>
                  <a:pt x="18288000" y="0"/>
                </a:lnTo>
                <a:lnTo>
                  <a:pt x="18288000" y="238125"/>
                </a:lnTo>
                <a:lnTo>
                  <a:pt x="0" y="238125"/>
                </a:lnTo>
                <a:lnTo>
                  <a:pt x="0" y="0"/>
                </a:lnTo>
                <a:close/>
              </a:path>
            </a:pathLst>
          </a:custGeom>
          <a:blipFill rotWithShape="1">
            <a:blip r:embed="rId4">
              <a:alphaModFix/>
            </a:blip>
            <a:stretch>
              <a:fillRect t="-1538105" b="-3476977"/>
            </a:stretch>
          </a:blipFill>
          <a:ln>
            <a:noFill/>
          </a:ln>
        </p:spPr>
        <p:txBody>
          <a:bodyPr/>
          <a:lstStyle/>
          <a:p>
            <a:endParaRPr lang="en-US"/>
          </a:p>
        </p:txBody>
      </p:sp>
      <p:sp>
        <p:nvSpPr>
          <p:cNvPr id="2" name="Google Shape;326;p18">
            <a:extLst>
              <a:ext uri="{FF2B5EF4-FFF2-40B4-BE49-F238E27FC236}">
                <a16:creationId xmlns:a16="http://schemas.microsoft.com/office/drawing/2014/main" id="{1D624F56-CA48-9CEE-2A01-4183A779AD1C}"/>
              </a:ext>
            </a:extLst>
          </p:cNvPr>
          <p:cNvSpPr txBox="1"/>
          <p:nvPr/>
        </p:nvSpPr>
        <p:spPr>
          <a:xfrm>
            <a:off x="2818327" y="4090494"/>
            <a:ext cx="14036658" cy="4998291"/>
          </a:xfrm>
          <a:prstGeom prst="rect">
            <a:avLst/>
          </a:prstGeom>
          <a:noFill/>
          <a:ln>
            <a:noFill/>
          </a:ln>
        </p:spPr>
        <p:txBody>
          <a:bodyPr spcFirstLastPara="1" wrap="square" lIns="0" tIns="0" rIns="0" bIns="0" anchor="t" anchorCtr="0">
            <a:spAutoFit/>
          </a:bodyPr>
          <a:lstStyle/>
          <a:p>
            <a:pPr>
              <a:lnSpc>
                <a:spcPct val="140000"/>
              </a:lnSpc>
              <a:buSzPts val="1800"/>
            </a:pPr>
            <a:r>
              <a:rPr lang="en-US" sz="2400" b="1" dirty="0">
                <a:solidFill>
                  <a:srgbClr val="FFFFFF"/>
                </a:solidFill>
                <a:latin typeface="Montserrat"/>
                <a:sym typeface="Franklin Gothic"/>
              </a:rPr>
              <a:t>Problem Statement Title: </a:t>
            </a:r>
            <a:r>
              <a:rPr lang="en-US" sz="3200" b="1" dirty="0">
                <a:solidFill>
                  <a:schemeClr val="bg1"/>
                </a:solidFill>
                <a:latin typeface="Times New Roman"/>
                <a:cs typeface="Times New Roman"/>
              </a:rPr>
              <a:t>Insight</a:t>
            </a:r>
            <a:r>
              <a:rPr lang="en-US" sz="3200" b="1" spc="-20" dirty="0">
                <a:solidFill>
                  <a:schemeClr val="bg1"/>
                </a:solidFill>
                <a:latin typeface="Times New Roman"/>
                <a:cs typeface="Times New Roman"/>
              </a:rPr>
              <a:t> </a:t>
            </a:r>
            <a:r>
              <a:rPr lang="en-US" sz="3200" b="1" dirty="0">
                <a:solidFill>
                  <a:schemeClr val="bg1"/>
                </a:solidFill>
                <a:latin typeface="Times New Roman"/>
                <a:cs typeface="Times New Roman"/>
              </a:rPr>
              <a:t>to</a:t>
            </a:r>
            <a:r>
              <a:rPr lang="en-US" sz="3200" b="1" spc="-5" dirty="0">
                <a:solidFill>
                  <a:schemeClr val="bg1"/>
                </a:solidFill>
                <a:latin typeface="Times New Roman"/>
                <a:cs typeface="Times New Roman"/>
              </a:rPr>
              <a:t> Cryptocurrency</a:t>
            </a:r>
            <a:r>
              <a:rPr lang="en-US" sz="3200" b="1" spc="-30" dirty="0">
                <a:solidFill>
                  <a:schemeClr val="bg1"/>
                </a:solidFill>
                <a:latin typeface="Times New Roman"/>
                <a:cs typeface="Times New Roman"/>
              </a:rPr>
              <a:t> </a:t>
            </a:r>
            <a:r>
              <a:rPr lang="en-US" sz="3200" b="1" spc="-5" dirty="0">
                <a:solidFill>
                  <a:schemeClr val="bg1"/>
                </a:solidFill>
                <a:latin typeface="Times New Roman"/>
                <a:cs typeface="Times New Roman"/>
              </a:rPr>
              <a:t>using </a:t>
            </a:r>
            <a:r>
              <a:rPr lang="en-US" sz="3200" b="1" dirty="0">
                <a:solidFill>
                  <a:schemeClr val="bg1"/>
                </a:solidFill>
                <a:latin typeface="Times New Roman"/>
                <a:cs typeface="Times New Roman"/>
              </a:rPr>
              <a:t>Power</a:t>
            </a:r>
            <a:r>
              <a:rPr lang="en-US" sz="3200" b="1" spc="-70" dirty="0">
                <a:solidFill>
                  <a:schemeClr val="bg1"/>
                </a:solidFill>
                <a:latin typeface="Times New Roman"/>
                <a:cs typeface="Times New Roman"/>
              </a:rPr>
              <a:t> </a:t>
            </a:r>
            <a:r>
              <a:rPr lang="en-US" sz="3200" b="1" dirty="0">
                <a:solidFill>
                  <a:schemeClr val="bg1"/>
                </a:solidFill>
                <a:latin typeface="Times New Roman"/>
                <a:cs typeface="Times New Roman"/>
              </a:rPr>
              <a:t>BI</a:t>
            </a:r>
            <a:endParaRPr lang="en-US" sz="3200" b="1" dirty="0">
              <a:solidFill>
                <a:srgbClr val="FFFFFF"/>
              </a:solidFill>
              <a:latin typeface="Montserrat"/>
            </a:endParaRPr>
          </a:p>
          <a:p>
            <a:pPr>
              <a:lnSpc>
                <a:spcPct val="140000"/>
              </a:lnSpc>
              <a:buSzPts val="1800"/>
            </a:pPr>
            <a:br>
              <a:rPr lang="en-US" sz="3200" b="1" dirty="0">
                <a:solidFill>
                  <a:srgbClr val="FFFFFF"/>
                </a:solidFill>
                <a:latin typeface="Montserrat"/>
                <a:sym typeface="Franklin Gothic"/>
              </a:rPr>
            </a:br>
            <a:r>
              <a:rPr lang="en-US" sz="2400" b="1" dirty="0">
                <a:solidFill>
                  <a:srgbClr val="FFFFFF"/>
                </a:solidFill>
                <a:latin typeface="Montserrat"/>
                <a:sym typeface="Franklin Gothic"/>
              </a:rPr>
              <a:t>Team Name: Ctrl Freaks</a:t>
            </a:r>
            <a:endParaRPr lang="en-US" sz="2400" b="1" dirty="0">
              <a:solidFill>
                <a:srgbClr val="FFFFFF"/>
              </a:solidFill>
              <a:latin typeface="Montserrat"/>
            </a:endParaRPr>
          </a:p>
          <a:p>
            <a:pPr>
              <a:lnSpc>
                <a:spcPct val="140000"/>
              </a:lnSpc>
              <a:buSzPts val="1800"/>
            </a:pPr>
            <a:br>
              <a:rPr lang="en-US" sz="2400" b="1" dirty="0">
                <a:solidFill>
                  <a:srgbClr val="FFFFFF"/>
                </a:solidFill>
                <a:latin typeface="Montserrat"/>
                <a:sym typeface="Franklin Gothic"/>
              </a:rPr>
            </a:br>
            <a:r>
              <a:rPr lang="en-US" sz="2400" b="1" dirty="0">
                <a:solidFill>
                  <a:srgbClr val="FFFFFF"/>
                </a:solidFill>
                <a:latin typeface="Montserrat"/>
                <a:sym typeface="Franklin Gothic"/>
              </a:rPr>
              <a:t>Team Leader Name: Ashutosh Pratap Singh</a:t>
            </a:r>
            <a:endParaRPr lang="en-US" sz="2400" b="1" dirty="0">
              <a:solidFill>
                <a:srgbClr val="FFFFFF"/>
              </a:solidFill>
              <a:latin typeface="Montserrat"/>
            </a:endParaRPr>
          </a:p>
          <a:p>
            <a:pPr>
              <a:lnSpc>
                <a:spcPct val="140000"/>
              </a:lnSpc>
              <a:buSzPts val="1800"/>
            </a:pPr>
            <a:br>
              <a:rPr lang="en-US" sz="2400" b="1" dirty="0">
                <a:solidFill>
                  <a:srgbClr val="FFFFFF"/>
                </a:solidFill>
                <a:latin typeface="Montserrat"/>
                <a:sym typeface="Franklin Gothic"/>
              </a:rPr>
            </a:br>
            <a:r>
              <a:rPr lang="en-US" sz="2400" b="1" dirty="0">
                <a:solidFill>
                  <a:srgbClr val="FFFFFF"/>
                </a:solidFill>
                <a:latin typeface="Montserrat"/>
                <a:sym typeface="Franklin Gothic"/>
              </a:rPr>
              <a:t>Institute Name: </a:t>
            </a:r>
            <a:r>
              <a:rPr lang="en-US" sz="2400" b="1" dirty="0" err="1">
                <a:solidFill>
                  <a:srgbClr val="FFFFFF"/>
                </a:solidFill>
                <a:latin typeface="Montserrat"/>
                <a:sym typeface="Franklin Gothic"/>
              </a:rPr>
              <a:t>Galgotias</a:t>
            </a:r>
            <a:r>
              <a:rPr lang="en-US" sz="2400" b="1" dirty="0">
                <a:solidFill>
                  <a:srgbClr val="FFFFFF"/>
                </a:solidFill>
                <a:latin typeface="Montserrat"/>
                <a:sym typeface="Franklin Gothic"/>
              </a:rPr>
              <a:t> University</a:t>
            </a:r>
            <a:endParaRPr lang="en-US" sz="2400" b="1" dirty="0">
              <a:solidFill>
                <a:srgbClr val="FFFFFF"/>
              </a:solidFill>
              <a:latin typeface="Montserrat"/>
            </a:endParaRPr>
          </a:p>
          <a:p>
            <a:pPr>
              <a:lnSpc>
                <a:spcPct val="140000"/>
              </a:lnSpc>
              <a:buSzPts val="1800"/>
            </a:pPr>
            <a:endParaRPr lang="en-US" sz="2400" b="1" dirty="0">
              <a:solidFill>
                <a:srgbClr val="FFFFFF"/>
              </a:solidFill>
              <a:latin typeface="Montserrat"/>
              <a:sym typeface="Franklin Gothic"/>
            </a:endParaRPr>
          </a:p>
          <a:p>
            <a:pPr>
              <a:lnSpc>
                <a:spcPct val="140000"/>
              </a:lnSpc>
              <a:buSzPts val="1800"/>
            </a:pPr>
            <a:r>
              <a:rPr lang="en-US" sz="2400" b="1" dirty="0">
                <a:solidFill>
                  <a:srgbClr val="FFFFFF"/>
                </a:solidFill>
                <a:latin typeface="Montserrat"/>
                <a:sym typeface="Franklin Gothic"/>
              </a:rPr>
              <a:t>Theme Chosen: Open Innovation</a:t>
            </a:r>
            <a:endParaRPr lang="en-US" sz="2400" b="1" dirty="0">
              <a:solidFill>
                <a:srgbClr val="FFFFFF"/>
              </a:solidFill>
              <a:latin typeface="Montserrat"/>
            </a:endParaRPr>
          </a:p>
        </p:txBody>
      </p:sp>
      <p:sp>
        <p:nvSpPr>
          <p:cNvPr id="8" name="Google Shape;251;p16">
            <a:extLst>
              <a:ext uri="{FF2B5EF4-FFF2-40B4-BE49-F238E27FC236}">
                <a16:creationId xmlns:a16="http://schemas.microsoft.com/office/drawing/2014/main" id="{43E182E1-F17C-4C89-5754-BC2DBC0C1114}"/>
              </a:ext>
            </a:extLst>
          </p:cNvPr>
          <p:cNvSpPr/>
          <p:nvPr/>
        </p:nvSpPr>
        <p:spPr>
          <a:xfrm>
            <a:off x="0" y="10067925"/>
            <a:ext cx="18288000" cy="225433"/>
          </a:xfrm>
          <a:custGeom>
            <a:avLst/>
            <a:gdLst/>
            <a:ahLst/>
            <a:cxnLst/>
            <a:rect l="l" t="t" r="r" b="b"/>
            <a:pathLst>
              <a:path w="18288000" h="225433" extrusionOk="0">
                <a:moveTo>
                  <a:pt x="0" y="0"/>
                </a:moveTo>
                <a:lnTo>
                  <a:pt x="18288000" y="0"/>
                </a:lnTo>
                <a:lnTo>
                  <a:pt x="18288000" y="225433"/>
                </a:lnTo>
                <a:lnTo>
                  <a:pt x="0" y="225433"/>
                </a:lnTo>
                <a:lnTo>
                  <a:pt x="0" y="0"/>
                </a:lnTo>
                <a:close/>
              </a:path>
            </a:pathLst>
          </a:custGeom>
          <a:blipFill rotWithShape="1">
            <a:blip r:embed="rId4">
              <a:alphaModFix/>
            </a:blip>
            <a:stretch>
              <a:fillRect t="-2336469" b="-2966021"/>
            </a:stretch>
          </a:blipFill>
          <a:ln>
            <a:noFill/>
          </a:ln>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D171A"/>
        </a:solidFill>
        <a:effectLst/>
      </p:bgPr>
    </p:bg>
    <p:spTree>
      <p:nvGrpSpPr>
        <p:cNvPr id="1" name="Shape 232"/>
        <p:cNvGrpSpPr/>
        <p:nvPr/>
      </p:nvGrpSpPr>
      <p:grpSpPr>
        <a:xfrm>
          <a:off x="0" y="0"/>
          <a:ext cx="0" cy="0"/>
          <a:chOff x="0" y="0"/>
          <a:chExt cx="0" cy="0"/>
        </a:xfrm>
      </p:grpSpPr>
      <p:sp>
        <p:nvSpPr>
          <p:cNvPr id="233" name="Google Shape;233;p16"/>
          <p:cNvSpPr txBox="1"/>
          <p:nvPr/>
        </p:nvSpPr>
        <p:spPr>
          <a:xfrm>
            <a:off x="1028700" y="1803466"/>
            <a:ext cx="9454356" cy="1292662"/>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000" b="0" i="0" u="none" strike="noStrike" cap="none" dirty="0">
                <a:solidFill>
                  <a:srgbClr val="FFFFFF"/>
                </a:solidFill>
                <a:latin typeface="Arial"/>
                <a:ea typeface="Arial"/>
                <a:cs typeface="Arial"/>
                <a:sym typeface="Arial"/>
              </a:rPr>
              <a:t>Idea / Approach Details</a:t>
            </a:r>
            <a:endParaRPr dirty="0"/>
          </a:p>
        </p:txBody>
      </p:sp>
      <p:sp>
        <p:nvSpPr>
          <p:cNvPr id="236" name="Google Shape;236;p16"/>
          <p:cNvSpPr txBox="1"/>
          <p:nvPr/>
        </p:nvSpPr>
        <p:spPr>
          <a:xfrm>
            <a:off x="1656777" y="3529389"/>
            <a:ext cx="8115300" cy="5170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dirty="0">
                <a:solidFill>
                  <a:srgbClr val="FFFFFF"/>
                </a:solidFill>
                <a:latin typeface="Montserrat"/>
                <a:ea typeface="Montserrat"/>
                <a:cs typeface="Montserrat"/>
                <a:sym typeface="Montserrat"/>
              </a:rPr>
              <a:t>Describe Idea / Solution prototype Here.</a:t>
            </a:r>
            <a:endParaRPr sz="2400" dirty="0"/>
          </a:p>
        </p:txBody>
      </p:sp>
      <p:sp>
        <p:nvSpPr>
          <p:cNvPr id="2" name="Google Shape;236;p16">
            <a:extLst>
              <a:ext uri="{FF2B5EF4-FFF2-40B4-BE49-F238E27FC236}">
                <a16:creationId xmlns:a16="http://schemas.microsoft.com/office/drawing/2014/main" id="{C3A5EB8F-CD67-2A3B-E373-5952C58D5A4B}"/>
              </a:ext>
            </a:extLst>
          </p:cNvPr>
          <p:cNvSpPr txBox="1"/>
          <p:nvPr/>
        </p:nvSpPr>
        <p:spPr>
          <a:xfrm>
            <a:off x="10691921" y="3548726"/>
            <a:ext cx="6582864" cy="517065"/>
          </a:xfrm>
          <a:prstGeom prst="rect">
            <a:avLst/>
          </a:prstGeom>
          <a:noFill/>
          <a:ln>
            <a:noFill/>
          </a:ln>
        </p:spPr>
        <p:txBody>
          <a:bodyPr spcFirstLastPara="1" wrap="square" lIns="0" tIns="0" rIns="0" bIns="0" anchor="t" anchorCtr="0">
            <a:spAutoFit/>
          </a:bodyPr>
          <a:lstStyle/>
          <a:p>
            <a:pPr>
              <a:lnSpc>
                <a:spcPct val="140000"/>
              </a:lnSpc>
            </a:pPr>
            <a:r>
              <a:rPr lang="en-US" sz="2400" dirty="0">
                <a:solidFill>
                  <a:srgbClr val="FFFFFF"/>
                </a:solidFill>
                <a:latin typeface="Montserrat"/>
                <a:sym typeface="Montserrat"/>
              </a:rPr>
              <a:t>Describe</a:t>
            </a:r>
            <a:endParaRPr sz="2400" dirty="0">
              <a:solidFill>
                <a:srgbClr val="FFFFFF"/>
              </a:solidFill>
              <a:latin typeface="Montserrat"/>
            </a:endParaRPr>
          </a:p>
        </p:txBody>
      </p:sp>
      <p:sp>
        <p:nvSpPr>
          <p:cNvPr id="3" name="Google Shape;251;p16">
            <a:extLst>
              <a:ext uri="{FF2B5EF4-FFF2-40B4-BE49-F238E27FC236}">
                <a16:creationId xmlns:a16="http://schemas.microsoft.com/office/drawing/2014/main" id="{100DF4F2-F9FB-85E9-67DD-AF01AF97C908}"/>
              </a:ext>
            </a:extLst>
          </p:cNvPr>
          <p:cNvSpPr/>
          <p:nvPr/>
        </p:nvSpPr>
        <p:spPr>
          <a:xfrm>
            <a:off x="0" y="10067925"/>
            <a:ext cx="18288000" cy="225433"/>
          </a:xfrm>
          <a:custGeom>
            <a:avLst/>
            <a:gdLst/>
            <a:ahLst/>
            <a:cxnLst/>
            <a:rect l="l" t="t" r="r" b="b"/>
            <a:pathLst>
              <a:path w="18288000" h="225433" extrusionOk="0">
                <a:moveTo>
                  <a:pt x="0" y="0"/>
                </a:moveTo>
                <a:lnTo>
                  <a:pt x="18288000" y="0"/>
                </a:lnTo>
                <a:lnTo>
                  <a:pt x="18288000" y="225433"/>
                </a:lnTo>
                <a:lnTo>
                  <a:pt x="0" y="225433"/>
                </a:lnTo>
                <a:lnTo>
                  <a:pt x="0" y="0"/>
                </a:lnTo>
                <a:close/>
              </a:path>
            </a:pathLst>
          </a:custGeom>
          <a:blipFill rotWithShape="1">
            <a:blip r:embed="rId3">
              <a:alphaModFix/>
            </a:blip>
            <a:stretch>
              <a:fillRect t="-2336469" b="-2966021"/>
            </a:stretch>
          </a:blipFill>
          <a:ln>
            <a:noFill/>
          </a:ln>
        </p:spPr>
        <p:txBody>
          <a:bodyPr/>
          <a:lstStyle/>
          <a:p>
            <a:endParaRPr lang="en-US"/>
          </a:p>
        </p:txBody>
      </p:sp>
      <p:sp>
        <p:nvSpPr>
          <p:cNvPr id="4" name="TextBox 3">
            <a:extLst>
              <a:ext uri="{FF2B5EF4-FFF2-40B4-BE49-F238E27FC236}">
                <a16:creationId xmlns:a16="http://schemas.microsoft.com/office/drawing/2014/main" id="{82A721D6-4EF4-A1B9-A052-B4F18360E04C}"/>
              </a:ext>
            </a:extLst>
          </p:cNvPr>
          <p:cNvSpPr txBox="1"/>
          <p:nvPr/>
        </p:nvSpPr>
        <p:spPr>
          <a:xfrm>
            <a:off x="1119116" y="4299045"/>
            <a:ext cx="5022377" cy="3930555"/>
          </a:xfrm>
          <a:prstGeom prst="rect">
            <a:avLst/>
          </a:prstGeom>
          <a:noFill/>
          <a:ln>
            <a:solidFill>
              <a:schemeClr val="bg1"/>
            </a:solidFill>
          </a:ln>
        </p:spPr>
        <p:txBody>
          <a:bodyPr wrap="square" rtlCol="0">
            <a:spAutoFit/>
          </a:bodyPr>
          <a:lstStyle/>
          <a:p>
            <a:endParaRPr lang="en-IN" dirty="0"/>
          </a:p>
        </p:txBody>
      </p:sp>
      <p:pic>
        <p:nvPicPr>
          <p:cNvPr id="6" name="object 3">
            <a:extLst>
              <a:ext uri="{FF2B5EF4-FFF2-40B4-BE49-F238E27FC236}">
                <a16:creationId xmlns:a16="http://schemas.microsoft.com/office/drawing/2014/main" id="{77B9EF6E-5894-7ED2-F6B3-17FFFC4F22E6}"/>
              </a:ext>
            </a:extLst>
          </p:cNvPr>
          <p:cNvPicPr/>
          <p:nvPr/>
        </p:nvPicPr>
        <p:blipFill>
          <a:blip r:embed="rId4" cstate="print"/>
          <a:stretch>
            <a:fillRect/>
          </a:stretch>
        </p:blipFill>
        <p:spPr>
          <a:xfrm>
            <a:off x="233361" y="3596399"/>
            <a:ext cx="9538716" cy="4683252"/>
          </a:xfrm>
          <a:prstGeom prst="rect">
            <a:avLst/>
          </a:prstGeom>
        </p:spPr>
      </p:pic>
      <p:pic>
        <p:nvPicPr>
          <p:cNvPr id="7" name="object 6">
            <a:extLst>
              <a:ext uri="{FF2B5EF4-FFF2-40B4-BE49-F238E27FC236}">
                <a16:creationId xmlns:a16="http://schemas.microsoft.com/office/drawing/2014/main" id="{2F1D94DB-0042-2E15-2347-C6AE12682E02}"/>
              </a:ext>
            </a:extLst>
          </p:cNvPr>
          <p:cNvPicPr/>
          <p:nvPr/>
        </p:nvPicPr>
        <p:blipFill>
          <a:blip r:embed="rId5" cstate="print"/>
          <a:stretch>
            <a:fillRect/>
          </a:stretch>
        </p:blipFill>
        <p:spPr>
          <a:xfrm>
            <a:off x="13983353" y="2607246"/>
            <a:ext cx="3966972" cy="4276344"/>
          </a:xfrm>
          <a:prstGeom prst="rect">
            <a:avLst/>
          </a:prstGeom>
        </p:spPr>
      </p:pic>
      <p:pic>
        <p:nvPicPr>
          <p:cNvPr id="1028" name="Picture 4" descr="Stack Logo Images – Browse 63,265 Stock Photos, Vectors, and ...">
            <a:extLst>
              <a:ext uri="{FF2B5EF4-FFF2-40B4-BE49-F238E27FC236}">
                <a16:creationId xmlns:a16="http://schemas.microsoft.com/office/drawing/2014/main" id="{026C5BBA-C69D-9E4F-0A43-5B2A1D3E52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29855" y="2607246"/>
            <a:ext cx="428625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y Experience from 3 years of Kaggle | by Vishnu U | Medium">
            <a:extLst>
              <a:ext uri="{FF2B5EF4-FFF2-40B4-BE49-F238E27FC236}">
                <a16:creationId xmlns:a16="http://schemas.microsoft.com/office/drawing/2014/main" id="{4062A99D-97CB-4345-39E4-8E29910812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67348" y="6327683"/>
            <a:ext cx="4623405" cy="30822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4" name="TextBox 3">
            <a:extLst>
              <a:ext uri="{FF2B5EF4-FFF2-40B4-BE49-F238E27FC236}">
                <a16:creationId xmlns:a16="http://schemas.microsoft.com/office/drawing/2014/main" id="{C4DA8D4C-CD3F-89DC-4EA9-3D089671E929}"/>
              </a:ext>
            </a:extLst>
          </p:cNvPr>
          <p:cNvSpPr txBox="1"/>
          <p:nvPr/>
        </p:nvSpPr>
        <p:spPr>
          <a:xfrm>
            <a:off x="9144000" y="3956032"/>
            <a:ext cx="7085189" cy="5847755"/>
          </a:xfrm>
          <a:prstGeom prst="rect">
            <a:avLst/>
          </a:prstGeom>
          <a:noFill/>
          <a:ln>
            <a:solidFill>
              <a:schemeClr val="tx1"/>
            </a:solidFill>
          </a:ln>
        </p:spPr>
        <p:txBody>
          <a:bodyPr wrap="square" rtlCol="0" anchor="ctr">
            <a:spAutoFit/>
          </a:bodyPr>
          <a:lstStyle/>
          <a:p>
            <a:pPr algn="l">
              <a:buFont typeface="+mj-lt"/>
              <a:buAutoNum type="arabicPeriod"/>
            </a:pPr>
            <a:r>
              <a:rPr lang="en-US" sz="2200" b="1" dirty="0">
                <a:solidFill>
                  <a:schemeClr val="bg1"/>
                </a:solidFill>
                <a:effectLst/>
                <a:highlight>
                  <a:srgbClr val="212121"/>
                </a:highlight>
                <a:latin typeface="Times New Roman" panose="02020603050405020304" pitchFamily="18" charset="0"/>
                <a:cs typeface="Times New Roman" panose="02020603050405020304" pitchFamily="18" charset="0"/>
              </a:rPr>
              <a:t>Data Access</a:t>
            </a:r>
            <a:r>
              <a:rPr lang="en-US" sz="2200" b="0" dirty="0">
                <a:solidFill>
                  <a:schemeClr val="bg1"/>
                </a:solidFill>
                <a:effectLst/>
                <a:highlight>
                  <a:srgbClr val="212121"/>
                </a:highlight>
                <a:latin typeface="Times New Roman" panose="02020603050405020304" pitchFamily="18" charset="0"/>
                <a:cs typeface="Times New Roman" panose="02020603050405020304" pitchFamily="18" charset="0"/>
              </a:rPr>
              <a:t>: Reliable access to cryptocurrency market data.</a:t>
            </a:r>
          </a:p>
          <a:p>
            <a:pPr algn="l">
              <a:buFont typeface="+mj-lt"/>
              <a:buAutoNum type="arabicPeriod"/>
            </a:pPr>
            <a:r>
              <a:rPr lang="en-US" sz="2200" b="1" dirty="0">
                <a:solidFill>
                  <a:schemeClr val="bg1"/>
                </a:solidFill>
                <a:effectLst/>
                <a:highlight>
                  <a:srgbClr val="212121"/>
                </a:highlight>
                <a:latin typeface="Times New Roman" panose="02020603050405020304" pitchFamily="18" charset="0"/>
                <a:cs typeface="Times New Roman" panose="02020603050405020304" pitchFamily="18" charset="0"/>
              </a:rPr>
              <a:t>Integration with Power BI</a:t>
            </a:r>
            <a:r>
              <a:rPr lang="en-US" sz="2200" b="0" dirty="0">
                <a:solidFill>
                  <a:schemeClr val="bg1"/>
                </a:solidFill>
                <a:effectLst/>
                <a:highlight>
                  <a:srgbClr val="212121"/>
                </a:highlight>
                <a:latin typeface="Times New Roman" panose="02020603050405020304" pitchFamily="18" charset="0"/>
                <a:cs typeface="Times New Roman" panose="02020603050405020304" pitchFamily="18" charset="0"/>
              </a:rPr>
              <a:t>: Seamless integration of data sources with Power BI.</a:t>
            </a:r>
          </a:p>
          <a:p>
            <a:pPr algn="l">
              <a:buFont typeface="+mj-lt"/>
              <a:buAutoNum type="arabicPeriod"/>
            </a:pPr>
            <a:r>
              <a:rPr lang="en-US" sz="2200" b="1" dirty="0">
                <a:solidFill>
                  <a:schemeClr val="bg1"/>
                </a:solidFill>
                <a:effectLst/>
                <a:highlight>
                  <a:srgbClr val="212121"/>
                </a:highlight>
                <a:latin typeface="Times New Roman" panose="02020603050405020304" pitchFamily="18" charset="0"/>
                <a:cs typeface="Times New Roman" panose="02020603050405020304" pitchFamily="18" charset="0"/>
              </a:rPr>
              <a:t>Market Knowledge</a:t>
            </a:r>
            <a:r>
              <a:rPr lang="en-US" sz="2200" b="0" dirty="0">
                <a:solidFill>
                  <a:schemeClr val="bg1"/>
                </a:solidFill>
                <a:effectLst/>
                <a:highlight>
                  <a:srgbClr val="212121"/>
                </a:highlight>
                <a:latin typeface="Times New Roman" panose="02020603050405020304" pitchFamily="18" charset="0"/>
                <a:cs typeface="Times New Roman" panose="02020603050405020304" pitchFamily="18" charset="0"/>
              </a:rPr>
              <a:t>: Basic understanding of cryptocurrency markets and investment principles.</a:t>
            </a:r>
          </a:p>
          <a:p>
            <a:pPr algn="l">
              <a:buFont typeface="+mj-lt"/>
              <a:buAutoNum type="arabicPeriod"/>
            </a:pPr>
            <a:r>
              <a:rPr lang="en-US" sz="2200" b="1" dirty="0">
                <a:solidFill>
                  <a:schemeClr val="bg1"/>
                </a:solidFill>
                <a:effectLst/>
                <a:highlight>
                  <a:srgbClr val="212121"/>
                </a:highlight>
                <a:latin typeface="Times New Roman" panose="02020603050405020304" pitchFamily="18" charset="0"/>
                <a:cs typeface="Times New Roman" panose="02020603050405020304" pitchFamily="18" charset="0"/>
              </a:rPr>
              <a:t>Real-time Feeds</a:t>
            </a:r>
            <a:r>
              <a:rPr lang="en-US" sz="2200" b="0" dirty="0">
                <a:solidFill>
                  <a:schemeClr val="bg1"/>
                </a:solidFill>
                <a:effectLst/>
                <a:highlight>
                  <a:srgbClr val="212121"/>
                </a:highlight>
                <a:latin typeface="Times New Roman" panose="02020603050405020304" pitchFamily="18" charset="0"/>
                <a:cs typeface="Times New Roman" panose="02020603050405020304" pitchFamily="18" charset="0"/>
              </a:rPr>
              <a:t>: Access to real-time market data for traders.</a:t>
            </a:r>
          </a:p>
          <a:p>
            <a:pPr algn="l">
              <a:buFont typeface="+mj-lt"/>
              <a:buAutoNum type="arabicPeriod"/>
            </a:pPr>
            <a:r>
              <a:rPr lang="en-US" sz="2200" b="1" dirty="0">
                <a:solidFill>
                  <a:schemeClr val="bg1"/>
                </a:solidFill>
                <a:effectLst/>
                <a:highlight>
                  <a:srgbClr val="212121"/>
                </a:highlight>
                <a:latin typeface="Times New Roman" panose="02020603050405020304" pitchFamily="18" charset="0"/>
                <a:cs typeface="Times New Roman" panose="02020603050405020304" pitchFamily="18" charset="0"/>
              </a:rPr>
              <a:t>Compliance Measures</a:t>
            </a:r>
            <a:r>
              <a:rPr lang="en-US" sz="2200" b="0" dirty="0">
                <a:solidFill>
                  <a:schemeClr val="bg1"/>
                </a:solidFill>
                <a:effectLst/>
                <a:highlight>
                  <a:srgbClr val="212121"/>
                </a:highlight>
                <a:latin typeface="Times New Roman" panose="02020603050405020304" pitchFamily="18" charset="0"/>
                <a:cs typeface="Times New Roman" panose="02020603050405020304" pitchFamily="18" charset="0"/>
              </a:rPr>
              <a:t>: Implementation of regulatory compliance tools.</a:t>
            </a:r>
          </a:p>
          <a:p>
            <a:pPr algn="l">
              <a:buFont typeface="+mj-lt"/>
              <a:buAutoNum type="arabicPeriod"/>
            </a:pPr>
            <a:r>
              <a:rPr lang="en-US" sz="2200" b="1" dirty="0">
                <a:solidFill>
                  <a:schemeClr val="bg1"/>
                </a:solidFill>
                <a:effectLst/>
                <a:highlight>
                  <a:srgbClr val="212121"/>
                </a:highlight>
                <a:latin typeface="Times New Roman" panose="02020603050405020304" pitchFamily="18" charset="0"/>
                <a:cs typeface="Times New Roman" panose="02020603050405020304" pitchFamily="18" charset="0"/>
              </a:rPr>
              <a:t>Security Measures</a:t>
            </a:r>
            <a:r>
              <a:rPr lang="en-US" sz="2200" b="0" dirty="0">
                <a:solidFill>
                  <a:schemeClr val="bg1"/>
                </a:solidFill>
                <a:effectLst/>
                <a:highlight>
                  <a:srgbClr val="212121"/>
                </a:highlight>
                <a:latin typeface="Times New Roman" panose="02020603050405020304" pitchFamily="18" charset="0"/>
                <a:cs typeface="Times New Roman" panose="02020603050405020304" pitchFamily="18" charset="0"/>
              </a:rPr>
              <a:t>: Protection of sensitive financial data.</a:t>
            </a:r>
          </a:p>
          <a:p>
            <a:pPr algn="l">
              <a:buFont typeface="+mj-lt"/>
              <a:buAutoNum type="arabicPeriod"/>
            </a:pPr>
            <a:r>
              <a:rPr lang="en-US" sz="2200" b="1" dirty="0">
                <a:solidFill>
                  <a:schemeClr val="bg1"/>
                </a:solidFill>
                <a:effectLst/>
                <a:highlight>
                  <a:srgbClr val="212121"/>
                </a:highlight>
                <a:latin typeface="Times New Roman" panose="02020603050405020304" pitchFamily="18" charset="0"/>
                <a:cs typeface="Times New Roman" panose="02020603050405020304" pitchFamily="18" charset="0"/>
              </a:rPr>
              <a:t>Customer Data Management</a:t>
            </a:r>
            <a:r>
              <a:rPr lang="en-US" sz="2200" b="0" dirty="0">
                <a:solidFill>
                  <a:schemeClr val="bg1"/>
                </a:solidFill>
                <a:effectLst/>
                <a:highlight>
                  <a:srgbClr val="212121"/>
                </a:highlight>
                <a:latin typeface="Times New Roman" panose="02020603050405020304" pitchFamily="18" charset="0"/>
                <a:cs typeface="Times New Roman" panose="02020603050405020304" pitchFamily="18" charset="0"/>
              </a:rPr>
              <a:t>: Access to customer data for exchanges.</a:t>
            </a:r>
          </a:p>
          <a:p>
            <a:pPr algn="l">
              <a:buFont typeface="+mj-lt"/>
              <a:buAutoNum type="arabicPeriod"/>
            </a:pPr>
            <a:r>
              <a:rPr lang="en-US" sz="2200" b="1" dirty="0">
                <a:solidFill>
                  <a:schemeClr val="bg1"/>
                </a:solidFill>
                <a:effectLst/>
                <a:highlight>
                  <a:srgbClr val="212121"/>
                </a:highlight>
                <a:latin typeface="Times New Roman" panose="02020603050405020304" pitchFamily="18" charset="0"/>
                <a:cs typeface="Times New Roman" panose="02020603050405020304" pitchFamily="18" charset="0"/>
              </a:rPr>
              <a:t>Blockchain Data Access</a:t>
            </a:r>
            <a:r>
              <a:rPr lang="en-US" sz="2200" b="0" dirty="0">
                <a:solidFill>
                  <a:schemeClr val="bg1"/>
                </a:solidFill>
                <a:effectLst/>
                <a:highlight>
                  <a:srgbClr val="212121"/>
                </a:highlight>
                <a:latin typeface="Times New Roman" panose="02020603050405020304" pitchFamily="18" charset="0"/>
                <a:cs typeface="Times New Roman" panose="02020603050405020304" pitchFamily="18" charset="0"/>
              </a:rPr>
              <a:t>: Availability of blockchain data sources.</a:t>
            </a:r>
          </a:p>
          <a:p>
            <a:pPr algn="l">
              <a:buFont typeface="+mj-lt"/>
              <a:buAutoNum type="arabicPeriod"/>
            </a:pPr>
            <a:r>
              <a:rPr lang="en-US" sz="2200" b="1" dirty="0">
                <a:solidFill>
                  <a:schemeClr val="bg1"/>
                </a:solidFill>
                <a:effectLst/>
                <a:highlight>
                  <a:srgbClr val="212121"/>
                </a:highlight>
                <a:latin typeface="Times New Roman" panose="02020603050405020304" pitchFamily="18" charset="0"/>
                <a:cs typeface="Times New Roman" panose="02020603050405020304" pitchFamily="18" charset="0"/>
              </a:rPr>
              <a:t>Market Research Tools</a:t>
            </a:r>
            <a:r>
              <a:rPr lang="en-US" sz="2200" b="0" dirty="0">
                <a:solidFill>
                  <a:schemeClr val="bg1"/>
                </a:solidFill>
                <a:effectLst/>
                <a:highlight>
                  <a:srgbClr val="212121"/>
                </a:highlight>
                <a:latin typeface="Times New Roman" panose="02020603050405020304" pitchFamily="18" charset="0"/>
                <a:cs typeface="Times New Roman" panose="02020603050405020304" pitchFamily="18" charset="0"/>
              </a:rPr>
              <a:t>: Access to tools for industry analysis</a:t>
            </a:r>
            <a:r>
              <a:rPr lang="en-US" sz="2200" b="0" i="0" dirty="0">
                <a:solidFill>
                  <a:srgbClr val="ECECEC"/>
                </a:solidFill>
                <a:effectLst/>
                <a:highlight>
                  <a:srgbClr val="212121"/>
                </a:highlight>
                <a:latin typeface="Söhne"/>
              </a:rPr>
              <a:t>.</a:t>
            </a:r>
          </a:p>
        </p:txBody>
      </p:sp>
      <p:sp>
        <p:nvSpPr>
          <p:cNvPr id="233" name="Google Shape;233;p16"/>
          <p:cNvSpPr txBox="1"/>
          <p:nvPr/>
        </p:nvSpPr>
        <p:spPr>
          <a:xfrm>
            <a:off x="1028700" y="1803466"/>
            <a:ext cx="12103100" cy="1292662"/>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000" b="0" i="0" u="none" strike="noStrike" cap="none" dirty="0">
                <a:solidFill>
                  <a:srgbClr val="FFFFFF"/>
                </a:solidFill>
                <a:latin typeface="Copperplate Gothic Bold" panose="020E0705020206020404" pitchFamily="34" charset="0"/>
                <a:sym typeface="Arial"/>
              </a:rPr>
              <a:t>Idea / Approach Details</a:t>
            </a:r>
            <a:endParaRPr dirty="0">
              <a:latin typeface="Copperplate Gothic Bold" panose="020E0705020206020404" pitchFamily="34" charset="0"/>
            </a:endParaRPr>
          </a:p>
        </p:txBody>
      </p:sp>
      <p:sp>
        <p:nvSpPr>
          <p:cNvPr id="236" name="Google Shape;236;p16"/>
          <p:cNvSpPr txBox="1"/>
          <p:nvPr/>
        </p:nvSpPr>
        <p:spPr>
          <a:xfrm>
            <a:off x="686743" y="3513112"/>
            <a:ext cx="8115300" cy="5170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b="0" i="0" u="none" strike="noStrike" cap="none" dirty="0">
                <a:solidFill>
                  <a:srgbClr val="FFFFFF"/>
                </a:solidFill>
                <a:latin typeface="Copperplate Gothic Bold" panose="020E0705020206020404" pitchFamily="34" charset="0"/>
                <a:ea typeface="Montserrat"/>
                <a:cs typeface="Montserrat"/>
                <a:sym typeface="Montserrat"/>
              </a:rPr>
              <a:t>Use Cases</a:t>
            </a:r>
            <a:endParaRPr lang="en-US" sz="2400" dirty="0">
              <a:latin typeface="Copperplate Gothic Bold" panose="020E0705020206020404" pitchFamily="34" charset="0"/>
            </a:endParaRPr>
          </a:p>
        </p:txBody>
      </p:sp>
      <p:grpSp>
        <p:nvGrpSpPr>
          <p:cNvPr id="238" name="Google Shape;238;p16"/>
          <p:cNvGrpSpPr/>
          <p:nvPr/>
        </p:nvGrpSpPr>
        <p:grpSpPr>
          <a:xfrm>
            <a:off x="921850" y="10630993"/>
            <a:ext cx="16230600" cy="460238"/>
            <a:chOff x="0" y="0"/>
            <a:chExt cx="21640800" cy="613651"/>
          </a:xfrm>
        </p:grpSpPr>
        <p:sp>
          <p:nvSpPr>
            <p:cNvPr id="239" name="Google Shape;239;p16"/>
            <p:cNvSpPr txBox="1"/>
            <p:nvPr/>
          </p:nvSpPr>
          <p:spPr>
            <a:xfrm>
              <a:off x="0" y="127501"/>
              <a:ext cx="21640800" cy="358648"/>
            </a:xfrm>
            <a:prstGeom prst="rect">
              <a:avLst/>
            </a:prstGeom>
            <a:noFill/>
            <a:ln>
              <a:noFill/>
            </a:ln>
          </p:spPr>
          <p:txBody>
            <a:bodyPr spcFirstLastPara="1" wrap="square" lIns="0" tIns="0" rIns="0" bIns="0" anchor="t" anchorCtr="0">
              <a:spAutoFit/>
            </a:bodyPr>
            <a:lstStyle/>
            <a:p>
              <a:pPr marL="0" marR="0" lvl="0" indent="0" algn="l" rtl="0">
                <a:lnSpc>
                  <a:spcPct val="119000"/>
                </a:lnSpc>
                <a:spcBef>
                  <a:spcPts val="0"/>
                </a:spcBef>
                <a:spcAft>
                  <a:spcPts val="0"/>
                </a:spcAft>
                <a:buNone/>
              </a:pPr>
              <a:r>
                <a:rPr lang="en-US" sz="1800" b="0" i="0" u="none" strike="noStrike" cap="none">
                  <a:solidFill>
                    <a:srgbClr val="FFFFFF"/>
                  </a:solidFill>
                  <a:latin typeface="Montserrat"/>
                  <a:ea typeface="Montserrat"/>
                  <a:cs typeface="Montserrat"/>
                  <a:sym typeface="Montserrat"/>
                </a:rPr>
                <a:t>         YOUR LOGO                                                                                           ABOUT                PROJECT                    PRICE                 TEAM                                                                                </a:t>
              </a:r>
              <a:endParaRPr/>
            </a:p>
          </p:txBody>
        </p:sp>
        <p:grpSp>
          <p:nvGrpSpPr>
            <p:cNvPr id="240" name="Google Shape;240;p16"/>
            <p:cNvGrpSpPr/>
            <p:nvPr/>
          </p:nvGrpSpPr>
          <p:grpSpPr>
            <a:xfrm>
              <a:off x="13594453" y="254073"/>
              <a:ext cx="105504" cy="105504"/>
              <a:chOff x="0" y="0"/>
              <a:chExt cx="812800" cy="812800"/>
            </a:xfrm>
          </p:grpSpPr>
          <p:sp>
            <p:nvSpPr>
              <p:cNvPr id="241" name="Google Shape;241;p1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3" name="Google Shape;243;p16"/>
            <p:cNvGrpSpPr/>
            <p:nvPr/>
          </p:nvGrpSpPr>
          <p:grpSpPr>
            <a:xfrm>
              <a:off x="16954590" y="254073"/>
              <a:ext cx="105504" cy="105504"/>
              <a:chOff x="0" y="0"/>
              <a:chExt cx="812800" cy="812800"/>
            </a:xfrm>
          </p:grpSpPr>
          <p:sp>
            <p:nvSpPr>
              <p:cNvPr id="244" name="Google Shape;244;p1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6" name="Google Shape;246;p16"/>
            <p:cNvGrpSpPr/>
            <p:nvPr/>
          </p:nvGrpSpPr>
          <p:grpSpPr>
            <a:xfrm>
              <a:off x="19791521" y="254073"/>
              <a:ext cx="105504" cy="105504"/>
              <a:chOff x="0" y="0"/>
              <a:chExt cx="812800" cy="812800"/>
            </a:xfrm>
          </p:grpSpPr>
          <p:sp>
            <p:nvSpPr>
              <p:cNvPr id="247" name="Google Shape;247;p1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49" name="Google Shape;249;p16"/>
            <p:cNvSpPr/>
            <p:nvPr/>
          </p:nvSpPr>
          <p:spPr>
            <a:xfrm>
              <a:off x="0" y="0"/>
              <a:ext cx="629679" cy="613651"/>
            </a:xfrm>
            <a:custGeom>
              <a:avLst/>
              <a:gdLst/>
              <a:ahLst/>
              <a:cxnLst/>
              <a:rect l="l" t="t" r="r" b="b"/>
              <a:pathLst>
                <a:path w="629679" h="613651" extrusionOk="0">
                  <a:moveTo>
                    <a:pt x="0" y="0"/>
                  </a:moveTo>
                  <a:lnTo>
                    <a:pt x="629679" y="0"/>
                  </a:lnTo>
                  <a:lnTo>
                    <a:pt x="629679" y="613651"/>
                  </a:lnTo>
                  <a:lnTo>
                    <a:pt x="0" y="613651"/>
                  </a:lnTo>
                  <a:lnTo>
                    <a:pt x="0" y="0"/>
                  </a:lnTo>
                  <a:close/>
                </a:path>
              </a:pathLst>
            </a:custGeom>
            <a:blipFill rotWithShape="1">
              <a:blip r:embed="rId3">
                <a:alphaModFix/>
              </a:blip>
              <a:stretch>
                <a:fillRect/>
              </a:stretch>
            </a:blipFill>
            <a:ln>
              <a:noFill/>
            </a:ln>
          </p:spPr>
          <p:txBody>
            <a:bodyPr/>
            <a:lstStyle/>
            <a:p>
              <a:endParaRPr lang="en-US"/>
            </a:p>
          </p:txBody>
        </p:sp>
      </p:grpSp>
      <p:sp>
        <p:nvSpPr>
          <p:cNvPr id="250" name="Google Shape;250;p16"/>
          <p:cNvSpPr/>
          <p:nvPr/>
        </p:nvSpPr>
        <p:spPr>
          <a:xfrm>
            <a:off x="0" y="9654"/>
            <a:ext cx="18288000" cy="225433"/>
          </a:xfrm>
          <a:custGeom>
            <a:avLst/>
            <a:gdLst/>
            <a:ahLst/>
            <a:cxnLst/>
            <a:rect l="l" t="t" r="r" b="b"/>
            <a:pathLst>
              <a:path w="18288000" h="225433" extrusionOk="0">
                <a:moveTo>
                  <a:pt x="0" y="0"/>
                </a:moveTo>
                <a:lnTo>
                  <a:pt x="18288000" y="0"/>
                </a:lnTo>
                <a:lnTo>
                  <a:pt x="18288000" y="225433"/>
                </a:lnTo>
                <a:lnTo>
                  <a:pt x="0" y="225433"/>
                </a:lnTo>
                <a:lnTo>
                  <a:pt x="0" y="0"/>
                </a:lnTo>
                <a:close/>
              </a:path>
            </a:pathLst>
          </a:custGeom>
          <a:blipFill rotWithShape="1">
            <a:blip r:embed="rId4">
              <a:alphaModFix/>
            </a:blip>
            <a:stretch>
              <a:fillRect t="-2336469" b="-2966021"/>
            </a:stretch>
          </a:blipFill>
          <a:ln>
            <a:noFill/>
          </a:ln>
        </p:spPr>
        <p:txBody>
          <a:bodyPr/>
          <a:lstStyle/>
          <a:p>
            <a:endParaRPr lang="en-US"/>
          </a:p>
        </p:txBody>
      </p:sp>
      <p:sp>
        <p:nvSpPr>
          <p:cNvPr id="2" name="Google Shape;236;p16">
            <a:extLst>
              <a:ext uri="{FF2B5EF4-FFF2-40B4-BE49-F238E27FC236}">
                <a16:creationId xmlns:a16="http://schemas.microsoft.com/office/drawing/2014/main" id="{C3A5EB8F-CD67-2A3B-E373-5952C58D5A4B}"/>
              </a:ext>
            </a:extLst>
          </p:cNvPr>
          <p:cNvSpPr txBox="1"/>
          <p:nvPr/>
        </p:nvSpPr>
        <p:spPr>
          <a:xfrm>
            <a:off x="10691921" y="3548726"/>
            <a:ext cx="6582864" cy="517065"/>
          </a:xfrm>
          <a:prstGeom prst="rect">
            <a:avLst/>
          </a:prstGeom>
          <a:noFill/>
          <a:ln>
            <a:noFill/>
          </a:ln>
        </p:spPr>
        <p:txBody>
          <a:bodyPr spcFirstLastPara="1" wrap="square" lIns="0" tIns="0" rIns="0" bIns="0" anchor="t" anchorCtr="0">
            <a:spAutoFit/>
          </a:bodyPr>
          <a:lstStyle/>
          <a:p>
            <a:pPr>
              <a:lnSpc>
                <a:spcPct val="140000"/>
              </a:lnSpc>
            </a:pPr>
            <a:r>
              <a:rPr lang="en-US" sz="2400" dirty="0">
                <a:solidFill>
                  <a:srgbClr val="FFFFFF"/>
                </a:solidFill>
                <a:latin typeface="Copperplate Gothic Bold" panose="020E0705020206020404" pitchFamily="34" charset="0"/>
                <a:sym typeface="Montserrat"/>
              </a:rPr>
              <a:t>The Dependencies</a:t>
            </a:r>
            <a:endParaRPr sz="2400" dirty="0">
              <a:solidFill>
                <a:srgbClr val="FFFFFF"/>
              </a:solidFill>
              <a:latin typeface="Copperplate Gothic Bold" panose="020E0705020206020404" pitchFamily="34" charset="0"/>
            </a:endParaRPr>
          </a:p>
        </p:txBody>
      </p:sp>
      <p:sp>
        <p:nvSpPr>
          <p:cNvPr id="5" name="TextBox 4">
            <a:extLst>
              <a:ext uri="{FF2B5EF4-FFF2-40B4-BE49-F238E27FC236}">
                <a16:creationId xmlns:a16="http://schemas.microsoft.com/office/drawing/2014/main" id="{C6974A7E-09F7-FB1C-3883-FD8F8AB4D62D}"/>
              </a:ext>
            </a:extLst>
          </p:cNvPr>
          <p:cNvSpPr txBox="1"/>
          <p:nvPr/>
        </p:nvSpPr>
        <p:spPr>
          <a:xfrm>
            <a:off x="294736" y="4065791"/>
            <a:ext cx="7215080" cy="5262979"/>
          </a:xfrm>
          <a:prstGeom prst="rect">
            <a:avLst/>
          </a:prstGeom>
          <a:noFill/>
        </p:spPr>
        <p:txBody>
          <a:bodyPr wrap="square" rtlCol="0" anchor="ctr">
            <a:spAutoFit/>
          </a:bodyPr>
          <a:lstStyle/>
          <a:p>
            <a:pPr>
              <a:buFont typeface="+mj-lt"/>
              <a:buAutoNum type="arabicPeriod"/>
            </a:pPr>
            <a:r>
              <a:rPr lang="en-IN" sz="2400" b="1" i="0" dirty="0">
                <a:solidFill>
                  <a:schemeClr val="bg1"/>
                </a:solidFill>
                <a:effectLst/>
                <a:highlight>
                  <a:srgbClr val="212121"/>
                </a:highlight>
                <a:latin typeface="Times New Roman" panose="02020603050405020304" pitchFamily="18" charset="0"/>
                <a:cs typeface="Times New Roman" panose="02020603050405020304" pitchFamily="18" charset="0"/>
              </a:rPr>
              <a:t>Individual Investors</a:t>
            </a:r>
            <a:r>
              <a:rPr lang="en-IN" sz="2400" b="0" i="0" dirty="0">
                <a:solidFill>
                  <a:schemeClr val="bg1"/>
                </a:solidFill>
                <a:effectLst/>
                <a:highlight>
                  <a:srgbClr val="212121"/>
                </a:highlight>
                <a:latin typeface="Times New Roman" panose="02020603050405020304" pitchFamily="18" charset="0"/>
                <a:cs typeface="Times New Roman" panose="02020603050405020304" pitchFamily="18" charset="0"/>
              </a:rPr>
              <a:t>: Use Power BI to track portfolio performance and </a:t>
            </a:r>
            <a:r>
              <a:rPr lang="en-IN" sz="2400" b="0" i="0" dirty="0" err="1">
                <a:solidFill>
                  <a:schemeClr val="bg1"/>
                </a:solidFill>
                <a:effectLst/>
                <a:highlight>
                  <a:srgbClr val="212121"/>
                </a:highlight>
                <a:latin typeface="Times New Roman" panose="02020603050405020304" pitchFamily="18" charset="0"/>
                <a:cs typeface="Times New Roman" panose="02020603050405020304" pitchFamily="18" charset="0"/>
              </a:rPr>
              <a:t>analyze</a:t>
            </a:r>
            <a:r>
              <a:rPr lang="en-IN" sz="2400" b="0" i="0" dirty="0">
                <a:solidFill>
                  <a:schemeClr val="bg1"/>
                </a:solidFill>
                <a:effectLst/>
                <a:highlight>
                  <a:srgbClr val="212121"/>
                </a:highlight>
                <a:latin typeface="Times New Roman" panose="02020603050405020304" pitchFamily="18" charset="0"/>
                <a:cs typeface="Times New Roman" panose="02020603050405020304" pitchFamily="18" charset="0"/>
              </a:rPr>
              <a:t> market sentiment for informed decisions.</a:t>
            </a:r>
          </a:p>
          <a:p>
            <a:r>
              <a:rPr lang="en-IN" sz="2400" b="1" i="0" dirty="0">
                <a:solidFill>
                  <a:schemeClr val="bg1"/>
                </a:solidFill>
                <a:effectLst/>
                <a:highlight>
                  <a:srgbClr val="212121"/>
                </a:highlight>
                <a:latin typeface="Times New Roman" panose="02020603050405020304" pitchFamily="18" charset="0"/>
                <a:cs typeface="Times New Roman" panose="02020603050405020304" pitchFamily="18" charset="0"/>
              </a:rPr>
              <a:t>Cryptocurrency Traders</a:t>
            </a:r>
            <a:r>
              <a:rPr lang="en-IN" sz="2400" b="0" i="0" dirty="0">
                <a:solidFill>
                  <a:schemeClr val="bg1"/>
                </a:solidFill>
                <a:effectLst/>
                <a:highlight>
                  <a:srgbClr val="212121"/>
                </a:highlight>
                <a:latin typeface="Times New Roman" panose="02020603050405020304" pitchFamily="18" charset="0"/>
                <a:cs typeface="Times New Roman" panose="02020603050405020304" pitchFamily="18" charset="0"/>
              </a:rPr>
              <a:t>: Utilize Power BI for real-time trading analytics and technical analysis to optimize strategies.</a:t>
            </a:r>
          </a:p>
          <a:p>
            <a:r>
              <a:rPr lang="en-IN" sz="2400" b="1" i="0" dirty="0">
                <a:solidFill>
                  <a:schemeClr val="bg1"/>
                </a:solidFill>
                <a:effectLst/>
                <a:highlight>
                  <a:srgbClr val="212121"/>
                </a:highlight>
                <a:latin typeface="Times New Roman" panose="02020603050405020304" pitchFamily="18" charset="0"/>
                <a:cs typeface="Times New Roman" panose="02020603050405020304" pitchFamily="18" charset="0"/>
              </a:rPr>
              <a:t>Institutional Investors</a:t>
            </a:r>
            <a:r>
              <a:rPr lang="en-IN" sz="2400" b="0" i="0" dirty="0">
                <a:solidFill>
                  <a:schemeClr val="bg1"/>
                </a:solidFill>
                <a:effectLst/>
                <a:highlight>
                  <a:srgbClr val="212121"/>
                </a:highlight>
                <a:latin typeface="Times New Roman" panose="02020603050405020304" pitchFamily="18" charset="0"/>
                <a:cs typeface="Times New Roman" panose="02020603050405020304" pitchFamily="18" charset="0"/>
              </a:rPr>
              <a:t>: Monitor fund performance and ensure regulatory compliance with Power BI's data analysis tools.</a:t>
            </a:r>
          </a:p>
          <a:p>
            <a:r>
              <a:rPr lang="en-IN" sz="2400" b="1" i="0" dirty="0">
                <a:solidFill>
                  <a:schemeClr val="bg1"/>
                </a:solidFill>
                <a:effectLst/>
                <a:highlight>
                  <a:srgbClr val="212121"/>
                </a:highlight>
                <a:latin typeface="Times New Roman" panose="02020603050405020304" pitchFamily="18" charset="0"/>
                <a:cs typeface="Times New Roman" panose="02020603050405020304" pitchFamily="18" charset="0"/>
              </a:rPr>
              <a:t>Cryptocurrency Exchanges</a:t>
            </a:r>
            <a:r>
              <a:rPr lang="en-IN" sz="2400" b="0" i="0" dirty="0">
                <a:solidFill>
                  <a:schemeClr val="bg1"/>
                </a:solidFill>
                <a:effectLst/>
                <a:highlight>
                  <a:srgbClr val="212121"/>
                </a:highlight>
                <a:latin typeface="Times New Roman" panose="02020603050405020304" pitchFamily="18" charset="0"/>
                <a:cs typeface="Times New Roman" panose="02020603050405020304" pitchFamily="18" charset="0"/>
              </a:rPr>
              <a:t>: </a:t>
            </a:r>
            <a:r>
              <a:rPr lang="en-IN" sz="2400" b="0" i="0" dirty="0" err="1">
                <a:solidFill>
                  <a:schemeClr val="bg1"/>
                </a:solidFill>
                <a:effectLst/>
                <a:highlight>
                  <a:srgbClr val="212121"/>
                </a:highlight>
                <a:latin typeface="Times New Roman" panose="02020603050405020304" pitchFamily="18" charset="0"/>
                <a:cs typeface="Times New Roman" panose="02020603050405020304" pitchFamily="18" charset="0"/>
              </a:rPr>
              <a:t>Analyze</a:t>
            </a:r>
            <a:r>
              <a:rPr lang="en-IN" sz="2400" b="0" i="0" dirty="0">
                <a:solidFill>
                  <a:schemeClr val="bg1"/>
                </a:solidFill>
                <a:effectLst/>
                <a:highlight>
                  <a:srgbClr val="212121"/>
                </a:highlight>
                <a:latin typeface="Times New Roman" panose="02020603050405020304" pitchFamily="18" charset="0"/>
                <a:cs typeface="Times New Roman" panose="02020603050405020304" pitchFamily="18" charset="0"/>
              </a:rPr>
              <a:t> market trends and enhance customer experience using Power BI dashboards.</a:t>
            </a:r>
          </a:p>
          <a:p>
            <a:r>
              <a:rPr lang="en-IN" sz="2400" b="1" i="0" dirty="0">
                <a:solidFill>
                  <a:schemeClr val="bg1"/>
                </a:solidFill>
                <a:effectLst/>
                <a:highlight>
                  <a:srgbClr val="212121"/>
                </a:highlight>
                <a:latin typeface="Times New Roman" panose="02020603050405020304" pitchFamily="18" charset="0"/>
                <a:cs typeface="Times New Roman" panose="02020603050405020304" pitchFamily="18" charset="0"/>
              </a:rPr>
              <a:t>Blockchain Developers</a:t>
            </a:r>
            <a:r>
              <a:rPr lang="en-IN" sz="2400" b="0" i="0" dirty="0">
                <a:solidFill>
                  <a:schemeClr val="bg1"/>
                </a:solidFill>
                <a:effectLst/>
                <a:highlight>
                  <a:srgbClr val="212121"/>
                </a:highlight>
                <a:latin typeface="Times New Roman" panose="02020603050405020304" pitchFamily="18" charset="0"/>
                <a:cs typeface="Times New Roman" panose="02020603050405020304" pitchFamily="18" charset="0"/>
              </a:rPr>
              <a:t>: Utilize Power BI to </a:t>
            </a:r>
            <a:r>
              <a:rPr lang="en-IN" sz="2400" b="0" i="0" dirty="0" err="1">
                <a:solidFill>
                  <a:schemeClr val="bg1"/>
                </a:solidFill>
                <a:effectLst/>
                <a:highlight>
                  <a:srgbClr val="212121"/>
                </a:highlight>
                <a:latin typeface="Times New Roman" panose="02020603050405020304" pitchFamily="18" charset="0"/>
                <a:cs typeface="Times New Roman" panose="02020603050405020304" pitchFamily="18" charset="0"/>
              </a:rPr>
              <a:t>analyze</a:t>
            </a:r>
            <a:r>
              <a:rPr lang="en-IN" sz="2400" b="0" i="0" dirty="0">
                <a:solidFill>
                  <a:schemeClr val="bg1"/>
                </a:solidFill>
                <a:effectLst/>
                <a:highlight>
                  <a:srgbClr val="212121"/>
                </a:highlight>
                <a:latin typeface="Times New Roman" panose="02020603050405020304" pitchFamily="18" charset="0"/>
                <a:cs typeface="Times New Roman" panose="02020603050405020304" pitchFamily="18" charset="0"/>
              </a:rPr>
              <a:t> blockchain data and conduct market research for insights.</a:t>
            </a:r>
          </a:p>
        </p:txBody>
      </p:sp>
    </p:spTree>
    <p:extLst>
      <p:ext uri="{BB962C8B-B14F-4D97-AF65-F5344CB8AC3E}">
        <p14:creationId xmlns:p14="http://schemas.microsoft.com/office/powerpoint/2010/main" val="4033697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76" name="Google Shape;476;p23"/>
          <p:cNvSpPr/>
          <p:nvPr/>
        </p:nvSpPr>
        <p:spPr>
          <a:xfrm>
            <a:off x="0" y="0"/>
            <a:ext cx="18288000" cy="166038"/>
          </a:xfrm>
          <a:custGeom>
            <a:avLst/>
            <a:gdLst/>
            <a:ahLst/>
            <a:cxnLst/>
            <a:rect l="l" t="t" r="r" b="b"/>
            <a:pathLst>
              <a:path w="18288000" h="166038" extrusionOk="0">
                <a:moveTo>
                  <a:pt x="0" y="0"/>
                </a:moveTo>
                <a:lnTo>
                  <a:pt x="18288000" y="0"/>
                </a:lnTo>
                <a:lnTo>
                  <a:pt x="18288000" y="166038"/>
                </a:lnTo>
                <a:lnTo>
                  <a:pt x="0" y="166038"/>
                </a:lnTo>
                <a:lnTo>
                  <a:pt x="0" y="0"/>
                </a:lnTo>
                <a:close/>
              </a:path>
            </a:pathLst>
          </a:custGeom>
          <a:blipFill rotWithShape="1">
            <a:blip r:embed="rId3">
              <a:alphaModFix/>
            </a:blip>
            <a:stretch>
              <a:fillRect t="-6016355" b="-1215030"/>
            </a:stretch>
          </a:blipFill>
          <a:ln>
            <a:noFill/>
          </a:ln>
        </p:spPr>
        <p:txBody>
          <a:bodyPr/>
          <a:lstStyle/>
          <a:p>
            <a:endParaRPr lang="en-US"/>
          </a:p>
        </p:txBody>
      </p:sp>
      <p:sp>
        <p:nvSpPr>
          <p:cNvPr id="477" name="Google Shape;477;p23"/>
          <p:cNvSpPr/>
          <p:nvPr/>
        </p:nvSpPr>
        <p:spPr>
          <a:xfrm>
            <a:off x="0" y="10120962"/>
            <a:ext cx="18288000" cy="166038"/>
          </a:xfrm>
          <a:custGeom>
            <a:avLst/>
            <a:gdLst/>
            <a:ahLst/>
            <a:cxnLst/>
            <a:rect l="l" t="t" r="r" b="b"/>
            <a:pathLst>
              <a:path w="18288000" h="166038" extrusionOk="0">
                <a:moveTo>
                  <a:pt x="0" y="0"/>
                </a:moveTo>
                <a:lnTo>
                  <a:pt x="18288000" y="0"/>
                </a:lnTo>
                <a:lnTo>
                  <a:pt x="18288000" y="166038"/>
                </a:lnTo>
                <a:lnTo>
                  <a:pt x="0" y="166038"/>
                </a:lnTo>
                <a:lnTo>
                  <a:pt x="0" y="0"/>
                </a:lnTo>
                <a:close/>
              </a:path>
            </a:pathLst>
          </a:custGeom>
          <a:blipFill rotWithShape="1">
            <a:blip r:embed="rId3">
              <a:alphaModFix/>
            </a:blip>
            <a:stretch>
              <a:fillRect t="-6016355" b="-1215030"/>
            </a:stretch>
          </a:blipFill>
          <a:ln>
            <a:noFill/>
          </a:ln>
        </p:spPr>
        <p:txBody>
          <a:bodyPr/>
          <a:lstStyle/>
          <a:p>
            <a:endParaRPr lang="en-US"/>
          </a:p>
        </p:txBody>
      </p:sp>
      <p:sp>
        <p:nvSpPr>
          <p:cNvPr id="478" name="Google Shape;478;p23"/>
          <p:cNvSpPr txBox="1"/>
          <p:nvPr/>
        </p:nvSpPr>
        <p:spPr>
          <a:xfrm>
            <a:off x="996554" y="1436816"/>
            <a:ext cx="9046547" cy="1292662"/>
          </a:xfrm>
          <a:prstGeom prst="rect">
            <a:avLst/>
          </a:prstGeom>
          <a:noFill/>
          <a:ln>
            <a:noFill/>
          </a:ln>
        </p:spPr>
        <p:txBody>
          <a:bodyPr spcFirstLastPara="1" wrap="square" lIns="0" tIns="0" rIns="0" bIns="0" anchor="t" anchorCtr="0">
            <a:spAutoFit/>
          </a:bodyPr>
          <a:lstStyle/>
          <a:p>
            <a:pPr marL="0" marR="0" lvl="0" indent="0" rtl="0">
              <a:lnSpc>
                <a:spcPct val="140000"/>
              </a:lnSpc>
              <a:spcBef>
                <a:spcPts val="0"/>
              </a:spcBef>
              <a:spcAft>
                <a:spcPts val="0"/>
              </a:spcAft>
              <a:buNone/>
            </a:pPr>
            <a:r>
              <a:rPr lang="en-US" sz="6000" b="0" i="0" u="none" strike="noStrike" cap="none" dirty="0">
                <a:solidFill>
                  <a:srgbClr val="FFFFFF"/>
                </a:solidFill>
                <a:latin typeface="Copperplate Gothic Bold" panose="020E0705020206020404" pitchFamily="34" charset="0"/>
                <a:sym typeface="Arial"/>
              </a:rPr>
              <a:t>Important Pointers</a:t>
            </a:r>
            <a:endParaRPr dirty="0">
              <a:latin typeface="Copperplate Gothic Bold" panose="020E0705020206020404" pitchFamily="34" charset="0"/>
            </a:endParaRPr>
          </a:p>
        </p:txBody>
      </p:sp>
      <p:sp>
        <p:nvSpPr>
          <p:cNvPr id="2" name="Google Shape;236;p16">
            <a:extLst>
              <a:ext uri="{FF2B5EF4-FFF2-40B4-BE49-F238E27FC236}">
                <a16:creationId xmlns:a16="http://schemas.microsoft.com/office/drawing/2014/main" id="{02C5DBC6-8C0B-BE99-5CA1-C6C9663748A0}"/>
              </a:ext>
            </a:extLst>
          </p:cNvPr>
          <p:cNvSpPr txBox="1"/>
          <p:nvPr/>
        </p:nvSpPr>
        <p:spPr>
          <a:xfrm>
            <a:off x="1028700" y="2868460"/>
            <a:ext cx="8115300" cy="51706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dirty="0">
                <a:solidFill>
                  <a:srgbClr val="FFFFFF"/>
                </a:solidFill>
                <a:latin typeface="Montserrat"/>
                <a:ea typeface="Montserrat"/>
                <a:cs typeface="Montserrat"/>
                <a:sym typeface="Montserrat"/>
              </a:rPr>
              <a:t>Some proto types of the model/example</a:t>
            </a:r>
            <a:r>
              <a:rPr lang="en-US" sz="2400" b="0" i="0" u="none" strike="noStrike" cap="none" dirty="0">
                <a:solidFill>
                  <a:srgbClr val="FFFFFF"/>
                </a:solidFill>
                <a:latin typeface="Montserrat"/>
                <a:ea typeface="Montserrat"/>
                <a:cs typeface="Montserrat"/>
                <a:sym typeface="Montserrat"/>
              </a:rPr>
              <a:t>.</a:t>
            </a:r>
            <a:endParaRPr sz="2400" dirty="0"/>
          </a:p>
        </p:txBody>
      </p:sp>
      <p:pic>
        <p:nvPicPr>
          <p:cNvPr id="11" name="object 10">
            <a:extLst>
              <a:ext uri="{FF2B5EF4-FFF2-40B4-BE49-F238E27FC236}">
                <a16:creationId xmlns:a16="http://schemas.microsoft.com/office/drawing/2014/main" id="{83F26B87-BC65-B812-AB24-175CEA6DFF95}"/>
              </a:ext>
            </a:extLst>
          </p:cNvPr>
          <p:cNvPicPr/>
          <p:nvPr/>
        </p:nvPicPr>
        <p:blipFill>
          <a:blip r:embed="rId4" cstate="print"/>
          <a:stretch>
            <a:fillRect/>
          </a:stretch>
        </p:blipFill>
        <p:spPr>
          <a:xfrm>
            <a:off x="11700754" y="3692715"/>
            <a:ext cx="816864" cy="766572"/>
          </a:xfrm>
          <a:prstGeom prst="rect">
            <a:avLst/>
          </a:prstGeom>
        </p:spPr>
      </p:pic>
      <p:sp>
        <p:nvSpPr>
          <p:cNvPr id="12" name="TextBox 11">
            <a:extLst>
              <a:ext uri="{FF2B5EF4-FFF2-40B4-BE49-F238E27FC236}">
                <a16:creationId xmlns:a16="http://schemas.microsoft.com/office/drawing/2014/main" id="{26F4CE70-66DC-D06F-65AD-4BA5F625CEFB}"/>
              </a:ext>
            </a:extLst>
          </p:cNvPr>
          <p:cNvSpPr txBox="1"/>
          <p:nvPr/>
        </p:nvSpPr>
        <p:spPr>
          <a:xfrm>
            <a:off x="10345717" y="4511883"/>
            <a:ext cx="3605842" cy="797654"/>
          </a:xfrm>
          <a:prstGeom prst="rect">
            <a:avLst/>
          </a:prstGeom>
          <a:noFill/>
        </p:spPr>
        <p:txBody>
          <a:bodyPr wrap="square" rtlCol="0">
            <a:spAutoFit/>
          </a:bodyPr>
          <a:lstStyle/>
          <a:p>
            <a:pPr marL="51435" algn="ctr">
              <a:lnSpc>
                <a:spcPct val="100000"/>
              </a:lnSpc>
              <a:spcBef>
                <a:spcPts val="795"/>
              </a:spcBef>
            </a:pPr>
            <a:r>
              <a:rPr lang="en-IN" sz="2000" spc="-365" dirty="0">
                <a:solidFill>
                  <a:srgbClr val="FC96AE"/>
                </a:solidFill>
                <a:latin typeface="Arial MT"/>
                <a:cs typeface="Arial MT"/>
              </a:rPr>
              <a:t>ETHEREUM</a:t>
            </a:r>
            <a:endParaRPr lang="en-IN" sz="2000" dirty="0">
              <a:latin typeface="Arial MT"/>
              <a:cs typeface="Arial MT"/>
            </a:endParaRPr>
          </a:p>
          <a:p>
            <a:pPr algn="ctr">
              <a:lnSpc>
                <a:spcPct val="100000"/>
              </a:lnSpc>
              <a:spcBef>
                <a:spcPts val="695"/>
              </a:spcBef>
            </a:pPr>
            <a:r>
              <a:rPr lang="en-IN" sz="2000" b="1" spc="-5" dirty="0">
                <a:solidFill>
                  <a:schemeClr val="bg1"/>
                </a:solidFill>
                <a:latin typeface="Arial"/>
                <a:cs typeface="Arial"/>
              </a:rPr>
              <a:t>PRICE:</a:t>
            </a:r>
            <a:r>
              <a:rPr lang="en-IN" sz="2000" b="1" spc="-110" dirty="0">
                <a:solidFill>
                  <a:schemeClr val="bg1"/>
                </a:solidFill>
                <a:latin typeface="Arial"/>
                <a:cs typeface="Arial"/>
              </a:rPr>
              <a:t> </a:t>
            </a:r>
            <a:r>
              <a:rPr lang="en-IN" sz="2000" b="1" spc="-5" dirty="0">
                <a:solidFill>
                  <a:schemeClr val="bg1"/>
                </a:solidFill>
                <a:latin typeface="Arial"/>
                <a:cs typeface="Arial"/>
              </a:rPr>
              <a:t>$3,514.51</a:t>
            </a:r>
            <a:endParaRPr lang="en-IN" sz="2000" dirty="0">
              <a:solidFill>
                <a:schemeClr val="bg1"/>
              </a:solidFill>
              <a:latin typeface="Arial"/>
              <a:cs typeface="Arial"/>
            </a:endParaRPr>
          </a:p>
        </p:txBody>
      </p:sp>
      <p:pic>
        <p:nvPicPr>
          <p:cNvPr id="13" name="object 12">
            <a:extLst>
              <a:ext uri="{FF2B5EF4-FFF2-40B4-BE49-F238E27FC236}">
                <a16:creationId xmlns:a16="http://schemas.microsoft.com/office/drawing/2014/main" id="{94BDD929-74B3-A3AE-CDF8-982B38313AAE}"/>
              </a:ext>
            </a:extLst>
          </p:cNvPr>
          <p:cNvPicPr/>
          <p:nvPr/>
        </p:nvPicPr>
        <p:blipFill>
          <a:blip r:embed="rId5" cstate="print"/>
          <a:stretch>
            <a:fillRect/>
          </a:stretch>
        </p:blipFill>
        <p:spPr>
          <a:xfrm>
            <a:off x="11050999" y="5362133"/>
            <a:ext cx="2250934" cy="797654"/>
          </a:xfrm>
          <a:prstGeom prst="rect">
            <a:avLst/>
          </a:prstGeom>
        </p:spPr>
      </p:pic>
      <p:pic>
        <p:nvPicPr>
          <p:cNvPr id="14" name="object 9">
            <a:extLst>
              <a:ext uri="{FF2B5EF4-FFF2-40B4-BE49-F238E27FC236}">
                <a16:creationId xmlns:a16="http://schemas.microsoft.com/office/drawing/2014/main" id="{B16EAFBD-B542-3D48-F3AD-1BDD58277114}"/>
              </a:ext>
            </a:extLst>
          </p:cNvPr>
          <p:cNvPicPr/>
          <p:nvPr/>
        </p:nvPicPr>
        <p:blipFill>
          <a:blip r:embed="rId6" cstate="print"/>
          <a:stretch>
            <a:fillRect/>
          </a:stretch>
        </p:blipFill>
        <p:spPr>
          <a:xfrm>
            <a:off x="15985235" y="5309537"/>
            <a:ext cx="609600" cy="573024"/>
          </a:xfrm>
          <a:prstGeom prst="rect">
            <a:avLst/>
          </a:prstGeom>
        </p:spPr>
      </p:pic>
      <p:sp>
        <p:nvSpPr>
          <p:cNvPr id="15" name="TextBox 14">
            <a:extLst>
              <a:ext uri="{FF2B5EF4-FFF2-40B4-BE49-F238E27FC236}">
                <a16:creationId xmlns:a16="http://schemas.microsoft.com/office/drawing/2014/main" id="{1E0F7D42-2E7C-7523-7636-E12EB6A64D27}"/>
              </a:ext>
            </a:extLst>
          </p:cNvPr>
          <p:cNvSpPr txBox="1"/>
          <p:nvPr/>
        </p:nvSpPr>
        <p:spPr>
          <a:xfrm>
            <a:off x="14923698" y="6087948"/>
            <a:ext cx="3071004" cy="674544"/>
          </a:xfrm>
          <a:prstGeom prst="rect">
            <a:avLst/>
          </a:prstGeom>
          <a:noFill/>
        </p:spPr>
        <p:txBody>
          <a:bodyPr wrap="square" rtlCol="0">
            <a:spAutoFit/>
          </a:bodyPr>
          <a:lstStyle/>
          <a:p>
            <a:pPr marL="882650" indent="-343535">
              <a:lnSpc>
                <a:spcPct val="100000"/>
              </a:lnSpc>
              <a:spcBef>
                <a:spcPts val="805"/>
              </a:spcBef>
              <a:buClr>
                <a:srgbClr val="0462C1"/>
              </a:buClr>
              <a:buChar char="•"/>
              <a:tabLst>
                <a:tab pos="882650" algn="l"/>
                <a:tab pos="883285" algn="l"/>
              </a:tabLst>
            </a:pPr>
            <a:r>
              <a:rPr lang="en-IN" sz="1400" spc="-250" dirty="0">
                <a:solidFill>
                  <a:srgbClr val="FC96AE"/>
                </a:solidFill>
                <a:latin typeface="Arial MT"/>
                <a:cs typeface="Arial MT"/>
              </a:rPr>
              <a:t>BITCOIN</a:t>
            </a:r>
            <a:endParaRPr lang="en-IN" sz="1400" dirty="0">
              <a:latin typeface="Arial MT"/>
              <a:cs typeface="Arial MT"/>
            </a:endParaRPr>
          </a:p>
          <a:p>
            <a:pPr marL="355600" indent="-342900">
              <a:lnSpc>
                <a:spcPct val="100000"/>
              </a:lnSpc>
              <a:spcBef>
                <a:spcPts val="710"/>
              </a:spcBef>
              <a:buClr>
                <a:srgbClr val="0462C1"/>
              </a:buClr>
              <a:buFont typeface="Arial MT"/>
              <a:buChar char="•"/>
              <a:tabLst>
                <a:tab pos="354965" algn="l"/>
                <a:tab pos="355600" algn="l"/>
              </a:tabLst>
            </a:pPr>
            <a:r>
              <a:rPr lang="en-IN" sz="1800" b="1" dirty="0">
                <a:solidFill>
                  <a:schemeClr val="bg1"/>
                </a:solidFill>
                <a:latin typeface="Arial"/>
                <a:cs typeface="Arial"/>
              </a:rPr>
              <a:t>PRICE:</a:t>
            </a:r>
            <a:r>
              <a:rPr lang="en-IN" sz="1800" b="1" spc="-120" dirty="0">
                <a:solidFill>
                  <a:schemeClr val="bg1"/>
                </a:solidFill>
                <a:latin typeface="Arial"/>
                <a:cs typeface="Arial"/>
              </a:rPr>
              <a:t> </a:t>
            </a:r>
            <a:r>
              <a:rPr lang="en-IN" sz="1800" b="1" dirty="0">
                <a:solidFill>
                  <a:schemeClr val="bg1"/>
                </a:solidFill>
                <a:latin typeface="Arial"/>
                <a:cs typeface="Arial"/>
              </a:rPr>
              <a:t>$56</a:t>
            </a:r>
            <a:r>
              <a:rPr lang="en-IN" sz="1800" b="1" spc="-10" dirty="0">
                <a:solidFill>
                  <a:schemeClr val="bg1"/>
                </a:solidFill>
                <a:latin typeface="Arial"/>
                <a:cs typeface="Arial"/>
              </a:rPr>
              <a:t>,</a:t>
            </a:r>
            <a:r>
              <a:rPr lang="en-IN" sz="1800" b="1" spc="-15" dirty="0">
                <a:solidFill>
                  <a:schemeClr val="bg1"/>
                </a:solidFill>
                <a:latin typeface="Arial"/>
                <a:cs typeface="Arial"/>
              </a:rPr>
              <a:t>2</a:t>
            </a:r>
            <a:r>
              <a:rPr lang="en-IN" sz="1800" b="1" dirty="0">
                <a:solidFill>
                  <a:schemeClr val="bg1"/>
                </a:solidFill>
                <a:latin typeface="Arial"/>
                <a:cs typeface="Arial"/>
              </a:rPr>
              <a:t>3</a:t>
            </a:r>
            <a:r>
              <a:rPr lang="en-IN" sz="1800" b="1" spc="-15" dirty="0">
                <a:solidFill>
                  <a:schemeClr val="bg1"/>
                </a:solidFill>
                <a:latin typeface="Arial"/>
                <a:cs typeface="Arial"/>
              </a:rPr>
              <a:t>8</a:t>
            </a:r>
            <a:r>
              <a:rPr lang="en-IN" sz="1800" b="1" spc="-10" dirty="0">
                <a:solidFill>
                  <a:schemeClr val="bg1"/>
                </a:solidFill>
                <a:latin typeface="Arial"/>
                <a:cs typeface="Arial"/>
              </a:rPr>
              <a:t>.</a:t>
            </a:r>
            <a:r>
              <a:rPr lang="en-IN" sz="1800" b="1" spc="-15" dirty="0">
                <a:solidFill>
                  <a:schemeClr val="bg1"/>
                </a:solidFill>
                <a:latin typeface="Arial"/>
                <a:cs typeface="Arial"/>
              </a:rPr>
              <a:t>0</a:t>
            </a:r>
            <a:r>
              <a:rPr lang="en-IN" sz="1800" b="1" dirty="0">
                <a:solidFill>
                  <a:schemeClr val="bg1"/>
                </a:solidFill>
                <a:latin typeface="Arial"/>
                <a:cs typeface="Arial"/>
              </a:rPr>
              <a:t>0</a:t>
            </a:r>
            <a:endParaRPr lang="en-IN" sz="1800" dirty="0">
              <a:solidFill>
                <a:schemeClr val="bg1"/>
              </a:solidFill>
              <a:latin typeface="Arial"/>
              <a:cs typeface="Arial"/>
            </a:endParaRPr>
          </a:p>
        </p:txBody>
      </p:sp>
      <p:pic>
        <p:nvPicPr>
          <p:cNvPr id="16" name="object 14">
            <a:extLst>
              <a:ext uri="{FF2B5EF4-FFF2-40B4-BE49-F238E27FC236}">
                <a16:creationId xmlns:a16="http://schemas.microsoft.com/office/drawing/2014/main" id="{254E516E-E6FE-9D0A-90AD-134B2A2BF847}"/>
              </a:ext>
            </a:extLst>
          </p:cNvPr>
          <p:cNvPicPr/>
          <p:nvPr/>
        </p:nvPicPr>
        <p:blipFill>
          <a:blip r:embed="rId7" cstate="print"/>
          <a:stretch>
            <a:fillRect/>
          </a:stretch>
        </p:blipFill>
        <p:spPr>
          <a:xfrm>
            <a:off x="15508554" y="6812345"/>
            <a:ext cx="1901292" cy="517065"/>
          </a:xfrm>
          <a:prstGeom prst="rect">
            <a:avLst/>
          </a:prstGeom>
        </p:spPr>
      </p:pic>
      <p:sp>
        <p:nvSpPr>
          <p:cNvPr id="17" name="TextBox 16">
            <a:extLst>
              <a:ext uri="{FF2B5EF4-FFF2-40B4-BE49-F238E27FC236}">
                <a16:creationId xmlns:a16="http://schemas.microsoft.com/office/drawing/2014/main" id="{6540D66D-F164-4434-5ECC-7D7FBFA39D35}"/>
              </a:ext>
            </a:extLst>
          </p:cNvPr>
          <p:cNvSpPr txBox="1"/>
          <p:nvPr/>
        </p:nvSpPr>
        <p:spPr>
          <a:xfrm>
            <a:off x="1656777" y="10736354"/>
            <a:ext cx="9197712" cy="4830792"/>
          </a:xfrm>
          <a:prstGeom prst="rect">
            <a:avLst/>
          </a:prstGeom>
          <a:noFill/>
        </p:spPr>
        <p:txBody>
          <a:bodyPr wrap="square" rtlCol="0">
            <a:spAutoFit/>
          </a:bodyPr>
          <a:lstStyle/>
          <a:p>
            <a:endParaRPr lang="en-IN" dirty="0"/>
          </a:p>
        </p:txBody>
      </p:sp>
      <p:sp>
        <p:nvSpPr>
          <p:cNvPr id="25" name="TextBox 24">
            <a:extLst>
              <a:ext uri="{FF2B5EF4-FFF2-40B4-BE49-F238E27FC236}">
                <a16:creationId xmlns:a16="http://schemas.microsoft.com/office/drawing/2014/main" id="{04F44F5B-2587-114B-C506-8C62FA619586}"/>
              </a:ext>
            </a:extLst>
          </p:cNvPr>
          <p:cNvSpPr txBox="1"/>
          <p:nvPr/>
        </p:nvSpPr>
        <p:spPr>
          <a:xfrm>
            <a:off x="0" y="3524507"/>
            <a:ext cx="9197712" cy="6232988"/>
          </a:xfrm>
          <a:prstGeom prst="rect">
            <a:avLst/>
          </a:prstGeom>
          <a:noFill/>
        </p:spPr>
        <p:txBody>
          <a:bodyPr wrap="square" rtlCol="0">
            <a:spAutoFit/>
          </a:bodyPr>
          <a:lstStyle/>
          <a:p>
            <a:pPr marL="342900" lvl="0" indent="-342900">
              <a:lnSpc>
                <a:spcPct val="107000"/>
              </a:lnSpc>
              <a:spcAft>
                <a:spcPts val="800"/>
              </a:spcAft>
              <a:buFont typeface="+mj-lt"/>
              <a:buAutoNum type="arabicPeriod"/>
              <a:tabLst>
                <a:tab pos="457200" algn="l"/>
              </a:tabLst>
            </a:pPr>
            <a:r>
              <a:rPr lang="en-IN" sz="18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Data Accuracy</a:t>
            </a:r>
            <a:r>
              <a:rPr lang="en-IN" sz="18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Ensure that the cryptocurrency data being </a:t>
            </a:r>
            <a:r>
              <a:rPr lang="en-IN" sz="1800" kern="0" dirty="0" err="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analyzed</a:t>
            </a:r>
            <a:r>
              <a:rPr lang="en-IN" sz="18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is accurate and reliable to make informed decisions.</a:t>
            </a:r>
            <a:endParaRPr lang="en-IN" sz="18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Security Measures</a:t>
            </a:r>
            <a:r>
              <a:rPr lang="en-IN" sz="18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Implement robust security measures to protect sensitive financial data and user information.</a:t>
            </a:r>
            <a:endParaRPr lang="en-IN" sz="18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Regulatory Compliance</a:t>
            </a:r>
            <a:r>
              <a:rPr lang="en-IN" sz="18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Adhere to regulatory requirements and compliance standards, especially regarding AML/KYC regulations.</a:t>
            </a:r>
            <a:endParaRPr lang="en-IN" sz="18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Real-time Analysis</a:t>
            </a:r>
            <a:r>
              <a:rPr lang="en-IN" sz="18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Utilize Power BI to monitor cryptocurrency markets in real-time and react promptly to market movements.</a:t>
            </a:r>
            <a:endParaRPr lang="en-IN" sz="18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Diverse Data Sources</a:t>
            </a:r>
            <a:r>
              <a:rPr lang="en-IN" sz="18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Incorporate diverse data sources beyond price, such as trading volume, sentiment analysis, and blockchain data, for comprehensive insights.</a:t>
            </a:r>
            <a:endParaRPr lang="en-IN" sz="18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Customized Dashboards</a:t>
            </a:r>
            <a:r>
              <a:rPr lang="en-IN" sz="18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Develop customized Power BI dashboards tailored to specific user needs, whether for individual investors, traders, or institutional investors.</a:t>
            </a:r>
            <a:endParaRPr lang="en-IN" sz="18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Continuous Learning</a:t>
            </a:r>
            <a:r>
              <a:rPr lang="en-IN" sz="18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Stay updated with evolving market trends, new analytical techniques, and regulatory changes to optimize analysis efforts.</a:t>
            </a:r>
            <a:endParaRPr lang="en-IN" sz="18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Collaborative Analysis</a:t>
            </a:r>
            <a:r>
              <a:rPr lang="en-IN" sz="18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Foster collaboration among teams by sharing insights and collaborating on Power BI reports and dashboards for collective decision-making.</a:t>
            </a:r>
            <a:endParaRPr lang="en-IN" sz="18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500"/>
              </a:spcAft>
              <a:buFont typeface="+mj-lt"/>
              <a:buAutoNum type="arabicPeriod"/>
              <a:tabLst>
                <a:tab pos="457200" algn="l"/>
              </a:tabLst>
            </a:pPr>
            <a:r>
              <a:rPr lang="en-IN" sz="18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Actionable Insights</a:t>
            </a:r>
            <a:r>
              <a:rPr lang="en-IN" sz="18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Focus on deriving actionable insights from Power BI analyses to drive strategic decisions and improve outcomes in the cryptocurrency market.</a:t>
            </a:r>
            <a:endParaRPr lang="en-IN" sz="18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76" name="Google Shape;476;p23"/>
          <p:cNvSpPr/>
          <p:nvPr/>
        </p:nvSpPr>
        <p:spPr>
          <a:xfrm>
            <a:off x="0" y="0"/>
            <a:ext cx="18288000" cy="166038"/>
          </a:xfrm>
          <a:custGeom>
            <a:avLst/>
            <a:gdLst/>
            <a:ahLst/>
            <a:cxnLst/>
            <a:rect l="l" t="t" r="r" b="b"/>
            <a:pathLst>
              <a:path w="18288000" h="166038" extrusionOk="0">
                <a:moveTo>
                  <a:pt x="0" y="0"/>
                </a:moveTo>
                <a:lnTo>
                  <a:pt x="18288000" y="0"/>
                </a:lnTo>
                <a:lnTo>
                  <a:pt x="18288000" y="166038"/>
                </a:lnTo>
                <a:lnTo>
                  <a:pt x="0" y="166038"/>
                </a:lnTo>
                <a:lnTo>
                  <a:pt x="0" y="0"/>
                </a:lnTo>
                <a:close/>
              </a:path>
            </a:pathLst>
          </a:custGeom>
          <a:blipFill rotWithShape="1">
            <a:blip r:embed="rId3">
              <a:alphaModFix/>
            </a:blip>
            <a:stretch>
              <a:fillRect t="-6016355" b="-1215030"/>
            </a:stretch>
          </a:blipFill>
          <a:ln>
            <a:noFill/>
          </a:ln>
        </p:spPr>
        <p:txBody>
          <a:bodyPr/>
          <a:lstStyle/>
          <a:p>
            <a:endParaRPr lang="en-US"/>
          </a:p>
        </p:txBody>
      </p:sp>
      <p:sp>
        <p:nvSpPr>
          <p:cNvPr id="477" name="Google Shape;477;p23"/>
          <p:cNvSpPr/>
          <p:nvPr/>
        </p:nvSpPr>
        <p:spPr>
          <a:xfrm>
            <a:off x="0" y="10120962"/>
            <a:ext cx="18288000" cy="166038"/>
          </a:xfrm>
          <a:custGeom>
            <a:avLst/>
            <a:gdLst/>
            <a:ahLst/>
            <a:cxnLst/>
            <a:rect l="l" t="t" r="r" b="b"/>
            <a:pathLst>
              <a:path w="18288000" h="166038" extrusionOk="0">
                <a:moveTo>
                  <a:pt x="0" y="0"/>
                </a:moveTo>
                <a:lnTo>
                  <a:pt x="18288000" y="0"/>
                </a:lnTo>
                <a:lnTo>
                  <a:pt x="18288000" y="166038"/>
                </a:lnTo>
                <a:lnTo>
                  <a:pt x="0" y="166038"/>
                </a:lnTo>
                <a:lnTo>
                  <a:pt x="0" y="0"/>
                </a:lnTo>
                <a:close/>
              </a:path>
            </a:pathLst>
          </a:custGeom>
          <a:blipFill rotWithShape="1">
            <a:blip r:embed="rId3">
              <a:alphaModFix/>
            </a:blip>
            <a:stretch>
              <a:fillRect t="-6016355" b="-1215030"/>
            </a:stretch>
          </a:blipFill>
          <a:ln>
            <a:noFill/>
          </a:ln>
        </p:spPr>
        <p:txBody>
          <a:bodyPr/>
          <a:lstStyle/>
          <a:p>
            <a:endParaRPr lang="en-US"/>
          </a:p>
        </p:txBody>
      </p:sp>
      <p:sp>
        <p:nvSpPr>
          <p:cNvPr id="478" name="Google Shape;478;p23"/>
          <p:cNvSpPr txBox="1"/>
          <p:nvPr/>
        </p:nvSpPr>
        <p:spPr>
          <a:xfrm>
            <a:off x="996554" y="1436816"/>
            <a:ext cx="9046547" cy="1292662"/>
          </a:xfrm>
          <a:prstGeom prst="rect">
            <a:avLst/>
          </a:prstGeom>
          <a:noFill/>
          <a:ln>
            <a:noFill/>
          </a:ln>
        </p:spPr>
        <p:txBody>
          <a:bodyPr spcFirstLastPara="1" wrap="square" lIns="0" tIns="0" rIns="0" bIns="0" anchor="t" anchorCtr="0">
            <a:spAutoFit/>
          </a:bodyPr>
          <a:lstStyle/>
          <a:p>
            <a:pPr marL="0" marR="0" lvl="0" indent="0" rtl="0">
              <a:lnSpc>
                <a:spcPct val="140000"/>
              </a:lnSpc>
              <a:spcBef>
                <a:spcPts val="0"/>
              </a:spcBef>
              <a:spcAft>
                <a:spcPts val="0"/>
              </a:spcAft>
              <a:buNone/>
            </a:pPr>
            <a:r>
              <a:rPr lang="en-US" sz="6000" b="0" i="0" u="none" strike="noStrike" cap="none" dirty="0">
                <a:solidFill>
                  <a:srgbClr val="FFFFFF"/>
                </a:solidFill>
                <a:latin typeface="Copperplate Gothic Bold" panose="020E0705020206020404" pitchFamily="34" charset="0"/>
                <a:sym typeface="Arial"/>
              </a:rPr>
              <a:t>Business Idea </a:t>
            </a:r>
            <a:endParaRPr dirty="0">
              <a:latin typeface="Copperplate Gothic Bold" panose="020E0705020206020404" pitchFamily="34" charset="0"/>
            </a:endParaRPr>
          </a:p>
        </p:txBody>
      </p:sp>
      <p:sp>
        <p:nvSpPr>
          <p:cNvPr id="4" name="TextBox 3">
            <a:extLst>
              <a:ext uri="{FF2B5EF4-FFF2-40B4-BE49-F238E27FC236}">
                <a16:creationId xmlns:a16="http://schemas.microsoft.com/office/drawing/2014/main" id="{4C643514-ACD1-E288-9703-DC70AE08D194}"/>
              </a:ext>
            </a:extLst>
          </p:cNvPr>
          <p:cNvSpPr txBox="1"/>
          <p:nvPr/>
        </p:nvSpPr>
        <p:spPr>
          <a:xfrm>
            <a:off x="254000" y="2929533"/>
            <a:ext cx="17348200" cy="6555641"/>
          </a:xfrm>
          <a:prstGeom prst="rect">
            <a:avLst/>
          </a:prstGeom>
          <a:noFill/>
          <a:ln>
            <a:solidFill>
              <a:schemeClr val="tx1"/>
            </a:solidFill>
          </a:ln>
        </p:spPr>
        <p:txBody>
          <a:bodyPr wrap="square" rtlCol="0">
            <a:spAutoFit/>
          </a:bodyPr>
          <a:lstStyle/>
          <a:p>
            <a:pPr algn="l">
              <a:buFont typeface="+mj-lt"/>
              <a:buAutoNum type="arabicPeriod"/>
            </a:pPr>
            <a:r>
              <a:rPr lang="en-US" sz="2000" b="1" i="0" dirty="0">
                <a:solidFill>
                  <a:srgbClr val="ECECEC"/>
                </a:solidFill>
                <a:effectLst/>
                <a:highlight>
                  <a:srgbClr val="212121"/>
                </a:highlight>
                <a:latin typeface="Times New Roman" panose="02020603050405020304" pitchFamily="18" charset="0"/>
                <a:cs typeface="Times New Roman" panose="02020603050405020304" pitchFamily="18" charset="0"/>
              </a:rPr>
              <a:t>Cryptocurrency Portfolio Analysis Service</a:t>
            </a:r>
            <a:r>
              <a:rPr lang="en-US" sz="2000" b="0" i="0" dirty="0">
                <a:solidFill>
                  <a:srgbClr val="ECECEC"/>
                </a:solidFill>
                <a:effectLst/>
                <a:highlight>
                  <a:srgbClr val="212121"/>
                </a:highlight>
                <a:latin typeface="Times New Roman" panose="02020603050405020304" pitchFamily="18" charset="0"/>
                <a:cs typeface="Times New Roman" panose="02020603050405020304" pitchFamily="18" charset="0"/>
              </a:rPr>
              <a:t>: Create a service that allows cryptocurrency investors to analyze and visualize their portfolio performance using Power BI. Offer insights such as asset allocation, historical performance, risk analysis, and comparative analysis against various benchmarks.</a:t>
            </a:r>
          </a:p>
          <a:p>
            <a:pPr algn="l">
              <a:buFont typeface="+mj-lt"/>
              <a:buAutoNum type="arabicPeriod"/>
            </a:pPr>
            <a:r>
              <a:rPr lang="en-US" sz="2000" b="1" i="0" dirty="0">
                <a:solidFill>
                  <a:srgbClr val="ECECEC"/>
                </a:solidFill>
                <a:effectLst/>
                <a:highlight>
                  <a:srgbClr val="212121"/>
                </a:highlight>
                <a:latin typeface="Times New Roman" panose="02020603050405020304" pitchFamily="18" charset="0"/>
                <a:cs typeface="Times New Roman" panose="02020603050405020304" pitchFamily="18" charset="0"/>
              </a:rPr>
              <a:t>Cryptocurrency Market Research Reports</a:t>
            </a:r>
            <a:r>
              <a:rPr lang="en-US" sz="2000" b="0" i="0" dirty="0">
                <a:solidFill>
                  <a:srgbClr val="ECECEC"/>
                </a:solidFill>
                <a:effectLst/>
                <a:highlight>
                  <a:srgbClr val="212121"/>
                </a:highlight>
                <a:latin typeface="Times New Roman" panose="02020603050405020304" pitchFamily="18" charset="0"/>
                <a:cs typeface="Times New Roman" panose="02020603050405020304" pitchFamily="18" charset="0"/>
              </a:rPr>
              <a:t>: Develop comprehensive market research reports on various cryptocurrency trends, ICOs, DeFi projects, and emerging technologies. Utilize Power BI to create interactive dashboards and visualizations that provide deep insights into market dynamics, trading volumes, sentiment analysis, and more.</a:t>
            </a:r>
          </a:p>
          <a:p>
            <a:pPr algn="l">
              <a:buFont typeface="+mj-lt"/>
              <a:buAutoNum type="arabicPeriod"/>
            </a:pPr>
            <a:r>
              <a:rPr lang="en-US" sz="2000" b="1" i="0" dirty="0">
                <a:solidFill>
                  <a:srgbClr val="ECECEC"/>
                </a:solidFill>
                <a:effectLst/>
                <a:highlight>
                  <a:srgbClr val="212121"/>
                </a:highlight>
                <a:latin typeface="Times New Roman" panose="02020603050405020304" pitchFamily="18" charset="0"/>
                <a:cs typeface="Times New Roman" panose="02020603050405020304" pitchFamily="18" charset="0"/>
              </a:rPr>
              <a:t>Cryptocurrency Exchange Analytics Platform</a:t>
            </a:r>
            <a:r>
              <a:rPr lang="en-US" sz="2000" b="0" i="0" dirty="0">
                <a:solidFill>
                  <a:srgbClr val="ECECEC"/>
                </a:solidFill>
                <a:effectLst/>
                <a:highlight>
                  <a:srgbClr val="212121"/>
                </a:highlight>
                <a:latin typeface="Times New Roman" panose="02020603050405020304" pitchFamily="18" charset="0"/>
                <a:cs typeface="Times New Roman" panose="02020603050405020304" pitchFamily="18" charset="0"/>
              </a:rPr>
              <a:t>: Build a platform that integrates with multiple cryptocurrency exchanges and provides users with real-time analytics on trading activities, liquidity, order book dynamics, and market depth. Use Power BI to generate intuitive dashboards and reports for traders and institutional investors.</a:t>
            </a:r>
          </a:p>
          <a:p>
            <a:pPr algn="l">
              <a:buFont typeface="+mj-lt"/>
              <a:buAutoNum type="arabicPeriod"/>
            </a:pPr>
            <a:r>
              <a:rPr lang="en-US" sz="2000" b="1" i="0" dirty="0">
                <a:solidFill>
                  <a:srgbClr val="ECECEC"/>
                </a:solidFill>
                <a:effectLst/>
                <a:highlight>
                  <a:srgbClr val="212121"/>
                </a:highlight>
                <a:latin typeface="Times New Roman" panose="02020603050405020304" pitchFamily="18" charset="0"/>
                <a:cs typeface="Times New Roman" panose="02020603050405020304" pitchFamily="18" charset="0"/>
              </a:rPr>
              <a:t>Cryptocurrency Compliance and Risk Management Solutions</a:t>
            </a:r>
            <a:r>
              <a:rPr lang="en-US" sz="2000" b="0" i="0" dirty="0">
                <a:solidFill>
                  <a:srgbClr val="ECECEC"/>
                </a:solidFill>
                <a:effectLst/>
                <a:highlight>
                  <a:srgbClr val="212121"/>
                </a:highlight>
                <a:latin typeface="Times New Roman" panose="02020603050405020304" pitchFamily="18" charset="0"/>
                <a:cs typeface="Times New Roman" panose="02020603050405020304" pitchFamily="18" charset="0"/>
              </a:rPr>
              <a:t>: Develop compliance and risk management solutions for cryptocurrency businesses and financial institutions. Use Power BI to create customizable compliance dashboards that monitor transactions, detect suspicious activities, and ensure regulatory compliance with AML (Anti-Money Laundering) and KYC (Know Your Customer) regulations.</a:t>
            </a:r>
          </a:p>
          <a:p>
            <a:pPr algn="l">
              <a:buFont typeface="+mj-lt"/>
              <a:buAutoNum type="arabicPeriod"/>
            </a:pPr>
            <a:r>
              <a:rPr lang="en-US" sz="2000" b="1" i="0" dirty="0">
                <a:solidFill>
                  <a:srgbClr val="ECECEC"/>
                </a:solidFill>
                <a:effectLst/>
                <a:highlight>
                  <a:srgbClr val="212121"/>
                </a:highlight>
                <a:latin typeface="Times New Roman" panose="02020603050405020304" pitchFamily="18" charset="0"/>
                <a:cs typeface="Times New Roman" panose="02020603050405020304" pitchFamily="18" charset="0"/>
              </a:rPr>
              <a:t>Cryptocurrency Education and Training Platform</a:t>
            </a:r>
            <a:r>
              <a:rPr lang="en-US" sz="2000" b="0" i="0" dirty="0">
                <a:solidFill>
                  <a:srgbClr val="ECECEC"/>
                </a:solidFill>
                <a:effectLst/>
                <a:highlight>
                  <a:srgbClr val="212121"/>
                </a:highlight>
                <a:latin typeface="Times New Roman" panose="02020603050405020304" pitchFamily="18" charset="0"/>
                <a:cs typeface="Times New Roman" panose="02020603050405020304" pitchFamily="18" charset="0"/>
              </a:rPr>
              <a:t>: Launch an online platform that offers courses, webinars, and training programs on cryptocurrency investing, trading strategies, technical analysis, and blockchain fundamentals. Use Power BI to provide interactive data visualizations and case studies to enhance learning outcomes.</a:t>
            </a:r>
          </a:p>
          <a:p>
            <a:pPr algn="l">
              <a:buFont typeface="+mj-lt"/>
              <a:buAutoNum type="arabicPeriod"/>
            </a:pPr>
            <a:r>
              <a:rPr lang="en-US" sz="2000" b="1" i="0" dirty="0">
                <a:solidFill>
                  <a:srgbClr val="ECECEC"/>
                </a:solidFill>
                <a:effectLst/>
                <a:highlight>
                  <a:srgbClr val="212121"/>
                </a:highlight>
                <a:latin typeface="Times New Roman" panose="02020603050405020304" pitchFamily="18" charset="0"/>
                <a:cs typeface="Times New Roman" panose="02020603050405020304" pitchFamily="18" charset="0"/>
              </a:rPr>
              <a:t>Cryptocurrency Market Sentiment Analysis Tool</a:t>
            </a:r>
            <a:r>
              <a:rPr lang="en-US" sz="2000" b="0" i="0" dirty="0">
                <a:solidFill>
                  <a:srgbClr val="ECECEC"/>
                </a:solidFill>
                <a:effectLst/>
                <a:highlight>
                  <a:srgbClr val="212121"/>
                </a:highlight>
                <a:latin typeface="Times New Roman" panose="02020603050405020304" pitchFamily="18" charset="0"/>
                <a:cs typeface="Times New Roman" panose="02020603050405020304" pitchFamily="18" charset="0"/>
              </a:rPr>
              <a:t>: Develop a sentiment analysis tool that aggregates news articles, social media posts, and forum discussions related to cryptocurrencies. Use natural language processing (NLP) algorithms to analyze sentiment and gauge market sentiment trends. Present the findings through Power BI dashboards that help traders make informed decisions.</a:t>
            </a:r>
          </a:p>
          <a:p>
            <a:pPr algn="l">
              <a:buFont typeface="+mj-lt"/>
              <a:buAutoNum type="arabicPeriod"/>
            </a:pPr>
            <a:r>
              <a:rPr lang="en-US" sz="2000" b="1" i="0" dirty="0">
                <a:solidFill>
                  <a:srgbClr val="ECECEC"/>
                </a:solidFill>
                <a:effectLst/>
                <a:highlight>
                  <a:srgbClr val="212121"/>
                </a:highlight>
                <a:latin typeface="Times New Roman" panose="02020603050405020304" pitchFamily="18" charset="0"/>
                <a:cs typeface="Times New Roman" panose="02020603050405020304" pitchFamily="18" charset="0"/>
              </a:rPr>
              <a:t>Cryptocurrency Investment Advisory Service</a:t>
            </a:r>
            <a:r>
              <a:rPr lang="en-US" sz="2000" b="0" i="0" dirty="0">
                <a:solidFill>
                  <a:srgbClr val="ECECEC"/>
                </a:solidFill>
                <a:effectLst/>
                <a:highlight>
                  <a:srgbClr val="212121"/>
                </a:highlight>
                <a:latin typeface="Times New Roman" panose="02020603050405020304" pitchFamily="18" charset="0"/>
                <a:cs typeface="Times New Roman" panose="02020603050405020304" pitchFamily="18" charset="0"/>
              </a:rPr>
              <a:t>: Offer personalized investment advisory services to cryptocurrency investors based on their risk tolerance, investment goals, and market outlook. Utilize Power BI to create dynamic investment dashboards that track portfolio performance, identify investment opportunities, and provide actionable insights for clients.</a:t>
            </a:r>
          </a:p>
          <a:p>
            <a:pPr algn="l">
              <a:buFont typeface="+mj-lt"/>
              <a:buAutoNum type="arabicPeriod"/>
            </a:pPr>
            <a:r>
              <a:rPr lang="en-US" sz="2000" b="1" i="0" dirty="0">
                <a:solidFill>
                  <a:srgbClr val="ECECEC"/>
                </a:solidFill>
                <a:effectLst/>
                <a:highlight>
                  <a:srgbClr val="212121"/>
                </a:highlight>
                <a:latin typeface="Times New Roman" panose="02020603050405020304" pitchFamily="18" charset="0"/>
                <a:cs typeface="Times New Roman" panose="02020603050405020304" pitchFamily="18" charset="0"/>
              </a:rPr>
              <a:t>Cryptocurrency Price Prediction Platform</a:t>
            </a:r>
            <a:r>
              <a:rPr lang="en-US" sz="2000" b="0" i="0" dirty="0">
                <a:solidFill>
                  <a:srgbClr val="ECECEC"/>
                </a:solidFill>
                <a:effectLst/>
                <a:highlight>
                  <a:srgbClr val="212121"/>
                </a:highlight>
                <a:latin typeface="Times New Roman" panose="02020603050405020304" pitchFamily="18" charset="0"/>
                <a:cs typeface="Times New Roman" panose="02020603050405020304" pitchFamily="18" charset="0"/>
              </a:rPr>
              <a:t>: Develop a machine learning-powered platform that predicts cryptocurrency price movements based on historical data, technical indicators, and market sentiment analysis. Use Power BI to visualize the predictive models and provide users with insights into potential price trends.</a:t>
            </a:r>
          </a:p>
        </p:txBody>
      </p:sp>
    </p:spTree>
    <p:extLst>
      <p:ext uri="{BB962C8B-B14F-4D97-AF65-F5344CB8AC3E}">
        <p14:creationId xmlns:p14="http://schemas.microsoft.com/office/powerpoint/2010/main" val="2470134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D171A"/>
        </a:solidFill>
        <a:effectLst/>
      </p:bgPr>
    </p:bg>
    <p:spTree>
      <p:nvGrpSpPr>
        <p:cNvPr id="1" name="Shape 269"/>
        <p:cNvGrpSpPr/>
        <p:nvPr/>
      </p:nvGrpSpPr>
      <p:grpSpPr>
        <a:xfrm>
          <a:off x="0" y="0"/>
          <a:ext cx="0" cy="0"/>
          <a:chOff x="0" y="0"/>
          <a:chExt cx="0" cy="0"/>
        </a:xfrm>
      </p:grpSpPr>
      <p:sp>
        <p:nvSpPr>
          <p:cNvPr id="279" name="Google Shape;279;p17"/>
          <p:cNvSpPr txBox="1"/>
          <p:nvPr/>
        </p:nvSpPr>
        <p:spPr>
          <a:xfrm>
            <a:off x="3034350" y="1995989"/>
            <a:ext cx="15403169" cy="1107996"/>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6000" b="0" i="0" u="none" strike="noStrike" cap="none" dirty="0">
                <a:solidFill>
                  <a:srgbClr val="FFFFFF"/>
                </a:solidFill>
                <a:latin typeface="Arial"/>
                <a:ea typeface="Arial"/>
                <a:cs typeface="Arial"/>
                <a:sym typeface="Arial"/>
              </a:rPr>
              <a:t>Team Member Details</a:t>
            </a:r>
            <a:endParaRPr dirty="0"/>
          </a:p>
        </p:txBody>
      </p:sp>
      <p:sp>
        <p:nvSpPr>
          <p:cNvPr id="288" name="Google Shape;288;p17"/>
          <p:cNvSpPr/>
          <p:nvPr/>
        </p:nvSpPr>
        <p:spPr>
          <a:xfrm>
            <a:off x="0" y="3433328"/>
            <a:ext cx="18288000" cy="489888"/>
          </a:xfrm>
          <a:custGeom>
            <a:avLst/>
            <a:gdLst/>
            <a:ahLst/>
            <a:cxnLst/>
            <a:rect l="l" t="t" r="r" b="b"/>
            <a:pathLst>
              <a:path w="18288000" h="489888" extrusionOk="0">
                <a:moveTo>
                  <a:pt x="0" y="0"/>
                </a:moveTo>
                <a:lnTo>
                  <a:pt x="18288000" y="0"/>
                </a:lnTo>
                <a:lnTo>
                  <a:pt x="18288000" y="489888"/>
                </a:lnTo>
                <a:lnTo>
                  <a:pt x="0" y="489888"/>
                </a:lnTo>
                <a:lnTo>
                  <a:pt x="0" y="0"/>
                </a:lnTo>
                <a:close/>
              </a:path>
            </a:pathLst>
          </a:custGeom>
          <a:blipFill rotWithShape="1">
            <a:blip r:embed="rId3">
              <a:alphaModFix/>
            </a:blip>
            <a:stretch>
              <a:fillRect t="-1975298" b="-412263"/>
            </a:stretch>
          </a:blipFill>
          <a:ln>
            <a:noFill/>
          </a:ln>
        </p:spPr>
        <p:txBody>
          <a:bodyPr/>
          <a:lstStyle/>
          <a:p>
            <a:endParaRPr lang="en-US"/>
          </a:p>
        </p:txBody>
      </p:sp>
      <p:pic>
        <p:nvPicPr>
          <p:cNvPr id="289" name="Google Shape;289;p17"/>
          <p:cNvPicPr preferRelativeResize="0"/>
          <p:nvPr/>
        </p:nvPicPr>
        <p:blipFill>
          <a:blip r:embed="rId4">
            <a:alphaModFix/>
          </a:blip>
          <a:stretch>
            <a:fillRect/>
          </a:stretch>
        </p:blipFill>
        <p:spPr>
          <a:xfrm>
            <a:off x="11259860" y="7459029"/>
            <a:ext cx="2120888" cy="2004675"/>
          </a:xfrm>
          <a:prstGeom prst="rect">
            <a:avLst/>
          </a:prstGeom>
          <a:noFill/>
          <a:ln>
            <a:noFill/>
          </a:ln>
        </p:spPr>
      </p:pic>
      <p:grpSp>
        <p:nvGrpSpPr>
          <p:cNvPr id="2" name="Google Shape;95;p12">
            <a:extLst>
              <a:ext uri="{FF2B5EF4-FFF2-40B4-BE49-F238E27FC236}">
                <a16:creationId xmlns:a16="http://schemas.microsoft.com/office/drawing/2014/main" id="{07FF7180-79D7-9A04-5C5B-410878E01997}"/>
              </a:ext>
            </a:extLst>
          </p:cNvPr>
          <p:cNvGrpSpPr/>
          <p:nvPr/>
        </p:nvGrpSpPr>
        <p:grpSpPr>
          <a:xfrm>
            <a:off x="609428" y="4167263"/>
            <a:ext cx="6946398" cy="1100740"/>
            <a:chOff x="0" y="-47625"/>
            <a:chExt cx="1829504" cy="289907"/>
          </a:xfrm>
        </p:grpSpPr>
        <p:sp>
          <p:nvSpPr>
            <p:cNvPr id="3" name="Google Shape;96;p12">
              <a:extLst>
                <a:ext uri="{FF2B5EF4-FFF2-40B4-BE49-F238E27FC236}">
                  <a16:creationId xmlns:a16="http://schemas.microsoft.com/office/drawing/2014/main" id="{AEA960FB-B7B2-5D00-537E-FF9F467C403D}"/>
                </a:ext>
              </a:extLst>
            </p:cNvPr>
            <p:cNvSpPr/>
            <p:nvPr/>
          </p:nvSpPr>
          <p:spPr>
            <a:xfrm>
              <a:off x="0" y="0"/>
              <a:ext cx="1829504" cy="242282"/>
            </a:xfrm>
            <a:custGeom>
              <a:avLst/>
              <a:gdLst/>
              <a:ahLst/>
              <a:cxnLst/>
              <a:rect l="l" t="t" r="r" b="b"/>
              <a:pathLst>
                <a:path w="1829504" h="242282" extrusionOk="0">
                  <a:moveTo>
                    <a:pt x="89162" y="0"/>
                  </a:moveTo>
                  <a:lnTo>
                    <a:pt x="1740342" y="0"/>
                  </a:lnTo>
                  <a:cubicBezTo>
                    <a:pt x="1789585" y="0"/>
                    <a:pt x="1829504" y="39919"/>
                    <a:pt x="1829504" y="89162"/>
                  </a:cubicBezTo>
                  <a:lnTo>
                    <a:pt x="1829504" y="153120"/>
                  </a:lnTo>
                  <a:cubicBezTo>
                    <a:pt x="1829504" y="202363"/>
                    <a:pt x="1789585" y="242282"/>
                    <a:pt x="1740342" y="242282"/>
                  </a:cubicBezTo>
                  <a:lnTo>
                    <a:pt x="89162" y="242282"/>
                  </a:lnTo>
                  <a:cubicBezTo>
                    <a:pt x="39919" y="242282"/>
                    <a:pt x="0" y="202363"/>
                    <a:pt x="0" y="153120"/>
                  </a:cubicBezTo>
                  <a:lnTo>
                    <a:pt x="0" y="89162"/>
                  </a:lnTo>
                  <a:cubicBezTo>
                    <a:pt x="0" y="39919"/>
                    <a:pt x="39919" y="0"/>
                    <a:pt x="89162"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7;p12">
              <a:extLst>
                <a:ext uri="{FF2B5EF4-FFF2-40B4-BE49-F238E27FC236}">
                  <a16:creationId xmlns:a16="http://schemas.microsoft.com/office/drawing/2014/main" id="{E5BF0C87-CF0C-7396-4FB6-207DEEEBB069}"/>
                </a:ext>
              </a:extLst>
            </p:cNvPr>
            <p:cNvSpPr txBox="1"/>
            <p:nvPr/>
          </p:nvSpPr>
          <p:spPr>
            <a:xfrm>
              <a:off x="0" y="-47625"/>
              <a:ext cx="1829504" cy="289907"/>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8" name="Google Shape;101;p12">
            <a:extLst>
              <a:ext uri="{FF2B5EF4-FFF2-40B4-BE49-F238E27FC236}">
                <a16:creationId xmlns:a16="http://schemas.microsoft.com/office/drawing/2014/main" id="{7D429696-6760-7B69-9DBC-3581C23780EF}"/>
              </a:ext>
            </a:extLst>
          </p:cNvPr>
          <p:cNvSpPr txBox="1"/>
          <p:nvPr/>
        </p:nvSpPr>
        <p:spPr>
          <a:xfrm>
            <a:off x="926042" y="4574601"/>
            <a:ext cx="6629784" cy="646203"/>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200" dirty="0">
                <a:solidFill>
                  <a:srgbClr val="FFFFFF"/>
                </a:solidFill>
              </a:rPr>
              <a:t>Ashutosh P. Singh</a:t>
            </a:r>
            <a:r>
              <a:rPr lang="en-US" sz="3200" b="0" i="0" u="none" strike="noStrike" cap="none" dirty="0">
                <a:solidFill>
                  <a:srgbClr val="FFFFFF"/>
                </a:solidFill>
                <a:latin typeface="Arial"/>
                <a:ea typeface="Arial"/>
                <a:cs typeface="Arial"/>
                <a:sym typeface="Arial"/>
              </a:rPr>
              <a:t> </a:t>
            </a:r>
            <a:r>
              <a:rPr lang="en-US" sz="3499" b="0" i="0" u="none" strike="noStrike" cap="none" dirty="0">
                <a:solidFill>
                  <a:srgbClr val="FFFFFF"/>
                </a:solidFill>
                <a:latin typeface="Arial"/>
                <a:ea typeface="Arial"/>
                <a:cs typeface="Arial"/>
                <a:sym typeface="Arial"/>
              </a:rPr>
              <a:t>(Team Head)</a:t>
            </a:r>
            <a:endParaRPr dirty="0"/>
          </a:p>
        </p:txBody>
      </p:sp>
      <p:grpSp>
        <p:nvGrpSpPr>
          <p:cNvPr id="13" name="Google Shape;106;p12">
            <a:extLst>
              <a:ext uri="{FF2B5EF4-FFF2-40B4-BE49-F238E27FC236}">
                <a16:creationId xmlns:a16="http://schemas.microsoft.com/office/drawing/2014/main" id="{82F65FD1-FA65-AF72-53E3-3C3CC0AE85B7}"/>
              </a:ext>
            </a:extLst>
          </p:cNvPr>
          <p:cNvGrpSpPr/>
          <p:nvPr/>
        </p:nvGrpSpPr>
        <p:grpSpPr>
          <a:xfrm>
            <a:off x="609428" y="5686154"/>
            <a:ext cx="6946398" cy="1100740"/>
            <a:chOff x="0" y="-47625"/>
            <a:chExt cx="1829504" cy="289907"/>
          </a:xfrm>
        </p:grpSpPr>
        <p:sp>
          <p:nvSpPr>
            <p:cNvPr id="14" name="Google Shape;107;p12">
              <a:extLst>
                <a:ext uri="{FF2B5EF4-FFF2-40B4-BE49-F238E27FC236}">
                  <a16:creationId xmlns:a16="http://schemas.microsoft.com/office/drawing/2014/main" id="{5E88B249-2B44-D456-E01B-64393CA092E6}"/>
                </a:ext>
              </a:extLst>
            </p:cNvPr>
            <p:cNvSpPr/>
            <p:nvPr/>
          </p:nvSpPr>
          <p:spPr>
            <a:xfrm>
              <a:off x="0" y="0"/>
              <a:ext cx="1829504" cy="242282"/>
            </a:xfrm>
            <a:custGeom>
              <a:avLst/>
              <a:gdLst/>
              <a:ahLst/>
              <a:cxnLst/>
              <a:rect l="l" t="t" r="r" b="b"/>
              <a:pathLst>
                <a:path w="1829504" h="242282" extrusionOk="0">
                  <a:moveTo>
                    <a:pt x="89162" y="0"/>
                  </a:moveTo>
                  <a:lnTo>
                    <a:pt x="1740342" y="0"/>
                  </a:lnTo>
                  <a:cubicBezTo>
                    <a:pt x="1789585" y="0"/>
                    <a:pt x="1829504" y="39919"/>
                    <a:pt x="1829504" y="89162"/>
                  </a:cubicBezTo>
                  <a:lnTo>
                    <a:pt x="1829504" y="153120"/>
                  </a:lnTo>
                  <a:cubicBezTo>
                    <a:pt x="1829504" y="202363"/>
                    <a:pt x="1789585" y="242282"/>
                    <a:pt x="1740342" y="242282"/>
                  </a:cubicBezTo>
                  <a:lnTo>
                    <a:pt x="89162" y="242282"/>
                  </a:lnTo>
                  <a:cubicBezTo>
                    <a:pt x="39919" y="242282"/>
                    <a:pt x="0" y="202363"/>
                    <a:pt x="0" y="153120"/>
                  </a:cubicBezTo>
                  <a:lnTo>
                    <a:pt x="0" y="89162"/>
                  </a:lnTo>
                  <a:cubicBezTo>
                    <a:pt x="0" y="39919"/>
                    <a:pt x="39919" y="0"/>
                    <a:pt x="89162"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8;p12">
              <a:extLst>
                <a:ext uri="{FF2B5EF4-FFF2-40B4-BE49-F238E27FC236}">
                  <a16:creationId xmlns:a16="http://schemas.microsoft.com/office/drawing/2014/main" id="{630E7AB1-F5A9-DFAD-23C8-37843C125964}"/>
                </a:ext>
              </a:extLst>
            </p:cNvPr>
            <p:cNvSpPr txBox="1"/>
            <p:nvPr/>
          </p:nvSpPr>
          <p:spPr>
            <a:xfrm>
              <a:off x="0" y="-47625"/>
              <a:ext cx="1829504" cy="289907"/>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2" name="Google Shape;115;p12">
            <a:extLst>
              <a:ext uri="{FF2B5EF4-FFF2-40B4-BE49-F238E27FC236}">
                <a16:creationId xmlns:a16="http://schemas.microsoft.com/office/drawing/2014/main" id="{7D00C2B5-BEB2-3203-ACD9-58F6E929E351}"/>
              </a:ext>
            </a:extLst>
          </p:cNvPr>
          <p:cNvSpPr txBox="1"/>
          <p:nvPr/>
        </p:nvSpPr>
        <p:spPr>
          <a:xfrm>
            <a:off x="816864" y="5976213"/>
            <a:ext cx="7638665" cy="646203"/>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499" dirty="0">
                <a:solidFill>
                  <a:srgbClr val="FFFFFF"/>
                </a:solidFill>
              </a:rPr>
              <a:t>Shubham Chauhan</a:t>
            </a:r>
            <a:r>
              <a:rPr lang="en-US" sz="3499" b="0" i="0" u="none" strike="noStrike" cap="none" dirty="0">
                <a:solidFill>
                  <a:srgbClr val="FFFFFF"/>
                </a:solidFill>
                <a:latin typeface="Arial"/>
                <a:ea typeface="Arial"/>
                <a:cs typeface="Arial"/>
                <a:sym typeface="Arial"/>
              </a:rPr>
              <a:t> </a:t>
            </a:r>
            <a:endParaRPr lang="en-US" sz="3600" dirty="0"/>
          </a:p>
        </p:txBody>
      </p:sp>
      <p:grpSp>
        <p:nvGrpSpPr>
          <p:cNvPr id="26" name="Google Shape;120;p12">
            <a:extLst>
              <a:ext uri="{FF2B5EF4-FFF2-40B4-BE49-F238E27FC236}">
                <a16:creationId xmlns:a16="http://schemas.microsoft.com/office/drawing/2014/main" id="{25C4986F-3408-CB6F-3C4E-BF00B58FC2C5}"/>
              </a:ext>
            </a:extLst>
          </p:cNvPr>
          <p:cNvGrpSpPr/>
          <p:nvPr/>
        </p:nvGrpSpPr>
        <p:grpSpPr>
          <a:xfrm>
            <a:off x="7800415" y="4633363"/>
            <a:ext cx="349367" cy="349367"/>
            <a:chOff x="0" y="0"/>
            <a:chExt cx="812800" cy="812800"/>
          </a:xfrm>
        </p:grpSpPr>
        <p:sp>
          <p:nvSpPr>
            <p:cNvPr id="27" name="Google Shape;121;p12">
              <a:extLst>
                <a:ext uri="{FF2B5EF4-FFF2-40B4-BE49-F238E27FC236}">
                  <a16:creationId xmlns:a16="http://schemas.microsoft.com/office/drawing/2014/main" id="{E02C9EDF-DA7D-8936-DD3C-239E6C5B840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39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2;p12">
              <a:extLst>
                <a:ext uri="{FF2B5EF4-FFF2-40B4-BE49-F238E27FC236}">
                  <a16:creationId xmlns:a16="http://schemas.microsoft.com/office/drawing/2014/main" id="{CBB1BE20-BB70-6AC2-9588-777026E97935}"/>
                </a:ext>
              </a:extLst>
            </p:cNvPr>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9" name="Google Shape;123;p12">
            <a:extLst>
              <a:ext uri="{FF2B5EF4-FFF2-40B4-BE49-F238E27FC236}">
                <a16:creationId xmlns:a16="http://schemas.microsoft.com/office/drawing/2014/main" id="{3542C649-1851-AA25-7C62-ECC0B054D84A}"/>
              </a:ext>
            </a:extLst>
          </p:cNvPr>
          <p:cNvGrpSpPr/>
          <p:nvPr/>
        </p:nvGrpSpPr>
        <p:grpSpPr>
          <a:xfrm>
            <a:off x="424772" y="6175159"/>
            <a:ext cx="349367" cy="349367"/>
            <a:chOff x="0" y="0"/>
            <a:chExt cx="812800" cy="812800"/>
          </a:xfrm>
        </p:grpSpPr>
        <p:sp>
          <p:nvSpPr>
            <p:cNvPr id="30" name="Google Shape;124;p12">
              <a:extLst>
                <a:ext uri="{FF2B5EF4-FFF2-40B4-BE49-F238E27FC236}">
                  <a16:creationId xmlns:a16="http://schemas.microsoft.com/office/drawing/2014/main" id="{FD48C966-D9AE-A252-3F6B-6E1D2F8A81FA}"/>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E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5;p12">
              <a:extLst>
                <a:ext uri="{FF2B5EF4-FFF2-40B4-BE49-F238E27FC236}">
                  <a16:creationId xmlns:a16="http://schemas.microsoft.com/office/drawing/2014/main" id="{CED39601-035D-E4AE-CF93-9F3E9C5B8DA0}"/>
                </a:ext>
              </a:extLst>
            </p:cNvPr>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 name="Google Shape;95;p12">
            <a:extLst>
              <a:ext uri="{FF2B5EF4-FFF2-40B4-BE49-F238E27FC236}">
                <a16:creationId xmlns:a16="http://schemas.microsoft.com/office/drawing/2014/main" id="{59E070F6-4F5D-8F77-1594-B61D09D58FD1}"/>
              </a:ext>
            </a:extLst>
          </p:cNvPr>
          <p:cNvGrpSpPr/>
          <p:nvPr/>
        </p:nvGrpSpPr>
        <p:grpSpPr>
          <a:xfrm>
            <a:off x="642180" y="7072951"/>
            <a:ext cx="6946398" cy="1100740"/>
            <a:chOff x="0" y="-47625"/>
            <a:chExt cx="1829504" cy="289907"/>
          </a:xfrm>
        </p:grpSpPr>
        <p:sp>
          <p:nvSpPr>
            <p:cNvPr id="50" name="Google Shape;96;p12">
              <a:extLst>
                <a:ext uri="{FF2B5EF4-FFF2-40B4-BE49-F238E27FC236}">
                  <a16:creationId xmlns:a16="http://schemas.microsoft.com/office/drawing/2014/main" id="{4A9A384F-31CF-F879-EF35-0EF951755E65}"/>
                </a:ext>
              </a:extLst>
            </p:cNvPr>
            <p:cNvSpPr/>
            <p:nvPr/>
          </p:nvSpPr>
          <p:spPr>
            <a:xfrm>
              <a:off x="0" y="0"/>
              <a:ext cx="1829504" cy="242282"/>
            </a:xfrm>
            <a:custGeom>
              <a:avLst/>
              <a:gdLst/>
              <a:ahLst/>
              <a:cxnLst/>
              <a:rect l="l" t="t" r="r" b="b"/>
              <a:pathLst>
                <a:path w="1829504" h="242282" extrusionOk="0">
                  <a:moveTo>
                    <a:pt x="89162" y="0"/>
                  </a:moveTo>
                  <a:lnTo>
                    <a:pt x="1740342" y="0"/>
                  </a:lnTo>
                  <a:cubicBezTo>
                    <a:pt x="1789585" y="0"/>
                    <a:pt x="1829504" y="39919"/>
                    <a:pt x="1829504" y="89162"/>
                  </a:cubicBezTo>
                  <a:lnTo>
                    <a:pt x="1829504" y="153120"/>
                  </a:lnTo>
                  <a:cubicBezTo>
                    <a:pt x="1829504" y="202363"/>
                    <a:pt x="1789585" y="242282"/>
                    <a:pt x="1740342" y="242282"/>
                  </a:cubicBezTo>
                  <a:lnTo>
                    <a:pt x="89162" y="242282"/>
                  </a:lnTo>
                  <a:cubicBezTo>
                    <a:pt x="39919" y="242282"/>
                    <a:pt x="0" y="202363"/>
                    <a:pt x="0" y="153120"/>
                  </a:cubicBezTo>
                  <a:lnTo>
                    <a:pt x="0" y="89162"/>
                  </a:lnTo>
                  <a:cubicBezTo>
                    <a:pt x="0" y="39919"/>
                    <a:pt x="39919" y="0"/>
                    <a:pt x="89162"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7;p12">
              <a:extLst>
                <a:ext uri="{FF2B5EF4-FFF2-40B4-BE49-F238E27FC236}">
                  <a16:creationId xmlns:a16="http://schemas.microsoft.com/office/drawing/2014/main" id="{3082FB9E-2CFB-C272-443C-0C4656480FEA}"/>
                </a:ext>
              </a:extLst>
            </p:cNvPr>
            <p:cNvSpPr txBox="1"/>
            <p:nvPr/>
          </p:nvSpPr>
          <p:spPr>
            <a:xfrm>
              <a:off x="0" y="-47625"/>
              <a:ext cx="1829504" cy="289907"/>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52" name="Google Shape;101;p12">
            <a:extLst>
              <a:ext uri="{FF2B5EF4-FFF2-40B4-BE49-F238E27FC236}">
                <a16:creationId xmlns:a16="http://schemas.microsoft.com/office/drawing/2014/main" id="{724280C9-3A99-F0DC-6670-D57C330EA10C}"/>
              </a:ext>
            </a:extLst>
          </p:cNvPr>
          <p:cNvSpPr txBox="1"/>
          <p:nvPr/>
        </p:nvSpPr>
        <p:spPr>
          <a:xfrm>
            <a:off x="816864" y="7436749"/>
            <a:ext cx="6535873" cy="646203"/>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499" dirty="0">
                <a:solidFill>
                  <a:srgbClr val="FFFFFF"/>
                </a:solidFill>
              </a:rPr>
              <a:t>Shashank Chauhan</a:t>
            </a:r>
            <a:endParaRPr dirty="0"/>
          </a:p>
        </p:txBody>
      </p:sp>
      <p:grpSp>
        <p:nvGrpSpPr>
          <p:cNvPr id="53" name="Google Shape;106;p12">
            <a:extLst>
              <a:ext uri="{FF2B5EF4-FFF2-40B4-BE49-F238E27FC236}">
                <a16:creationId xmlns:a16="http://schemas.microsoft.com/office/drawing/2014/main" id="{EAE7838F-55A6-F7A9-5E39-2171B5587A30}"/>
              </a:ext>
            </a:extLst>
          </p:cNvPr>
          <p:cNvGrpSpPr/>
          <p:nvPr/>
        </p:nvGrpSpPr>
        <p:grpSpPr>
          <a:xfrm>
            <a:off x="687300" y="8522505"/>
            <a:ext cx="6946398" cy="1100740"/>
            <a:chOff x="0" y="-47625"/>
            <a:chExt cx="1829504" cy="289907"/>
          </a:xfrm>
        </p:grpSpPr>
        <p:sp>
          <p:nvSpPr>
            <p:cNvPr id="54" name="Google Shape;107;p12">
              <a:extLst>
                <a:ext uri="{FF2B5EF4-FFF2-40B4-BE49-F238E27FC236}">
                  <a16:creationId xmlns:a16="http://schemas.microsoft.com/office/drawing/2014/main" id="{C7DDE91F-701D-F68A-4385-686B0AFD088E}"/>
                </a:ext>
              </a:extLst>
            </p:cNvPr>
            <p:cNvSpPr/>
            <p:nvPr/>
          </p:nvSpPr>
          <p:spPr>
            <a:xfrm>
              <a:off x="0" y="0"/>
              <a:ext cx="1829504" cy="242282"/>
            </a:xfrm>
            <a:custGeom>
              <a:avLst/>
              <a:gdLst/>
              <a:ahLst/>
              <a:cxnLst/>
              <a:rect l="l" t="t" r="r" b="b"/>
              <a:pathLst>
                <a:path w="1829504" h="242282" extrusionOk="0">
                  <a:moveTo>
                    <a:pt x="89162" y="0"/>
                  </a:moveTo>
                  <a:lnTo>
                    <a:pt x="1740342" y="0"/>
                  </a:lnTo>
                  <a:cubicBezTo>
                    <a:pt x="1789585" y="0"/>
                    <a:pt x="1829504" y="39919"/>
                    <a:pt x="1829504" y="89162"/>
                  </a:cubicBezTo>
                  <a:lnTo>
                    <a:pt x="1829504" y="153120"/>
                  </a:lnTo>
                  <a:cubicBezTo>
                    <a:pt x="1829504" y="202363"/>
                    <a:pt x="1789585" y="242282"/>
                    <a:pt x="1740342" y="242282"/>
                  </a:cubicBezTo>
                  <a:lnTo>
                    <a:pt x="89162" y="242282"/>
                  </a:lnTo>
                  <a:cubicBezTo>
                    <a:pt x="39919" y="242282"/>
                    <a:pt x="0" y="202363"/>
                    <a:pt x="0" y="153120"/>
                  </a:cubicBezTo>
                  <a:lnTo>
                    <a:pt x="0" y="89162"/>
                  </a:lnTo>
                  <a:cubicBezTo>
                    <a:pt x="0" y="39919"/>
                    <a:pt x="39919" y="0"/>
                    <a:pt x="89162"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8;p12">
              <a:extLst>
                <a:ext uri="{FF2B5EF4-FFF2-40B4-BE49-F238E27FC236}">
                  <a16:creationId xmlns:a16="http://schemas.microsoft.com/office/drawing/2014/main" id="{9096C684-966F-F4B6-D4DA-7258994261C1}"/>
                </a:ext>
              </a:extLst>
            </p:cNvPr>
            <p:cNvSpPr txBox="1"/>
            <p:nvPr/>
          </p:nvSpPr>
          <p:spPr>
            <a:xfrm>
              <a:off x="0" y="-47625"/>
              <a:ext cx="1829504" cy="289907"/>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58" name="Google Shape;115;p12">
            <a:extLst>
              <a:ext uri="{FF2B5EF4-FFF2-40B4-BE49-F238E27FC236}">
                <a16:creationId xmlns:a16="http://schemas.microsoft.com/office/drawing/2014/main" id="{09733888-8C1E-6FC9-207C-EB824B36DCEC}"/>
              </a:ext>
            </a:extLst>
          </p:cNvPr>
          <p:cNvSpPr txBox="1"/>
          <p:nvPr/>
        </p:nvSpPr>
        <p:spPr>
          <a:xfrm>
            <a:off x="876522" y="8885903"/>
            <a:ext cx="7579006" cy="646203"/>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499" b="0" i="0" u="none" strike="noStrike" cap="none" dirty="0">
                <a:solidFill>
                  <a:srgbClr val="FFFFFF"/>
                </a:solidFill>
                <a:latin typeface="Arial"/>
                <a:ea typeface="Arial"/>
                <a:cs typeface="Arial"/>
                <a:sym typeface="Arial"/>
              </a:rPr>
              <a:t>Shubham </a:t>
            </a:r>
            <a:r>
              <a:rPr lang="en-US" sz="3499" dirty="0">
                <a:solidFill>
                  <a:srgbClr val="FFFFFF"/>
                </a:solidFill>
              </a:rPr>
              <a:t>Raj </a:t>
            </a:r>
            <a:endParaRPr lang="en-US" sz="3600" dirty="0"/>
          </a:p>
        </p:txBody>
      </p:sp>
      <p:grpSp>
        <p:nvGrpSpPr>
          <p:cNvPr id="59" name="Google Shape;120;p12">
            <a:extLst>
              <a:ext uri="{FF2B5EF4-FFF2-40B4-BE49-F238E27FC236}">
                <a16:creationId xmlns:a16="http://schemas.microsoft.com/office/drawing/2014/main" id="{12FB2829-1851-C772-1810-7B11BAD5AF56}"/>
              </a:ext>
            </a:extLst>
          </p:cNvPr>
          <p:cNvGrpSpPr/>
          <p:nvPr/>
        </p:nvGrpSpPr>
        <p:grpSpPr>
          <a:xfrm>
            <a:off x="7800414" y="7543053"/>
            <a:ext cx="349367" cy="349367"/>
            <a:chOff x="0" y="0"/>
            <a:chExt cx="812800" cy="812800"/>
          </a:xfrm>
        </p:grpSpPr>
        <p:sp>
          <p:nvSpPr>
            <p:cNvPr id="60" name="Google Shape;121;p12">
              <a:extLst>
                <a:ext uri="{FF2B5EF4-FFF2-40B4-BE49-F238E27FC236}">
                  <a16:creationId xmlns:a16="http://schemas.microsoft.com/office/drawing/2014/main" id="{57ED202D-5366-DE30-FC69-3C08CF20F08D}"/>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39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2;p12">
              <a:extLst>
                <a:ext uri="{FF2B5EF4-FFF2-40B4-BE49-F238E27FC236}">
                  <a16:creationId xmlns:a16="http://schemas.microsoft.com/office/drawing/2014/main" id="{ACE03156-7B6E-2DAA-D4F9-241BFF419F40}"/>
                </a:ext>
              </a:extLst>
            </p:cNvPr>
            <p:cNvSpPr txBox="1"/>
            <p:nvPr/>
          </p:nvSpPr>
          <p:spPr>
            <a:xfrm>
              <a:off x="76199" y="28574"/>
              <a:ext cx="660401" cy="70802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grpSp>
        <p:nvGrpSpPr>
          <p:cNvPr id="62" name="Google Shape;123;p12">
            <a:extLst>
              <a:ext uri="{FF2B5EF4-FFF2-40B4-BE49-F238E27FC236}">
                <a16:creationId xmlns:a16="http://schemas.microsoft.com/office/drawing/2014/main" id="{EE845BB8-313D-8BE5-EBC7-23DE8BCF3F27}"/>
              </a:ext>
            </a:extLst>
          </p:cNvPr>
          <p:cNvGrpSpPr/>
          <p:nvPr/>
        </p:nvGrpSpPr>
        <p:grpSpPr>
          <a:xfrm>
            <a:off x="559907" y="8988604"/>
            <a:ext cx="349367" cy="349367"/>
            <a:chOff x="0" y="0"/>
            <a:chExt cx="812800" cy="812800"/>
          </a:xfrm>
        </p:grpSpPr>
        <p:sp>
          <p:nvSpPr>
            <p:cNvPr id="63" name="Google Shape;124;p12">
              <a:extLst>
                <a:ext uri="{FF2B5EF4-FFF2-40B4-BE49-F238E27FC236}">
                  <a16:creationId xmlns:a16="http://schemas.microsoft.com/office/drawing/2014/main" id="{C8254C27-E049-BE0F-DE11-188BD585EE66}"/>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E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25;p12">
              <a:extLst>
                <a:ext uri="{FF2B5EF4-FFF2-40B4-BE49-F238E27FC236}">
                  <a16:creationId xmlns:a16="http://schemas.microsoft.com/office/drawing/2014/main" id="{14351E30-0FE6-C208-FF22-FA5A3FF4363F}"/>
                </a:ext>
              </a:extLst>
            </p:cNvPr>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0" name="Google Shape;95;p12">
            <a:extLst>
              <a:ext uri="{FF2B5EF4-FFF2-40B4-BE49-F238E27FC236}">
                <a16:creationId xmlns:a16="http://schemas.microsoft.com/office/drawing/2014/main" id="{F6866F3D-B36E-9487-61CC-33A87C35E389}"/>
              </a:ext>
            </a:extLst>
          </p:cNvPr>
          <p:cNvGrpSpPr/>
          <p:nvPr/>
        </p:nvGrpSpPr>
        <p:grpSpPr>
          <a:xfrm>
            <a:off x="9318684" y="4193405"/>
            <a:ext cx="6946398" cy="1100740"/>
            <a:chOff x="0" y="-47625"/>
            <a:chExt cx="1829504" cy="289907"/>
          </a:xfrm>
        </p:grpSpPr>
        <p:sp>
          <p:nvSpPr>
            <p:cNvPr id="331" name="Google Shape;96;p12">
              <a:extLst>
                <a:ext uri="{FF2B5EF4-FFF2-40B4-BE49-F238E27FC236}">
                  <a16:creationId xmlns:a16="http://schemas.microsoft.com/office/drawing/2014/main" id="{18A3A8FB-302E-34DA-B43E-5DAD5A3891EE}"/>
                </a:ext>
              </a:extLst>
            </p:cNvPr>
            <p:cNvSpPr/>
            <p:nvPr/>
          </p:nvSpPr>
          <p:spPr>
            <a:xfrm>
              <a:off x="0" y="0"/>
              <a:ext cx="1829504" cy="242282"/>
            </a:xfrm>
            <a:custGeom>
              <a:avLst/>
              <a:gdLst/>
              <a:ahLst/>
              <a:cxnLst/>
              <a:rect l="l" t="t" r="r" b="b"/>
              <a:pathLst>
                <a:path w="1829504" h="242282" extrusionOk="0">
                  <a:moveTo>
                    <a:pt x="89162" y="0"/>
                  </a:moveTo>
                  <a:lnTo>
                    <a:pt x="1740342" y="0"/>
                  </a:lnTo>
                  <a:cubicBezTo>
                    <a:pt x="1789585" y="0"/>
                    <a:pt x="1829504" y="39919"/>
                    <a:pt x="1829504" y="89162"/>
                  </a:cubicBezTo>
                  <a:lnTo>
                    <a:pt x="1829504" y="153120"/>
                  </a:lnTo>
                  <a:cubicBezTo>
                    <a:pt x="1829504" y="202363"/>
                    <a:pt x="1789585" y="242282"/>
                    <a:pt x="1740342" y="242282"/>
                  </a:cubicBezTo>
                  <a:lnTo>
                    <a:pt x="89162" y="242282"/>
                  </a:lnTo>
                  <a:cubicBezTo>
                    <a:pt x="39919" y="242282"/>
                    <a:pt x="0" y="202363"/>
                    <a:pt x="0" y="153120"/>
                  </a:cubicBezTo>
                  <a:lnTo>
                    <a:pt x="0" y="89162"/>
                  </a:lnTo>
                  <a:cubicBezTo>
                    <a:pt x="0" y="39919"/>
                    <a:pt x="39919" y="0"/>
                    <a:pt x="89162"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97;p12">
              <a:extLst>
                <a:ext uri="{FF2B5EF4-FFF2-40B4-BE49-F238E27FC236}">
                  <a16:creationId xmlns:a16="http://schemas.microsoft.com/office/drawing/2014/main" id="{587DBAFA-B029-545B-0673-04D9CFD8D17A}"/>
                </a:ext>
              </a:extLst>
            </p:cNvPr>
            <p:cNvSpPr txBox="1"/>
            <p:nvPr/>
          </p:nvSpPr>
          <p:spPr>
            <a:xfrm>
              <a:off x="0" y="-47625"/>
              <a:ext cx="1829504" cy="289907"/>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33" name="Google Shape;101;p12">
            <a:extLst>
              <a:ext uri="{FF2B5EF4-FFF2-40B4-BE49-F238E27FC236}">
                <a16:creationId xmlns:a16="http://schemas.microsoft.com/office/drawing/2014/main" id="{531C97C5-02CB-A97B-5CD7-61799295D720}"/>
              </a:ext>
            </a:extLst>
          </p:cNvPr>
          <p:cNvSpPr txBox="1"/>
          <p:nvPr/>
        </p:nvSpPr>
        <p:spPr>
          <a:xfrm>
            <a:off x="9678838" y="4553201"/>
            <a:ext cx="6280526" cy="646203"/>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499" dirty="0">
                <a:solidFill>
                  <a:srgbClr val="FFFFFF"/>
                </a:solidFill>
              </a:rPr>
              <a:t>Shivam </a:t>
            </a:r>
            <a:r>
              <a:rPr lang="en-US" sz="3499" dirty="0" err="1">
                <a:solidFill>
                  <a:srgbClr val="FFFFFF"/>
                </a:solidFill>
              </a:rPr>
              <a:t>Bhati</a:t>
            </a:r>
            <a:r>
              <a:rPr lang="en-US" sz="3499" b="0" i="0" u="none" strike="noStrike" cap="none" dirty="0">
                <a:solidFill>
                  <a:srgbClr val="FFFFFF"/>
                </a:solidFill>
                <a:latin typeface="Arial"/>
                <a:ea typeface="Arial"/>
                <a:cs typeface="Arial"/>
                <a:sym typeface="Arial"/>
              </a:rPr>
              <a:t> </a:t>
            </a:r>
            <a:endParaRPr dirty="0"/>
          </a:p>
        </p:txBody>
      </p:sp>
      <p:grpSp>
        <p:nvGrpSpPr>
          <p:cNvPr id="340" name="Google Shape;120;p12">
            <a:extLst>
              <a:ext uri="{FF2B5EF4-FFF2-40B4-BE49-F238E27FC236}">
                <a16:creationId xmlns:a16="http://schemas.microsoft.com/office/drawing/2014/main" id="{306926EA-3CC4-26B5-3FB7-9F3358433B4B}"/>
              </a:ext>
            </a:extLst>
          </p:cNvPr>
          <p:cNvGrpSpPr/>
          <p:nvPr/>
        </p:nvGrpSpPr>
        <p:grpSpPr>
          <a:xfrm>
            <a:off x="16090399" y="4659505"/>
            <a:ext cx="349367" cy="349367"/>
            <a:chOff x="0" y="0"/>
            <a:chExt cx="812800" cy="812800"/>
          </a:xfrm>
        </p:grpSpPr>
        <p:sp>
          <p:nvSpPr>
            <p:cNvPr id="341" name="Google Shape;121;p12">
              <a:extLst>
                <a:ext uri="{FF2B5EF4-FFF2-40B4-BE49-F238E27FC236}">
                  <a16:creationId xmlns:a16="http://schemas.microsoft.com/office/drawing/2014/main" id="{70D56632-D428-384D-9845-9A9000F6201A}"/>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39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22;p12">
              <a:extLst>
                <a:ext uri="{FF2B5EF4-FFF2-40B4-BE49-F238E27FC236}">
                  <a16:creationId xmlns:a16="http://schemas.microsoft.com/office/drawing/2014/main" id="{5E57B133-7B36-2733-B010-B9F5B73CACC1}"/>
                </a:ext>
              </a:extLst>
            </p:cNvPr>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346" name="Google Shape;633;p29">
            <a:extLst>
              <a:ext uri="{FF2B5EF4-FFF2-40B4-BE49-F238E27FC236}">
                <a16:creationId xmlns:a16="http://schemas.microsoft.com/office/drawing/2014/main" id="{A3744FDB-5254-D934-ECA3-69E0FEDFC5FE}"/>
              </a:ext>
            </a:extLst>
          </p:cNvPr>
          <p:cNvPicPr preferRelativeResize="0"/>
          <p:nvPr/>
        </p:nvPicPr>
        <p:blipFill>
          <a:blip r:embed="rId5">
            <a:alphaModFix/>
          </a:blip>
          <a:stretch>
            <a:fillRect/>
          </a:stretch>
        </p:blipFill>
        <p:spPr>
          <a:xfrm>
            <a:off x="1464546" y="1992084"/>
            <a:ext cx="1099042" cy="1050180"/>
          </a:xfrm>
          <a:prstGeom prst="rect">
            <a:avLst/>
          </a:prstGeom>
          <a:noFill/>
          <a:ln>
            <a:noFill/>
          </a:ln>
        </p:spPr>
      </p:pic>
      <p:grpSp>
        <p:nvGrpSpPr>
          <p:cNvPr id="5" name="Google Shape;123;p12">
            <a:extLst>
              <a:ext uri="{FF2B5EF4-FFF2-40B4-BE49-F238E27FC236}">
                <a16:creationId xmlns:a16="http://schemas.microsoft.com/office/drawing/2014/main" id="{AB5547A8-36AA-AD4F-6ADD-173DCB443F47}"/>
              </a:ext>
            </a:extLst>
          </p:cNvPr>
          <p:cNvGrpSpPr/>
          <p:nvPr/>
        </p:nvGrpSpPr>
        <p:grpSpPr>
          <a:xfrm>
            <a:off x="467497" y="4671787"/>
            <a:ext cx="349367" cy="349367"/>
            <a:chOff x="0" y="0"/>
            <a:chExt cx="812800" cy="812800"/>
          </a:xfrm>
        </p:grpSpPr>
        <p:sp>
          <p:nvSpPr>
            <p:cNvPr id="6" name="Google Shape;124;p12">
              <a:extLst>
                <a:ext uri="{FF2B5EF4-FFF2-40B4-BE49-F238E27FC236}">
                  <a16:creationId xmlns:a16="http://schemas.microsoft.com/office/drawing/2014/main" id="{31D0F059-CF5B-9F1D-BA43-D71DF4C20896}"/>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E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5;p12">
              <a:extLst>
                <a:ext uri="{FF2B5EF4-FFF2-40B4-BE49-F238E27FC236}">
                  <a16:creationId xmlns:a16="http://schemas.microsoft.com/office/drawing/2014/main" id="{8C6C33F0-200D-E020-78DD-A3C90813AF0D}"/>
                </a:ext>
              </a:extLst>
            </p:cNvPr>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Engineering Project Proposal Presentatio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TotalTime>
  <Words>905</Words>
  <Application>Microsoft Office PowerPoint</Application>
  <PresentationFormat>Custom</PresentationFormat>
  <Paragraphs>63</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Montserrat</vt:lpstr>
      <vt:lpstr>Calibri</vt:lpstr>
      <vt:lpstr>Arial</vt:lpstr>
      <vt:lpstr>Copperplate Gothic Bold</vt:lpstr>
      <vt:lpstr>Söhne</vt:lpstr>
      <vt:lpstr>Times New Roman</vt:lpstr>
      <vt:lpstr>Arial MT</vt:lpstr>
      <vt:lpstr>Engineering Project Proposal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shubham raj</cp:lastModifiedBy>
  <cp:revision>15</cp:revision>
  <dcterms:modified xsi:type="dcterms:W3CDTF">2024-04-13T13:32:43Z</dcterms:modified>
</cp:coreProperties>
</file>