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50" r:id="rId1"/>
  </p:sldMasterIdLst>
  <p:sldIdLst>
    <p:sldId id="260" r:id="rId2"/>
    <p:sldId id="264" r:id="rId3"/>
    <p:sldId id="267" r:id="rId4"/>
    <p:sldId id="268" r:id="rId5"/>
    <p:sldId id="269" r:id="rId6"/>
    <p:sldId id="266" r:id="rId7"/>
    <p:sldId id="271" r:id="rId8"/>
    <p:sldId id="256" r:id="rId9"/>
    <p:sldId id="257" r:id="rId10"/>
    <p:sldId id="258" r:id="rId11"/>
    <p:sldId id="261" r:id="rId12"/>
    <p:sldId id="263" r:id="rId13"/>
    <p:sldId id="262" r:id="rId14"/>
    <p:sldId id="27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7B289A56-B7BF-4EE2-A684-7373F14AFF3B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7345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3740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B289A56-B7BF-4EE2-A684-7373F14AFF3B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13291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B289A56-B7BF-4EE2-A684-7373F14AFF3B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586865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B289A56-B7BF-4EE2-A684-7373F14AFF3B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6132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66939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17260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65012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B289A56-B7BF-4EE2-A684-7373F14AFF3B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4000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7939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B289A56-B7BF-4EE2-A684-7373F14AFF3B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2502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1814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8055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9417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6663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1628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2758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89A56-B7BF-4EE2-A684-7373F14AFF3B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88405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51" r:id="rId1"/>
    <p:sldLayoutId id="2147484152" r:id="rId2"/>
    <p:sldLayoutId id="2147484153" r:id="rId3"/>
    <p:sldLayoutId id="2147484154" r:id="rId4"/>
    <p:sldLayoutId id="2147484155" r:id="rId5"/>
    <p:sldLayoutId id="2147484156" r:id="rId6"/>
    <p:sldLayoutId id="2147484157" r:id="rId7"/>
    <p:sldLayoutId id="2147484158" r:id="rId8"/>
    <p:sldLayoutId id="2147484159" r:id="rId9"/>
    <p:sldLayoutId id="2147484160" r:id="rId10"/>
    <p:sldLayoutId id="2147484161" r:id="rId11"/>
    <p:sldLayoutId id="2147484162" r:id="rId12"/>
    <p:sldLayoutId id="2147484163" r:id="rId13"/>
    <p:sldLayoutId id="2147484164" r:id="rId14"/>
    <p:sldLayoutId id="2147484165" r:id="rId15"/>
    <p:sldLayoutId id="2147484166" r:id="rId16"/>
    <p:sldLayoutId id="214748416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FD37F5C-B498-7E9E-7268-B898BED7C5C1}"/>
              </a:ext>
            </a:extLst>
          </p:cNvPr>
          <p:cNvSpPr txBox="1"/>
          <p:nvPr/>
        </p:nvSpPr>
        <p:spPr>
          <a:xfrm>
            <a:off x="461554" y="1294337"/>
            <a:ext cx="113995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Using MS </a:t>
            </a:r>
            <a:r>
              <a:rPr lang="en-IN" sz="60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SQL </a:t>
            </a:r>
            <a:r>
              <a:rPr lang="en-IN" sz="6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SERVER and Power BI </a:t>
            </a:r>
            <a:endParaRPr lang="en-IN" sz="6000" dirty="0">
              <a:solidFill>
                <a:schemeClr val="accent5">
                  <a:lumMod val="20000"/>
                  <a:lumOff val="80000"/>
                </a:schemeClr>
              </a:solidFill>
              <a:latin typeface="Lato Black" panose="020F0A02020204030203" pitchFamily="34" charset="0"/>
            </a:endParaRPr>
          </a:p>
        </p:txBody>
      </p:sp>
      <p:pic>
        <p:nvPicPr>
          <p:cNvPr id="15" name="Picture 12" descr="Sql server - Free logo icons">
            <a:extLst>
              <a:ext uri="{FF2B5EF4-FFF2-40B4-BE49-F238E27FC236}">
                <a16:creationId xmlns:a16="http://schemas.microsoft.com/office/drawing/2014/main" id="{F41865F3-DE1B-AB07-633A-FDEB072AE6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829" y="4181867"/>
            <a:ext cx="1935214" cy="1935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CA1D7C9D-9E08-9075-9F65-42DE06B42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799" y="4181867"/>
            <a:ext cx="1679450" cy="1761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8907EC3-CB54-081F-6806-59FB3EDC3F65}"/>
              </a:ext>
            </a:extLst>
          </p:cNvPr>
          <p:cNvSpPr txBox="1"/>
          <p:nvPr/>
        </p:nvSpPr>
        <p:spPr>
          <a:xfrm>
            <a:off x="783771" y="182880"/>
            <a:ext cx="102674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rgbClr val="FFFF00"/>
                </a:solidFill>
                <a:latin typeface="Lato Black" panose="020F0A02020204030203" pitchFamily="34" charset="0"/>
              </a:rPr>
              <a:t>BANK LOAN ANALYSIS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65E50B-F93A-78F0-AFD4-036E6BED0EB1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3544" y="4095176"/>
            <a:ext cx="3619260" cy="1848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5302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8C99B5-5307-E4E4-0E72-DE3504B0A583}"/>
              </a:ext>
            </a:extLst>
          </p:cNvPr>
          <p:cNvSpPr txBox="1"/>
          <p:nvPr/>
        </p:nvSpPr>
        <p:spPr>
          <a:xfrm>
            <a:off x="157903" y="185738"/>
            <a:ext cx="2228246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FFFF00"/>
                </a:solidFill>
              </a:rPr>
              <a:t>POWER BI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843937-0252-6408-B4D5-06B6D9531E5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092" y="185738"/>
            <a:ext cx="1039601" cy="584775"/>
          </a:xfrm>
          <a:prstGeom prst="rect">
            <a:avLst/>
          </a:prstGeom>
          <a:effectLst/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394" y="1114697"/>
            <a:ext cx="10058400" cy="548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69533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1: SUMMARY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356378" y="1823740"/>
            <a:ext cx="11835622" cy="2539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 Performance Indicators (KPIs) Requirements:</a:t>
            </a:r>
            <a:endParaRPr lang="en-IN" sz="2400" kern="10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</a:t>
            </a:r>
            <a:r>
              <a:rPr lang="en-IN" sz="1800" b="1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b="1" kern="100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Applications: </a:t>
            </a:r>
            <a:r>
              <a:rPr lang="en-US" kern="1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Track </a:t>
            </a:r>
            <a:r>
              <a:rPr lang="en-US" kern="100" dirty="0">
                <a:solidFill>
                  <a:schemeClr val="accent1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and MTD loan applications with Month-over-Month (MoM) changes</a:t>
            </a:r>
            <a:r>
              <a:rPr lang="en-US" kern="100" dirty="0">
                <a:solidFill>
                  <a:schemeClr val="accent1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</a:t>
            </a:r>
            <a:r>
              <a:rPr lang="en-IN" b="1" kern="100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Funded </a:t>
            </a:r>
            <a:r>
              <a:rPr lang="en-IN" b="1" kern="1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Amount: </a:t>
            </a:r>
            <a:r>
              <a:rPr lang="en-US" kern="1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Monitor </a:t>
            </a:r>
            <a:r>
              <a:rPr lang="en-US" kern="100" dirty="0">
                <a:solidFill>
                  <a:schemeClr val="accent1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and MTD funds disbursed, analyzing MoM trends</a:t>
            </a:r>
            <a:r>
              <a:rPr lang="en-US" kern="100" dirty="0">
                <a:solidFill>
                  <a:schemeClr val="accent1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</a:t>
            </a:r>
            <a:r>
              <a:rPr lang="en-IN" b="1" kern="100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Amount Received: </a:t>
            </a:r>
            <a:r>
              <a:rPr lang="en-US" kern="1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Assess </a:t>
            </a:r>
            <a:r>
              <a:rPr lang="en-US" kern="100" dirty="0">
                <a:solidFill>
                  <a:schemeClr val="accent1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and MTD borrower repayments, observing MoM changes</a:t>
            </a:r>
            <a:r>
              <a:rPr lang="en-US" kern="100" dirty="0">
                <a:solidFill>
                  <a:schemeClr val="accent1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</a:t>
            </a:r>
            <a:r>
              <a:rPr lang="en-IN" b="1" kern="100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Interest Rate: </a:t>
            </a:r>
            <a:r>
              <a:rPr lang="en-US" kern="1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Calculate </a:t>
            </a:r>
            <a:r>
              <a:rPr lang="en-US" kern="100" dirty="0">
                <a:solidFill>
                  <a:schemeClr val="accent1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MTD interest rates, reviewing MoM variations for cost insights</a:t>
            </a:r>
            <a:r>
              <a:rPr lang="en-US" kern="100" dirty="0">
                <a:solidFill>
                  <a:schemeClr val="accent1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</a:t>
            </a:r>
            <a:r>
              <a:rPr lang="en-IN" b="1" kern="100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Debt-to-Income Ratio (DTI): </a:t>
            </a:r>
            <a:r>
              <a:rPr lang="en-US" kern="1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Evaluate </a:t>
            </a:r>
            <a:r>
              <a:rPr lang="en-US" kern="100" dirty="0">
                <a:solidFill>
                  <a:schemeClr val="accent1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MTD DTI, monitoring MoM fluctuations for financial health.</a:t>
            </a:r>
            <a:endParaRPr lang="en-IN" kern="100" dirty="0">
              <a:solidFill>
                <a:schemeClr val="accent1">
                  <a:lumMod val="20000"/>
                  <a:lumOff val="8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767208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accent3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2491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2: 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14450"/>
            <a:ext cx="11420475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CHARTS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Monthly Trends by Issue Date (Line Chart):  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</a:t>
            </a: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identify seasonality and long-term trends in lending activities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Regional Analysis by State (Filled Map</a:t>
            </a: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):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identify regions with significant lending activity and assess regional disparities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Term Analysis (Donut Chart): 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allow the client to understand the distribution of loans across various term lengths.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Employee Length Analysis (Bar Chart): 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lending metrics are distributed among borrowers with different employment lengths, helping us assess the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impact of employment history on loan applications.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Purpose Breakdown (Bar Chart): </a:t>
            </a:r>
            <a:r>
              <a:rPr lang="en-IN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ill provide a visual breakdown of loan metrics based on the stated purposes of loans, aiding in the understanding of the primary reasons borrowers seek financing.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Home Ownership Analysis (Tree Map</a:t>
            </a:r>
            <a:r>
              <a:rPr lang="en-IN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): 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a hierarchical view of how home ownership impacts loan applications and disbursements</a:t>
            </a:r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N" b="1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296421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</a:t>
            </a:r>
            <a:r>
              <a:rPr lang="en-IN" sz="2400" b="1" u="sng" kern="1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3: </a:t>
            </a:r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SUMMARY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08552" y="1381840"/>
            <a:ext cx="4981575" cy="2496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v Bad Loan KPI’s</a:t>
            </a:r>
          </a:p>
          <a:p>
            <a:endParaRPr lang="en-IN" sz="1200" b="1" kern="100" dirty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2000" b="1" kern="1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Loan: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Application Percentage</a:t>
            </a:r>
            <a:endParaRPr lang="en-IN" sz="24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Applications</a:t>
            </a:r>
            <a:endParaRPr lang="en-IN" sz="2400" b="1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Funded Amount</a:t>
            </a:r>
            <a:endParaRPr lang="en-IN" sz="24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Total Received Amount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C36B1B-46BC-47F8-6C86-7B04F62B2F7F}"/>
              </a:ext>
            </a:extLst>
          </p:cNvPr>
          <p:cNvSpPr txBox="1"/>
          <p:nvPr/>
        </p:nvSpPr>
        <p:spPr>
          <a:xfrm>
            <a:off x="7001874" y="1966615"/>
            <a:ext cx="4391025" cy="1911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kern="1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Application Percentage</a:t>
            </a:r>
            <a:endParaRPr lang="en-IN" sz="24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Applications</a:t>
            </a:r>
            <a:endParaRPr lang="en-IN" sz="2400" b="1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Funded Amount</a:t>
            </a:r>
            <a:endParaRPr lang="en-IN" sz="24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Total Received Amount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38953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71800" y="2714625"/>
            <a:ext cx="65913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/>
              <a:t>THANK YOU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890681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-72247" y="390525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tx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14450"/>
            <a:ext cx="11420475" cy="2575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b="1" i="1" kern="100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lang="en-IN" sz="2000" b="1" i="1" kern="100" dirty="0" smtClean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bjective</a:t>
            </a:r>
            <a:r>
              <a:rPr lang="en-IN" sz="2000" b="1" i="1" kern="1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IN" sz="2000" b="1" kern="10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i="1" kern="1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primary objective of the </a:t>
            </a:r>
            <a:r>
              <a:rPr lang="en-IN" sz="2000" i="1" kern="100" dirty="0" smtClean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 is </a:t>
            </a:r>
            <a:r>
              <a:rPr lang="en-IN" sz="2000" i="1" kern="1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provide a comprehensive and user-friendly interface for accessing vital loan data. It will serve as a one-stop solution for users seeking detailed insights into our loan portfolio, borrower profiles, and loan performance.</a:t>
            </a:r>
            <a:endParaRPr lang="en-IN" sz="2000" kern="10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800" b="1" kern="10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89769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F29DCE-4F9B-3E06-25A9-49C99130379C}"/>
              </a:ext>
            </a:extLst>
          </p:cNvPr>
          <p:cNvSpPr txBox="1"/>
          <p:nvPr/>
        </p:nvSpPr>
        <p:spPr>
          <a:xfrm>
            <a:off x="436352" y="1310135"/>
            <a:ext cx="1890980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IMPORT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EE5224-59D0-0CB4-D868-7B2A980DA320}"/>
              </a:ext>
            </a:extLst>
          </p:cNvPr>
          <p:cNvSpPr txBox="1"/>
          <p:nvPr/>
        </p:nvSpPr>
        <p:spPr>
          <a:xfrm>
            <a:off x="2327698" y="1310135"/>
            <a:ext cx="1582451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BF6A62-6D9A-3528-4276-57102C0BF48F}"/>
              </a:ext>
            </a:extLst>
          </p:cNvPr>
          <p:cNvSpPr txBox="1"/>
          <p:nvPr/>
        </p:nvSpPr>
        <p:spPr>
          <a:xfrm>
            <a:off x="2603736" y="119959"/>
            <a:ext cx="5047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6" name="Picture 12" descr="Sql server - Free logo icons">
            <a:extLst>
              <a:ext uri="{FF2B5EF4-FFF2-40B4-BE49-F238E27FC236}">
                <a16:creationId xmlns:a16="http://schemas.microsoft.com/office/drawing/2014/main" id="{419E3FF8-C6F1-BC7D-0F6C-3907E21F09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079" y="171703"/>
            <a:ext cx="779253" cy="77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CB2ECD20-9715-9840-D011-C5E6334BE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18" y="251038"/>
            <a:ext cx="620658" cy="65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646651-4D07-638D-94AF-12C3ADD276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5940" y="1310135"/>
            <a:ext cx="6222520" cy="5366087"/>
          </a:xfrm>
          <a:prstGeom prst="rect">
            <a:avLst/>
          </a:prstGeom>
        </p:spPr>
      </p:pic>
      <p:pic>
        <p:nvPicPr>
          <p:cNvPr id="9" name="Picture 18" descr="Data Import / Export through files — CMDBuild">
            <a:extLst>
              <a:ext uri="{FF2B5EF4-FFF2-40B4-BE49-F238E27FC236}">
                <a16:creationId xmlns:a16="http://schemas.microsoft.com/office/drawing/2014/main" id="{9851E5A0-2C71-1CF7-360D-B0C080A49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63" y="2108610"/>
            <a:ext cx="4050649" cy="4050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40285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A577A3C-8BDB-56BA-633E-16205B278E35}"/>
              </a:ext>
            </a:extLst>
          </p:cNvPr>
          <p:cNvSpPr txBox="1"/>
          <p:nvPr/>
        </p:nvSpPr>
        <p:spPr>
          <a:xfrm>
            <a:off x="436351" y="1310135"/>
            <a:ext cx="2487823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CREATING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05D65C-FEF3-B4EA-EBB1-061EF5E4281C}"/>
              </a:ext>
            </a:extLst>
          </p:cNvPr>
          <p:cNvSpPr txBox="1"/>
          <p:nvPr/>
        </p:nvSpPr>
        <p:spPr>
          <a:xfrm>
            <a:off x="2924175" y="1310135"/>
            <a:ext cx="1343024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DB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2C5993-1A7E-2257-A719-633485B11CEA}"/>
              </a:ext>
            </a:extLst>
          </p:cNvPr>
          <p:cNvSpPr txBox="1"/>
          <p:nvPr/>
        </p:nvSpPr>
        <p:spPr>
          <a:xfrm>
            <a:off x="2603736" y="119959"/>
            <a:ext cx="5047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14" name="Picture 12" descr="Sql server - Free logo icons">
            <a:extLst>
              <a:ext uri="{FF2B5EF4-FFF2-40B4-BE49-F238E27FC236}">
                <a16:creationId xmlns:a16="http://schemas.microsoft.com/office/drawing/2014/main" id="{A1C7A778-2966-2051-25A1-AA6A09DF3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079" y="171703"/>
            <a:ext cx="779253" cy="77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20D987B5-B900-B9DD-C73E-1C07E5E44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18" y="251038"/>
            <a:ext cx="620658" cy="65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01ADDCE-0998-425D-9A58-EE016290BB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5940" y="1310135"/>
            <a:ext cx="6222520" cy="5366087"/>
          </a:xfrm>
          <a:prstGeom prst="rect">
            <a:avLst/>
          </a:prstGeom>
        </p:spPr>
      </p:pic>
      <p:pic>
        <p:nvPicPr>
          <p:cNvPr id="17" name="Picture 2" descr="Add, create, database, hd, new, plus, server icon - Download on Iconfinder">
            <a:extLst>
              <a:ext uri="{FF2B5EF4-FFF2-40B4-BE49-F238E27FC236}">
                <a16:creationId xmlns:a16="http://schemas.microsoft.com/office/drawing/2014/main" id="{088B7569-922A-9A8F-8B55-FBDCEF0A7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827" y="2708337"/>
            <a:ext cx="2839528" cy="2839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8010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2A3D0D-DDF0-B75E-2E66-13E023613410}"/>
              </a:ext>
            </a:extLst>
          </p:cNvPr>
          <p:cNvSpPr txBox="1"/>
          <p:nvPr/>
        </p:nvSpPr>
        <p:spPr>
          <a:xfrm>
            <a:off x="603850" y="1310135"/>
            <a:ext cx="2167925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WRITING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DF014E-E113-E267-1E2F-E2465BD5AC91}"/>
              </a:ext>
            </a:extLst>
          </p:cNvPr>
          <p:cNvSpPr txBox="1"/>
          <p:nvPr/>
        </p:nvSpPr>
        <p:spPr>
          <a:xfrm>
            <a:off x="2771775" y="1310135"/>
            <a:ext cx="2266950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QUERIES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26BBC7-AD07-89BE-CDAF-EF8C8ED20231}"/>
              </a:ext>
            </a:extLst>
          </p:cNvPr>
          <p:cNvSpPr txBox="1"/>
          <p:nvPr/>
        </p:nvSpPr>
        <p:spPr>
          <a:xfrm>
            <a:off x="2603736" y="119959"/>
            <a:ext cx="5047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5" name="Picture 12" descr="Sql server - Free logo icons">
            <a:extLst>
              <a:ext uri="{FF2B5EF4-FFF2-40B4-BE49-F238E27FC236}">
                <a16:creationId xmlns:a16="http://schemas.microsoft.com/office/drawing/2014/main" id="{A5FA9380-85A3-5EB1-2C9B-1C4ABB8EF8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079" y="171703"/>
            <a:ext cx="779253" cy="77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3E80D00F-6EA5-9A4C-EC8A-63F38E357D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18" y="251038"/>
            <a:ext cx="620658" cy="65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A6FD57-88FE-9417-94A8-05E1D5F38A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902" y="2194639"/>
            <a:ext cx="11600196" cy="4212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42538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B21A84-16ED-E315-0365-C99EA56D3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40" y="2042239"/>
            <a:ext cx="11600196" cy="42124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8B2E6D4-5C36-6630-22D9-2DE480A57460}"/>
              </a:ext>
            </a:extLst>
          </p:cNvPr>
          <p:cNvSpPr txBox="1"/>
          <p:nvPr/>
        </p:nvSpPr>
        <p:spPr>
          <a:xfrm>
            <a:off x="219966" y="123823"/>
            <a:ext cx="1943416" cy="64633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rgbClr val="FFFF00"/>
                </a:solidFill>
              </a:rPr>
              <a:t>SQL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6798A0-186C-3BE6-84AB-0BA49EB106B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131" y="123823"/>
            <a:ext cx="434013" cy="584775"/>
          </a:xfrm>
          <a:prstGeom prst="rect">
            <a:avLst/>
          </a:prstGeom>
          <a:effectLst>
            <a:glow rad="63500">
              <a:schemeClr val="bg1">
                <a:alpha val="23000"/>
              </a:schemeClr>
            </a:glo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B857CFF-1124-05A4-7DD1-784492F973DC}"/>
              </a:ext>
            </a:extLst>
          </p:cNvPr>
          <p:cNvSpPr txBox="1"/>
          <p:nvPr/>
        </p:nvSpPr>
        <p:spPr>
          <a:xfrm>
            <a:off x="552451" y="818455"/>
            <a:ext cx="11001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USING </a:t>
            </a:r>
            <a:r>
              <a:rPr lang="en-IN" sz="20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SQL QUERIES TO SOLVE THE </a:t>
            </a:r>
            <a:r>
              <a:rPr lang="en-IN" sz="20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BUSINESS</a:t>
            </a:r>
            <a:r>
              <a:rPr lang="en-IN" sz="3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IN" sz="20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PROBLEMS</a:t>
            </a:r>
            <a:endParaRPr lang="en-IN" sz="20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873791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5492AE-9AD7-DEAB-9741-FFEB9D5B71D4}"/>
              </a:ext>
            </a:extLst>
          </p:cNvPr>
          <p:cNvSpPr txBox="1"/>
          <p:nvPr/>
        </p:nvSpPr>
        <p:spPr>
          <a:xfrm>
            <a:off x="436352" y="1232497"/>
            <a:ext cx="3471414" cy="120032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CONNECTING </a:t>
            </a:r>
            <a:r>
              <a:rPr lang="en-IN" sz="3600" b="1" dirty="0" smtClean="0">
                <a:solidFill>
                  <a:schemeClr val="accent4"/>
                </a:solidFill>
              </a:rPr>
              <a:t>TO POWER BI</a:t>
            </a:r>
            <a:endParaRPr lang="en-IN" sz="3600" b="1" dirty="0">
              <a:solidFill>
                <a:schemeClr val="accent4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B21082-DB76-800E-F7F3-8336A6EA7FD6}"/>
              </a:ext>
            </a:extLst>
          </p:cNvPr>
          <p:cNvSpPr txBox="1"/>
          <p:nvPr/>
        </p:nvSpPr>
        <p:spPr>
          <a:xfrm>
            <a:off x="3914583" y="1235891"/>
            <a:ext cx="3543492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MS SQL SERVER</a:t>
            </a:r>
          </a:p>
        </p:txBody>
      </p:sp>
      <p:pic>
        <p:nvPicPr>
          <p:cNvPr id="4" name="Picture 12" descr="Sql server - Free logo icons">
            <a:extLst>
              <a:ext uri="{FF2B5EF4-FFF2-40B4-BE49-F238E27FC236}">
                <a16:creationId xmlns:a16="http://schemas.microsoft.com/office/drawing/2014/main" id="{530262F7-0CF1-8814-2372-D74F015AA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7409" y="2494495"/>
            <a:ext cx="2513849" cy="3015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Plugs connection outline symbol in a circle - Free interface icons">
            <a:extLst>
              <a:ext uri="{FF2B5EF4-FFF2-40B4-BE49-F238E27FC236}">
                <a16:creationId xmlns:a16="http://schemas.microsoft.com/office/drawing/2014/main" id="{D843DAAA-B6CB-2BDC-8B67-6C86E9DBE4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257"/>
          <a:stretch/>
        </p:blipFill>
        <p:spPr bwMode="auto">
          <a:xfrm>
            <a:off x="4672780" y="2246966"/>
            <a:ext cx="1631368" cy="351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Plugs connection outline symbol in a circle - Free interface icons">
            <a:extLst>
              <a:ext uri="{FF2B5EF4-FFF2-40B4-BE49-F238E27FC236}">
                <a16:creationId xmlns:a16="http://schemas.microsoft.com/office/drawing/2014/main" id="{E6AE5A0C-BEA4-521E-FE4C-84F4DDA317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27"/>
          <a:stretch/>
        </p:blipFill>
        <p:spPr bwMode="auto">
          <a:xfrm>
            <a:off x="5961956" y="2246966"/>
            <a:ext cx="1327880" cy="351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1A663B-B474-C93D-79E3-4C1BA09D561F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866" y="2863504"/>
            <a:ext cx="4095498" cy="2303718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4D6708C9-92D4-A8AB-D92C-7739A128687A}"/>
              </a:ext>
            </a:extLst>
          </p:cNvPr>
          <p:cNvGrpSpPr/>
          <p:nvPr/>
        </p:nvGrpSpPr>
        <p:grpSpPr>
          <a:xfrm>
            <a:off x="373261" y="119959"/>
            <a:ext cx="5164897" cy="830997"/>
            <a:chOff x="373261" y="119959"/>
            <a:chExt cx="5164897" cy="83099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5B791A-4265-ACD2-ED42-7D2A386E758E}"/>
                </a:ext>
              </a:extLst>
            </p:cNvPr>
            <p:cNvSpPr txBox="1"/>
            <p:nvPr/>
          </p:nvSpPr>
          <p:spPr>
            <a:xfrm>
              <a:off x="1508184" y="119959"/>
              <a:ext cx="40299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4800" dirty="0">
                  <a:solidFill>
                    <a:srgbClr val="FFFF00"/>
                  </a:solidFill>
                  <a:latin typeface="Lato Black" panose="020F0A02020204030203" pitchFamily="34" charset="0"/>
                </a:rPr>
                <a:t>POWER BI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B691991-C41B-CFEF-7AEE-431CB4C11A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261" y="185235"/>
              <a:ext cx="1245234" cy="7004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5994897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8C99B5-5307-E4E4-0E72-DE3504B0A583}"/>
              </a:ext>
            </a:extLst>
          </p:cNvPr>
          <p:cNvSpPr txBox="1"/>
          <p:nvPr/>
        </p:nvSpPr>
        <p:spPr>
          <a:xfrm>
            <a:off x="157903" y="185738"/>
            <a:ext cx="2495866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 smtClean="0">
                <a:solidFill>
                  <a:srgbClr val="FFFF00"/>
                </a:solidFill>
              </a:rPr>
              <a:t>POWER BI</a:t>
            </a:r>
            <a:endParaRPr lang="en-IN" sz="3200" b="1" dirty="0">
              <a:solidFill>
                <a:srgbClr val="FFFF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843937-0252-6408-B4D5-06B6D9531E5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769" y="139572"/>
            <a:ext cx="1039601" cy="584775"/>
          </a:xfrm>
          <a:prstGeom prst="rect">
            <a:avLst/>
          </a:prstGeom>
          <a:effectLst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0964A68-B481-FDBC-FBB9-52425E65C6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709" y="892836"/>
            <a:ext cx="10358841" cy="5774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92683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8C99B5-5307-E4E4-0E72-DE3504B0A583}"/>
              </a:ext>
            </a:extLst>
          </p:cNvPr>
          <p:cNvSpPr txBox="1"/>
          <p:nvPr/>
        </p:nvSpPr>
        <p:spPr>
          <a:xfrm>
            <a:off x="157903" y="185738"/>
            <a:ext cx="2271788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FFFF00"/>
                </a:solidFill>
              </a:rPr>
              <a:t>POWER BI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843937-0252-6408-B4D5-06B6D9531E5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385" y="185738"/>
            <a:ext cx="1039601" cy="584775"/>
          </a:xfrm>
          <a:prstGeom prst="rect">
            <a:avLst/>
          </a:prstGeom>
          <a:effectLst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3AA4628-0EE3-7EC4-C370-2A0B2BE648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574" y="885588"/>
            <a:ext cx="10380852" cy="575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71971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121</TotalTime>
  <Words>395</Words>
  <Application>Microsoft Office PowerPoint</Application>
  <PresentationFormat>Widescreen</PresentationFormat>
  <Paragraphs>52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Century Gothic</vt:lpstr>
      <vt:lpstr>Lato Black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 A</dc:creator>
  <cp:lastModifiedBy>ASHUTOSH</cp:lastModifiedBy>
  <cp:revision>21</cp:revision>
  <dcterms:created xsi:type="dcterms:W3CDTF">2023-10-07T01:44:58Z</dcterms:created>
  <dcterms:modified xsi:type="dcterms:W3CDTF">2024-09-16T13:31:01Z</dcterms:modified>
</cp:coreProperties>
</file>