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7" r:id="rId18"/>
    <p:sldId id="276" r:id="rId19"/>
    <p:sldId id="278" r:id="rId20"/>
    <p:sldId id="279" r:id="rId21"/>
    <p:sldId id="280" r:id="rId22"/>
    <p:sldId id="281" r:id="rId23"/>
    <p:sldId id="282" r:id="rId24"/>
    <p:sldId id="283" r:id="rId25"/>
    <p:sldId id="284" r:id="rId26"/>
    <p:sldId id="275" r:id="rId27"/>
    <p:sldId id="285" r:id="rId28"/>
    <p:sldId id="286" r:id="rId29"/>
    <p:sldId id="287" r:id="rId30"/>
    <p:sldId id="288" r:id="rId31"/>
    <p:sldId id="272" r:id="rId32"/>
    <p:sldId id="309" r:id="rId33"/>
    <p:sldId id="289" r:id="rId34"/>
    <p:sldId id="291" r:id="rId35"/>
    <p:sldId id="292" r:id="rId36"/>
    <p:sldId id="290" r:id="rId37"/>
    <p:sldId id="295" r:id="rId38"/>
    <p:sldId id="296" r:id="rId39"/>
    <p:sldId id="297" r:id="rId40"/>
    <p:sldId id="293" r:id="rId41"/>
    <p:sldId id="299" r:id="rId42"/>
    <p:sldId id="294" r:id="rId43"/>
    <p:sldId id="302" r:id="rId44"/>
    <p:sldId id="305" r:id="rId45"/>
    <p:sldId id="300" r:id="rId46"/>
    <p:sldId id="301" r:id="rId47"/>
    <p:sldId id="306" r:id="rId48"/>
    <p:sldId id="307" r:id="rId49"/>
    <p:sldId id="319" r:id="rId50"/>
    <p:sldId id="308" r:id="rId51"/>
    <p:sldId id="273" r:id="rId52"/>
    <p:sldId id="274" r:id="rId53"/>
    <p:sldId id="303" r:id="rId54"/>
    <p:sldId id="304" r:id="rId55"/>
    <p:sldId id="310" r:id="rId56"/>
    <p:sldId id="311" r:id="rId57"/>
    <p:sldId id="312" r:id="rId58"/>
    <p:sldId id="313" r:id="rId59"/>
    <p:sldId id="316" r:id="rId60"/>
    <p:sldId id="314" r:id="rId61"/>
    <p:sldId id="315" r:id="rId62"/>
    <p:sldId id="317" r:id="rId63"/>
    <p:sldId id="318" r:id="rId64"/>
    <p:sldId id="320" r:id="rId65"/>
    <p:sldId id="321" r:id="rId66"/>
    <p:sldId id="324" r:id="rId67"/>
    <p:sldId id="325" r:id="rId68"/>
    <p:sldId id="326" r:id="rId69"/>
    <p:sldId id="322" r:id="rId70"/>
    <p:sldId id="332" r:id="rId71"/>
    <p:sldId id="328" r:id="rId72"/>
    <p:sldId id="345" r:id="rId73"/>
    <p:sldId id="329" r:id="rId74"/>
    <p:sldId id="327" r:id="rId75"/>
    <p:sldId id="330" r:id="rId76"/>
    <p:sldId id="331" r:id="rId77"/>
    <p:sldId id="333" r:id="rId78"/>
    <p:sldId id="334" r:id="rId79"/>
    <p:sldId id="335" r:id="rId80"/>
    <p:sldId id="337" r:id="rId81"/>
    <p:sldId id="336" r:id="rId82"/>
    <p:sldId id="338" r:id="rId83"/>
    <p:sldId id="339" r:id="rId84"/>
    <p:sldId id="340" r:id="rId85"/>
    <p:sldId id="341" r:id="rId86"/>
    <p:sldId id="342" r:id="rId87"/>
    <p:sldId id="343" r:id="rId88"/>
    <p:sldId id="344" r:id="rId89"/>
  </p:sldIdLst>
  <p:sldSz cx="12192000" cy="6858000"/>
  <p:notesSz cx="6858000" cy="9144000"/>
  <p:custDataLst>
    <p:tags r:id="rId9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799" autoAdjust="0"/>
    <p:restoredTop sz="94660"/>
  </p:normalViewPr>
  <p:slideViewPr>
    <p:cSldViewPr snapToGrid="0">
      <p:cViewPr varScale="1">
        <p:scale>
          <a:sx n="67" d="100"/>
          <a:sy n="67" d="100"/>
        </p:scale>
        <p:origin x="94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gs" Target="tags/tag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9.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9.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8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8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8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8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8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47643-E81A-41AF-8632-8D1D149557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EB0C95-8115-4173-9864-52D1C8731F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831496C-9829-4CC6-B673-2916932FC030}"/>
              </a:ext>
            </a:extLst>
          </p:cNvPr>
          <p:cNvSpPr>
            <a:spLocks noGrp="1"/>
          </p:cNvSpPr>
          <p:nvPr>
            <p:ph type="dt" sz="half" idx="10"/>
          </p:nvPr>
        </p:nvSpPr>
        <p:spPr/>
        <p:txBody>
          <a:bodyPr/>
          <a:lstStyle/>
          <a:p>
            <a:fld id="{3AF9A90F-94A7-498F-AA1B-133AD7D743B6}" type="datetimeFigureOut">
              <a:rPr lang="en-US" smtClean="0"/>
              <a:t>9/21/2022</a:t>
            </a:fld>
            <a:endParaRPr lang="en-US"/>
          </a:p>
        </p:txBody>
      </p:sp>
      <p:sp>
        <p:nvSpPr>
          <p:cNvPr id="5" name="Footer Placeholder 4">
            <a:extLst>
              <a:ext uri="{FF2B5EF4-FFF2-40B4-BE49-F238E27FC236}">
                <a16:creationId xmlns:a16="http://schemas.microsoft.com/office/drawing/2014/main" id="{C7B97AB2-C57E-43A0-B7FE-514C13DC4F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1B21D2-325D-490E-AC7E-3E37DE3C3802}"/>
              </a:ext>
            </a:extLst>
          </p:cNvPr>
          <p:cNvSpPr>
            <a:spLocks noGrp="1"/>
          </p:cNvSpPr>
          <p:nvPr>
            <p:ph type="sldNum" sz="quarter" idx="12"/>
          </p:nvPr>
        </p:nvSpPr>
        <p:spPr/>
        <p:txBody>
          <a:bodyPr/>
          <a:lstStyle/>
          <a:p>
            <a:fld id="{54506538-1C1D-4992-A9C9-6FB8B59F79F0}" type="slidenum">
              <a:rPr lang="en-US" smtClean="0"/>
              <a:t>‹#›</a:t>
            </a:fld>
            <a:endParaRPr lang="en-US"/>
          </a:p>
        </p:txBody>
      </p:sp>
    </p:spTree>
    <p:extLst>
      <p:ext uri="{BB962C8B-B14F-4D97-AF65-F5344CB8AC3E}">
        <p14:creationId xmlns:p14="http://schemas.microsoft.com/office/powerpoint/2010/main" val="712016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95B25-3205-4812-92EA-D6A0512484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48995F-B562-4DD0-B520-1417A527F5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7CA6E6-7909-479C-AAF9-31F34FC5748D}"/>
              </a:ext>
            </a:extLst>
          </p:cNvPr>
          <p:cNvSpPr>
            <a:spLocks noGrp="1"/>
          </p:cNvSpPr>
          <p:nvPr>
            <p:ph type="dt" sz="half" idx="10"/>
          </p:nvPr>
        </p:nvSpPr>
        <p:spPr/>
        <p:txBody>
          <a:bodyPr/>
          <a:lstStyle/>
          <a:p>
            <a:fld id="{3AF9A90F-94A7-498F-AA1B-133AD7D743B6}" type="datetimeFigureOut">
              <a:rPr lang="en-US" smtClean="0"/>
              <a:t>9/21/2022</a:t>
            </a:fld>
            <a:endParaRPr lang="en-US"/>
          </a:p>
        </p:txBody>
      </p:sp>
      <p:sp>
        <p:nvSpPr>
          <p:cNvPr id="5" name="Footer Placeholder 4">
            <a:extLst>
              <a:ext uri="{FF2B5EF4-FFF2-40B4-BE49-F238E27FC236}">
                <a16:creationId xmlns:a16="http://schemas.microsoft.com/office/drawing/2014/main" id="{942B1E1E-4162-45E7-81CB-A60A50E80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5838E1-CD65-4D2F-B7F7-6FC54F45C611}"/>
              </a:ext>
            </a:extLst>
          </p:cNvPr>
          <p:cNvSpPr>
            <a:spLocks noGrp="1"/>
          </p:cNvSpPr>
          <p:nvPr>
            <p:ph type="sldNum" sz="quarter" idx="12"/>
          </p:nvPr>
        </p:nvSpPr>
        <p:spPr/>
        <p:txBody>
          <a:bodyPr/>
          <a:lstStyle/>
          <a:p>
            <a:fld id="{54506538-1C1D-4992-A9C9-6FB8B59F79F0}" type="slidenum">
              <a:rPr lang="en-US" smtClean="0"/>
              <a:t>‹#›</a:t>
            </a:fld>
            <a:endParaRPr lang="en-US"/>
          </a:p>
        </p:txBody>
      </p:sp>
    </p:spTree>
    <p:extLst>
      <p:ext uri="{BB962C8B-B14F-4D97-AF65-F5344CB8AC3E}">
        <p14:creationId xmlns:p14="http://schemas.microsoft.com/office/powerpoint/2010/main" val="3529184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D7E1D8-D040-43FF-AC91-C92EE73FB84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AFC982-F8F2-466C-BD73-4EC7D2A967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7E610A-3085-46BF-8CD7-F6E68B5AA979}"/>
              </a:ext>
            </a:extLst>
          </p:cNvPr>
          <p:cNvSpPr>
            <a:spLocks noGrp="1"/>
          </p:cNvSpPr>
          <p:nvPr>
            <p:ph type="dt" sz="half" idx="10"/>
          </p:nvPr>
        </p:nvSpPr>
        <p:spPr/>
        <p:txBody>
          <a:bodyPr/>
          <a:lstStyle/>
          <a:p>
            <a:fld id="{3AF9A90F-94A7-498F-AA1B-133AD7D743B6}" type="datetimeFigureOut">
              <a:rPr lang="en-US" smtClean="0"/>
              <a:t>9/21/2022</a:t>
            </a:fld>
            <a:endParaRPr lang="en-US"/>
          </a:p>
        </p:txBody>
      </p:sp>
      <p:sp>
        <p:nvSpPr>
          <p:cNvPr id="5" name="Footer Placeholder 4">
            <a:extLst>
              <a:ext uri="{FF2B5EF4-FFF2-40B4-BE49-F238E27FC236}">
                <a16:creationId xmlns:a16="http://schemas.microsoft.com/office/drawing/2014/main" id="{190F4B05-5F01-40AF-A833-21E348C814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30D252-695C-4F4E-8F2A-0A162BFD5EA4}"/>
              </a:ext>
            </a:extLst>
          </p:cNvPr>
          <p:cNvSpPr>
            <a:spLocks noGrp="1"/>
          </p:cNvSpPr>
          <p:nvPr>
            <p:ph type="sldNum" sz="quarter" idx="12"/>
          </p:nvPr>
        </p:nvSpPr>
        <p:spPr/>
        <p:txBody>
          <a:bodyPr/>
          <a:lstStyle/>
          <a:p>
            <a:fld id="{54506538-1C1D-4992-A9C9-6FB8B59F79F0}" type="slidenum">
              <a:rPr lang="en-US" smtClean="0"/>
              <a:t>‹#›</a:t>
            </a:fld>
            <a:endParaRPr lang="en-US"/>
          </a:p>
        </p:txBody>
      </p:sp>
    </p:spTree>
    <p:extLst>
      <p:ext uri="{BB962C8B-B14F-4D97-AF65-F5344CB8AC3E}">
        <p14:creationId xmlns:p14="http://schemas.microsoft.com/office/powerpoint/2010/main" val="2647086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35D82-E58C-4676-98EF-61066C75C0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33C879-11EE-45AA-B939-166BE14429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8E36AB-6242-49ED-B66D-CAFB5FDB78CD}"/>
              </a:ext>
            </a:extLst>
          </p:cNvPr>
          <p:cNvSpPr>
            <a:spLocks noGrp="1"/>
          </p:cNvSpPr>
          <p:nvPr>
            <p:ph type="dt" sz="half" idx="10"/>
          </p:nvPr>
        </p:nvSpPr>
        <p:spPr/>
        <p:txBody>
          <a:bodyPr/>
          <a:lstStyle/>
          <a:p>
            <a:fld id="{3AF9A90F-94A7-498F-AA1B-133AD7D743B6}" type="datetimeFigureOut">
              <a:rPr lang="en-US" smtClean="0"/>
              <a:t>9/21/2022</a:t>
            </a:fld>
            <a:endParaRPr lang="en-US"/>
          </a:p>
        </p:txBody>
      </p:sp>
      <p:sp>
        <p:nvSpPr>
          <p:cNvPr id="5" name="Footer Placeholder 4">
            <a:extLst>
              <a:ext uri="{FF2B5EF4-FFF2-40B4-BE49-F238E27FC236}">
                <a16:creationId xmlns:a16="http://schemas.microsoft.com/office/drawing/2014/main" id="{FA6B6631-D814-4878-8BAF-41A6A2A418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22AC88-272E-41A0-AAA1-B5542D89BC76}"/>
              </a:ext>
            </a:extLst>
          </p:cNvPr>
          <p:cNvSpPr>
            <a:spLocks noGrp="1"/>
          </p:cNvSpPr>
          <p:nvPr>
            <p:ph type="sldNum" sz="quarter" idx="12"/>
          </p:nvPr>
        </p:nvSpPr>
        <p:spPr/>
        <p:txBody>
          <a:bodyPr/>
          <a:lstStyle/>
          <a:p>
            <a:fld id="{54506538-1C1D-4992-A9C9-6FB8B59F79F0}" type="slidenum">
              <a:rPr lang="en-US" smtClean="0"/>
              <a:t>‹#›</a:t>
            </a:fld>
            <a:endParaRPr lang="en-US"/>
          </a:p>
        </p:txBody>
      </p:sp>
    </p:spTree>
    <p:extLst>
      <p:ext uri="{BB962C8B-B14F-4D97-AF65-F5344CB8AC3E}">
        <p14:creationId xmlns:p14="http://schemas.microsoft.com/office/powerpoint/2010/main" val="2771383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05FB4-48E9-4541-AD4C-CFDA0845F1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6DB634-7F0A-4AD1-B8F3-D9F7282F67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EC17AE-CEB0-4157-895F-84FB3D25A703}"/>
              </a:ext>
            </a:extLst>
          </p:cNvPr>
          <p:cNvSpPr>
            <a:spLocks noGrp="1"/>
          </p:cNvSpPr>
          <p:nvPr>
            <p:ph type="dt" sz="half" idx="10"/>
          </p:nvPr>
        </p:nvSpPr>
        <p:spPr/>
        <p:txBody>
          <a:bodyPr/>
          <a:lstStyle/>
          <a:p>
            <a:fld id="{3AF9A90F-94A7-498F-AA1B-133AD7D743B6}" type="datetimeFigureOut">
              <a:rPr lang="en-US" smtClean="0"/>
              <a:t>9/21/2022</a:t>
            </a:fld>
            <a:endParaRPr lang="en-US"/>
          </a:p>
        </p:txBody>
      </p:sp>
      <p:sp>
        <p:nvSpPr>
          <p:cNvPr id="5" name="Footer Placeholder 4">
            <a:extLst>
              <a:ext uri="{FF2B5EF4-FFF2-40B4-BE49-F238E27FC236}">
                <a16:creationId xmlns:a16="http://schemas.microsoft.com/office/drawing/2014/main" id="{60EAAA98-2942-45A3-8C5D-03DBB047C0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D0A089-7941-4637-989A-3981C4AD7B4C}"/>
              </a:ext>
            </a:extLst>
          </p:cNvPr>
          <p:cNvSpPr>
            <a:spLocks noGrp="1"/>
          </p:cNvSpPr>
          <p:nvPr>
            <p:ph type="sldNum" sz="quarter" idx="12"/>
          </p:nvPr>
        </p:nvSpPr>
        <p:spPr/>
        <p:txBody>
          <a:bodyPr/>
          <a:lstStyle/>
          <a:p>
            <a:fld id="{54506538-1C1D-4992-A9C9-6FB8B59F79F0}" type="slidenum">
              <a:rPr lang="en-US" smtClean="0"/>
              <a:t>‹#›</a:t>
            </a:fld>
            <a:endParaRPr lang="en-US"/>
          </a:p>
        </p:txBody>
      </p:sp>
    </p:spTree>
    <p:extLst>
      <p:ext uri="{BB962C8B-B14F-4D97-AF65-F5344CB8AC3E}">
        <p14:creationId xmlns:p14="http://schemas.microsoft.com/office/powerpoint/2010/main" val="401971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1C360-E83A-4928-BF2A-DBC524FA6E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2EADD2-8B78-4565-9BF2-5A85D7C035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C11D34-1D89-4EC5-90D2-81C4BC24C2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AFC57E-86C5-498F-A22C-9E0EBE5AD2F0}"/>
              </a:ext>
            </a:extLst>
          </p:cNvPr>
          <p:cNvSpPr>
            <a:spLocks noGrp="1"/>
          </p:cNvSpPr>
          <p:nvPr>
            <p:ph type="dt" sz="half" idx="10"/>
          </p:nvPr>
        </p:nvSpPr>
        <p:spPr/>
        <p:txBody>
          <a:bodyPr/>
          <a:lstStyle/>
          <a:p>
            <a:fld id="{3AF9A90F-94A7-498F-AA1B-133AD7D743B6}" type="datetimeFigureOut">
              <a:rPr lang="en-US" smtClean="0"/>
              <a:t>9/21/2022</a:t>
            </a:fld>
            <a:endParaRPr lang="en-US"/>
          </a:p>
        </p:txBody>
      </p:sp>
      <p:sp>
        <p:nvSpPr>
          <p:cNvPr id="6" name="Footer Placeholder 5">
            <a:extLst>
              <a:ext uri="{FF2B5EF4-FFF2-40B4-BE49-F238E27FC236}">
                <a16:creationId xmlns:a16="http://schemas.microsoft.com/office/drawing/2014/main" id="{73ED7C09-FDE9-4895-A350-382D90F136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7924EF-725B-4FC3-B508-46D6115EAF4B}"/>
              </a:ext>
            </a:extLst>
          </p:cNvPr>
          <p:cNvSpPr>
            <a:spLocks noGrp="1"/>
          </p:cNvSpPr>
          <p:nvPr>
            <p:ph type="sldNum" sz="quarter" idx="12"/>
          </p:nvPr>
        </p:nvSpPr>
        <p:spPr/>
        <p:txBody>
          <a:bodyPr/>
          <a:lstStyle/>
          <a:p>
            <a:fld id="{54506538-1C1D-4992-A9C9-6FB8B59F79F0}" type="slidenum">
              <a:rPr lang="en-US" smtClean="0"/>
              <a:t>‹#›</a:t>
            </a:fld>
            <a:endParaRPr lang="en-US"/>
          </a:p>
        </p:txBody>
      </p:sp>
    </p:spTree>
    <p:extLst>
      <p:ext uri="{BB962C8B-B14F-4D97-AF65-F5344CB8AC3E}">
        <p14:creationId xmlns:p14="http://schemas.microsoft.com/office/powerpoint/2010/main" val="51381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A8588-0C0E-4079-A2C2-4A894586D9A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A2E2E0-1ECB-4607-A190-B01AEC7A69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237C4D-6D83-49D9-A390-624FEBB641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CF7559-CA48-459D-880C-1A18D58936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E2DD83-CC51-4375-B404-998E5FF329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336B86E-2232-4686-B01C-04C0FBEB701D}"/>
              </a:ext>
            </a:extLst>
          </p:cNvPr>
          <p:cNvSpPr>
            <a:spLocks noGrp="1"/>
          </p:cNvSpPr>
          <p:nvPr>
            <p:ph type="dt" sz="half" idx="10"/>
          </p:nvPr>
        </p:nvSpPr>
        <p:spPr/>
        <p:txBody>
          <a:bodyPr/>
          <a:lstStyle/>
          <a:p>
            <a:fld id="{3AF9A90F-94A7-498F-AA1B-133AD7D743B6}" type="datetimeFigureOut">
              <a:rPr lang="en-US" smtClean="0"/>
              <a:t>9/21/2022</a:t>
            </a:fld>
            <a:endParaRPr lang="en-US"/>
          </a:p>
        </p:txBody>
      </p:sp>
      <p:sp>
        <p:nvSpPr>
          <p:cNvPr id="8" name="Footer Placeholder 7">
            <a:extLst>
              <a:ext uri="{FF2B5EF4-FFF2-40B4-BE49-F238E27FC236}">
                <a16:creationId xmlns:a16="http://schemas.microsoft.com/office/drawing/2014/main" id="{2021A457-C8B9-4C37-9BFB-1BC0666D746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001E30-C7CF-4EBD-9467-EB68A29573F5}"/>
              </a:ext>
            </a:extLst>
          </p:cNvPr>
          <p:cNvSpPr>
            <a:spLocks noGrp="1"/>
          </p:cNvSpPr>
          <p:nvPr>
            <p:ph type="sldNum" sz="quarter" idx="12"/>
          </p:nvPr>
        </p:nvSpPr>
        <p:spPr/>
        <p:txBody>
          <a:bodyPr/>
          <a:lstStyle/>
          <a:p>
            <a:fld id="{54506538-1C1D-4992-A9C9-6FB8B59F79F0}" type="slidenum">
              <a:rPr lang="en-US" smtClean="0"/>
              <a:t>‹#›</a:t>
            </a:fld>
            <a:endParaRPr lang="en-US"/>
          </a:p>
        </p:txBody>
      </p:sp>
    </p:spTree>
    <p:extLst>
      <p:ext uri="{BB962C8B-B14F-4D97-AF65-F5344CB8AC3E}">
        <p14:creationId xmlns:p14="http://schemas.microsoft.com/office/powerpoint/2010/main" val="1855738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1B667-90C2-406B-BE50-8DE02FF040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CCC206-27F7-45D0-BD78-2C10FC70D7AA}"/>
              </a:ext>
            </a:extLst>
          </p:cNvPr>
          <p:cNvSpPr>
            <a:spLocks noGrp="1"/>
          </p:cNvSpPr>
          <p:nvPr>
            <p:ph type="dt" sz="half" idx="10"/>
          </p:nvPr>
        </p:nvSpPr>
        <p:spPr/>
        <p:txBody>
          <a:bodyPr/>
          <a:lstStyle/>
          <a:p>
            <a:fld id="{3AF9A90F-94A7-498F-AA1B-133AD7D743B6}" type="datetimeFigureOut">
              <a:rPr lang="en-US" smtClean="0"/>
              <a:t>9/21/2022</a:t>
            </a:fld>
            <a:endParaRPr lang="en-US"/>
          </a:p>
        </p:txBody>
      </p:sp>
      <p:sp>
        <p:nvSpPr>
          <p:cNvPr id="4" name="Footer Placeholder 3">
            <a:extLst>
              <a:ext uri="{FF2B5EF4-FFF2-40B4-BE49-F238E27FC236}">
                <a16:creationId xmlns:a16="http://schemas.microsoft.com/office/drawing/2014/main" id="{8D4B2136-8EAB-4620-9B67-564AF86B01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286583-EC2A-46B3-9483-6C3A0AEA25B0}"/>
              </a:ext>
            </a:extLst>
          </p:cNvPr>
          <p:cNvSpPr>
            <a:spLocks noGrp="1"/>
          </p:cNvSpPr>
          <p:nvPr>
            <p:ph type="sldNum" sz="quarter" idx="12"/>
          </p:nvPr>
        </p:nvSpPr>
        <p:spPr/>
        <p:txBody>
          <a:bodyPr/>
          <a:lstStyle/>
          <a:p>
            <a:fld id="{54506538-1C1D-4992-A9C9-6FB8B59F79F0}" type="slidenum">
              <a:rPr lang="en-US" smtClean="0"/>
              <a:t>‹#›</a:t>
            </a:fld>
            <a:endParaRPr lang="en-US"/>
          </a:p>
        </p:txBody>
      </p:sp>
    </p:spTree>
    <p:extLst>
      <p:ext uri="{BB962C8B-B14F-4D97-AF65-F5344CB8AC3E}">
        <p14:creationId xmlns:p14="http://schemas.microsoft.com/office/powerpoint/2010/main" val="1127683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A4E8F3-6FB3-4B62-94B2-EDA48BC1B5CB}"/>
              </a:ext>
            </a:extLst>
          </p:cNvPr>
          <p:cNvSpPr>
            <a:spLocks noGrp="1"/>
          </p:cNvSpPr>
          <p:nvPr>
            <p:ph type="dt" sz="half" idx="10"/>
          </p:nvPr>
        </p:nvSpPr>
        <p:spPr/>
        <p:txBody>
          <a:bodyPr/>
          <a:lstStyle/>
          <a:p>
            <a:fld id="{3AF9A90F-94A7-498F-AA1B-133AD7D743B6}" type="datetimeFigureOut">
              <a:rPr lang="en-US" smtClean="0"/>
              <a:t>9/21/2022</a:t>
            </a:fld>
            <a:endParaRPr lang="en-US"/>
          </a:p>
        </p:txBody>
      </p:sp>
      <p:sp>
        <p:nvSpPr>
          <p:cNvPr id="3" name="Footer Placeholder 2">
            <a:extLst>
              <a:ext uri="{FF2B5EF4-FFF2-40B4-BE49-F238E27FC236}">
                <a16:creationId xmlns:a16="http://schemas.microsoft.com/office/drawing/2014/main" id="{E7634A02-54E4-4E5F-BD4D-6291C61ED42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366C39-8FF0-4F5D-A775-F576A433C88C}"/>
              </a:ext>
            </a:extLst>
          </p:cNvPr>
          <p:cNvSpPr>
            <a:spLocks noGrp="1"/>
          </p:cNvSpPr>
          <p:nvPr>
            <p:ph type="sldNum" sz="quarter" idx="12"/>
          </p:nvPr>
        </p:nvSpPr>
        <p:spPr/>
        <p:txBody>
          <a:bodyPr/>
          <a:lstStyle/>
          <a:p>
            <a:fld id="{54506538-1C1D-4992-A9C9-6FB8B59F79F0}" type="slidenum">
              <a:rPr lang="en-US" smtClean="0"/>
              <a:t>‹#›</a:t>
            </a:fld>
            <a:endParaRPr lang="en-US"/>
          </a:p>
        </p:txBody>
      </p:sp>
    </p:spTree>
    <p:extLst>
      <p:ext uri="{BB962C8B-B14F-4D97-AF65-F5344CB8AC3E}">
        <p14:creationId xmlns:p14="http://schemas.microsoft.com/office/powerpoint/2010/main" val="3273425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83618-6013-4A09-9FCC-910BBC72D2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B3B2D1-FA56-47BC-95BB-3E18822454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FB480F-7439-4002-AE68-E1E7A864A7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0663B9-898F-45E0-83E0-786814E271C1}"/>
              </a:ext>
            </a:extLst>
          </p:cNvPr>
          <p:cNvSpPr>
            <a:spLocks noGrp="1"/>
          </p:cNvSpPr>
          <p:nvPr>
            <p:ph type="dt" sz="half" idx="10"/>
          </p:nvPr>
        </p:nvSpPr>
        <p:spPr/>
        <p:txBody>
          <a:bodyPr/>
          <a:lstStyle/>
          <a:p>
            <a:fld id="{3AF9A90F-94A7-498F-AA1B-133AD7D743B6}" type="datetimeFigureOut">
              <a:rPr lang="en-US" smtClean="0"/>
              <a:t>9/21/2022</a:t>
            </a:fld>
            <a:endParaRPr lang="en-US"/>
          </a:p>
        </p:txBody>
      </p:sp>
      <p:sp>
        <p:nvSpPr>
          <p:cNvPr id="6" name="Footer Placeholder 5">
            <a:extLst>
              <a:ext uri="{FF2B5EF4-FFF2-40B4-BE49-F238E27FC236}">
                <a16:creationId xmlns:a16="http://schemas.microsoft.com/office/drawing/2014/main" id="{5B49AE5B-D643-425B-94A1-DA2A54BC55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548EB0-914C-4C11-A0AB-F2E1C6FB2960}"/>
              </a:ext>
            </a:extLst>
          </p:cNvPr>
          <p:cNvSpPr>
            <a:spLocks noGrp="1"/>
          </p:cNvSpPr>
          <p:nvPr>
            <p:ph type="sldNum" sz="quarter" idx="12"/>
          </p:nvPr>
        </p:nvSpPr>
        <p:spPr/>
        <p:txBody>
          <a:bodyPr/>
          <a:lstStyle/>
          <a:p>
            <a:fld id="{54506538-1C1D-4992-A9C9-6FB8B59F79F0}" type="slidenum">
              <a:rPr lang="en-US" smtClean="0"/>
              <a:t>‹#›</a:t>
            </a:fld>
            <a:endParaRPr lang="en-US"/>
          </a:p>
        </p:txBody>
      </p:sp>
    </p:spTree>
    <p:extLst>
      <p:ext uri="{BB962C8B-B14F-4D97-AF65-F5344CB8AC3E}">
        <p14:creationId xmlns:p14="http://schemas.microsoft.com/office/powerpoint/2010/main" val="4129123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5B7D9-D256-42D9-B14C-FCB0B16849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EDD43D-C9F1-4CD0-9EEC-8005881A4B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2EE346-0437-47AC-815F-8E57F0310B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CD61D8-3DC2-4489-BC17-99185A150209}"/>
              </a:ext>
            </a:extLst>
          </p:cNvPr>
          <p:cNvSpPr>
            <a:spLocks noGrp="1"/>
          </p:cNvSpPr>
          <p:nvPr>
            <p:ph type="dt" sz="half" idx="10"/>
          </p:nvPr>
        </p:nvSpPr>
        <p:spPr/>
        <p:txBody>
          <a:bodyPr/>
          <a:lstStyle/>
          <a:p>
            <a:fld id="{3AF9A90F-94A7-498F-AA1B-133AD7D743B6}" type="datetimeFigureOut">
              <a:rPr lang="en-US" smtClean="0"/>
              <a:t>9/21/2022</a:t>
            </a:fld>
            <a:endParaRPr lang="en-US"/>
          </a:p>
        </p:txBody>
      </p:sp>
      <p:sp>
        <p:nvSpPr>
          <p:cNvPr id="6" name="Footer Placeholder 5">
            <a:extLst>
              <a:ext uri="{FF2B5EF4-FFF2-40B4-BE49-F238E27FC236}">
                <a16:creationId xmlns:a16="http://schemas.microsoft.com/office/drawing/2014/main" id="{48C35502-01FE-4BFB-AF1B-A11178A59D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0C9907-A25D-45E7-ABB0-957723ADE629}"/>
              </a:ext>
            </a:extLst>
          </p:cNvPr>
          <p:cNvSpPr>
            <a:spLocks noGrp="1"/>
          </p:cNvSpPr>
          <p:nvPr>
            <p:ph type="sldNum" sz="quarter" idx="12"/>
          </p:nvPr>
        </p:nvSpPr>
        <p:spPr/>
        <p:txBody>
          <a:bodyPr/>
          <a:lstStyle/>
          <a:p>
            <a:fld id="{54506538-1C1D-4992-A9C9-6FB8B59F79F0}" type="slidenum">
              <a:rPr lang="en-US" smtClean="0"/>
              <a:t>‹#›</a:t>
            </a:fld>
            <a:endParaRPr lang="en-US"/>
          </a:p>
        </p:txBody>
      </p:sp>
    </p:spTree>
    <p:extLst>
      <p:ext uri="{BB962C8B-B14F-4D97-AF65-F5344CB8AC3E}">
        <p14:creationId xmlns:p14="http://schemas.microsoft.com/office/powerpoint/2010/main" val="2742777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B5262999-9B32-48DC-A1B0-A137922D7243}"/>
              </a:ext>
            </a:extLst>
          </p:cNvPr>
          <p:cNvGraphicFramePr>
            <a:graphicFrameLocks noChangeAspect="1"/>
          </p:cNvGraphicFramePr>
          <p:nvPr userDrawn="1">
            <p:custDataLst>
              <p:tags r:id="rId14"/>
            </p:custDataLst>
            <p:extLst>
              <p:ext uri="{D42A27DB-BD31-4B8C-83A1-F6EECF244321}">
                <p14:modId xmlns:p14="http://schemas.microsoft.com/office/powerpoint/2010/main" val="14088639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51" name="think-cell Slide" r:id="rId16" imgW="395" imgH="394" progId="TCLayout.ActiveDocument.1">
                  <p:embed/>
                </p:oleObj>
              </mc:Choice>
              <mc:Fallback>
                <p:oleObj name="think-cell Slide" r:id="rId16" imgW="395" imgH="394"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4002DF1A-75C4-4B89-B23E-FAD2B4634D4A}"/>
              </a:ext>
            </a:extLst>
          </p:cNvPr>
          <p:cNvSpPr/>
          <p:nvPr userDrawn="1">
            <p:custDataLst>
              <p:tags r:id="rId15"/>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400" b="0" i="0" baseline="0" dirty="0">
              <a:latin typeface="Calibri Light" panose="020F0302020204030204" pitchFamily="34" charset="0"/>
              <a:ea typeface="+mj-ea"/>
              <a:cs typeface="+mj-cs"/>
              <a:sym typeface="Calibri Light" panose="020F0302020204030204" pitchFamily="34" charset="0"/>
            </a:endParaRPr>
          </a:p>
        </p:txBody>
      </p:sp>
      <p:sp>
        <p:nvSpPr>
          <p:cNvPr id="2" name="Title Placeholder 1">
            <a:extLst>
              <a:ext uri="{FF2B5EF4-FFF2-40B4-BE49-F238E27FC236}">
                <a16:creationId xmlns:a16="http://schemas.microsoft.com/office/drawing/2014/main" id="{5E31E2A6-C601-4E86-A188-91D94A4E27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328CEE8-13BA-42A0-8E66-55AD852FE9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81BE4D-1E9D-4B3A-9729-6FD2CB0CF1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F9A90F-94A7-498F-AA1B-133AD7D743B6}" type="datetimeFigureOut">
              <a:rPr lang="en-US" smtClean="0"/>
              <a:t>9/21/2022</a:t>
            </a:fld>
            <a:endParaRPr lang="en-US"/>
          </a:p>
        </p:txBody>
      </p:sp>
      <p:sp>
        <p:nvSpPr>
          <p:cNvPr id="5" name="Footer Placeholder 4">
            <a:extLst>
              <a:ext uri="{FF2B5EF4-FFF2-40B4-BE49-F238E27FC236}">
                <a16:creationId xmlns:a16="http://schemas.microsoft.com/office/drawing/2014/main" id="{1EE3F94F-D55B-41DF-8CCE-0D4B010B9E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F26B608-1A7D-468C-AB2E-30C44CA348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506538-1C1D-4992-A9C9-6FB8B59F79F0}" type="slidenum">
              <a:rPr lang="en-US" smtClean="0"/>
              <a:t>‹#›</a:t>
            </a:fld>
            <a:endParaRPr lang="en-US"/>
          </a:p>
        </p:txBody>
      </p:sp>
    </p:spTree>
    <p:extLst>
      <p:ext uri="{BB962C8B-B14F-4D97-AF65-F5344CB8AC3E}">
        <p14:creationId xmlns:p14="http://schemas.microsoft.com/office/powerpoint/2010/main" val="2260750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11.bin"/><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vmlDrawing" Target="../drawings/vmlDrawing12.vml"/><Relationship Id="rId6" Type="http://schemas.openxmlformats.org/officeDocument/2006/relationships/image" Target="../media/image1.emf"/><Relationship Id="rId5" Type="http://schemas.openxmlformats.org/officeDocument/2006/relationships/oleObject" Target="../embeddings/oleObject12.bin"/><Relationship Id="rId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vmlDrawing" Target="../drawings/vmlDrawing13.vml"/><Relationship Id="rId5" Type="http://schemas.openxmlformats.org/officeDocument/2006/relationships/image" Target="../media/image1.emf"/><Relationship Id="rId4" Type="http://schemas.openxmlformats.org/officeDocument/2006/relationships/oleObject" Target="../embeddings/oleObject13.bin"/></Relationships>
</file>

<file path=ppt/slides/_rels/slide13.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5.bin"/><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vmlDrawing" Target="../drawings/vmlDrawing16.vml"/><Relationship Id="rId6" Type="http://schemas.openxmlformats.org/officeDocument/2006/relationships/image" Target="../media/image1.emf"/><Relationship Id="rId5" Type="http://schemas.openxmlformats.org/officeDocument/2006/relationships/oleObject" Target="../embeddings/oleObject16.bin"/><Relationship Id="rId4"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vmlDrawing" Target="../drawings/vmlDrawing17.vml"/><Relationship Id="rId6" Type="http://schemas.openxmlformats.org/officeDocument/2006/relationships/image" Target="../media/image2.emf"/><Relationship Id="rId5" Type="http://schemas.openxmlformats.org/officeDocument/2006/relationships/oleObject" Target="../embeddings/oleObject17.bin"/><Relationship Id="rId4"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vmlDrawing" Target="../drawings/vmlDrawing18.vml"/><Relationship Id="rId5" Type="http://schemas.openxmlformats.org/officeDocument/2006/relationships/image" Target="../media/image2.emf"/><Relationship Id="rId4" Type="http://schemas.openxmlformats.org/officeDocument/2006/relationships/oleObject" Target="../embeddings/oleObject18.bin"/></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1.xml"/><Relationship Id="rId1" Type="http://schemas.openxmlformats.org/officeDocument/2006/relationships/vmlDrawing" Target="../drawings/vmlDrawing19.vml"/><Relationship Id="rId5" Type="http://schemas.openxmlformats.org/officeDocument/2006/relationships/image" Target="../media/image2.emf"/><Relationship Id="rId4" Type="http://schemas.openxmlformats.org/officeDocument/2006/relationships/oleObject" Target="../embeddings/oleObject19.bin"/></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vmlDrawing" Target="../drawings/vmlDrawing20.vml"/><Relationship Id="rId5" Type="http://schemas.openxmlformats.org/officeDocument/2006/relationships/image" Target="../media/image2.emf"/><Relationship Id="rId4" Type="http://schemas.openxmlformats.org/officeDocument/2006/relationships/oleObject" Target="../embeddings/oleObject20.bin"/></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3.xml"/><Relationship Id="rId1" Type="http://schemas.openxmlformats.org/officeDocument/2006/relationships/vmlDrawing" Target="../drawings/vmlDrawing21.vml"/><Relationship Id="rId5" Type="http://schemas.openxmlformats.org/officeDocument/2006/relationships/image" Target="../media/image2.emf"/><Relationship Id="rId4" Type="http://schemas.openxmlformats.org/officeDocument/2006/relationships/oleObject" Target="../embeddings/oleObject21.bin"/></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4.xml"/><Relationship Id="rId1" Type="http://schemas.openxmlformats.org/officeDocument/2006/relationships/vmlDrawing" Target="../drawings/vmlDrawing22.vml"/><Relationship Id="rId5" Type="http://schemas.openxmlformats.org/officeDocument/2006/relationships/image" Target="../media/image2.emf"/><Relationship Id="rId4" Type="http://schemas.openxmlformats.org/officeDocument/2006/relationships/oleObject" Target="../embeddings/oleObject22.bin"/></Relationships>
</file>

<file path=ppt/slides/_rels/slide23.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23.vml"/><Relationship Id="rId6" Type="http://schemas.openxmlformats.org/officeDocument/2006/relationships/image" Target="../media/image2.emf"/><Relationship Id="rId5" Type="http://schemas.openxmlformats.org/officeDocument/2006/relationships/oleObject" Target="../embeddings/oleObject23.bin"/><Relationship Id="rId4"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vmlDrawing" Target="../drawings/vmlDrawing24.vml"/><Relationship Id="rId6" Type="http://schemas.openxmlformats.org/officeDocument/2006/relationships/image" Target="../media/image2.emf"/><Relationship Id="rId5" Type="http://schemas.openxmlformats.org/officeDocument/2006/relationships/oleObject" Target="../embeddings/oleObject24.bin"/><Relationship Id="rId4"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vmlDrawing" Target="../drawings/vmlDrawing25.vml"/><Relationship Id="rId6" Type="http://schemas.openxmlformats.org/officeDocument/2006/relationships/image" Target="../media/image2.emf"/><Relationship Id="rId5" Type="http://schemas.openxmlformats.org/officeDocument/2006/relationships/oleObject" Target="../embeddings/oleObject25.bin"/><Relationship Id="rId4"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vmlDrawing" Target="../drawings/vmlDrawing26.vml"/><Relationship Id="rId6" Type="http://schemas.openxmlformats.org/officeDocument/2006/relationships/image" Target="../media/image1.emf"/><Relationship Id="rId5" Type="http://schemas.openxmlformats.org/officeDocument/2006/relationships/oleObject" Target="../embeddings/oleObject26.bin"/><Relationship Id="rId4"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vmlDrawing" Target="../drawings/vmlDrawing27.vml"/><Relationship Id="rId6" Type="http://schemas.openxmlformats.org/officeDocument/2006/relationships/image" Target="../media/image2.emf"/><Relationship Id="rId5" Type="http://schemas.openxmlformats.org/officeDocument/2006/relationships/oleObject" Target="../embeddings/oleObject27.bin"/><Relationship Id="rId4"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vmlDrawing" Target="../drawings/vmlDrawing28.vml"/><Relationship Id="rId6" Type="http://schemas.openxmlformats.org/officeDocument/2006/relationships/image" Target="../media/image2.emf"/><Relationship Id="rId5" Type="http://schemas.openxmlformats.org/officeDocument/2006/relationships/oleObject" Target="../embeddings/oleObject28.bin"/><Relationship Id="rId4"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vmlDrawing" Target="../drawings/vmlDrawing29.vml"/><Relationship Id="rId6" Type="http://schemas.openxmlformats.org/officeDocument/2006/relationships/image" Target="../media/image2.emf"/><Relationship Id="rId5" Type="http://schemas.openxmlformats.org/officeDocument/2006/relationships/oleObject" Target="../embeddings/oleObject29.bin"/><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vmlDrawing" Target="../drawings/vmlDrawing4.vml"/><Relationship Id="rId5" Type="http://schemas.openxmlformats.org/officeDocument/2006/relationships/image" Target="../media/image2.emf"/><Relationship Id="rId4" Type="http://schemas.openxmlformats.org/officeDocument/2006/relationships/oleObject" Target="../embeddings/oleObject4.bin"/></Relationships>
</file>

<file path=ppt/slides/_rels/slide30.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vmlDrawing" Target="../drawings/vmlDrawing30.vml"/><Relationship Id="rId6" Type="http://schemas.openxmlformats.org/officeDocument/2006/relationships/image" Target="../media/image2.emf"/><Relationship Id="rId5" Type="http://schemas.openxmlformats.org/officeDocument/2006/relationships/oleObject" Target="../embeddings/oleObject30.bin"/><Relationship Id="rId4"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vmlDrawing" Target="../drawings/vmlDrawing31.vml"/><Relationship Id="rId6" Type="http://schemas.openxmlformats.org/officeDocument/2006/relationships/image" Target="../media/image2.emf"/><Relationship Id="rId5" Type="http://schemas.openxmlformats.org/officeDocument/2006/relationships/oleObject" Target="../embeddings/oleObject31.bin"/><Relationship Id="rId4"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vmlDrawing" Target="../drawings/vmlDrawing32.vml"/><Relationship Id="rId6" Type="http://schemas.openxmlformats.org/officeDocument/2006/relationships/image" Target="../media/image2.emf"/><Relationship Id="rId5" Type="http://schemas.openxmlformats.org/officeDocument/2006/relationships/oleObject" Target="../embeddings/oleObject32.bin"/><Relationship Id="rId4"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vmlDrawing" Target="../drawings/vmlDrawing33.vml"/><Relationship Id="rId6" Type="http://schemas.openxmlformats.org/officeDocument/2006/relationships/image" Target="../media/image2.emf"/><Relationship Id="rId5" Type="http://schemas.openxmlformats.org/officeDocument/2006/relationships/oleObject" Target="../embeddings/oleObject33.bin"/><Relationship Id="rId4"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vmlDrawing" Target="../drawings/vmlDrawing34.vml"/><Relationship Id="rId6" Type="http://schemas.openxmlformats.org/officeDocument/2006/relationships/image" Target="../media/image2.emf"/><Relationship Id="rId5" Type="http://schemas.openxmlformats.org/officeDocument/2006/relationships/oleObject" Target="../embeddings/oleObject34.bin"/><Relationship Id="rId4"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vmlDrawing" Target="../drawings/vmlDrawing35.vml"/><Relationship Id="rId6" Type="http://schemas.openxmlformats.org/officeDocument/2006/relationships/image" Target="../media/image2.emf"/><Relationship Id="rId5" Type="http://schemas.openxmlformats.org/officeDocument/2006/relationships/oleObject" Target="../embeddings/oleObject35.bin"/><Relationship Id="rId4"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vmlDrawing" Target="../drawings/vmlDrawing36.vml"/><Relationship Id="rId6" Type="http://schemas.openxmlformats.org/officeDocument/2006/relationships/image" Target="../media/image2.emf"/><Relationship Id="rId5" Type="http://schemas.openxmlformats.org/officeDocument/2006/relationships/oleObject" Target="../embeddings/oleObject36.bin"/><Relationship Id="rId4"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vmlDrawing" Target="../drawings/vmlDrawing37.vml"/><Relationship Id="rId6" Type="http://schemas.openxmlformats.org/officeDocument/2006/relationships/image" Target="../media/image2.emf"/><Relationship Id="rId5" Type="http://schemas.openxmlformats.org/officeDocument/2006/relationships/oleObject" Target="../embeddings/oleObject37.bin"/><Relationship Id="rId4"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vmlDrawing" Target="../drawings/vmlDrawing38.vml"/><Relationship Id="rId6" Type="http://schemas.openxmlformats.org/officeDocument/2006/relationships/image" Target="../media/image2.emf"/><Relationship Id="rId5" Type="http://schemas.openxmlformats.org/officeDocument/2006/relationships/oleObject" Target="../embeddings/oleObject38.bin"/><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vmlDrawing" Target="../drawings/vmlDrawing5.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vmlDrawing" Target="../drawings/vmlDrawing39.vml"/><Relationship Id="rId6" Type="http://schemas.openxmlformats.org/officeDocument/2006/relationships/image" Target="../media/image2.emf"/><Relationship Id="rId5" Type="http://schemas.openxmlformats.org/officeDocument/2006/relationships/oleObject" Target="../embeddings/oleObject39.bin"/><Relationship Id="rId4"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vmlDrawing" Target="../drawings/vmlDrawing40.vml"/><Relationship Id="rId6" Type="http://schemas.openxmlformats.org/officeDocument/2006/relationships/image" Target="../media/image2.emf"/><Relationship Id="rId5" Type="http://schemas.openxmlformats.org/officeDocument/2006/relationships/oleObject" Target="../embeddings/oleObject40.bin"/><Relationship Id="rId4"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vmlDrawing" Target="../drawings/vmlDrawing41.vml"/><Relationship Id="rId6" Type="http://schemas.openxmlformats.org/officeDocument/2006/relationships/image" Target="../media/image2.emf"/><Relationship Id="rId5" Type="http://schemas.openxmlformats.org/officeDocument/2006/relationships/oleObject" Target="../embeddings/oleObject41.bin"/><Relationship Id="rId4"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vmlDrawing" Target="../drawings/vmlDrawing42.vml"/><Relationship Id="rId6" Type="http://schemas.openxmlformats.org/officeDocument/2006/relationships/image" Target="../media/image2.emf"/><Relationship Id="rId5" Type="http://schemas.openxmlformats.org/officeDocument/2006/relationships/oleObject" Target="../embeddings/oleObject42.bin"/><Relationship Id="rId4"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vmlDrawing" Target="../drawings/vmlDrawing43.vml"/><Relationship Id="rId6" Type="http://schemas.openxmlformats.org/officeDocument/2006/relationships/image" Target="../media/image2.emf"/><Relationship Id="rId5" Type="http://schemas.openxmlformats.org/officeDocument/2006/relationships/oleObject" Target="../embeddings/oleObject43.bin"/><Relationship Id="rId4"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vmlDrawing" Target="../drawings/vmlDrawing44.vml"/><Relationship Id="rId6" Type="http://schemas.openxmlformats.org/officeDocument/2006/relationships/image" Target="../media/image2.emf"/><Relationship Id="rId5" Type="http://schemas.openxmlformats.org/officeDocument/2006/relationships/oleObject" Target="../embeddings/oleObject44.bin"/><Relationship Id="rId4"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vmlDrawing" Target="../drawings/vmlDrawing45.vml"/><Relationship Id="rId6" Type="http://schemas.openxmlformats.org/officeDocument/2006/relationships/image" Target="../media/image2.emf"/><Relationship Id="rId5" Type="http://schemas.openxmlformats.org/officeDocument/2006/relationships/oleObject" Target="../embeddings/oleObject45.bin"/><Relationship Id="rId4"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vmlDrawing" Target="../drawings/vmlDrawing46.vml"/><Relationship Id="rId6" Type="http://schemas.openxmlformats.org/officeDocument/2006/relationships/image" Target="../media/image2.emf"/><Relationship Id="rId5" Type="http://schemas.openxmlformats.org/officeDocument/2006/relationships/oleObject" Target="../embeddings/oleObject46.bin"/><Relationship Id="rId4"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vmlDrawing" Target="../drawings/vmlDrawing47.vml"/><Relationship Id="rId6" Type="http://schemas.openxmlformats.org/officeDocument/2006/relationships/image" Target="../media/image2.emf"/><Relationship Id="rId5" Type="http://schemas.openxmlformats.org/officeDocument/2006/relationships/oleObject" Target="../embeddings/oleObject47.bin"/><Relationship Id="rId4"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vmlDrawing" Target="../drawings/vmlDrawing48.vml"/><Relationship Id="rId6" Type="http://schemas.openxmlformats.org/officeDocument/2006/relationships/image" Target="../media/image2.emf"/><Relationship Id="rId5" Type="http://schemas.openxmlformats.org/officeDocument/2006/relationships/oleObject" Target="../embeddings/oleObject48.bin"/><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7.xml"/><Relationship Id="rId1" Type="http://schemas.openxmlformats.org/officeDocument/2006/relationships/vmlDrawing" Target="../drawings/vmlDrawing49.vml"/><Relationship Id="rId5" Type="http://schemas.openxmlformats.org/officeDocument/2006/relationships/image" Target="../media/image2.emf"/><Relationship Id="rId4" Type="http://schemas.openxmlformats.org/officeDocument/2006/relationships/oleObject" Target="../embeddings/oleObject49.bin"/></Relationships>
</file>

<file path=ppt/slides/_rels/slide51.xml.rels><?xml version="1.0" encoding="UTF-8" standalone="yes"?>
<Relationships xmlns="http://schemas.openxmlformats.org/package/2006/relationships"><Relationship Id="rId3" Type="http://schemas.openxmlformats.org/officeDocument/2006/relationships/tags" Target="../tags/tag89.xml"/><Relationship Id="rId2" Type="http://schemas.openxmlformats.org/officeDocument/2006/relationships/tags" Target="../tags/tag88.xml"/><Relationship Id="rId1" Type="http://schemas.openxmlformats.org/officeDocument/2006/relationships/vmlDrawing" Target="../drawings/vmlDrawing50.vml"/><Relationship Id="rId6" Type="http://schemas.openxmlformats.org/officeDocument/2006/relationships/image" Target="../media/image1.emf"/><Relationship Id="rId5" Type="http://schemas.openxmlformats.org/officeDocument/2006/relationships/oleObject" Target="../embeddings/oleObject50.bin"/><Relationship Id="rId4"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vmlDrawing" Target="../drawings/vmlDrawing51.vml"/><Relationship Id="rId6" Type="http://schemas.openxmlformats.org/officeDocument/2006/relationships/image" Target="../media/image1.emf"/><Relationship Id="rId5" Type="http://schemas.openxmlformats.org/officeDocument/2006/relationships/oleObject" Target="../embeddings/oleObject51.bin"/><Relationship Id="rId4"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vmlDrawing" Target="../drawings/vmlDrawing52.vml"/><Relationship Id="rId6" Type="http://schemas.openxmlformats.org/officeDocument/2006/relationships/image" Target="../media/image2.emf"/><Relationship Id="rId5" Type="http://schemas.openxmlformats.org/officeDocument/2006/relationships/oleObject" Target="../embeddings/oleObject52.bin"/><Relationship Id="rId4"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4.xml"/><Relationship Id="rId1" Type="http://schemas.openxmlformats.org/officeDocument/2006/relationships/vmlDrawing" Target="../drawings/vmlDrawing53.vml"/><Relationship Id="rId5" Type="http://schemas.openxmlformats.org/officeDocument/2006/relationships/image" Target="../media/image2.emf"/><Relationship Id="rId4" Type="http://schemas.openxmlformats.org/officeDocument/2006/relationships/oleObject" Target="../embeddings/oleObject53.bin"/></Relationships>
</file>

<file path=ppt/slides/_rels/slide55.xml.rels><?xml version="1.0" encoding="UTF-8" standalone="yes"?>
<Relationships xmlns="http://schemas.openxmlformats.org/package/2006/relationships"><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vmlDrawing" Target="../drawings/vmlDrawing54.vml"/><Relationship Id="rId6" Type="http://schemas.openxmlformats.org/officeDocument/2006/relationships/image" Target="../media/image2.emf"/><Relationship Id="rId5" Type="http://schemas.openxmlformats.org/officeDocument/2006/relationships/oleObject" Target="../embeddings/oleObject54.bin"/><Relationship Id="rId4"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vmlDrawing" Target="../drawings/vmlDrawing55.vml"/><Relationship Id="rId6" Type="http://schemas.openxmlformats.org/officeDocument/2006/relationships/image" Target="../media/image2.emf"/><Relationship Id="rId5" Type="http://schemas.openxmlformats.org/officeDocument/2006/relationships/oleObject" Target="../embeddings/oleObject55.bin"/><Relationship Id="rId4"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9.xml"/><Relationship Id="rId1" Type="http://schemas.openxmlformats.org/officeDocument/2006/relationships/vmlDrawing" Target="../drawings/vmlDrawing56.vml"/><Relationship Id="rId5" Type="http://schemas.openxmlformats.org/officeDocument/2006/relationships/image" Target="../media/image2.emf"/><Relationship Id="rId4" Type="http://schemas.openxmlformats.org/officeDocument/2006/relationships/oleObject" Target="../embeddings/oleObject56.bin"/></Relationships>
</file>

<file path=ppt/slides/_rels/slide58.xml.rels><?xml version="1.0" encoding="UTF-8" standalone="yes"?>
<Relationships xmlns="http://schemas.openxmlformats.org/package/2006/relationships"><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vmlDrawing" Target="../drawings/vmlDrawing57.vml"/><Relationship Id="rId6" Type="http://schemas.openxmlformats.org/officeDocument/2006/relationships/image" Target="../media/image2.emf"/><Relationship Id="rId5" Type="http://schemas.openxmlformats.org/officeDocument/2006/relationships/oleObject" Target="../embeddings/oleObject57.bin"/><Relationship Id="rId4"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tags" Target="../tags/tag103.xml"/><Relationship Id="rId2" Type="http://schemas.openxmlformats.org/officeDocument/2006/relationships/tags" Target="../tags/tag102.xml"/><Relationship Id="rId1" Type="http://schemas.openxmlformats.org/officeDocument/2006/relationships/vmlDrawing" Target="../drawings/vmlDrawing58.vml"/><Relationship Id="rId6" Type="http://schemas.openxmlformats.org/officeDocument/2006/relationships/image" Target="../media/image2.emf"/><Relationship Id="rId5" Type="http://schemas.openxmlformats.org/officeDocument/2006/relationships/oleObject" Target="../embeddings/oleObject58.bin"/><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s/_rels/slide60.xml.rels><?xml version="1.0" encoding="UTF-8" standalone="yes"?>
<Relationships xmlns="http://schemas.openxmlformats.org/package/2006/relationships"><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vmlDrawing" Target="../drawings/vmlDrawing59.vml"/><Relationship Id="rId6" Type="http://schemas.openxmlformats.org/officeDocument/2006/relationships/image" Target="../media/image2.emf"/><Relationship Id="rId5" Type="http://schemas.openxmlformats.org/officeDocument/2006/relationships/oleObject" Target="../embeddings/oleObject59.bin"/><Relationship Id="rId4"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tags" Target="../tags/tag107.xml"/><Relationship Id="rId2" Type="http://schemas.openxmlformats.org/officeDocument/2006/relationships/tags" Target="../tags/tag106.xml"/><Relationship Id="rId1" Type="http://schemas.openxmlformats.org/officeDocument/2006/relationships/vmlDrawing" Target="../drawings/vmlDrawing60.vml"/><Relationship Id="rId6" Type="http://schemas.openxmlformats.org/officeDocument/2006/relationships/image" Target="../media/image2.emf"/><Relationship Id="rId5" Type="http://schemas.openxmlformats.org/officeDocument/2006/relationships/oleObject" Target="../embeddings/oleObject60.bin"/><Relationship Id="rId4"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8.xml"/><Relationship Id="rId1" Type="http://schemas.openxmlformats.org/officeDocument/2006/relationships/vmlDrawing" Target="../drawings/vmlDrawing61.vml"/><Relationship Id="rId5" Type="http://schemas.openxmlformats.org/officeDocument/2006/relationships/image" Target="../media/image2.emf"/><Relationship Id="rId4" Type="http://schemas.openxmlformats.org/officeDocument/2006/relationships/oleObject" Target="../embeddings/oleObject61.bin"/></Relationships>
</file>

<file path=ppt/slides/_rels/slide63.xml.rels><?xml version="1.0" encoding="UTF-8" standalone="yes"?>
<Relationships xmlns="http://schemas.openxmlformats.org/package/2006/relationships"><Relationship Id="rId3" Type="http://schemas.openxmlformats.org/officeDocument/2006/relationships/tags" Target="../tags/tag110.xml"/><Relationship Id="rId2" Type="http://schemas.openxmlformats.org/officeDocument/2006/relationships/tags" Target="../tags/tag109.xml"/><Relationship Id="rId1" Type="http://schemas.openxmlformats.org/officeDocument/2006/relationships/vmlDrawing" Target="../drawings/vmlDrawing62.vml"/><Relationship Id="rId6" Type="http://schemas.openxmlformats.org/officeDocument/2006/relationships/image" Target="../media/image2.emf"/><Relationship Id="rId5" Type="http://schemas.openxmlformats.org/officeDocument/2006/relationships/oleObject" Target="../embeddings/oleObject62.bin"/><Relationship Id="rId4"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tags" Target="../tags/tag112.xml"/><Relationship Id="rId2" Type="http://schemas.openxmlformats.org/officeDocument/2006/relationships/tags" Target="../tags/tag111.xml"/><Relationship Id="rId1" Type="http://schemas.openxmlformats.org/officeDocument/2006/relationships/vmlDrawing" Target="../drawings/vmlDrawing63.vml"/><Relationship Id="rId6" Type="http://schemas.openxmlformats.org/officeDocument/2006/relationships/image" Target="../media/image2.emf"/><Relationship Id="rId5" Type="http://schemas.openxmlformats.org/officeDocument/2006/relationships/oleObject" Target="../embeddings/oleObject63.bin"/><Relationship Id="rId4"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3.xml"/><Relationship Id="rId1" Type="http://schemas.openxmlformats.org/officeDocument/2006/relationships/vmlDrawing" Target="../drawings/vmlDrawing64.vml"/><Relationship Id="rId5" Type="http://schemas.openxmlformats.org/officeDocument/2006/relationships/image" Target="../media/image2.emf"/><Relationship Id="rId4" Type="http://schemas.openxmlformats.org/officeDocument/2006/relationships/oleObject" Target="../embeddings/oleObject64.bin"/></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4.xml"/><Relationship Id="rId1" Type="http://schemas.openxmlformats.org/officeDocument/2006/relationships/vmlDrawing" Target="../drawings/vmlDrawing65.vml"/><Relationship Id="rId5" Type="http://schemas.openxmlformats.org/officeDocument/2006/relationships/image" Target="../media/image2.emf"/><Relationship Id="rId4" Type="http://schemas.openxmlformats.org/officeDocument/2006/relationships/oleObject" Target="../embeddings/oleObject65.bin"/></Relationships>
</file>

<file path=ppt/slides/_rels/slide67.xml.rels><?xml version="1.0" encoding="UTF-8" standalone="yes"?>
<Relationships xmlns="http://schemas.openxmlformats.org/package/2006/relationships"><Relationship Id="rId3" Type="http://schemas.openxmlformats.org/officeDocument/2006/relationships/tags" Target="../tags/tag116.xml"/><Relationship Id="rId2" Type="http://schemas.openxmlformats.org/officeDocument/2006/relationships/tags" Target="../tags/tag115.xml"/><Relationship Id="rId1" Type="http://schemas.openxmlformats.org/officeDocument/2006/relationships/vmlDrawing" Target="../drawings/vmlDrawing66.vml"/><Relationship Id="rId6" Type="http://schemas.openxmlformats.org/officeDocument/2006/relationships/image" Target="../media/image2.emf"/><Relationship Id="rId5" Type="http://schemas.openxmlformats.org/officeDocument/2006/relationships/oleObject" Target="../embeddings/oleObject66.bin"/><Relationship Id="rId4"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vmlDrawing" Target="../drawings/vmlDrawing67.vml"/><Relationship Id="rId6" Type="http://schemas.openxmlformats.org/officeDocument/2006/relationships/image" Target="../media/image2.emf"/><Relationship Id="rId5" Type="http://schemas.openxmlformats.org/officeDocument/2006/relationships/oleObject" Target="../embeddings/oleObject67.bin"/><Relationship Id="rId4"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tags" Target="../tags/tag120.xml"/><Relationship Id="rId2" Type="http://schemas.openxmlformats.org/officeDocument/2006/relationships/tags" Target="../tags/tag119.xml"/><Relationship Id="rId1" Type="http://schemas.openxmlformats.org/officeDocument/2006/relationships/vmlDrawing" Target="../drawings/vmlDrawing68.vml"/><Relationship Id="rId6" Type="http://schemas.openxmlformats.org/officeDocument/2006/relationships/image" Target="../media/image2.emf"/><Relationship Id="rId5" Type="http://schemas.openxmlformats.org/officeDocument/2006/relationships/oleObject" Target="../embeddings/oleObject68.bin"/><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tags" Target="../tags/tag122.xml"/><Relationship Id="rId2" Type="http://schemas.openxmlformats.org/officeDocument/2006/relationships/tags" Target="../tags/tag121.xml"/><Relationship Id="rId1" Type="http://schemas.openxmlformats.org/officeDocument/2006/relationships/vmlDrawing" Target="../drawings/vmlDrawing69.vml"/><Relationship Id="rId6" Type="http://schemas.openxmlformats.org/officeDocument/2006/relationships/image" Target="../media/image2.emf"/><Relationship Id="rId5" Type="http://schemas.openxmlformats.org/officeDocument/2006/relationships/oleObject" Target="../embeddings/oleObject69.bin"/><Relationship Id="rId4"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tags" Target="../tags/tag124.xml"/><Relationship Id="rId2" Type="http://schemas.openxmlformats.org/officeDocument/2006/relationships/tags" Target="../tags/tag123.xml"/><Relationship Id="rId1" Type="http://schemas.openxmlformats.org/officeDocument/2006/relationships/vmlDrawing" Target="../drawings/vmlDrawing70.vml"/><Relationship Id="rId6" Type="http://schemas.openxmlformats.org/officeDocument/2006/relationships/image" Target="../media/image2.emf"/><Relationship Id="rId5" Type="http://schemas.openxmlformats.org/officeDocument/2006/relationships/oleObject" Target="../embeddings/oleObject70.bin"/><Relationship Id="rId4"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5.xml"/><Relationship Id="rId1" Type="http://schemas.openxmlformats.org/officeDocument/2006/relationships/vmlDrawing" Target="../drawings/vmlDrawing71.vml"/><Relationship Id="rId5" Type="http://schemas.openxmlformats.org/officeDocument/2006/relationships/image" Target="../media/image2.emf"/><Relationship Id="rId4" Type="http://schemas.openxmlformats.org/officeDocument/2006/relationships/oleObject" Target="../embeddings/oleObject71.bin"/></Relationships>
</file>

<file path=ppt/slides/_rels/slide73.xml.rels><?xml version="1.0" encoding="UTF-8" standalone="yes"?>
<Relationships xmlns="http://schemas.openxmlformats.org/package/2006/relationships"><Relationship Id="rId3" Type="http://schemas.openxmlformats.org/officeDocument/2006/relationships/tags" Target="../tags/tag127.xml"/><Relationship Id="rId2" Type="http://schemas.openxmlformats.org/officeDocument/2006/relationships/tags" Target="../tags/tag126.xml"/><Relationship Id="rId1" Type="http://schemas.openxmlformats.org/officeDocument/2006/relationships/vmlDrawing" Target="../drawings/vmlDrawing72.vml"/><Relationship Id="rId6" Type="http://schemas.openxmlformats.org/officeDocument/2006/relationships/image" Target="../media/image2.emf"/><Relationship Id="rId5" Type="http://schemas.openxmlformats.org/officeDocument/2006/relationships/oleObject" Target="../embeddings/oleObject72.bin"/><Relationship Id="rId4"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tags" Target="../tags/tag129.xml"/><Relationship Id="rId2" Type="http://schemas.openxmlformats.org/officeDocument/2006/relationships/tags" Target="../tags/tag128.xml"/><Relationship Id="rId1" Type="http://schemas.openxmlformats.org/officeDocument/2006/relationships/vmlDrawing" Target="../drawings/vmlDrawing73.vml"/><Relationship Id="rId6" Type="http://schemas.openxmlformats.org/officeDocument/2006/relationships/image" Target="../media/image2.emf"/><Relationship Id="rId5" Type="http://schemas.openxmlformats.org/officeDocument/2006/relationships/oleObject" Target="../embeddings/oleObject73.bin"/><Relationship Id="rId4"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tags" Target="../tags/tag131.xml"/><Relationship Id="rId2" Type="http://schemas.openxmlformats.org/officeDocument/2006/relationships/tags" Target="../tags/tag130.xml"/><Relationship Id="rId1" Type="http://schemas.openxmlformats.org/officeDocument/2006/relationships/vmlDrawing" Target="../drawings/vmlDrawing74.vml"/><Relationship Id="rId6" Type="http://schemas.openxmlformats.org/officeDocument/2006/relationships/image" Target="../media/image2.emf"/><Relationship Id="rId5" Type="http://schemas.openxmlformats.org/officeDocument/2006/relationships/oleObject" Target="../embeddings/oleObject74.bin"/><Relationship Id="rId4"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tags" Target="../tags/tag133.xml"/><Relationship Id="rId2" Type="http://schemas.openxmlformats.org/officeDocument/2006/relationships/tags" Target="../tags/tag132.xml"/><Relationship Id="rId1" Type="http://schemas.openxmlformats.org/officeDocument/2006/relationships/vmlDrawing" Target="../drawings/vmlDrawing75.vml"/><Relationship Id="rId6" Type="http://schemas.openxmlformats.org/officeDocument/2006/relationships/image" Target="../media/image2.emf"/><Relationship Id="rId5" Type="http://schemas.openxmlformats.org/officeDocument/2006/relationships/oleObject" Target="../embeddings/oleObject75.bin"/><Relationship Id="rId4"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tags" Target="../tags/tag135.xml"/><Relationship Id="rId2" Type="http://schemas.openxmlformats.org/officeDocument/2006/relationships/tags" Target="../tags/tag134.xml"/><Relationship Id="rId1" Type="http://schemas.openxmlformats.org/officeDocument/2006/relationships/vmlDrawing" Target="../drawings/vmlDrawing76.vml"/><Relationship Id="rId6" Type="http://schemas.openxmlformats.org/officeDocument/2006/relationships/image" Target="../media/image2.emf"/><Relationship Id="rId5" Type="http://schemas.openxmlformats.org/officeDocument/2006/relationships/oleObject" Target="../embeddings/oleObject76.bin"/><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s/_rels/slide80.xml.rels><?xml version="1.0" encoding="UTF-8" standalone="yes"?>
<Relationships xmlns="http://schemas.openxmlformats.org/package/2006/relationships"><Relationship Id="rId3" Type="http://schemas.openxmlformats.org/officeDocument/2006/relationships/tags" Target="../tags/tag137.xml"/><Relationship Id="rId2" Type="http://schemas.openxmlformats.org/officeDocument/2006/relationships/tags" Target="../tags/tag136.xml"/><Relationship Id="rId1" Type="http://schemas.openxmlformats.org/officeDocument/2006/relationships/vmlDrawing" Target="../drawings/vmlDrawing77.vml"/><Relationship Id="rId6" Type="http://schemas.openxmlformats.org/officeDocument/2006/relationships/image" Target="../media/image2.emf"/><Relationship Id="rId5" Type="http://schemas.openxmlformats.org/officeDocument/2006/relationships/oleObject" Target="../embeddings/oleObject77.bin"/><Relationship Id="rId4"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8.xml"/><Relationship Id="rId1" Type="http://schemas.openxmlformats.org/officeDocument/2006/relationships/vmlDrawing" Target="../drawings/vmlDrawing78.vml"/><Relationship Id="rId5" Type="http://schemas.openxmlformats.org/officeDocument/2006/relationships/image" Target="../media/image2.emf"/><Relationship Id="rId4" Type="http://schemas.openxmlformats.org/officeDocument/2006/relationships/oleObject" Target="../embeddings/oleObject78.bin"/></Relationships>
</file>

<file path=ppt/slides/_rels/slide82.xml.rels><?xml version="1.0" encoding="UTF-8" standalone="yes"?>
<Relationships xmlns="http://schemas.openxmlformats.org/package/2006/relationships"><Relationship Id="rId3" Type="http://schemas.openxmlformats.org/officeDocument/2006/relationships/tags" Target="../tags/tag140.xml"/><Relationship Id="rId2" Type="http://schemas.openxmlformats.org/officeDocument/2006/relationships/tags" Target="../tags/tag139.xml"/><Relationship Id="rId1" Type="http://schemas.openxmlformats.org/officeDocument/2006/relationships/vmlDrawing" Target="../drawings/vmlDrawing79.vml"/><Relationship Id="rId6" Type="http://schemas.openxmlformats.org/officeDocument/2006/relationships/image" Target="../media/image2.emf"/><Relationship Id="rId5" Type="http://schemas.openxmlformats.org/officeDocument/2006/relationships/oleObject" Target="../embeddings/oleObject79.bin"/><Relationship Id="rId4"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tags" Target="../tags/tag142.xml"/><Relationship Id="rId2" Type="http://schemas.openxmlformats.org/officeDocument/2006/relationships/tags" Target="../tags/tag141.xml"/><Relationship Id="rId1" Type="http://schemas.openxmlformats.org/officeDocument/2006/relationships/vmlDrawing" Target="../drawings/vmlDrawing80.vml"/><Relationship Id="rId6" Type="http://schemas.openxmlformats.org/officeDocument/2006/relationships/image" Target="../media/image2.emf"/><Relationship Id="rId5" Type="http://schemas.openxmlformats.org/officeDocument/2006/relationships/oleObject" Target="../embeddings/oleObject80.bin"/><Relationship Id="rId4"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3.xml"/><Relationship Id="rId1" Type="http://schemas.openxmlformats.org/officeDocument/2006/relationships/vmlDrawing" Target="../drawings/vmlDrawing81.vml"/><Relationship Id="rId5" Type="http://schemas.openxmlformats.org/officeDocument/2006/relationships/image" Target="../media/image2.emf"/><Relationship Id="rId4" Type="http://schemas.openxmlformats.org/officeDocument/2006/relationships/oleObject" Target="../embeddings/oleObject81.bin"/></Relationships>
</file>

<file path=ppt/slides/_rels/slide85.xml.rels><?xml version="1.0" encoding="UTF-8" standalone="yes"?>
<Relationships xmlns="http://schemas.openxmlformats.org/package/2006/relationships"><Relationship Id="rId3" Type="http://schemas.openxmlformats.org/officeDocument/2006/relationships/tags" Target="../tags/tag145.xml"/><Relationship Id="rId2" Type="http://schemas.openxmlformats.org/officeDocument/2006/relationships/tags" Target="../tags/tag144.xml"/><Relationship Id="rId1" Type="http://schemas.openxmlformats.org/officeDocument/2006/relationships/vmlDrawing" Target="../drawings/vmlDrawing82.vml"/><Relationship Id="rId6" Type="http://schemas.openxmlformats.org/officeDocument/2006/relationships/image" Target="../media/image2.emf"/><Relationship Id="rId5" Type="http://schemas.openxmlformats.org/officeDocument/2006/relationships/oleObject" Target="../embeddings/oleObject82.bin"/><Relationship Id="rId4"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tags" Target="../tags/tag147.xml"/><Relationship Id="rId2" Type="http://schemas.openxmlformats.org/officeDocument/2006/relationships/tags" Target="../tags/tag146.xml"/><Relationship Id="rId1" Type="http://schemas.openxmlformats.org/officeDocument/2006/relationships/vmlDrawing" Target="../drawings/vmlDrawing83.vml"/><Relationship Id="rId6" Type="http://schemas.openxmlformats.org/officeDocument/2006/relationships/image" Target="../media/image2.emf"/><Relationship Id="rId5" Type="http://schemas.openxmlformats.org/officeDocument/2006/relationships/oleObject" Target="../embeddings/oleObject83.bin"/><Relationship Id="rId4"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tags" Target="../tags/tag149.xml"/><Relationship Id="rId2" Type="http://schemas.openxmlformats.org/officeDocument/2006/relationships/tags" Target="../tags/tag148.xml"/><Relationship Id="rId1" Type="http://schemas.openxmlformats.org/officeDocument/2006/relationships/vmlDrawing" Target="../drawings/vmlDrawing84.vml"/><Relationship Id="rId6" Type="http://schemas.openxmlformats.org/officeDocument/2006/relationships/image" Target="../media/image2.emf"/><Relationship Id="rId5" Type="http://schemas.openxmlformats.org/officeDocument/2006/relationships/oleObject" Target="../embeddings/oleObject84.bin"/><Relationship Id="rId4"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tags" Target="../tags/tag151.xml"/><Relationship Id="rId2" Type="http://schemas.openxmlformats.org/officeDocument/2006/relationships/tags" Target="../tags/tag150.xml"/><Relationship Id="rId1" Type="http://schemas.openxmlformats.org/officeDocument/2006/relationships/vmlDrawing" Target="../drawings/vmlDrawing85.vml"/><Relationship Id="rId6" Type="http://schemas.openxmlformats.org/officeDocument/2006/relationships/image" Target="../media/image2.emf"/><Relationship Id="rId5" Type="http://schemas.openxmlformats.org/officeDocument/2006/relationships/oleObject" Target="../embeddings/oleObject85.bin"/><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0.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B5492206-645A-4F60-9CF1-FA47D9DA4926}"/>
              </a:ext>
            </a:extLst>
          </p:cNvPr>
          <p:cNvGraphicFramePr>
            <a:graphicFrameLocks noChangeAspect="1"/>
          </p:cNvGraphicFramePr>
          <p:nvPr>
            <p:custDataLst>
              <p:tags r:id="rId2"/>
            </p:custDataLst>
            <p:extLst>
              <p:ext uri="{D42A27DB-BD31-4B8C-83A1-F6EECF244321}">
                <p14:modId xmlns:p14="http://schemas.microsoft.com/office/powerpoint/2010/main" val="35782202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75"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7ADE39F6-F16E-4A23-BE75-1ADED71F7B2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5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D744DF7A-FFF0-467F-A02B-9E500341B8D2}"/>
              </a:ext>
            </a:extLst>
          </p:cNvPr>
          <p:cNvSpPr>
            <a:spLocks noGrp="1"/>
          </p:cNvSpPr>
          <p:nvPr>
            <p:ph type="ctrTitle"/>
          </p:nvPr>
        </p:nvSpPr>
        <p:spPr>
          <a:xfrm>
            <a:off x="1524000" y="1122363"/>
            <a:ext cx="9144000" cy="973137"/>
          </a:xfrm>
        </p:spPr>
        <p:txBody>
          <a:bodyPr>
            <a:normAutofit fontScale="90000"/>
          </a:bodyPr>
          <a:lstStyle/>
          <a:p>
            <a:r>
              <a:rPr lang="en-US" dirty="0"/>
              <a:t>MySQL is an opensource </a:t>
            </a:r>
            <a:r>
              <a:rPr lang="en-US" b="1" dirty="0"/>
              <a:t>RDBMS</a:t>
            </a:r>
          </a:p>
        </p:txBody>
      </p:sp>
      <p:sp>
        <p:nvSpPr>
          <p:cNvPr id="3" name="Subtitle 2">
            <a:extLst>
              <a:ext uri="{FF2B5EF4-FFF2-40B4-BE49-F238E27FC236}">
                <a16:creationId xmlns:a16="http://schemas.microsoft.com/office/drawing/2014/main" id="{D1143B50-C8B5-47B8-A090-7BE071E36B86}"/>
              </a:ext>
            </a:extLst>
          </p:cNvPr>
          <p:cNvSpPr>
            <a:spLocks noGrp="1"/>
          </p:cNvSpPr>
          <p:nvPr>
            <p:ph type="subTitle" idx="1"/>
          </p:nvPr>
        </p:nvSpPr>
        <p:spPr>
          <a:xfrm>
            <a:off x="1524000" y="2190750"/>
            <a:ext cx="9144000" cy="3067050"/>
          </a:xfrm>
        </p:spPr>
        <p:txBody>
          <a:bodyPr/>
          <a:lstStyle/>
          <a:p>
            <a:r>
              <a:rPr lang="en-US" dirty="0"/>
              <a:t>RDMBS- Relational Database Management System</a:t>
            </a:r>
          </a:p>
        </p:txBody>
      </p:sp>
    </p:spTree>
    <p:extLst>
      <p:ext uri="{BB962C8B-B14F-4D97-AF65-F5344CB8AC3E}">
        <p14:creationId xmlns:p14="http://schemas.microsoft.com/office/powerpoint/2010/main" val="458200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2A75701B-605C-4011-8229-389862D28055}"/>
              </a:ext>
            </a:extLst>
          </p:cNvPr>
          <p:cNvGraphicFramePr>
            <a:graphicFrameLocks noChangeAspect="1"/>
          </p:cNvGraphicFramePr>
          <p:nvPr>
            <p:custDataLst>
              <p:tags r:id="rId2"/>
            </p:custDataLst>
            <p:extLst>
              <p:ext uri="{D42A27DB-BD31-4B8C-83A1-F6EECF244321}">
                <p14:modId xmlns:p14="http://schemas.microsoft.com/office/powerpoint/2010/main" val="8828291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465"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3D2FDFD9-9C66-4B0B-BE0C-9A194FC56003}"/>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01DE61CD-2ADF-473B-BA80-0B06F2431222}"/>
              </a:ext>
            </a:extLst>
          </p:cNvPr>
          <p:cNvSpPr>
            <a:spLocks noGrp="1"/>
          </p:cNvSpPr>
          <p:nvPr>
            <p:ph type="title"/>
          </p:nvPr>
        </p:nvSpPr>
        <p:spPr/>
        <p:txBody>
          <a:bodyPr/>
          <a:lstStyle/>
          <a:p>
            <a:r>
              <a:rPr lang="en-US" dirty="0"/>
              <a:t>Select- is used to read data from table</a:t>
            </a:r>
          </a:p>
        </p:txBody>
      </p:sp>
      <p:sp>
        <p:nvSpPr>
          <p:cNvPr id="3" name="Content Placeholder 2">
            <a:extLst>
              <a:ext uri="{FF2B5EF4-FFF2-40B4-BE49-F238E27FC236}">
                <a16:creationId xmlns:a16="http://schemas.microsoft.com/office/drawing/2014/main" id="{FFAEBDC3-7FD3-4DEA-962D-6FB6149BB8A2}"/>
              </a:ext>
            </a:extLst>
          </p:cNvPr>
          <p:cNvSpPr>
            <a:spLocks noGrp="1"/>
          </p:cNvSpPr>
          <p:nvPr>
            <p:ph idx="1"/>
          </p:nvPr>
        </p:nvSpPr>
        <p:spPr/>
        <p:txBody>
          <a:bodyPr/>
          <a:lstStyle/>
          <a:p>
            <a:r>
              <a:rPr lang="en-US" dirty="0"/>
              <a:t>*- all columns</a:t>
            </a:r>
          </a:p>
          <a:p>
            <a:endParaRPr lang="en-US" dirty="0"/>
          </a:p>
          <a:p>
            <a:r>
              <a:rPr lang="en-US" dirty="0"/>
              <a:t>E.g. </a:t>
            </a:r>
          </a:p>
          <a:p>
            <a:pPr marL="0" indent="0">
              <a:buNone/>
            </a:pPr>
            <a:r>
              <a:rPr lang="en-US" dirty="0"/>
              <a:t>Select * from t1</a:t>
            </a:r>
          </a:p>
          <a:p>
            <a:pPr marL="0" indent="0">
              <a:buNone/>
            </a:pPr>
            <a:endParaRPr lang="en-US" dirty="0"/>
          </a:p>
          <a:p>
            <a:pPr marL="0" indent="0">
              <a:buNone/>
            </a:pPr>
            <a:r>
              <a:rPr lang="en-US" dirty="0"/>
              <a:t>Meaning get all the columns and all the rows from table t1</a:t>
            </a:r>
          </a:p>
        </p:txBody>
      </p:sp>
    </p:spTree>
    <p:extLst>
      <p:ext uri="{BB962C8B-B14F-4D97-AF65-F5344CB8AC3E}">
        <p14:creationId xmlns:p14="http://schemas.microsoft.com/office/powerpoint/2010/main" val="723422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07D18CB4-749D-4437-853B-5865E4FBC20A}"/>
              </a:ext>
            </a:extLst>
          </p:cNvPr>
          <p:cNvGraphicFramePr>
            <a:graphicFrameLocks noChangeAspect="1"/>
          </p:cNvGraphicFramePr>
          <p:nvPr>
            <p:custDataLst>
              <p:tags r:id="rId2"/>
            </p:custDataLst>
            <p:extLst>
              <p:ext uri="{D42A27DB-BD31-4B8C-83A1-F6EECF244321}">
                <p14:modId xmlns:p14="http://schemas.microsoft.com/office/powerpoint/2010/main" val="32120102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488"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52931C9-104D-45E9-B6E1-7AAE1D92BF0E}"/>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60B6B6EF-C103-49A1-891A-4BD6DACB4EB0}"/>
              </a:ext>
            </a:extLst>
          </p:cNvPr>
          <p:cNvSpPr>
            <a:spLocks noGrp="1"/>
          </p:cNvSpPr>
          <p:nvPr>
            <p:ph type="title"/>
          </p:nvPr>
        </p:nvSpPr>
        <p:spPr/>
        <p:txBody>
          <a:bodyPr/>
          <a:lstStyle/>
          <a:p>
            <a:r>
              <a:rPr lang="en-US" dirty="0"/>
              <a:t>Insert – used to add records to the table</a:t>
            </a:r>
          </a:p>
        </p:txBody>
      </p:sp>
      <p:sp>
        <p:nvSpPr>
          <p:cNvPr id="3" name="Content Placeholder 2">
            <a:extLst>
              <a:ext uri="{FF2B5EF4-FFF2-40B4-BE49-F238E27FC236}">
                <a16:creationId xmlns:a16="http://schemas.microsoft.com/office/drawing/2014/main" id="{AEDF9C52-B6AF-49B0-8C58-A5306A2DE506}"/>
              </a:ext>
            </a:extLst>
          </p:cNvPr>
          <p:cNvSpPr>
            <a:spLocks noGrp="1"/>
          </p:cNvSpPr>
          <p:nvPr>
            <p:ph idx="1"/>
          </p:nvPr>
        </p:nvSpPr>
        <p:spPr/>
        <p:txBody>
          <a:bodyPr/>
          <a:lstStyle/>
          <a:p>
            <a:r>
              <a:rPr lang="en-US" dirty="0"/>
              <a:t>Syntax</a:t>
            </a:r>
          </a:p>
          <a:p>
            <a:endParaRPr lang="en-US" dirty="0"/>
          </a:p>
          <a:p>
            <a:pPr marL="0" indent="0">
              <a:buNone/>
            </a:pPr>
            <a:r>
              <a:rPr lang="en-US" dirty="0"/>
              <a:t>Insert into </a:t>
            </a:r>
            <a:r>
              <a:rPr lang="en-US" dirty="0" err="1"/>
              <a:t>table_name</a:t>
            </a:r>
            <a:r>
              <a:rPr lang="en-US" dirty="0"/>
              <a:t>(c1,c2,c3..) values( give values)….</a:t>
            </a:r>
          </a:p>
        </p:txBody>
      </p:sp>
    </p:spTree>
    <p:extLst>
      <p:ext uri="{BB962C8B-B14F-4D97-AF65-F5344CB8AC3E}">
        <p14:creationId xmlns:p14="http://schemas.microsoft.com/office/powerpoint/2010/main" val="2273434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FACDED46-00E1-4970-BAC5-44C59545520E}"/>
              </a:ext>
            </a:extLst>
          </p:cNvPr>
          <p:cNvGraphicFramePr>
            <a:graphicFrameLocks noChangeAspect="1"/>
          </p:cNvGraphicFramePr>
          <p:nvPr>
            <p:custDataLst>
              <p:tags r:id="rId2"/>
            </p:custDataLst>
            <p:extLst>
              <p:ext uri="{D42A27DB-BD31-4B8C-83A1-F6EECF244321}">
                <p14:modId xmlns:p14="http://schemas.microsoft.com/office/powerpoint/2010/main" val="277585818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515" name="think-cell Slide" r:id="rId4" imgW="395" imgH="394" progId="TCLayout.ActiveDocument.1">
                  <p:embed/>
                </p:oleObj>
              </mc:Choice>
              <mc:Fallback>
                <p:oleObj name="think-cell Slide" r:id="rId4" imgW="395" imgH="394"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D4AFBE22-C568-4E25-AE3B-CED523DFB70E}"/>
              </a:ext>
            </a:extLst>
          </p:cNvPr>
          <p:cNvSpPr>
            <a:spLocks noGrp="1"/>
          </p:cNvSpPr>
          <p:nvPr>
            <p:ph type="title"/>
          </p:nvPr>
        </p:nvSpPr>
        <p:spPr/>
        <p:txBody>
          <a:bodyPr/>
          <a:lstStyle/>
          <a:p>
            <a:r>
              <a:rPr lang="en-US" dirty="0"/>
              <a:t>Operators	</a:t>
            </a:r>
          </a:p>
        </p:txBody>
      </p:sp>
      <p:sp>
        <p:nvSpPr>
          <p:cNvPr id="3" name="Content Placeholder 2">
            <a:extLst>
              <a:ext uri="{FF2B5EF4-FFF2-40B4-BE49-F238E27FC236}">
                <a16:creationId xmlns:a16="http://schemas.microsoft.com/office/drawing/2014/main" id="{D443122C-3606-4856-92D9-339973E91765}"/>
              </a:ext>
            </a:extLst>
          </p:cNvPr>
          <p:cNvSpPr>
            <a:spLocks noGrp="1"/>
          </p:cNvSpPr>
          <p:nvPr>
            <p:ph idx="1"/>
          </p:nvPr>
        </p:nvSpPr>
        <p:spPr/>
        <p:txBody>
          <a:bodyPr>
            <a:normAutofit fontScale="40000" lnSpcReduction="20000"/>
          </a:bodyPr>
          <a:lstStyle/>
          <a:p>
            <a:pPr lvl="1"/>
            <a:r>
              <a:rPr lang="en-US" sz="3300" dirty="0"/>
              <a:t>=</a:t>
            </a:r>
          </a:p>
          <a:p>
            <a:pPr lvl="1"/>
            <a:r>
              <a:rPr lang="en-US" sz="3300" dirty="0"/>
              <a:t>!= or &lt;&gt;</a:t>
            </a:r>
          </a:p>
          <a:p>
            <a:pPr lvl="1"/>
            <a:r>
              <a:rPr lang="en-US" sz="3300" dirty="0"/>
              <a:t>&gt;</a:t>
            </a:r>
          </a:p>
          <a:p>
            <a:pPr lvl="1"/>
            <a:r>
              <a:rPr lang="en-US" sz="3300" dirty="0"/>
              <a:t>&lt;</a:t>
            </a:r>
          </a:p>
          <a:p>
            <a:pPr lvl="1"/>
            <a:r>
              <a:rPr lang="en-US" sz="3300" dirty="0"/>
              <a:t>&gt;=</a:t>
            </a:r>
          </a:p>
          <a:p>
            <a:pPr lvl="1"/>
            <a:r>
              <a:rPr lang="en-US" sz="3300" dirty="0"/>
              <a:t>&lt;=</a:t>
            </a:r>
          </a:p>
          <a:p>
            <a:pPr lvl="1"/>
            <a:r>
              <a:rPr lang="en-US" sz="3300" dirty="0"/>
              <a:t>In </a:t>
            </a:r>
          </a:p>
          <a:p>
            <a:pPr lvl="1"/>
            <a:r>
              <a:rPr lang="en-US" sz="3300" dirty="0"/>
              <a:t>Not in</a:t>
            </a:r>
          </a:p>
          <a:p>
            <a:pPr lvl="1"/>
            <a:r>
              <a:rPr lang="en-US" sz="3300" dirty="0"/>
              <a:t>Between</a:t>
            </a:r>
          </a:p>
          <a:p>
            <a:pPr lvl="1"/>
            <a:r>
              <a:rPr lang="en-US" sz="3300" dirty="0"/>
              <a:t>Not between</a:t>
            </a:r>
          </a:p>
          <a:p>
            <a:pPr lvl="1"/>
            <a:r>
              <a:rPr lang="en-US" sz="3300" dirty="0"/>
              <a:t>Is null</a:t>
            </a:r>
          </a:p>
          <a:p>
            <a:pPr lvl="1"/>
            <a:r>
              <a:rPr lang="en-US" sz="3300" dirty="0"/>
              <a:t>Is not null</a:t>
            </a:r>
          </a:p>
          <a:p>
            <a:pPr lvl="1"/>
            <a:r>
              <a:rPr lang="en-US" sz="3300" dirty="0"/>
              <a:t>&gt;any or &gt;all</a:t>
            </a:r>
          </a:p>
          <a:p>
            <a:pPr lvl="1"/>
            <a:r>
              <a:rPr lang="en-US" sz="3300" dirty="0"/>
              <a:t>&lt;any or &lt;all</a:t>
            </a:r>
          </a:p>
          <a:p>
            <a:pPr lvl="1"/>
            <a:r>
              <a:rPr lang="en-US" sz="3300" dirty="0"/>
              <a:t>&lt;= any or &lt;all</a:t>
            </a:r>
          </a:p>
          <a:p>
            <a:pPr lvl="1"/>
            <a:r>
              <a:rPr lang="en-US" sz="3300" dirty="0"/>
              <a:t>&gt;=any or &gt;= all</a:t>
            </a:r>
          </a:p>
          <a:p>
            <a:pPr lvl="1"/>
            <a:r>
              <a:rPr lang="en-US" sz="3300" dirty="0"/>
              <a:t>=any or =all</a:t>
            </a:r>
          </a:p>
          <a:p>
            <a:pPr lvl="1"/>
            <a:r>
              <a:rPr lang="en-US" sz="3300" dirty="0"/>
              <a:t>Like</a:t>
            </a:r>
          </a:p>
          <a:p>
            <a:pPr lvl="1"/>
            <a:r>
              <a:rPr lang="en-US" sz="3300" dirty="0"/>
              <a:t>Not Like</a:t>
            </a:r>
          </a:p>
          <a:p>
            <a:endParaRPr lang="en-US" dirty="0"/>
          </a:p>
        </p:txBody>
      </p:sp>
    </p:spTree>
    <p:extLst>
      <p:ext uri="{BB962C8B-B14F-4D97-AF65-F5344CB8AC3E}">
        <p14:creationId xmlns:p14="http://schemas.microsoft.com/office/powerpoint/2010/main" val="1181628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63D7A180-3E2C-4175-9F90-B96197F2348B}"/>
              </a:ext>
            </a:extLst>
          </p:cNvPr>
          <p:cNvGraphicFramePr>
            <a:graphicFrameLocks noChangeAspect="1"/>
          </p:cNvGraphicFramePr>
          <p:nvPr>
            <p:custDataLst>
              <p:tags r:id="rId2"/>
            </p:custDataLst>
            <p:extLst>
              <p:ext uri="{D42A27DB-BD31-4B8C-83A1-F6EECF244321}">
                <p14:modId xmlns:p14="http://schemas.microsoft.com/office/powerpoint/2010/main" val="1115403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534"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78F2148C-83DE-4D6A-856B-D682068B280F}"/>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52C4BD9D-E5EE-42F6-A430-AE84813DA1A7}"/>
              </a:ext>
            </a:extLst>
          </p:cNvPr>
          <p:cNvSpPr>
            <a:spLocks noGrp="1"/>
          </p:cNvSpPr>
          <p:nvPr>
            <p:ph type="title"/>
          </p:nvPr>
        </p:nvSpPr>
        <p:spPr/>
        <p:txBody>
          <a:bodyPr/>
          <a:lstStyle/>
          <a:p>
            <a:r>
              <a:rPr lang="en-US" dirty="0"/>
              <a:t>SQL Commands	</a:t>
            </a:r>
          </a:p>
        </p:txBody>
      </p:sp>
      <p:sp>
        <p:nvSpPr>
          <p:cNvPr id="3" name="Content Placeholder 2">
            <a:extLst>
              <a:ext uri="{FF2B5EF4-FFF2-40B4-BE49-F238E27FC236}">
                <a16:creationId xmlns:a16="http://schemas.microsoft.com/office/drawing/2014/main" id="{4543F71B-045B-4F6B-A6C8-F23E61C41725}"/>
              </a:ext>
            </a:extLst>
          </p:cNvPr>
          <p:cNvSpPr>
            <a:spLocks noGrp="1"/>
          </p:cNvSpPr>
          <p:nvPr>
            <p:ph idx="1"/>
          </p:nvPr>
        </p:nvSpPr>
        <p:spPr/>
        <p:txBody>
          <a:bodyPr>
            <a:normAutofit fontScale="92500" lnSpcReduction="10000"/>
          </a:bodyPr>
          <a:lstStyle/>
          <a:p>
            <a:r>
              <a:rPr lang="en-US" dirty="0"/>
              <a:t>Select- Read Data from Tables</a:t>
            </a:r>
          </a:p>
          <a:p>
            <a:r>
              <a:rPr lang="en-US" dirty="0"/>
              <a:t>Insert – to add new records</a:t>
            </a:r>
          </a:p>
          <a:p>
            <a:r>
              <a:rPr lang="en-US" dirty="0"/>
              <a:t>Update – to edit existing records</a:t>
            </a:r>
          </a:p>
          <a:p>
            <a:r>
              <a:rPr lang="en-US" dirty="0"/>
              <a:t>Delete – to remove existing records from the table</a:t>
            </a:r>
          </a:p>
          <a:p>
            <a:r>
              <a:rPr lang="en-US" dirty="0"/>
              <a:t>Alter table</a:t>
            </a:r>
          </a:p>
          <a:p>
            <a:pPr lvl="1"/>
            <a:r>
              <a:rPr lang="en-US" dirty="0"/>
              <a:t>Add columns</a:t>
            </a:r>
          </a:p>
          <a:p>
            <a:pPr lvl="1"/>
            <a:r>
              <a:rPr lang="en-US" dirty="0"/>
              <a:t>Drop column</a:t>
            </a:r>
          </a:p>
          <a:p>
            <a:pPr lvl="1"/>
            <a:r>
              <a:rPr lang="en-US" dirty="0"/>
              <a:t>Change data type</a:t>
            </a:r>
          </a:p>
          <a:p>
            <a:pPr lvl="1"/>
            <a:r>
              <a:rPr lang="en-US" dirty="0"/>
              <a:t>Change null to not null or vice versa</a:t>
            </a:r>
          </a:p>
          <a:p>
            <a:pPr lvl="1"/>
            <a:r>
              <a:rPr lang="en-US" dirty="0"/>
              <a:t>Add default value</a:t>
            </a:r>
          </a:p>
          <a:p>
            <a:pPr lvl="1"/>
            <a:r>
              <a:rPr lang="en-US" dirty="0"/>
              <a:t>Rename Table </a:t>
            </a:r>
          </a:p>
        </p:txBody>
      </p:sp>
    </p:spTree>
    <p:extLst>
      <p:ext uri="{BB962C8B-B14F-4D97-AF65-F5344CB8AC3E}">
        <p14:creationId xmlns:p14="http://schemas.microsoft.com/office/powerpoint/2010/main" val="2072412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461D886-C5FB-40CE-B1CF-454E3C96FF7C}"/>
              </a:ext>
            </a:extLst>
          </p:cNvPr>
          <p:cNvGraphicFramePr>
            <a:graphicFrameLocks noChangeAspect="1"/>
          </p:cNvGraphicFramePr>
          <p:nvPr>
            <p:custDataLst>
              <p:tags r:id="rId2"/>
            </p:custDataLst>
            <p:extLst>
              <p:ext uri="{D42A27DB-BD31-4B8C-83A1-F6EECF244321}">
                <p14:modId xmlns:p14="http://schemas.microsoft.com/office/powerpoint/2010/main" val="33698041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559"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59FF4B5-3F42-4C04-8CF5-2748C20EC864}"/>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6C22CA5E-6AD8-432A-A4CE-F4B48D77B56B}"/>
              </a:ext>
            </a:extLst>
          </p:cNvPr>
          <p:cNvSpPr>
            <a:spLocks noGrp="1"/>
          </p:cNvSpPr>
          <p:nvPr>
            <p:ph type="title"/>
          </p:nvPr>
        </p:nvSpPr>
        <p:spPr/>
        <p:txBody>
          <a:bodyPr/>
          <a:lstStyle/>
          <a:p>
            <a:r>
              <a:rPr lang="en-US" dirty="0"/>
              <a:t>Constraints	- some sort of restrictions- are used to enforce integrity of the data</a:t>
            </a:r>
          </a:p>
        </p:txBody>
      </p:sp>
      <p:sp>
        <p:nvSpPr>
          <p:cNvPr id="3" name="Content Placeholder 2">
            <a:extLst>
              <a:ext uri="{FF2B5EF4-FFF2-40B4-BE49-F238E27FC236}">
                <a16:creationId xmlns:a16="http://schemas.microsoft.com/office/drawing/2014/main" id="{CA82E331-8A23-47AB-90CB-9F6991C34A8C}"/>
              </a:ext>
            </a:extLst>
          </p:cNvPr>
          <p:cNvSpPr>
            <a:spLocks noGrp="1"/>
          </p:cNvSpPr>
          <p:nvPr>
            <p:ph idx="1"/>
          </p:nvPr>
        </p:nvSpPr>
        <p:spPr/>
        <p:txBody>
          <a:bodyPr>
            <a:normAutofit fontScale="77500" lnSpcReduction="20000"/>
          </a:bodyPr>
          <a:lstStyle/>
          <a:p>
            <a:r>
              <a:rPr lang="en-US" dirty="0"/>
              <a:t>Unique Key- means </a:t>
            </a:r>
            <a:r>
              <a:rPr lang="en-US"/>
              <a:t>only unique </a:t>
            </a:r>
            <a:r>
              <a:rPr lang="en-US" dirty="0"/>
              <a:t>value are allowed (no duplicates) but can have null values. One table can have more than 1 unique key</a:t>
            </a:r>
          </a:p>
          <a:p>
            <a:r>
              <a:rPr lang="en-US" dirty="0"/>
              <a:t>Primary Key- allows only unique values. Null value is not allowed Unique + Not Null. One table can have only 1 Primary key</a:t>
            </a:r>
          </a:p>
          <a:p>
            <a:r>
              <a:rPr lang="en-US" dirty="0"/>
              <a:t>Not Null – will not allow null values</a:t>
            </a:r>
          </a:p>
          <a:p>
            <a:r>
              <a:rPr lang="en-US" dirty="0"/>
              <a:t>Check Constraint-define what range of values will be allowed/not allowed for a column</a:t>
            </a:r>
          </a:p>
          <a:p>
            <a:r>
              <a:rPr lang="en-US" dirty="0"/>
              <a:t>Foreign Key- Parent Child Relationship – Referential Integrity Constraints</a:t>
            </a:r>
          </a:p>
          <a:p>
            <a:pPr lvl="1"/>
            <a:r>
              <a:rPr lang="en-US" dirty="0"/>
              <a:t>A value is allowed in the child table only if the value is present in the parent table</a:t>
            </a:r>
          </a:p>
          <a:p>
            <a:pPr lvl="1"/>
            <a:r>
              <a:rPr lang="en-US" dirty="0"/>
              <a:t>Column of the parent table which is being referred should be defined as Primary or Unique Key</a:t>
            </a:r>
          </a:p>
          <a:p>
            <a:pPr lvl="1"/>
            <a:r>
              <a:rPr lang="en-US" dirty="0"/>
              <a:t>Child table can have a null value in the foreign key column irrespective of whether parent table column is defined as Primary or Unique Key</a:t>
            </a:r>
          </a:p>
          <a:p>
            <a:r>
              <a:rPr lang="en-US" dirty="0"/>
              <a:t>Default- defines what value column value will take if explicit value for the column is not provided while inserting the data</a:t>
            </a:r>
          </a:p>
        </p:txBody>
      </p:sp>
    </p:spTree>
    <p:extLst>
      <p:ext uri="{BB962C8B-B14F-4D97-AF65-F5344CB8AC3E}">
        <p14:creationId xmlns:p14="http://schemas.microsoft.com/office/powerpoint/2010/main" val="799251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76906-A3DA-45F7-9A76-B6608B0EB487}"/>
              </a:ext>
            </a:extLst>
          </p:cNvPr>
          <p:cNvSpPr>
            <a:spLocks noGrp="1"/>
          </p:cNvSpPr>
          <p:nvPr>
            <p:ph type="title"/>
          </p:nvPr>
        </p:nvSpPr>
        <p:spPr/>
        <p:txBody>
          <a:bodyPr/>
          <a:lstStyle/>
          <a:p>
            <a:endParaRPr lang="en-US"/>
          </a:p>
        </p:txBody>
      </p:sp>
      <p:graphicFrame>
        <p:nvGraphicFramePr>
          <p:cNvPr id="4" name="Table 4">
            <a:extLst>
              <a:ext uri="{FF2B5EF4-FFF2-40B4-BE49-F238E27FC236}">
                <a16:creationId xmlns:a16="http://schemas.microsoft.com/office/drawing/2014/main" id="{064B1B85-C94C-4526-BDD3-55ACE1CAB140}"/>
              </a:ext>
            </a:extLst>
          </p:cNvPr>
          <p:cNvGraphicFramePr>
            <a:graphicFrameLocks noGrp="1"/>
          </p:cNvGraphicFramePr>
          <p:nvPr>
            <p:ph idx="1"/>
            <p:extLst>
              <p:ext uri="{D42A27DB-BD31-4B8C-83A1-F6EECF244321}">
                <p14:modId xmlns:p14="http://schemas.microsoft.com/office/powerpoint/2010/main" val="1032458434"/>
              </p:ext>
            </p:extLst>
          </p:nvPr>
        </p:nvGraphicFramePr>
        <p:xfrm>
          <a:off x="838203" y="4930775"/>
          <a:ext cx="10515597" cy="128016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3611502468"/>
                    </a:ext>
                  </a:extLst>
                </a:gridCol>
                <a:gridCol w="3505199">
                  <a:extLst>
                    <a:ext uri="{9D8B030D-6E8A-4147-A177-3AD203B41FA5}">
                      <a16:colId xmlns:a16="http://schemas.microsoft.com/office/drawing/2014/main" val="3732393011"/>
                    </a:ext>
                  </a:extLst>
                </a:gridCol>
                <a:gridCol w="3505199">
                  <a:extLst>
                    <a:ext uri="{9D8B030D-6E8A-4147-A177-3AD203B41FA5}">
                      <a16:colId xmlns:a16="http://schemas.microsoft.com/office/drawing/2014/main" val="4137969992"/>
                    </a:ext>
                  </a:extLst>
                </a:gridCol>
              </a:tblGrid>
              <a:tr h="370840">
                <a:tc>
                  <a:txBody>
                    <a:bodyPr/>
                    <a:lstStyle/>
                    <a:p>
                      <a:r>
                        <a:rPr lang="en-US" dirty="0"/>
                        <a:t>EID</a:t>
                      </a:r>
                    </a:p>
                  </a:txBody>
                  <a:tcPr/>
                </a:tc>
                <a:tc>
                  <a:txBody>
                    <a:bodyPr/>
                    <a:lstStyle/>
                    <a:p>
                      <a:r>
                        <a:rPr lang="en-US" dirty="0" err="1"/>
                        <a:t>Ename</a:t>
                      </a:r>
                      <a:endParaRPr lang="en-US" dirty="0"/>
                    </a:p>
                  </a:txBody>
                  <a:tcPr/>
                </a:tc>
                <a:tc>
                  <a:txBody>
                    <a:bodyPr/>
                    <a:lstStyle/>
                    <a:p>
                      <a:r>
                        <a:rPr lang="en-US" dirty="0" err="1"/>
                        <a:t>Deptid</a:t>
                      </a:r>
                      <a:endParaRPr lang="en-US" dirty="0"/>
                    </a:p>
                    <a:p>
                      <a:endParaRPr lang="en-US" dirty="0"/>
                    </a:p>
                  </a:txBody>
                  <a:tcPr/>
                </a:tc>
                <a:extLst>
                  <a:ext uri="{0D108BD9-81ED-4DB2-BD59-A6C34878D82A}">
                    <a16:rowId xmlns:a16="http://schemas.microsoft.com/office/drawing/2014/main" val="727992857"/>
                  </a:ext>
                </a:extLst>
              </a:tr>
              <a:tr h="370840">
                <a:tc>
                  <a:txBody>
                    <a:bodyPr/>
                    <a:lstStyle/>
                    <a:p>
                      <a:r>
                        <a:rPr lang="en-US" dirty="0"/>
                        <a:t>1</a:t>
                      </a:r>
                    </a:p>
                  </a:txBody>
                  <a:tcPr/>
                </a:tc>
                <a:tc>
                  <a:txBody>
                    <a:bodyPr/>
                    <a:lstStyle/>
                    <a:p>
                      <a:r>
                        <a:rPr lang="en-US" dirty="0"/>
                        <a:t>A</a:t>
                      </a:r>
                    </a:p>
                  </a:txBody>
                  <a:tcPr/>
                </a:tc>
                <a:tc>
                  <a:txBody>
                    <a:bodyPr/>
                    <a:lstStyle/>
                    <a:p>
                      <a:r>
                        <a:rPr lang="en-US" dirty="0"/>
                        <a:t>3</a:t>
                      </a:r>
                    </a:p>
                    <a:p>
                      <a:endParaRPr lang="en-US" dirty="0"/>
                    </a:p>
                  </a:txBody>
                  <a:tcPr/>
                </a:tc>
                <a:extLst>
                  <a:ext uri="{0D108BD9-81ED-4DB2-BD59-A6C34878D82A}">
                    <a16:rowId xmlns:a16="http://schemas.microsoft.com/office/drawing/2014/main" val="2273273227"/>
                  </a:ext>
                </a:extLst>
              </a:tr>
            </a:tbl>
          </a:graphicData>
        </a:graphic>
      </p:graphicFrame>
      <p:graphicFrame>
        <p:nvGraphicFramePr>
          <p:cNvPr id="6" name="Table 6">
            <a:extLst>
              <a:ext uri="{FF2B5EF4-FFF2-40B4-BE49-F238E27FC236}">
                <a16:creationId xmlns:a16="http://schemas.microsoft.com/office/drawing/2014/main" id="{633F6301-EDCC-4A03-9766-E4F5EA848119}"/>
              </a:ext>
            </a:extLst>
          </p:cNvPr>
          <p:cNvGraphicFramePr>
            <a:graphicFrameLocks noGrp="1"/>
          </p:cNvGraphicFramePr>
          <p:nvPr>
            <p:extLst>
              <p:ext uri="{D42A27DB-BD31-4B8C-83A1-F6EECF244321}">
                <p14:modId xmlns:p14="http://schemas.microsoft.com/office/powerpoint/2010/main" val="566037549"/>
              </p:ext>
            </p:extLst>
          </p:nvPr>
        </p:nvGraphicFramePr>
        <p:xfrm>
          <a:off x="1374775" y="2557991"/>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038889599"/>
                    </a:ext>
                  </a:extLst>
                </a:gridCol>
                <a:gridCol w="4064000">
                  <a:extLst>
                    <a:ext uri="{9D8B030D-6E8A-4147-A177-3AD203B41FA5}">
                      <a16:colId xmlns:a16="http://schemas.microsoft.com/office/drawing/2014/main" val="3045069212"/>
                    </a:ext>
                  </a:extLst>
                </a:gridCol>
              </a:tblGrid>
              <a:tr h="370840">
                <a:tc>
                  <a:txBody>
                    <a:bodyPr/>
                    <a:lstStyle/>
                    <a:p>
                      <a:r>
                        <a:rPr lang="en-US" dirty="0" err="1"/>
                        <a:t>Deptid</a:t>
                      </a:r>
                      <a:r>
                        <a:rPr lang="en-US" dirty="0"/>
                        <a:t>(PK or UK)</a:t>
                      </a:r>
                    </a:p>
                  </a:txBody>
                  <a:tcPr/>
                </a:tc>
                <a:tc>
                  <a:txBody>
                    <a:bodyPr/>
                    <a:lstStyle/>
                    <a:p>
                      <a:r>
                        <a:rPr lang="en-US" dirty="0" err="1"/>
                        <a:t>Deptname</a:t>
                      </a:r>
                      <a:endParaRPr lang="en-US" dirty="0"/>
                    </a:p>
                  </a:txBody>
                  <a:tcPr/>
                </a:tc>
                <a:extLst>
                  <a:ext uri="{0D108BD9-81ED-4DB2-BD59-A6C34878D82A}">
                    <a16:rowId xmlns:a16="http://schemas.microsoft.com/office/drawing/2014/main" val="3017286"/>
                  </a:ext>
                </a:extLst>
              </a:tr>
              <a:tr h="370840">
                <a:tc>
                  <a:txBody>
                    <a:bodyPr/>
                    <a:lstStyle/>
                    <a:p>
                      <a:r>
                        <a:rPr lang="en-US" dirty="0"/>
                        <a:t>1</a:t>
                      </a:r>
                    </a:p>
                  </a:txBody>
                  <a:tcPr/>
                </a:tc>
                <a:tc>
                  <a:txBody>
                    <a:bodyPr/>
                    <a:lstStyle/>
                    <a:p>
                      <a:r>
                        <a:rPr lang="en-US" dirty="0"/>
                        <a:t>HR</a:t>
                      </a:r>
                    </a:p>
                  </a:txBody>
                  <a:tcPr/>
                </a:tc>
                <a:extLst>
                  <a:ext uri="{0D108BD9-81ED-4DB2-BD59-A6C34878D82A}">
                    <a16:rowId xmlns:a16="http://schemas.microsoft.com/office/drawing/2014/main" val="656261653"/>
                  </a:ext>
                </a:extLst>
              </a:tr>
              <a:tr h="370840">
                <a:tc>
                  <a:txBody>
                    <a:bodyPr/>
                    <a:lstStyle/>
                    <a:p>
                      <a:r>
                        <a:rPr lang="en-US" dirty="0"/>
                        <a:t>2</a:t>
                      </a:r>
                    </a:p>
                  </a:txBody>
                  <a:tcPr/>
                </a:tc>
                <a:tc>
                  <a:txBody>
                    <a:bodyPr/>
                    <a:lstStyle/>
                    <a:p>
                      <a:r>
                        <a:rPr lang="en-US" dirty="0"/>
                        <a:t>IT</a:t>
                      </a:r>
                    </a:p>
                  </a:txBody>
                  <a:tcPr/>
                </a:tc>
                <a:extLst>
                  <a:ext uri="{0D108BD9-81ED-4DB2-BD59-A6C34878D82A}">
                    <a16:rowId xmlns:a16="http://schemas.microsoft.com/office/drawing/2014/main" val="3610080915"/>
                  </a:ext>
                </a:extLst>
              </a:tr>
            </a:tbl>
          </a:graphicData>
        </a:graphic>
      </p:graphicFrame>
    </p:spTree>
    <p:extLst>
      <p:ext uri="{BB962C8B-B14F-4D97-AF65-F5344CB8AC3E}">
        <p14:creationId xmlns:p14="http://schemas.microsoft.com/office/powerpoint/2010/main" val="4151662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AF2AF903-F83F-42B4-A974-A57FC8FF8449}"/>
              </a:ext>
            </a:extLst>
          </p:cNvPr>
          <p:cNvGraphicFramePr>
            <a:graphicFrameLocks noChangeAspect="1"/>
          </p:cNvGraphicFramePr>
          <p:nvPr>
            <p:custDataLst>
              <p:tags r:id="rId2"/>
            </p:custDataLst>
            <p:extLst>
              <p:ext uri="{D42A27DB-BD31-4B8C-83A1-F6EECF244321}">
                <p14:modId xmlns:p14="http://schemas.microsoft.com/office/powerpoint/2010/main" val="153722976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576"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A9AB38C6-8DE3-44B5-A354-43B004AC633B}"/>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B001662B-6CEE-4C75-A8E5-367A84E7DCC6}"/>
              </a:ext>
            </a:extLst>
          </p:cNvPr>
          <p:cNvSpPr>
            <a:spLocks noGrp="1"/>
          </p:cNvSpPr>
          <p:nvPr>
            <p:ph type="title"/>
          </p:nvPr>
        </p:nvSpPr>
        <p:spPr/>
        <p:txBody>
          <a:bodyPr/>
          <a:lstStyle/>
          <a:p>
            <a:r>
              <a:rPr lang="en-US" dirty="0"/>
              <a:t>SQL – Structured Query Language</a:t>
            </a:r>
          </a:p>
        </p:txBody>
      </p:sp>
      <p:sp>
        <p:nvSpPr>
          <p:cNvPr id="3" name="Content Placeholder 2">
            <a:extLst>
              <a:ext uri="{FF2B5EF4-FFF2-40B4-BE49-F238E27FC236}">
                <a16:creationId xmlns:a16="http://schemas.microsoft.com/office/drawing/2014/main" id="{BB7D5793-F3AB-43F9-BE4A-27B6B2E6ECE3}"/>
              </a:ext>
            </a:extLst>
          </p:cNvPr>
          <p:cNvSpPr>
            <a:spLocks noGrp="1"/>
          </p:cNvSpPr>
          <p:nvPr>
            <p:ph idx="1"/>
          </p:nvPr>
        </p:nvSpPr>
        <p:spPr/>
        <p:txBody>
          <a:bodyPr>
            <a:normAutofit fontScale="62500" lnSpcReduction="20000"/>
          </a:bodyPr>
          <a:lstStyle/>
          <a:p>
            <a:r>
              <a:rPr lang="en-US" dirty="0"/>
              <a:t>DDL- Data Definition Language	</a:t>
            </a:r>
          </a:p>
          <a:p>
            <a:pPr lvl="1"/>
            <a:r>
              <a:rPr lang="en-US" dirty="0"/>
              <a:t>Create table </a:t>
            </a:r>
          </a:p>
          <a:p>
            <a:pPr lvl="1"/>
            <a:r>
              <a:rPr lang="en-US" dirty="0"/>
              <a:t>Alter Table </a:t>
            </a:r>
          </a:p>
          <a:p>
            <a:pPr lvl="1"/>
            <a:r>
              <a:rPr lang="en-US" dirty="0"/>
              <a:t>Drop Table</a:t>
            </a:r>
          </a:p>
          <a:p>
            <a:r>
              <a:rPr lang="en-US" dirty="0"/>
              <a:t>DML- Data Manipulation Language</a:t>
            </a:r>
          </a:p>
          <a:p>
            <a:pPr lvl="1"/>
            <a:r>
              <a:rPr lang="en-US" dirty="0"/>
              <a:t>Insert </a:t>
            </a:r>
          </a:p>
          <a:p>
            <a:pPr lvl="1"/>
            <a:r>
              <a:rPr lang="en-US" dirty="0"/>
              <a:t>Delete</a:t>
            </a:r>
          </a:p>
          <a:p>
            <a:pPr lvl="1"/>
            <a:r>
              <a:rPr lang="en-US" dirty="0"/>
              <a:t>Update</a:t>
            </a:r>
          </a:p>
          <a:p>
            <a:pPr lvl="1"/>
            <a:r>
              <a:rPr lang="en-US" dirty="0"/>
              <a:t>Merge- combination of update/Delete/Insert</a:t>
            </a:r>
          </a:p>
          <a:p>
            <a:r>
              <a:rPr lang="en-US" dirty="0"/>
              <a:t>DCL- Data Control Language</a:t>
            </a:r>
          </a:p>
          <a:p>
            <a:pPr lvl="1"/>
            <a:r>
              <a:rPr lang="en-US" dirty="0"/>
              <a:t>Grant</a:t>
            </a:r>
          </a:p>
          <a:p>
            <a:pPr lvl="1"/>
            <a:r>
              <a:rPr lang="en-US" dirty="0"/>
              <a:t>Revoke</a:t>
            </a:r>
          </a:p>
          <a:p>
            <a:r>
              <a:rPr lang="en-US" dirty="0"/>
              <a:t>TCL- Transaction Control Language</a:t>
            </a:r>
          </a:p>
          <a:p>
            <a:pPr lvl="1"/>
            <a:r>
              <a:rPr lang="en-US" dirty="0"/>
              <a:t>Commit</a:t>
            </a:r>
          </a:p>
          <a:p>
            <a:pPr lvl="1"/>
            <a:r>
              <a:rPr lang="en-US" dirty="0"/>
              <a:t>Rollback</a:t>
            </a:r>
          </a:p>
          <a:p>
            <a:r>
              <a:rPr lang="en-US" dirty="0"/>
              <a:t>DRL- Data Read Language</a:t>
            </a:r>
          </a:p>
          <a:p>
            <a:pPr lvl="1"/>
            <a:r>
              <a:rPr lang="en-US" dirty="0"/>
              <a:t>Select- use to read data </a:t>
            </a:r>
          </a:p>
        </p:txBody>
      </p:sp>
    </p:spTree>
    <p:extLst>
      <p:ext uri="{BB962C8B-B14F-4D97-AF65-F5344CB8AC3E}">
        <p14:creationId xmlns:p14="http://schemas.microsoft.com/office/powerpoint/2010/main" val="2339604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79531B6A-8ACE-40B3-9FD5-6DA2F664320A}"/>
              </a:ext>
            </a:extLst>
          </p:cNvPr>
          <p:cNvGraphicFramePr>
            <a:graphicFrameLocks noChangeAspect="1"/>
          </p:cNvGraphicFramePr>
          <p:nvPr>
            <p:custDataLst>
              <p:tags r:id="rId2"/>
            </p:custDataLst>
            <p:extLst>
              <p:ext uri="{D42A27DB-BD31-4B8C-83A1-F6EECF244321}">
                <p14:modId xmlns:p14="http://schemas.microsoft.com/office/powerpoint/2010/main" val="314644265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664"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5EC6C349-6B59-412E-A68A-29E2A6ACA04B}"/>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AFFD4261-688A-482F-8DC8-5C6BC86E3836}"/>
              </a:ext>
            </a:extLst>
          </p:cNvPr>
          <p:cNvSpPr>
            <a:spLocks noGrp="1"/>
          </p:cNvSpPr>
          <p:nvPr>
            <p:ph type="title"/>
          </p:nvPr>
        </p:nvSpPr>
        <p:spPr/>
        <p:txBody>
          <a:bodyPr/>
          <a:lstStyle/>
          <a:p>
            <a:r>
              <a:rPr lang="en-US" dirty="0"/>
              <a:t>Joins- Joins are used to retrieve columns from multiple tables in the same query</a:t>
            </a:r>
          </a:p>
        </p:txBody>
      </p:sp>
      <p:sp>
        <p:nvSpPr>
          <p:cNvPr id="3" name="Content Placeholder 2">
            <a:extLst>
              <a:ext uri="{FF2B5EF4-FFF2-40B4-BE49-F238E27FC236}">
                <a16:creationId xmlns:a16="http://schemas.microsoft.com/office/drawing/2014/main" id="{F67B9DA7-3DEB-4A7D-B445-27704D5048F0}"/>
              </a:ext>
            </a:extLst>
          </p:cNvPr>
          <p:cNvSpPr>
            <a:spLocks noGrp="1"/>
          </p:cNvSpPr>
          <p:nvPr>
            <p:ph idx="1"/>
          </p:nvPr>
        </p:nvSpPr>
        <p:spPr/>
        <p:txBody>
          <a:bodyPr/>
          <a:lstStyle/>
          <a:p>
            <a:r>
              <a:rPr lang="en-US" dirty="0"/>
              <a:t>Cross Join</a:t>
            </a:r>
          </a:p>
          <a:p>
            <a:r>
              <a:rPr lang="en-US" dirty="0" err="1"/>
              <a:t>Equi</a:t>
            </a:r>
            <a:r>
              <a:rPr lang="en-US" dirty="0"/>
              <a:t> Joins</a:t>
            </a:r>
          </a:p>
          <a:p>
            <a:pPr lvl="1"/>
            <a:r>
              <a:rPr lang="en-US" dirty="0"/>
              <a:t>Inner Join</a:t>
            </a:r>
          </a:p>
          <a:p>
            <a:pPr lvl="1"/>
            <a:r>
              <a:rPr lang="en-US" dirty="0"/>
              <a:t>Outer Joins</a:t>
            </a:r>
          </a:p>
          <a:p>
            <a:pPr lvl="2"/>
            <a:r>
              <a:rPr lang="en-US" dirty="0"/>
              <a:t>Left Outer Join</a:t>
            </a:r>
          </a:p>
          <a:p>
            <a:pPr lvl="2"/>
            <a:r>
              <a:rPr lang="en-US" dirty="0"/>
              <a:t>Right Outer Join</a:t>
            </a:r>
          </a:p>
          <a:p>
            <a:pPr lvl="2"/>
            <a:r>
              <a:rPr lang="en-US" dirty="0"/>
              <a:t>Full Outer Join</a:t>
            </a:r>
          </a:p>
          <a:p>
            <a:r>
              <a:rPr lang="en-US" dirty="0"/>
              <a:t>Non-</a:t>
            </a:r>
            <a:r>
              <a:rPr lang="en-US" dirty="0" err="1"/>
              <a:t>Equi</a:t>
            </a:r>
            <a:r>
              <a:rPr lang="en-US" dirty="0"/>
              <a:t> Joins</a:t>
            </a:r>
          </a:p>
        </p:txBody>
      </p:sp>
    </p:spTree>
    <p:extLst>
      <p:ext uri="{BB962C8B-B14F-4D97-AF65-F5344CB8AC3E}">
        <p14:creationId xmlns:p14="http://schemas.microsoft.com/office/powerpoint/2010/main" val="9967099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4867C39C-64E7-48C9-89BF-0A481F02A2E5}"/>
              </a:ext>
            </a:extLst>
          </p:cNvPr>
          <p:cNvGraphicFramePr>
            <a:graphicFrameLocks noChangeAspect="1"/>
          </p:cNvGraphicFramePr>
          <p:nvPr>
            <p:custDataLst>
              <p:tags r:id="rId2"/>
            </p:custDataLst>
            <p:extLst>
              <p:ext uri="{D42A27DB-BD31-4B8C-83A1-F6EECF244321}">
                <p14:modId xmlns:p14="http://schemas.microsoft.com/office/powerpoint/2010/main" val="19461346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689"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4" name="Table 4">
            <a:extLst>
              <a:ext uri="{FF2B5EF4-FFF2-40B4-BE49-F238E27FC236}">
                <a16:creationId xmlns:a16="http://schemas.microsoft.com/office/drawing/2014/main" id="{D786DFF3-AD67-4DC2-A407-28226105645B}"/>
              </a:ext>
            </a:extLst>
          </p:cNvPr>
          <p:cNvGraphicFramePr>
            <a:graphicFrameLocks noGrp="1"/>
          </p:cNvGraphicFramePr>
          <p:nvPr>
            <p:ph idx="1"/>
            <p:extLst>
              <p:ext uri="{D42A27DB-BD31-4B8C-83A1-F6EECF244321}">
                <p14:modId xmlns:p14="http://schemas.microsoft.com/office/powerpoint/2010/main" val="1241240902"/>
              </p:ext>
            </p:extLst>
          </p:nvPr>
        </p:nvGraphicFramePr>
        <p:xfrm>
          <a:off x="838200" y="749300"/>
          <a:ext cx="3924300" cy="2670176"/>
        </p:xfrm>
        <a:graphic>
          <a:graphicData uri="http://schemas.openxmlformats.org/drawingml/2006/table">
            <a:tbl>
              <a:tblPr firstRow="1" bandRow="1">
                <a:tableStyleId>{5C22544A-7EE6-4342-B048-85BDC9FD1C3A}</a:tableStyleId>
              </a:tblPr>
              <a:tblGrid>
                <a:gridCol w="1962150">
                  <a:extLst>
                    <a:ext uri="{9D8B030D-6E8A-4147-A177-3AD203B41FA5}">
                      <a16:colId xmlns:a16="http://schemas.microsoft.com/office/drawing/2014/main" val="4019573275"/>
                    </a:ext>
                  </a:extLst>
                </a:gridCol>
                <a:gridCol w="1962150">
                  <a:extLst>
                    <a:ext uri="{9D8B030D-6E8A-4147-A177-3AD203B41FA5}">
                      <a16:colId xmlns:a16="http://schemas.microsoft.com/office/drawing/2014/main" val="2615740788"/>
                    </a:ext>
                  </a:extLst>
                </a:gridCol>
              </a:tblGrid>
              <a:tr h="667544">
                <a:tc>
                  <a:txBody>
                    <a:bodyPr/>
                    <a:lstStyle/>
                    <a:p>
                      <a:r>
                        <a:rPr lang="en-US" dirty="0"/>
                        <a:t>C1</a:t>
                      </a:r>
                    </a:p>
                  </a:txBody>
                  <a:tcPr/>
                </a:tc>
                <a:tc>
                  <a:txBody>
                    <a:bodyPr/>
                    <a:lstStyle/>
                    <a:p>
                      <a:r>
                        <a:rPr lang="en-US" dirty="0"/>
                        <a:t>C2</a:t>
                      </a:r>
                    </a:p>
                  </a:txBody>
                  <a:tcPr/>
                </a:tc>
                <a:extLst>
                  <a:ext uri="{0D108BD9-81ED-4DB2-BD59-A6C34878D82A}">
                    <a16:rowId xmlns:a16="http://schemas.microsoft.com/office/drawing/2014/main" val="4206505055"/>
                  </a:ext>
                </a:extLst>
              </a:tr>
              <a:tr h="667544">
                <a:tc>
                  <a:txBody>
                    <a:bodyPr/>
                    <a:lstStyle/>
                    <a:p>
                      <a:r>
                        <a:rPr lang="en-US" dirty="0"/>
                        <a:t>1</a:t>
                      </a:r>
                    </a:p>
                  </a:txBody>
                  <a:tcPr/>
                </a:tc>
                <a:tc>
                  <a:txBody>
                    <a:bodyPr/>
                    <a:lstStyle/>
                    <a:p>
                      <a:r>
                        <a:rPr lang="en-US" dirty="0"/>
                        <a:t>A</a:t>
                      </a:r>
                    </a:p>
                  </a:txBody>
                  <a:tcPr/>
                </a:tc>
                <a:extLst>
                  <a:ext uri="{0D108BD9-81ED-4DB2-BD59-A6C34878D82A}">
                    <a16:rowId xmlns:a16="http://schemas.microsoft.com/office/drawing/2014/main" val="3963259713"/>
                  </a:ext>
                </a:extLst>
              </a:tr>
              <a:tr h="667544">
                <a:tc>
                  <a:txBody>
                    <a:bodyPr/>
                    <a:lstStyle/>
                    <a:p>
                      <a:r>
                        <a:rPr lang="en-US" dirty="0"/>
                        <a:t>2</a:t>
                      </a:r>
                    </a:p>
                  </a:txBody>
                  <a:tcPr/>
                </a:tc>
                <a:tc>
                  <a:txBody>
                    <a:bodyPr/>
                    <a:lstStyle/>
                    <a:p>
                      <a:r>
                        <a:rPr lang="en-US" dirty="0"/>
                        <a:t>B</a:t>
                      </a:r>
                    </a:p>
                  </a:txBody>
                  <a:tcPr/>
                </a:tc>
                <a:extLst>
                  <a:ext uri="{0D108BD9-81ED-4DB2-BD59-A6C34878D82A}">
                    <a16:rowId xmlns:a16="http://schemas.microsoft.com/office/drawing/2014/main" val="1187912437"/>
                  </a:ext>
                </a:extLst>
              </a:tr>
              <a:tr h="667544">
                <a:tc>
                  <a:txBody>
                    <a:bodyPr/>
                    <a:lstStyle/>
                    <a:p>
                      <a:r>
                        <a:rPr lang="en-US" dirty="0"/>
                        <a:t>3</a:t>
                      </a:r>
                    </a:p>
                  </a:txBody>
                  <a:tcPr/>
                </a:tc>
                <a:tc>
                  <a:txBody>
                    <a:bodyPr/>
                    <a:lstStyle/>
                    <a:p>
                      <a:r>
                        <a:rPr lang="en-US" dirty="0"/>
                        <a:t>c</a:t>
                      </a:r>
                    </a:p>
                  </a:txBody>
                  <a:tcPr/>
                </a:tc>
                <a:extLst>
                  <a:ext uri="{0D108BD9-81ED-4DB2-BD59-A6C34878D82A}">
                    <a16:rowId xmlns:a16="http://schemas.microsoft.com/office/drawing/2014/main" val="2794737301"/>
                  </a:ext>
                </a:extLst>
              </a:tr>
            </a:tbl>
          </a:graphicData>
        </a:graphic>
      </p:graphicFrame>
      <p:sp>
        <p:nvSpPr>
          <p:cNvPr id="7" name="Oval 6">
            <a:extLst>
              <a:ext uri="{FF2B5EF4-FFF2-40B4-BE49-F238E27FC236}">
                <a16:creationId xmlns:a16="http://schemas.microsoft.com/office/drawing/2014/main" id="{5FB8913D-764B-4F6D-946E-5DBA50209204}"/>
              </a:ext>
            </a:extLst>
          </p:cNvPr>
          <p:cNvSpPr/>
          <p:nvPr/>
        </p:nvSpPr>
        <p:spPr>
          <a:xfrm>
            <a:off x="1857375" y="161924"/>
            <a:ext cx="1485900" cy="511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graphicFrame>
        <p:nvGraphicFramePr>
          <p:cNvPr id="8" name="Table 4">
            <a:extLst>
              <a:ext uri="{FF2B5EF4-FFF2-40B4-BE49-F238E27FC236}">
                <a16:creationId xmlns:a16="http://schemas.microsoft.com/office/drawing/2014/main" id="{832377A3-50EF-4D39-9931-ED712F690685}"/>
              </a:ext>
            </a:extLst>
          </p:cNvPr>
          <p:cNvGraphicFramePr>
            <a:graphicFrameLocks/>
          </p:cNvGraphicFramePr>
          <p:nvPr>
            <p:extLst>
              <p:ext uri="{D42A27DB-BD31-4B8C-83A1-F6EECF244321}">
                <p14:modId xmlns:p14="http://schemas.microsoft.com/office/powerpoint/2010/main" val="234914850"/>
              </p:ext>
            </p:extLst>
          </p:nvPr>
        </p:nvGraphicFramePr>
        <p:xfrm>
          <a:off x="5600700" y="673100"/>
          <a:ext cx="3829050" cy="2746376"/>
        </p:xfrm>
        <a:graphic>
          <a:graphicData uri="http://schemas.openxmlformats.org/drawingml/2006/table">
            <a:tbl>
              <a:tblPr firstRow="1" bandRow="1">
                <a:tableStyleId>{5C22544A-7EE6-4342-B048-85BDC9FD1C3A}</a:tableStyleId>
              </a:tblPr>
              <a:tblGrid>
                <a:gridCol w="1914525">
                  <a:extLst>
                    <a:ext uri="{9D8B030D-6E8A-4147-A177-3AD203B41FA5}">
                      <a16:colId xmlns:a16="http://schemas.microsoft.com/office/drawing/2014/main" val="4019573275"/>
                    </a:ext>
                  </a:extLst>
                </a:gridCol>
                <a:gridCol w="1914525">
                  <a:extLst>
                    <a:ext uri="{9D8B030D-6E8A-4147-A177-3AD203B41FA5}">
                      <a16:colId xmlns:a16="http://schemas.microsoft.com/office/drawing/2014/main" val="2615740788"/>
                    </a:ext>
                  </a:extLst>
                </a:gridCol>
              </a:tblGrid>
              <a:tr h="686594">
                <a:tc>
                  <a:txBody>
                    <a:bodyPr/>
                    <a:lstStyle/>
                    <a:p>
                      <a:r>
                        <a:rPr lang="en-US" dirty="0"/>
                        <a:t>C1</a:t>
                      </a:r>
                    </a:p>
                  </a:txBody>
                  <a:tcPr/>
                </a:tc>
                <a:tc>
                  <a:txBody>
                    <a:bodyPr/>
                    <a:lstStyle/>
                    <a:p>
                      <a:r>
                        <a:rPr lang="en-US" dirty="0"/>
                        <a:t>c3</a:t>
                      </a:r>
                    </a:p>
                  </a:txBody>
                  <a:tcPr/>
                </a:tc>
                <a:extLst>
                  <a:ext uri="{0D108BD9-81ED-4DB2-BD59-A6C34878D82A}">
                    <a16:rowId xmlns:a16="http://schemas.microsoft.com/office/drawing/2014/main" val="4206505055"/>
                  </a:ext>
                </a:extLst>
              </a:tr>
              <a:tr h="686594">
                <a:tc>
                  <a:txBody>
                    <a:bodyPr/>
                    <a:lstStyle/>
                    <a:p>
                      <a:r>
                        <a:rPr lang="en-US" dirty="0"/>
                        <a:t>3</a:t>
                      </a:r>
                    </a:p>
                  </a:txBody>
                  <a:tcPr/>
                </a:tc>
                <a:tc>
                  <a:txBody>
                    <a:bodyPr/>
                    <a:lstStyle/>
                    <a:p>
                      <a:r>
                        <a:rPr lang="en-US" dirty="0"/>
                        <a:t>X</a:t>
                      </a:r>
                    </a:p>
                  </a:txBody>
                  <a:tcPr/>
                </a:tc>
                <a:extLst>
                  <a:ext uri="{0D108BD9-81ED-4DB2-BD59-A6C34878D82A}">
                    <a16:rowId xmlns:a16="http://schemas.microsoft.com/office/drawing/2014/main" val="3963259713"/>
                  </a:ext>
                </a:extLst>
              </a:tr>
              <a:tr h="686594">
                <a:tc>
                  <a:txBody>
                    <a:bodyPr/>
                    <a:lstStyle/>
                    <a:p>
                      <a:r>
                        <a:rPr lang="en-US" dirty="0"/>
                        <a:t>4</a:t>
                      </a:r>
                    </a:p>
                  </a:txBody>
                  <a:tcPr/>
                </a:tc>
                <a:tc>
                  <a:txBody>
                    <a:bodyPr/>
                    <a:lstStyle/>
                    <a:p>
                      <a:r>
                        <a:rPr lang="en-US" dirty="0"/>
                        <a:t>Y</a:t>
                      </a:r>
                    </a:p>
                  </a:txBody>
                  <a:tcPr/>
                </a:tc>
                <a:extLst>
                  <a:ext uri="{0D108BD9-81ED-4DB2-BD59-A6C34878D82A}">
                    <a16:rowId xmlns:a16="http://schemas.microsoft.com/office/drawing/2014/main" val="1187912437"/>
                  </a:ext>
                </a:extLst>
              </a:tr>
              <a:tr h="686594">
                <a:tc>
                  <a:txBody>
                    <a:bodyPr/>
                    <a:lstStyle/>
                    <a:p>
                      <a:r>
                        <a:rPr lang="en-US" dirty="0"/>
                        <a:t>5</a:t>
                      </a:r>
                    </a:p>
                  </a:txBody>
                  <a:tcPr/>
                </a:tc>
                <a:tc>
                  <a:txBody>
                    <a:bodyPr/>
                    <a:lstStyle/>
                    <a:p>
                      <a:r>
                        <a:rPr lang="en-US" dirty="0"/>
                        <a:t>z</a:t>
                      </a:r>
                    </a:p>
                  </a:txBody>
                  <a:tcPr/>
                </a:tc>
                <a:extLst>
                  <a:ext uri="{0D108BD9-81ED-4DB2-BD59-A6C34878D82A}">
                    <a16:rowId xmlns:a16="http://schemas.microsoft.com/office/drawing/2014/main" val="2794737301"/>
                  </a:ext>
                </a:extLst>
              </a:tr>
            </a:tbl>
          </a:graphicData>
        </a:graphic>
      </p:graphicFrame>
      <p:sp>
        <p:nvSpPr>
          <p:cNvPr id="9" name="Oval 8">
            <a:extLst>
              <a:ext uri="{FF2B5EF4-FFF2-40B4-BE49-F238E27FC236}">
                <a16:creationId xmlns:a16="http://schemas.microsoft.com/office/drawing/2014/main" id="{937E1D56-1FFD-492E-9924-AE22B4C651F0}"/>
              </a:ext>
            </a:extLst>
          </p:cNvPr>
          <p:cNvSpPr/>
          <p:nvPr/>
        </p:nvSpPr>
        <p:spPr>
          <a:xfrm>
            <a:off x="6638925" y="142874"/>
            <a:ext cx="1485900" cy="511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10" name="TextBox 9">
            <a:extLst>
              <a:ext uri="{FF2B5EF4-FFF2-40B4-BE49-F238E27FC236}">
                <a16:creationId xmlns:a16="http://schemas.microsoft.com/office/drawing/2014/main" id="{8E21040B-2375-4954-B804-97D33CF82811}"/>
              </a:ext>
            </a:extLst>
          </p:cNvPr>
          <p:cNvSpPr txBox="1"/>
          <p:nvPr/>
        </p:nvSpPr>
        <p:spPr>
          <a:xfrm>
            <a:off x="590550" y="4200525"/>
            <a:ext cx="10829925" cy="1200329"/>
          </a:xfrm>
          <a:prstGeom prst="rect">
            <a:avLst/>
          </a:prstGeom>
          <a:noFill/>
        </p:spPr>
        <p:txBody>
          <a:bodyPr wrap="square" rtlCol="0">
            <a:spAutoFit/>
          </a:bodyPr>
          <a:lstStyle/>
          <a:p>
            <a:r>
              <a:rPr lang="en-US" dirty="0"/>
              <a:t>Cross Join- The tables are joined without any condition which means every row of 1 table will be joined with every other row of the second table</a:t>
            </a:r>
          </a:p>
          <a:p>
            <a:endParaRPr lang="en-US" dirty="0"/>
          </a:p>
          <a:p>
            <a:r>
              <a:rPr lang="en-US" dirty="0"/>
              <a:t>If T1 has X and T2 has Y rows then T1 cross join with T2 will give you X multiplied by Y</a:t>
            </a:r>
          </a:p>
        </p:txBody>
      </p:sp>
    </p:spTree>
    <p:extLst>
      <p:ext uri="{BB962C8B-B14F-4D97-AF65-F5344CB8AC3E}">
        <p14:creationId xmlns:p14="http://schemas.microsoft.com/office/powerpoint/2010/main" val="42179214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4867C39C-64E7-48C9-89BF-0A481F02A2E5}"/>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712" name="think-cell Slide" r:id="rId4" imgW="395" imgH="396" progId="TCLayout.ActiveDocument.1">
                  <p:embed/>
                </p:oleObj>
              </mc:Choice>
              <mc:Fallback>
                <p:oleObj name="think-cell Slide" r:id="rId4" imgW="395" imgH="396" progId="TCLayout.ActiveDocument.1">
                  <p:embed/>
                  <p:pic>
                    <p:nvPicPr>
                      <p:cNvPr id="6" name="Object 5" hidden="1">
                        <a:extLst>
                          <a:ext uri="{FF2B5EF4-FFF2-40B4-BE49-F238E27FC236}">
                            <a16:creationId xmlns:a16="http://schemas.microsoft.com/office/drawing/2014/main" id="{4867C39C-64E7-48C9-89BF-0A481F02A2E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4" name="Table 4">
            <a:extLst>
              <a:ext uri="{FF2B5EF4-FFF2-40B4-BE49-F238E27FC236}">
                <a16:creationId xmlns:a16="http://schemas.microsoft.com/office/drawing/2014/main" id="{D786DFF3-AD67-4DC2-A407-28226105645B}"/>
              </a:ext>
            </a:extLst>
          </p:cNvPr>
          <p:cNvGraphicFramePr>
            <a:graphicFrameLocks noGrp="1"/>
          </p:cNvGraphicFramePr>
          <p:nvPr>
            <p:ph idx="1"/>
          </p:nvPr>
        </p:nvGraphicFramePr>
        <p:xfrm>
          <a:off x="838200" y="749300"/>
          <a:ext cx="3924300" cy="2670176"/>
        </p:xfrm>
        <a:graphic>
          <a:graphicData uri="http://schemas.openxmlformats.org/drawingml/2006/table">
            <a:tbl>
              <a:tblPr firstRow="1" bandRow="1">
                <a:tableStyleId>{5C22544A-7EE6-4342-B048-85BDC9FD1C3A}</a:tableStyleId>
              </a:tblPr>
              <a:tblGrid>
                <a:gridCol w="1962150">
                  <a:extLst>
                    <a:ext uri="{9D8B030D-6E8A-4147-A177-3AD203B41FA5}">
                      <a16:colId xmlns:a16="http://schemas.microsoft.com/office/drawing/2014/main" val="4019573275"/>
                    </a:ext>
                  </a:extLst>
                </a:gridCol>
                <a:gridCol w="1962150">
                  <a:extLst>
                    <a:ext uri="{9D8B030D-6E8A-4147-A177-3AD203B41FA5}">
                      <a16:colId xmlns:a16="http://schemas.microsoft.com/office/drawing/2014/main" val="2615740788"/>
                    </a:ext>
                  </a:extLst>
                </a:gridCol>
              </a:tblGrid>
              <a:tr h="667544">
                <a:tc>
                  <a:txBody>
                    <a:bodyPr/>
                    <a:lstStyle/>
                    <a:p>
                      <a:r>
                        <a:rPr lang="en-US" dirty="0"/>
                        <a:t>C1</a:t>
                      </a:r>
                    </a:p>
                  </a:txBody>
                  <a:tcPr/>
                </a:tc>
                <a:tc>
                  <a:txBody>
                    <a:bodyPr/>
                    <a:lstStyle/>
                    <a:p>
                      <a:r>
                        <a:rPr lang="en-US" dirty="0"/>
                        <a:t>C2</a:t>
                      </a:r>
                    </a:p>
                  </a:txBody>
                  <a:tcPr/>
                </a:tc>
                <a:extLst>
                  <a:ext uri="{0D108BD9-81ED-4DB2-BD59-A6C34878D82A}">
                    <a16:rowId xmlns:a16="http://schemas.microsoft.com/office/drawing/2014/main" val="4206505055"/>
                  </a:ext>
                </a:extLst>
              </a:tr>
              <a:tr h="667544">
                <a:tc>
                  <a:txBody>
                    <a:bodyPr/>
                    <a:lstStyle/>
                    <a:p>
                      <a:r>
                        <a:rPr lang="en-US" dirty="0"/>
                        <a:t>1</a:t>
                      </a:r>
                    </a:p>
                  </a:txBody>
                  <a:tcPr/>
                </a:tc>
                <a:tc>
                  <a:txBody>
                    <a:bodyPr/>
                    <a:lstStyle/>
                    <a:p>
                      <a:r>
                        <a:rPr lang="en-US" dirty="0"/>
                        <a:t>A</a:t>
                      </a:r>
                    </a:p>
                  </a:txBody>
                  <a:tcPr/>
                </a:tc>
                <a:extLst>
                  <a:ext uri="{0D108BD9-81ED-4DB2-BD59-A6C34878D82A}">
                    <a16:rowId xmlns:a16="http://schemas.microsoft.com/office/drawing/2014/main" val="3963259713"/>
                  </a:ext>
                </a:extLst>
              </a:tr>
              <a:tr h="667544">
                <a:tc>
                  <a:txBody>
                    <a:bodyPr/>
                    <a:lstStyle/>
                    <a:p>
                      <a:r>
                        <a:rPr lang="en-US" dirty="0"/>
                        <a:t>2</a:t>
                      </a:r>
                    </a:p>
                  </a:txBody>
                  <a:tcPr/>
                </a:tc>
                <a:tc>
                  <a:txBody>
                    <a:bodyPr/>
                    <a:lstStyle/>
                    <a:p>
                      <a:r>
                        <a:rPr lang="en-US" dirty="0"/>
                        <a:t>B</a:t>
                      </a:r>
                    </a:p>
                  </a:txBody>
                  <a:tcPr/>
                </a:tc>
                <a:extLst>
                  <a:ext uri="{0D108BD9-81ED-4DB2-BD59-A6C34878D82A}">
                    <a16:rowId xmlns:a16="http://schemas.microsoft.com/office/drawing/2014/main" val="1187912437"/>
                  </a:ext>
                </a:extLst>
              </a:tr>
              <a:tr h="667544">
                <a:tc>
                  <a:txBody>
                    <a:bodyPr/>
                    <a:lstStyle/>
                    <a:p>
                      <a:r>
                        <a:rPr lang="en-US" dirty="0"/>
                        <a:t>3</a:t>
                      </a:r>
                    </a:p>
                  </a:txBody>
                  <a:tcPr/>
                </a:tc>
                <a:tc>
                  <a:txBody>
                    <a:bodyPr/>
                    <a:lstStyle/>
                    <a:p>
                      <a:r>
                        <a:rPr lang="en-US" dirty="0"/>
                        <a:t>c</a:t>
                      </a:r>
                    </a:p>
                  </a:txBody>
                  <a:tcPr/>
                </a:tc>
                <a:extLst>
                  <a:ext uri="{0D108BD9-81ED-4DB2-BD59-A6C34878D82A}">
                    <a16:rowId xmlns:a16="http://schemas.microsoft.com/office/drawing/2014/main" val="2794737301"/>
                  </a:ext>
                </a:extLst>
              </a:tr>
            </a:tbl>
          </a:graphicData>
        </a:graphic>
      </p:graphicFrame>
      <p:sp>
        <p:nvSpPr>
          <p:cNvPr id="7" name="Oval 6">
            <a:extLst>
              <a:ext uri="{FF2B5EF4-FFF2-40B4-BE49-F238E27FC236}">
                <a16:creationId xmlns:a16="http://schemas.microsoft.com/office/drawing/2014/main" id="{5FB8913D-764B-4F6D-946E-5DBA50209204}"/>
              </a:ext>
            </a:extLst>
          </p:cNvPr>
          <p:cNvSpPr/>
          <p:nvPr/>
        </p:nvSpPr>
        <p:spPr>
          <a:xfrm>
            <a:off x="1857375" y="161924"/>
            <a:ext cx="1485900" cy="511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graphicFrame>
        <p:nvGraphicFramePr>
          <p:cNvPr id="8" name="Table 4">
            <a:extLst>
              <a:ext uri="{FF2B5EF4-FFF2-40B4-BE49-F238E27FC236}">
                <a16:creationId xmlns:a16="http://schemas.microsoft.com/office/drawing/2014/main" id="{832377A3-50EF-4D39-9931-ED712F690685}"/>
              </a:ext>
            </a:extLst>
          </p:cNvPr>
          <p:cNvGraphicFramePr>
            <a:graphicFrameLocks/>
          </p:cNvGraphicFramePr>
          <p:nvPr/>
        </p:nvGraphicFramePr>
        <p:xfrm>
          <a:off x="5600700" y="673100"/>
          <a:ext cx="3829050" cy="2746376"/>
        </p:xfrm>
        <a:graphic>
          <a:graphicData uri="http://schemas.openxmlformats.org/drawingml/2006/table">
            <a:tbl>
              <a:tblPr firstRow="1" bandRow="1">
                <a:tableStyleId>{5C22544A-7EE6-4342-B048-85BDC9FD1C3A}</a:tableStyleId>
              </a:tblPr>
              <a:tblGrid>
                <a:gridCol w="1914525">
                  <a:extLst>
                    <a:ext uri="{9D8B030D-6E8A-4147-A177-3AD203B41FA5}">
                      <a16:colId xmlns:a16="http://schemas.microsoft.com/office/drawing/2014/main" val="4019573275"/>
                    </a:ext>
                  </a:extLst>
                </a:gridCol>
                <a:gridCol w="1914525">
                  <a:extLst>
                    <a:ext uri="{9D8B030D-6E8A-4147-A177-3AD203B41FA5}">
                      <a16:colId xmlns:a16="http://schemas.microsoft.com/office/drawing/2014/main" val="2615740788"/>
                    </a:ext>
                  </a:extLst>
                </a:gridCol>
              </a:tblGrid>
              <a:tr h="686594">
                <a:tc>
                  <a:txBody>
                    <a:bodyPr/>
                    <a:lstStyle/>
                    <a:p>
                      <a:r>
                        <a:rPr lang="en-US" dirty="0"/>
                        <a:t>C1</a:t>
                      </a:r>
                    </a:p>
                  </a:txBody>
                  <a:tcPr/>
                </a:tc>
                <a:tc>
                  <a:txBody>
                    <a:bodyPr/>
                    <a:lstStyle/>
                    <a:p>
                      <a:r>
                        <a:rPr lang="en-US" dirty="0"/>
                        <a:t>c3</a:t>
                      </a:r>
                    </a:p>
                  </a:txBody>
                  <a:tcPr/>
                </a:tc>
                <a:extLst>
                  <a:ext uri="{0D108BD9-81ED-4DB2-BD59-A6C34878D82A}">
                    <a16:rowId xmlns:a16="http://schemas.microsoft.com/office/drawing/2014/main" val="4206505055"/>
                  </a:ext>
                </a:extLst>
              </a:tr>
              <a:tr h="686594">
                <a:tc>
                  <a:txBody>
                    <a:bodyPr/>
                    <a:lstStyle/>
                    <a:p>
                      <a:r>
                        <a:rPr lang="en-US" dirty="0"/>
                        <a:t>3</a:t>
                      </a:r>
                    </a:p>
                  </a:txBody>
                  <a:tcPr/>
                </a:tc>
                <a:tc>
                  <a:txBody>
                    <a:bodyPr/>
                    <a:lstStyle/>
                    <a:p>
                      <a:r>
                        <a:rPr lang="en-US" dirty="0"/>
                        <a:t>X</a:t>
                      </a:r>
                    </a:p>
                  </a:txBody>
                  <a:tcPr/>
                </a:tc>
                <a:extLst>
                  <a:ext uri="{0D108BD9-81ED-4DB2-BD59-A6C34878D82A}">
                    <a16:rowId xmlns:a16="http://schemas.microsoft.com/office/drawing/2014/main" val="3963259713"/>
                  </a:ext>
                </a:extLst>
              </a:tr>
              <a:tr h="686594">
                <a:tc>
                  <a:txBody>
                    <a:bodyPr/>
                    <a:lstStyle/>
                    <a:p>
                      <a:r>
                        <a:rPr lang="en-US" dirty="0"/>
                        <a:t>4</a:t>
                      </a:r>
                    </a:p>
                  </a:txBody>
                  <a:tcPr/>
                </a:tc>
                <a:tc>
                  <a:txBody>
                    <a:bodyPr/>
                    <a:lstStyle/>
                    <a:p>
                      <a:r>
                        <a:rPr lang="en-US" dirty="0"/>
                        <a:t>Y</a:t>
                      </a:r>
                    </a:p>
                  </a:txBody>
                  <a:tcPr/>
                </a:tc>
                <a:extLst>
                  <a:ext uri="{0D108BD9-81ED-4DB2-BD59-A6C34878D82A}">
                    <a16:rowId xmlns:a16="http://schemas.microsoft.com/office/drawing/2014/main" val="1187912437"/>
                  </a:ext>
                </a:extLst>
              </a:tr>
              <a:tr h="686594">
                <a:tc>
                  <a:txBody>
                    <a:bodyPr/>
                    <a:lstStyle/>
                    <a:p>
                      <a:r>
                        <a:rPr lang="en-US" dirty="0"/>
                        <a:t>5</a:t>
                      </a:r>
                    </a:p>
                  </a:txBody>
                  <a:tcPr/>
                </a:tc>
                <a:tc>
                  <a:txBody>
                    <a:bodyPr/>
                    <a:lstStyle/>
                    <a:p>
                      <a:r>
                        <a:rPr lang="en-US" dirty="0"/>
                        <a:t>z</a:t>
                      </a:r>
                    </a:p>
                  </a:txBody>
                  <a:tcPr/>
                </a:tc>
                <a:extLst>
                  <a:ext uri="{0D108BD9-81ED-4DB2-BD59-A6C34878D82A}">
                    <a16:rowId xmlns:a16="http://schemas.microsoft.com/office/drawing/2014/main" val="2794737301"/>
                  </a:ext>
                </a:extLst>
              </a:tr>
            </a:tbl>
          </a:graphicData>
        </a:graphic>
      </p:graphicFrame>
      <p:sp>
        <p:nvSpPr>
          <p:cNvPr id="9" name="Oval 8">
            <a:extLst>
              <a:ext uri="{FF2B5EF4-FFF2-40B4-BE49-F238E27FC236}">
                <a16:creationId xmlns:a16="http://schemas.microsoft.com/office/drawing/2014/main" id="{937E1D56-1FFD-492E-9924-AE22B4C651F0}"/>
              </a:ext>
            </a:extLst>
          </p:cNvPr>
          <p:cNvSpPr/>
          <p:nvPr/>
        </p:nvSpPr>
        <p:spPr>
          <a:xfrm>
            <a:off x="6638925" y="142874"/>
            <a:ext cx="1485900" cy="511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10" name="TextBox 9">
            <a:extLst>
              <a:ext uri="{FF2B5EF4-FFF2-40B4-BE49-F238E27FC236}">
                <a16:creationId xmlns:a16="http://schemas.microsoft.com/office/drawing/2014/main" id="{8E21040B-2375-4954-B804-97D33CF82811}"/>
              </a:ext>
            </a:extLst>
          </p:cNvPr>
          <p:cNvSpPr txBox="1"/>
          <p:nvPr/>
        </p:nvSpPr>
        <p:spPr>
          <a:xfrm>
            <a:off x="590550" y="4200525"/>
            <a:ext cx="10829925" cy="1200329"/>
          </a:xfrm>
          <a:prstGeom prst="rect">
            <a:avLst/>
          </a:prstGeom>
          <a:noFill/>
        </p:spPr>
        <p:txBody>
          <a:bodyPr wrap="square" rtlCol="0">
            <a:spAutoFit/>
          </a:bodyPr>
          <a:lstStyle/>
          <a:p>
            <a:r>
              <a:rPr lang="en-US" dirty="0"/>
              <a:t>Inner Join- In Inner Join we join the two tables based on some equality condition. Inner join returns only those rows which satisfy matching conditions</a:t>
            </a:r>
          </a:p>
          <a:p>
            <a:endParaRPr lang="en-US" dirty="0"/>
          </a:p>
          <a:p>
            <a:r>
              <a:rPr lang="en-US" dirty="0"/>
              <a:t>-Equality Condition-T1.c1=T2.c1</a:t>
            </a:r>
          </a:p>
        </p:txBody>
      </p:sp>
    </p:spTree>
    <p:extLst>
      <p:ext uri="{BB962C8B-B14F-4D97-AF65-F5344CB8AC3E}">
        <p14:creationId xmlns:p14="http://schemas.microsoft.com/office/powerpoint/2010/main" val="3504458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C7C83929-7AEE-4934-8BB2-9BE717BFEC26}"/>
              </a:ext>
            </a:extLst>
          </p:cNvPr>
          <p:cNvGraphicFramePr>
            <a:graphicFrameLocks noChangeAspect="1"/>
          </p:cNvGraphicFramePr>
          <p:nvPr>
            <p:custDataLst>
              <p:tags r:id="rId2"/>
            </p:custDataLst>
            <p:extLst>
              <p:ext uri="{D42A27DB-BD31-4B8C-83A1-F6EECF244321}">
                <p14:modId xmlns:p14="http://schemas.microsoft.com/office/powerpoint/2010/main" val="33885816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299" name="think-cell Slide" r:id="rId4" imgW="395" imgH="394" progId="TCLayout.ActiveDocument.1">
                  <p:embed/>
                </p:oleObj>
              </mc:Choice>
              <mc:Fallback>
                <p:oleObj name="think-cell Slide" r:id="rId4" imgW="395" imgH="394"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D9B3C2F6-4416-4F1F-B0F0-50614D0EEF2E}"/>
              </a:ext>
            </a:extLst>
          </p:cNvPr>
          <p:cNvSpPr>
            <a:spLocks noGrp="1"/>
          </p:cNvSpPr>
          <p:nvPr>
            <p:ph type="title"/>
          </p:nvPr>
        </p:nvSpPr>
        <p:spPr/>
        <p:txBody>
          <a:bodyPr/>
          <a:lstStyle/>
          <a:p>
            <a:r>
              <a:rPr lang="en-US" dirty="0"/>
              <a:t>Terminologies</a:t>
            </a:r>
          </a:p>
        </p:txBody>
      </p:sp>
      <p:sp>
        <p:nvSpPr>
          <p:cNvPr id="3" name="Content Placeholder 2">
            <a:extLst>
              <a:ext uri="{FF2B5EF4-FFF2-40B4-BE49-F238E27FC236}">
                <a16:creationId xmlns:a16="http://schemas.microsoft.com/office/drawing/2014/main" id="{9C6BC91D-41CA-4964-9777-102B4F5CBE28}"/>
              </a:ext>
            </a:extLst>
          </p:cNvPr>
          <p:cNvSpPr>
            <a:spLocks noGrp="1"/>
          </p:cNvSpPr>
          <p:nvPr>
            <p:ph idx="1"/>
          </p:nvPr>
        </p:nvSpPr>
        <p:spPr/>
        <p:txBody>
          <a:bodyPr/>
          <a:lstStyle/>
          <a:p>
            <a:r>
              <a:rPr lang="en-US" dirty="0"/>
              <a:t>Data – Any information or facts</a:t>
            </a:r>
          </a:p>
          <a:p>
            <a:r>
              <a:rPr lang="en-US" dirty="0"/>
              <a:t>Database- Collection of Data</a:t>
            </a:r>
          </a:p>
          <a:p>
            <a:r>
              <a:rPr lang="en-US" dirty="0"/>
              <a:t>Database Management System (DBMS)- it is a software to manage data for e.g. Excel</a:t>
            </a:r>
          </a:p>
          <a:p>
            <a:r>
              <a:rPr lang="en-US" dirty="0"/>
              <a:t>RDBMS- Relational Database Management System – It is a DBMS on which you can define Relationship</a:t>
            </a:r>
          </a:p>
        </p:txBody>
      </p:sp>
    </p:spTree>
    <p:extLst>
      <p:ext uri="{BB962C8B-B14F-4D97-AF65-F5344CB8AC3E}">
        <p14:creationId xmlns:p14="http://schemas.microsoft.com/office/powerpoint/2010/main" val="22324772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4867C39C-64E7-48C9-89BF-0A481F02A2E5}"/>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736" name="think-cell Slide" r:id="rId4" imgW="395" imgH="396" progId="TCLayout.ActiveDocument.1">
                  <p:embed/>
                </p:oleObj>
              </mc:Choice>
              <mc:Fallback>
                <p:oleObj name="think-cell Slide" r:id="rId4" imgW="395" imgH="396" progId="TCLayout.ActiveDocument.1">
                  <p:embed/>
                  <p:pic>
                    <p:nvPicPr>
                      <p:cNvPr id="6" name="Object 5" hidden="1">
                        <a:extLst>
                          <a:ext uri="{FF2B5EF4-FFF2-40B4-BE49-F238E27FC236}">
                            <a16:creationId xmlns:a16="http://schemas.microsoft.com/office/drawing/2014/main" id="{4867C39C-64E7-48C9-89BF-0A481F02A2E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4" name="Table 4">
            <a:extLst>
              <a:ext uri="{FF2B5EF4-FFF2-40B4-BE49-F238E27FC236}">
                <a16:creationId xmlns:a16="http://schemas.microsoft.com/office/drawing/2014/main" id="{D786DFF3-AD67-4DC2-A407-28226105645B}"/>
              </a:ext>
            </a:extLst>
          </p:cNvPr>
          <p:cNvGraphicFramePr>
            <a:graphicFrameLocks noGrp="1"/>
          </p:cNvGraphicFramePr>
          <p:nvPr>
            <p:ph idx="1"/>
            <p:extLst>
              <p:ext uri="{D42A27DB-BD31-4B8C-83A1-F6EECF244321}">
                <p14:modId xmlns:p14="http://schemas.microsoft.com/office/powerpoint/2010/main" val="246468920"/>
              </p:ext>
            </p:extLst>
          </p:nvPr>
        </p:nvGraphicFramePr>
        <p:xfrm>
          <a:off x="838200" y="749300"/>
          <a:ext cx="3924300" cy="2443957"/>
        </p:xfrm>
        <a:graphic>
          <a:graphicData uri="http://schemas.openxmlformats.org/drawingml/2006/table">
            <a:tbl>
              <a:tblPr firstRow="1" bandRow="1">
                <a:tableStyleId>{5C22544A-7EE6-4342-B048-85BDC9FD1C3A}</a:tableStyleId>
              </a:tblPr>
              <a:tblGrid>
                <a:gridCol w="1962150">
                  <a:extLst>
                    <a:ext uri="{9D8B030D-6E8A-4147-A177-3AD203B41FA5}">
                      <a16:colId xmlns:a16="http://schemas.microsoft.com/office/drawing/2014/main" val="4019573275"/>
                    </a:ext>
                  </a:extLst>
                </a:gridCol>
                <a:gridCol w="1962150">
                  <a:extLst>
                    <a:ext uri="{9D8B030D-6E8A-4147-A177-3AD203B41FA5}">
                      <a16:colId xmlns:a16="http://schemas.microsoft.com/office/drawing/2014/main" val="2615740788"/>
                    </a:ext>
                  </a:extLst>
                </a:gridCol>
              </a:tblGrid>
              <a:tr h="441325">
                <a:tc>
                  <a:txBody>
                    <a:bodyPr/>
                    <a:lstStyle/>
                    <a:p>
                      <a:r>
                        <a:rPr lang="en-US" dirty="0"/>
                        <a:t>C1</a:t>
                      </a:r>
                    </a:p>
                  </a:txBody>
                  <a:tcPr/>
                </a:tc>
                <a:tc>
                  <a:txBody>
                    <a:bodyPr/>
                    <a:lstStyle/>
                    <a:p>
                      <a:r>
                        <a:rPr lang="en-US" dirty="0"/>
                        <a:t>C2</a:t>
                      </a:r>
                    </a:p>
                  </a:txBody>
                  <a:tcPr/>
                </a:tc>
                <a:extLst>
                  <a:ext uri="{0D108BD9-81ED-4DB2-BD59-A6C34878D82A}">
                    <a16:rowId xmlns:a16="http://schemas.microsoft.com/office/drawing/2014/main" val="4206505055"/>
                  </a:ext>
                </a:extLst>
              </a:tr>
              <a:tr h="667544">
                <a:tc>
                  <a:txBody>
                    <a:bodyPr/>
                    <a:lstStyle/>
                    <a:p>
                      <a:r>
                        <a:rPr lang="en-US" dirty="0"/>
                        <a:t>1</a:t>
                      </a:r>
                    </a:p>
                  </a:txBody>
                  <a:tcPr/>
                </a:tc>
                <a:tc>
                  <a:txBody>
                    <a:bodyPr/>
                    <a:lstStyle/>
                    <a:p>
                      <a:r>
                        <a:rPr lang="en-US" dirty="0"/>
                        <a:t>A</a:t>
                      </a:r>
                    </a:p>
                  </a:txBody>
                  <a:tcPr/>
                </a:tc>
                <a:extLst>
                  <a:ext uri="{0D108BD9-81ED-4DB2-BD59-A6C34878D82A}">
                    <a16:rowId xmlns:a16="http://schemas.microsoft.com/office/drawing/2014/main" val="3963259713"/>
                  </a:ext>
                </a:extLst>
              </a:tr>
              <a:tr h="667544">
                <a:tc>
                  <a:txBody>
                    <a:bodyPr/>
                    <a:lstStyle/>
                    <a:p>
                      <a:r>
                        <a:rPr lang="en-US" dirty="0"/>
                        <a:t>2</a:t>
                      </a:r>
                    </a:p>
                  </a:txBody>
                  <a:tcPr/>
                </a:tc>
                <a:tc>
                  <a:txBody>
                    <a:bodyPr/>
                    <a:lstStyle/>
                    <a:p>
                      <a:r>
                        <a:rPr lang="en-US" dirty="0"/>
                        <a:t>B</a:t>
                      </a:r>
                    </a:p>
                  </a:txBody>
                  <a:tcPr/>
                </a:tc>
                <a:extLst>
                  <a:ext uri="{0D108BD9-81ED-4DB2-BD59-A6C34878D82A}">
                    <a16:rowId xmlns:a16="http://schemas.microsoft.com/office/drawing/2014/main" val="1187912437"/>
                  </a:ext>
                </a:extLst>
              </a:tr>
              <a:tr h="667544">
                <a:tc>
                  <a:txBody>
                    <a:bodyPr/>
                    <a:lstStyle/>
                    <a:p>
                      <a:r>
                        <a:rPr lang="en-US" dirty="0">
                          <a:highlight>
                            <a:srgbClr val="FFFF00"/>
                          </a:highlight>
                        </a:rPr>
                        <a:t>3</a:t>
                      </a:r>
                    </a:p>
                  </a:txBody>
                  <a:tcPr/>
                </a:tc>
                <a:tc>
                  <a:txBody>
                    <a:bodyPr/>
                    <a:lstStyle/>
                    <a:p>
                      <a:r>
                        <a:rPr lang="en-US" dirty="0">
                          <a:highlight>
                            <a:srgbClr val="FFFF00"/>
                          </a:highlight>
                        </a:rPr>
                        <a:t>c</a:t>
                      </a:r>
                    </a:p>
                  </a:txBody>
                  <a:tcPr/>
                </a:tc>
                <a:extLst>
                  <a:ext uri="{0D108BD9-81ED-4DB2-BD59-A6C34878D82A}">
                    <a16:rowId xmlns:a16="http://schemas.microsoft.com/office/drawing/2014/main" val="2794737301"/>
                  </a:ext>
                </a:extLst>
              </a:tr>
            </a:tbl>
          </a:graphicData>
        </a:graphic>
      </p:graphicFrame>
      <p:sp>
        <p:nvSpPr>
          <p:cNvPr id="7" name="Oval 6">
            <a:extLst>
              <a:ext uri="{FF2B5EF4-FFF2-40B4-BE49-F238E27FC236}">
                <a16:creationId xmlns:a16="http://schemas.microsoft.com/office/drawing/2014/main" id="{5FB8913D-764B-4F6D-946E-5DBA50209204}"/>
              </a:ext>
            </a:extLst>
          </p:cNvPr>
          <p:cNvSpPr/>
          <p:nvPr/>
        </p:nvSpPr>
        <p:spPr>
          <a:xfrm>
            <a:off x="1857375" y="161924"/>
            <a:ext cx="1485900" cy="511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graphicFrame>
        <p:nvGraphicFramePr>
          <p:cNvPr id="8" name="Table 4">
            <a:extLst>
              <a:ext uri="{FF2B5EF4-FFF2-40B4-BE49-F238E27FC236}">
                <a16:creationId xmlns:a16="http://schemas.microsoft.com/office/drawing/2014/main" id="{832377A3-50EF-4D39-9931-ED712F690685}"/>
              </a:ext>
            </a:extLst>
          </p:cNvPr>
          <p:cNvGraphicFramePr>
            <a:graphicFrameLocks/>
          </p:cNvGraphicFramePr>
          <p:nvPr/>
        </p:nvGraphicFramePr>
        <p:xfrm>
          <a:off x="5600700" y="673100"/>
          <a:ext cx="3829050" cy="2746376"/>
        </p:xfrm>
        <a:graphic>
          <a:graphicData uri="http://schemas.openxmlformats.org/drawingml/2006/table">
            <a:tbl>
              <a:tblPr firstRow="1" bandRow="1">
                <a:tableStyleId>{5C22544A-7EE6-4342-B048-85BDC9FD1C3A}</a:tableStyleId>
              </a:tblPr>
              <a:tblGrid>
                <a:gridCol w="1914525">
                  <a:extLst>
                    <a:ext uri="{9D8B030D-6E8A-4147-A177-3AD203B41FA5}">
                      <a16:colId xmlns:a16="http://schemas.microsoft.com/office/drawing/2014/main" val="4019573275"/>
                    </a:ext>
                  </a:extLst>
                </a:gridCol>
                <a:gridCol w="1914525">
                  <a:extLst>
                    <a:ext uri="{9D8B030D-6E8A-4147-A177-3AD203B41FA5}">
                      <a16:colId xmlns:a16="http://schemas.microsoft.com/office/drawing/2014/main" val="2615740788"/>
                    </a:ext>
                  </a:extLst>
                </a:gridCol>
              </a:tblGrid>
              <a:tr h="686594">
                <a:tc>
                  <a:txBody>
                    <a:bodyPr/>
                    <a:lstStyle/>
                    <a:p>
                      <a:r>
                        <a:rPr lang="en-US" dirty="0"/>
                        <a:t>C1</a:t>
                      </a:r>
                    </a:p>
                  </a:txBody>
                  <a:tcPr/>
                </a:tc>
                <a:tc>
                  <a:txBody>
                    <a:bodyPr/>
                    <a:lstStyle/>
                    <a:p>
                      <a:r>
                        <a:rPr lang="en-US" dirty="0"/>
                        <a:t>c3</a:t>
                      </a:r>
                    </a:p>
                  </a:txBody>
                  <a:tcPr/>
                </a:tc>
                <a:extLst>
                  <a:ext uri="{0D108BD9-81ED-4DB2-BD59-A6C34878D82A}">
                    <a16:rowId xmlns:a16="http://schemas.microsoft.com/office/drawing/2014/main" val="4206505055"/>
                  </a:ext>
                </a:extLst>
              </a:tr>
              <a:tr h="686594">
                <a:tc>
                  <a:txBody>
                    <a:bodyPr/>
                    <a:lstStyle/>
                    <a:p>
                      <a:r>
                        <a:rPr lang="en-US" dirty="0"/>
                        <a:t>3</a:t>
                      </a:r>
                    </a:p>
                  </a:txBody>
                  <a:tcPr/>
                </a:tc>
                <a:tc>
                  <a:txBody>
                    <a:bodyPr/>
                    <a:lstStyle/>
                    <a:p>
                      <a:r>
                        <a:rPr lang="en-US" dirty="0"/>
                        <a:t>X</a:t>
                      </a:r>
                    </a:p>
                  </a:txBody>
                  <a:tcPr/>
                </a:tc>
                <a:extLst>
                  <a:ext uri="{0D108BD9-81ED-4DB2-BD59-A6C34878D82A}">
                    <a16:rowId xmlns:a16="http://schemas.microsoft.com/office/drawing/2014/main" val="3963259713"/>
                  </a:ext>
                </a:extLst>
              </a:tr>
              <a:tr h="686594">
                <a:tc>
                  <a:txBody>
                    <a:bodyPr/>
                    <a:lstStyle/>
                    <a:p>
                      <a:r>
                        <a:rPr lang="en-US" dirty="0"/>
                        <a:t>4</a:t>
                      </a:r>
                    </a:p>
                  </a:txBody>
                  <a:tcPr/>
                </a:tc>
                <a:tc>
                  <a:txBody>
                    <a:bodyPr/>
                    <a:lstStyle/>
                    <a:p>
                      <a:r>
                        <a:rPr lang="en-US" dirty="0"/>
                        <a:t>Y</a:t>
                      </a:r>
                    </a:p>
                  </a:txBody>
                  <a:tcPr/>
                </a:tc>
                <a:extLst>
                  <a:ext uri="{0D108BD9-81ED-4DB2-BD59-A6C34878D82A}">
                    <a16:rowId xmlns:a16="http://schemas.microsoft.com/office/drawing/2014/main" val="1187912437"/>
                  </a:ext>
                </a:extLst>
              </a:tr>
              <a:tr h="686594">
                <a:tc>
                  <a:txBody>
                    <a:bodyPr/>
                    <a:lstStyle/>
                    <a:p>
                      <a:r>
                        <a:rPr lang="en-US" dirty="0"/>
                        <a:t>5</a:t>
                      </a:r>
                    </a:p>
                  </a:txBody>
                  <a:tcPr/>
                </a:tc>
                <a:tc>
                  <a:txBody>
                    <a:bodyPr/>
                    <a:lstStyle/>
                    <a:p>
                      <a:r>
                        <a:rPr lang="en-US" dirty="0"/>
                        <a:t>z</a:t>
                      </a:r>
                    </a:p>
                  </a:txBody>
                  <a:tcPr/>
                </a:tc>
                <a:extLst>
                  <a:ext uri="{0D108BD9-81ED-4DB2-BD59-A6C34878D82A}">
                    <a16:rowId xmlns:a16="http://schemas.microsoft.com/office/drawing/2014/main" val="2794737301"/>
                  </a:ext>
                </a:extLst>
              </a:tr>
            </a:tbl>
          </a:graphicData>
        </a:graphic>
      </p:graphicFrame>
      <p:sp>
        <p:nvSpPr>
          <p:cNvPr id="9" name="Oval 8">
            <a:extLst>
              <a:ext uri="{FF2B5EF4-FFF2-40B4-BE49-F238E27FC236}">
                <a16:creationId xmlns:a16="http://schemas.microsoft.com/office/drawing/2014/main" id="{937E1D56-1FFD-492E-9924-AE22B4C651F0}"/>
              </a:ext>
            </a:extLst>
          </p:cNvPr>
          <p:cNvSpPr/>
          <p:nvPr/>
        </p:nvSpPr>
        <p:spPr>
          <a:xfrm>
            <a:off x="6638925" y="142874"/>
            <a:ext cx="1485900" cy="511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10" name="TextBox 9">
            <a:extLst>
              <a:ext uri="{FF2B5EF4-FFF2-40B4-BE49-F238E27FC236}">
                <a16:creationId xmlns:a16="http://schemas.microsoft.com/office/drawing/2014/main" id="{8E21040B-2375-4954-B804-97D33CF82811}"/>
              </a:ext>
            </a:extLst>
          </p:cNvPr>
          <p:cNvSpPr txBox="1"/>
          <p:nvPr/>
        </p:nvSpPr>
        <p:spPr>
          <a:xfrm>
            <a:off x="590550" y="4200525"/>
            <a:ext cx="10829925" cy="3139321"/>
          </a:xfrm>
          <a:prstGeom prst="rect">
            <a:avLst/>
          </a:prstGeom>
          <a:noFill/>
        </p:spPr>
        <p:txBody>
          <a:bodyPr wrap="square" rtlCol="0">
            <a:spAutoFit/>
          </a:bodyPr>
          <a:lstStyle/>
          <a:p>
            <a:r>
              <a:rPr lang="en-US" dirty="0"/>
              <a:t>Left Outer Join- In Left Outer Join we join the two tables based on some </a:t>
            </a:r>
            <a:r>
              <a:rPr lang="en-US" b="1" dirty="0"/>
              <a:t>equality condition</a:t>
            </a:r>
            <a:r>
              <a:rPr lang="en-US" dirty="0"/>
              <a:t>. Left Outer join returns matching rows and also</a:t>
            </a:r>
            <a:r>
              <a:rPr lang="en-US" b="1" dirty="0"/>
              <a:t> left over rows from the left table</a:t>
            </a:r>
          </a:p>
          <a:p>
            <a:endParaRPr lang="en-US" dirty="0"/>
          </a:p>
          <a:p>
            <a:r>
              <a:rPr lang="en-US" dirty="0"/>
              <a:t>Select  * from </a:t>
            </a:r>
          </a:p>
          <a:p>
            <a:r>
              <a:rPr lang="en-US" b="1" dirty="0"/>
              <a:t>T1 Left Join T2– Left Table T1 and Right Table T2</a:t>
            </a:r>
          </a:p>
          <a:p>
            <a:r>
              <a:rPr lang="en-US" dirty="0"/>
              <a:t>On</a:t>
            </a:r>
          </a:p>
          <a:p>
            <a:r>
              <a:rPr lang="en-US" dirty="0"/>
              <a:t>T1.c1=T2.c1</a:t>
            </a:r>
          </a:p>
          <a:p>
            <a:endParaRPr lang="en-US" dirty="0"/>
          </a:p>
          <a:p>
            <a:endParaRPr lang="en-US" dirty="0"/>
          </a:p>
          <a:p>
            <a:endParaRPr lang="en-US" dirty="0"/>
          </a:p>
          <a:p>
            <a:r>
              <a:rPr lang="en-US" dirty="0"/>
              <a:t>-Equality Condition-T1.c1=T2.c1</a:t>
            </a:r>
          </a:p>
        </p:txBody>
      </p:sp>
    </p:spTree>
    <p:extLst>
      <p:ext uri="{BB962C8B-B14F-4D97-AF65-F5344CB8AC3E}">
        <p14:creationId xmlns:p14="http://schemas.microsoft.com/office/powerpoint/2010/main" val="8585431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4867C39C-64E7-48C9-89BF-0A481F02A2E5}"/>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759" name="think-cell Slide" r:id="rId4" imgW="395" imgH="396" progId="TCLayout.ActiveDocument.1">
                  <p:embed/>
                </p:oleObj>
              </mc:Choice>
              <mc:Fallback>
                <p:oleObj name="think-cell Slide" r:id="rId4" imgW="395" imgH="396" progId="TCLayout.ActiveDocument.1">
                  <p:embed/>
                  <p:pic>
                    <p:nvPicPr>
                      <p:cNvPr id="6" name="Object 5" hidden="1">
                        <a:extLst>
                          <a:ext uri="{FF2B5EF4-FFF2-40B4-BE49-F238E27FC236}">
                            <a16:creationId xmlns:a16="http://schemas.microsoft.com/office/drawing/2014/main" id="{4867C39C-64E7-48C9-89BF-0A481F02A2E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4" name="Table 4">
            <a:extLst>
              <a:ext uri="{FF2B5EF4-FFF2-40B4-BE49-F238E27FC236}">
                <a16:creationId xmlns:a16="http://schemas.microsoft.com/office/drawing/2014/main" id="{D786DFF3-AD67-4DC2-A407-28226105645B}"/>
              </a:ext>
            </a:extLst>
          </p:cNvPr>
          <p:cNvGraphicFramePr>
            <a:graphicFrameLocks noGrp="1"/>
          </p:cNvGraphicFramePr>
          <p:nvPr>
            <p:ph idx="1"/>
          </p:nvPr>
        </p:nvGraphicFramePr>
        <p:xfrm>
          <a:off x="838200" y="749300"/>
          <a:ext cx="3924300" cy="2670176"/>
        </p:xfrm>
        <a:graphic>
          <a:graphicData uri="http://schemas.openxmlformats.org/drawingml/2006/table">
            <a:tbl>
              <a:tblPr firstRow="1" bandRow="1">
                <a:tableStyleId>{5C22544A-7EE6-4342-B048-85BDC9FD1C3A}</a:tableStyleId>
              </a:tblPr>
              <a:tblGrid>
                <a:gridCol w="1962150">
                  <a:extLst>
                    <a:ext uri="{9D8B030D-6E8A-4147-A177-3AD203B41FA5}">
                      <a16:colId xmlns:a16="http://schemas.microsoft.com/office/drawing/2014/main" val="4019573275"/>
                    </a:ext>
                  </a:extLst>
                </a:gridCol>
                <a:gridCol w="1962150">
                  <a:extLst>
                    <a:ext uri="{9D8B030D-6E8A-4147-A177-3AD203B41FA5}">
                      <a16:colId xmlns:a16="http://schemas.microsoft.com/office/drawing/2014/main" val="2615740788"/>
                    </a:ext>
                  </a:extLst>
                </a:gridCol>
              </a:tblGrid>
              <a:tr h="667544">
                <a:tc>
                  <a:txBody>
                    <a:bodyPr/>
                    <a:lstStyle/>
                    <a:p>
                      <a:r>
                        <a:rPr lang="en-US" dirty="0"/>
                        <a:t>C1</a:t>
                      </a:r>
                    </a:p>
                  </a:txBody>
                  <a:tcPr/>
                </a:tc>
                <a:tc>
                  <a:txBody>
                    <a:bodyPr/>
                    <a:lstStyle/>
                    <a:p>
                      <a:r>
                        <a:rPr lang="en-US" dirty="0"/>
                        <a:t>C2</a:t>
                      </a:r>
                    </a:p>
                  </a:txBody>
                  <a:tcPr/>
                </a:tc>
                <a:extLst>
                  <a:ext uri="{0D108BD9-81ED-4DB2-BD59-A6C34878D82A}">
                    <a16:rowId xmlns:a16="http://schemas.microsoft.com/office/drawing/2014/main" val="4206505055"/>
                  </a:ext>
                </a:extLst>
              </a:tr>
              <a:tr h="667544">
                <a:tc>
                  <a:txBody>
                    <a:bodyPr/>
                    <a:lstStyle/>
                    <a:p>
                      <a:r>
                        <a:rPr lang="en-US" dirty="0"/>
                        <a:t>1</a:t>
                      </a:r>
                    </a:p>
                  </a:txBody>
                  <a:tcPr/>
                </a:tc>
                <a:tc>
                  <a:txBody>
                    <a:bodyPr/>
                    <a:lstStyle/>
                    <a:p>
                      <a:r>
                        <a:rPr lang="en-US" dirty="0"/>
                        <a:t>A</a:t>
                      </a:r>
                    </a:p>
                  </a:txBody>
                  <a:tcPr/>
                </a:tc>
                <a:extLst>
                  <a:ext uri="{0D108BD9-81ED-4DB2-BD59-A6C34878D82A}">
                    <a16:rowId xmlns:a16="http://schemas.microsoft.com/office/drawing/2014/main" val="3963259713"/>
                  </a:ext>
                </a:extLst>
              </a:tr>
              <a:tr h="667544">
                <a:tc>
                  <a:txBody>
                    <a:bodyPr/>
                    <a:lstStyle/>
                    <a:p>
                      <a:r>
                        <a:rPr lang="en-US" dirty="0"/>
                        <a:t>2</a:t>
                      </a:r>
                    </a:p>
                  </a:txBody>
                  <a:tcPr/>
                </a:tc>
                <a:tc>
                  <a:txBody>
                    <a:bodyPr/>
                    <a:lstStyle/>
                    <a:p>
                      <a:r>
                        <a:rPr lang="en-US" dirty="0"/>
                        <a:t>B</a:t>
                      </a:r>
                    </a:p>
                  </a:txBody>
                  <a:tcPr/>
                </a:tc>
                <a:extLst>
                  <a:ext uri="{0D108BD9-81ED-4DB2-BD59-A6C34878D82A}">
                    <a16:rowId xmlns:a16="http://schemas.microsoft.com/office/drawing/2014/main" val="1187912437"/>
                  </a:ext>
                </a:extLst>
              </a:tr>
              <a:tr h="667544">
                <a:tc>
                  <a:txBody>
                    <a:bodyPr/>
                    <a:lstStyle/>
                    <a:p>
                      <a:r>
                        <a:rPr lang="en-US" dirty="0">
                          <a:highlight>
                            <a:srgbClr val="FFFF00"/>
                          </a:highlight>
                        </a:rPr>
                        <a:t>3</a:t>
                      </a:r>
                    </a:p>
                  </a:txBody>
                  <a:tcPr/>
                </a:tc>
                <a:tc>
                  <a:txBody>
                    <a:bodyPr/>
                    <a:lstStyle/>
                    <a:p>
                      <a:r>
                        <a:rPr lang="en-US" dirty="0">
                          <a:highlight>
                            <a:srgbClr val="FFFF00"/>
                          </a:highlight>
                        </a:rPr>
                        <a:t>c</a:t>
                      </a:r>
                    </a:p>
                  </a:txBody>
                  <a:tcPr/>
                </a:tc>
                <a:extLst>
                  <a:ext uri="{0D108BD9-81ED-4DB2-BD59-A6C34878D82A}">
                    <a16:rowId xmlns:a16="http://schemas.microsoft.com/office/drawing/2014/main" val="2794737301"/>
                  </a:ext>
                </a:extLst>
              </a:tr>
            </a:tbl>
          </a:graphicData>
        </a:graphic>
      </p:graphicFrame>
      <p:sp>
        <p:nvSpPr>
          <p:cNvPr id="7" name="Oval 6">
            <a:extLst>
              <a:ext uri="{FF2B5EF4-FFF2-40B4-BE49-F238E27FC236}">
                <a16:creationId xmlns:a16="http://schemas.microsoft.com/office/drawing/2014/main" id="{5FB8913D-764B-4F6D-946E-5DBA50209204}"/>
              </a:ext>
            </a:extLst>
          </p:cNvPr>
          <p:cNvSpPr/>
          <p:nvPr/>
        </p:nvSpPr>
        <p:spPr>
          <a:xfrm>
            <a:off x="1857375" y="161924"/>
            <a:ext cx="1485900" cy="511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graphicFrame>
        <p:nvGraphicFramePr>
          <p:cNvPr id="8" name="Table 4">
            <a:extLst>
              <a:ext uri="{FF2B5EF4-FFF2-40B4-BE49-F238E27FC236}">
                <a16:creationId xmlns:a16="http://schemas.microsoft.com/office/drawing/2014/main" id="{832377A3-50EF-4D39-9931-ED712F690685}"/>
              </a:ext>
            </a:extLst>
          </p:cNvPr>
          <p:cNvGraphicFramePr>
            <a:graphicFrameLocks/>
          </p:cNvGraphicFramePr>
          <p:nvPr/>
        </p:nvGraphicFramePr>
        <p:xfrm>
          <a:off x="5600700" y="673100"/>
          <a:ext cx="3829050" cy="2746376"/>
        </p:xfrm>
        <a:graphic>
          <a:graphicData uri="http://schemas.openxmlformats.org/drawingml/2006/table">
            <a:tbl>
              <a:tblPr firstRow="1" bandRow="1">
                <a:tableStyleId>{5C22544A-7EE6-4342-B048-85BDC9FD1C3A}</a:tableStyleId>
              </a:tblPr>
              <a:tblGrid>
                <a:gridCol w="1914525">
                  <a:extLst>
                    <a:ext uri="{9D8B030D-6E8A-4147-A177-3AD203B41FA5}">
                      <a16:colId xmlns:a16="http://schemas.microsoft.com/office/drawing/2014/main" val="4019573275"/>
                    </a:ext>
                  </a:extLst>
                </a:gridCol>
                <a:gridCol w="1914525">
                  <a:extLst>
                    <a:ext uri="{9D8B030D-6E8A-4147-A177-3AD203B41FA5}">
                      <a16:colId xmlns:a16="http://schemas.microsoft.com/office/drawing/2014/main" val="2615740788"/>
                    </a:ext>
                  </a:extLst>
                </a:gridCol>
              </a:tblGrid>
              <a:tr h="686594">
                <a:tc>
                  <a:txBody>
                    <a:bodyPr/>
                    <a:lstStyle/>
                    <a:p>
                      <a:r>
                        <a:rPr lang="en-US" dirty="0"/>
                        <a:t>C1</a:t>
                      </a:r>
                    </a:p>
                  </a:txBody>
                  <a:tcPr/>
                </a:tc>
                <a:tc>
                  <a:txBody>
                    <a:bodyPr/>
                    <a:lstStyle/>
                    <a:p>
                      <a:r>
                        <a:rPr lang="en-US" dirty="0"/>
                        <a:t>c3</a:t>
                      </a:r>
                    </a:p>
                  </a:txBody>
                  <a:tcPr/>
                </a:tc>
                <a:extLst>
                  <a:ext uri="{0D108BD9-81ED-4DB2-BD59-A6C34878D82A}">
                    <a16:rowId xmlns:a16="http://schemas.microsoft.com/office/drawing/2014/main" val="4206505055"/>
                  </a:ext>
                </a:extLst>
              </a:tr>
              <a:tr h="686594">
                <a:tc>
                  <a:txBody>
                    <a:bodyPr/>
                    <a:lstStyle/>
                    <a:p>
                      <a:r>
                        <a:rPr lang="en-US" dirty="0"/>
                        <a:t>3</a:t>
                      </a:r>
                    </a:p>
                  </a:txBody>
                  <a:tcPr/>
                </a:tc>
                <a:tc>
                  <a:txBody>
                    <a:bodyPr/>
                    <a:lstStyle/>
                    <a:p>
                      <a:r>
                        <a:rPr lang="en-US" dirty="0"/>
                        <a:t>X</a:t>
                      </a:r>
                    </a:p>
                  </a:txBody>
                  <a:tcPr/>
                </a:tc>
                <a:extLst>
                  <a:ext uri="{0D108BD9-81ED-4DB2-BD59-A6C34878D82A}">
                    <a16:rowId xmlns:a16="http://schemas.microsoft.com/office/drawing/2014/main" val="3963259713"/>
                  </a:ext>
                </a:extLst>
              </a:tr>
              <a:tr h="686594">
                <a:tc>
                  <a:txBody>
                    <a:bodyPr/>
                    <a:lstStyle/>
                    <a:p>
                      <a:r>
                        <a:rPr lang="en-US" dirty="0"/>
                        <a:t>4</a:t>
                      </a:r>
                    </a:p>
                  </a:txBody>
                  <a:tcPr/>
                </a:tc>
                <a:tc>
                  <a:txBody>
                    <a:bodyPr/>
                    <a:lstStyle/>
                    <a:p>
                      <a:r>
                        <a:rPr lang="en-US" dirty="0"/>
                        <a:t>Y</a:t>
                      </a:r>
                    </a:p>
                  </a:txBody>
                  <a:tcPr/>
                </a:tc>
                <a:extLst>
                  <a:ext uri="{0D108BD9-81ED-4DB2-BD59-A6C34878D82A}">
                    <a16:rowId xmlns:a16="http://schemas.microsoft.com/office/drawing/2014/main" val="1187912437"/>
                  </a:ext>
                </a:extLst>
              </a:tr>
              <a:tr h="686594">
                <a:tc>
                  <a:txBody>
                    <a:bodyPr/>
                    <a:lstStyle/>
                    <a:p>
                      <a:r>
                        <a:rPr lang="en-US" dirty="0"/>
                        <a:t>5</a:t>
                      </a:r>
                    </a:p>
                  </a:txBody>
                  <a:tcPr/>
                </a:tc>
                <a:tc>
                  <a:txBody>
                    <a:bodyPr/>
                    <a:lstStyle/>
                    <a:p>
                      <a:r>
                        <a:rPr lang="en-US" dirty="0"/>
                        <a:t>z</a:t>
                      </a:r>
                    </a:p>
                  </a:txBody>
                  <a:tcPr/>
                </a:tc>
                <a:extLst>
                  <a:ext uri="{0D108BD9-81ED-4DB2-BD59-A6C34878D82A}">
                    <a16:rowId xmlns:a16="http://schemas.microsoft.com/office/drawing/2014/main" val="2794737301"/>
                  </a:ext>
                </a:extLst>
              </a:tr>
            </a:tbl>
          </a:graphicData>
        </a:graphic>
      </p:graphicFrame>
      <p:sp>
        <p:nvSpPr>
          <p:cNvPr id="9" name="Oval 8">
            <a:extLst>
              <a:ext uri="{FF2B5EF4-FFF2-40B4-BE49-F238E27FC236}">
                <a16:creationId xmlns:a16="http://schemas.microsoft.com/office/drawing/2014/main" id="{937E1D56-1FFD-492E-9924-AE22B4C651F0}"/>
              </a:ext>
            </a:extLst>
          </p:cNvPr>
          <p:cNvSpPr/>
          <p:nvPr/>
        </p:nvSpPr>
        <p:spPr>
          <a:xfrm>
            <a:off x="6638925" y="142874"/>
            <a:ext cx="1485900" cy="511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10" name="TextBox 9">
            <a:extLst>
              <a:ext uri="{FF2B5EF4-FFF2-40B4-BE49-F238E27FC236}">
                <a16:creationId xmlns:a16="http://schemas.microsoft.com/office/drawing/2014/main" id="{8E21040B-2375-4954-B804-97D33CF82811}"/>
              </a:ext>
            </a:extLst>
          </p:cNvPr>
          <p:cNvSpPr txBox="1"/>
          <p:nvPr/>
        </p:nvSpPr>
        <p:spPr>
          <a:xfrm>
            <a:off x="590550" y="4200525"/>
            <a:ext cx="10829925" cy="3139321"/>
          </a:xfrm>
          <a:prstGeom prst="rect">
            <a:avLst/>
          </a:prstGeom>
          <a:noFill/>
        </p:spPr>
        <p:txBody>
          <a:bodyPr wrap="square" rtlCol="0">
            <a:spAutoFit/>
          </a:bodyPr>
          <a:lstStyle/>
          <a:p>
            <a:r>
              <a:rPr lang="en-US" dirty="0"/>
              <a:t>Right Outer Join- In Right Outer Join we join the two tables based on some </a:t>
            </a:r>
            <a:r>
              <a:rPr lang="en-US" b="1" dirty="0"/>
              <a:t>equality condition</a:t>
            </a:r>
            <a:r>
              <a:rPr lang="en-US" dirty="0"/>
              <a:t>. Right Outer join returns matching rows and also</a:t>
            </a:r>
            <a:r>
              <a:rPr lang="en-US" b="1" dirty="0"/>
              <a:t> left over rows from the Right table</a:t>
            </a:r>
          </a:p>
          <a:p>
            <a:endParaRPr lang="en-US" dirty="0"/>
          </a:p>
          <a:p>
            <a:r>
              <a:rPr lang="en-US" dirty="0"/>
              <a:t>Select  * from </a:t>
            </a:r>
          </a:p>
          <a:p>
            <a:r>
              <a:rPr lang="en-US" b="1" dirty="0"/>
              <a:t>T1 Right Join T2– Left Table T1 and Right Table T2</a:t>
            </a:r>
          </a:p>
          <a:p>
            <a:r>
              <a:rPr lang="en-US" dirty="0"/>
              <a:t>On</a:t>
            </a:r>
          </a:p>
          <a:p>
            <a:r>
              <a:rPr lang="en-US" dirty="0"/>
              <a:t>T1.c1=T2.c1</a:t>
            </a:r>
          </a:p>
          <a:p>
            <a:endParaRPr lang="en-US" dirty="0"/>
          </a:p>
          <a:p>
            <a:endParaRPr lang="en-US" dirty="0"/>
          </a:p>
          <a:p>
            <a:endParaRPr lang="en-US" dirty="0"/>
          </a:p>
          <a:p>
            <a:r>
              <a:rPr lang="en-US" dirty="0"/>
              <a:t>-Equality Condition-T1.c1=T2.c1</a:t>
            </a:r>
          </a:p>
        </p:txBody>
      </p:sp>
    </p:spTree>
    <p:extLst>
      <p:ext uri="{BB962C8B-B14F-4D97-AF65-F5344CB8AC3E}">
        <p14:creationId xmlns:p14="http://schemas.microsoft.com/office/powerpoint/2010/main" val="22023272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4867C39C-64E7-48C9-89BF-0A481F02A2E5}"/>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783" name="think-cell Slide" r:id="rId4" imgW="395" imgH="396" progId="TCLayout.ActiveDocument.1">
                  <p:embed/>
                </p:oleObj>
              </mc:Choice>
              <mc:Fallback>
                <p:oleObj name="think-cell Slide" r:id="rId4" imgW="395" imgH="396" progId="TCLayout.ActiveDocument.1">
                  <p:embed/>
                  <p:pic>
                    <p:nvPicPr>
                      <p:cNvPr id="6" name="Object 5" hidden="1">
                        <a:extLst>
                          <a:ext uri="{FF2B5EF4-FFF2-40B4-BE49-F238E27FC236}">
                            <a16:creationId xmlns:a16="http://schemas.microsoft.com/office/drawing/2014/main" id="{4867C39C-64E7-48C9-89BF-0A481F02A2E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4" name="Table 4">
            <a:extLst>
              <a:ext uri="{FF2B5EF4-FFF2-40B4-BE49-F238E27FC236}">
                <a16:creationId xmlns:a16="http://schemas.microsoft.com/office/drawing/2014/main" id="{D786DFF3-AD67-4DC2-A407-28226105645B}"/>
              </a:ext>
            </a:extLst>
          </p:cNvPr>
          <p:cNvGraphicFramePr>
            <a:graphicFrameLocks noGrp="1"/>
          </p:cNvGraphicFramePr>
          <p:nvPr>
            <p:ph idx="1"/>
          </p:nvPr>
        </p:nvGraphicFramePr>
        <p:xfrm>
          <a:off x="838200" y="749300"/>
          <a:ext cx="3924300" cy="2670176"/>
        </p:xfrm>
        <a:graphic>
          <a:graphicData uri="http://schemas.openxmlformats.org/drawingml/2006/table">
            <a:tbl>
              <a:tblPr firstRow="1" bandRow="1">
                <a:tableStyleId>{5C22544A-7EE6-4342-B048-85BDC9FD1C3A}</a:tableStyleId>
              </a:tblPr>
              <a:tblGrid>
                <a:gridCol w="1962150">
                  <a:extLst>
                    <a:ext uri="{9D8B030D-6E8A-4147-A177-3AD203B41FA5}">
                      <a16:colId xmlns:a16="http://schemas.microsoft.com/office/drawing/2014/main" val="4019573275"/>
                    </a:ext>
                  </a:extLst>
                </a:gridCol>
                <a:gridCol w="1962150">
                  <a:extLst>
                    <a:ext uri="{9D8B030D-6E8A-4147-A177-3AD203B41FA5}">
                      <a16:colId xmlns:a16="http://schemas.microsoft.com/office/drawing/2014/main" val="2615740788"/>
                    </a:ext>
                  </a:extLst>
                </a:gridCol>
              </a:tblGrid>
              <a:tr h="667544">
                <a:tc>
                  <a:txBody>
                    <a:bodyPr/>
                    <a:lstStyle/>
                    <a:p>
                      <a:r>
                        <a:rPr lang="en-US" dirty="0"/>
                        <a:t>C1</a:t>
                      </a:r>
                    </a:p>
                  </a:txBody>
                  <a:tcPr/>
                </a:tc>
                <a:tc>
                  <a:txBody>
                    <a:bodyPr/>
                    <a:lstStyle/>
                    <a:p>
                      <a:r>
                        <a:rPr lang="en-US" dirty="0"/>
                        <a:t>C2</a:t>
                      </a:r>
                    </a:p>
                  </a:txBody>
                  <a:tcPr/>
                </a:tc>
                <a:extLst>
                  <a:ext uri="{0D108BD9-81ED-4DB2-BD59-A6C34878D82A}">
                    <a16:rowId xmlns:a16="http://schemas.microsoft.com/office/drawing/2014/main" val="4206505055"/>
                  </a:ext>
                </a:extLst>
              </a:tr>
              <a:tr h="667544">
                <a:tc>
                  <a:txBody>
                    <a:bodyPr/>
                    <a:lstStyle/>
                    <a:p>
                      <a:r>
                        <a:rPr lang="en-US" dirty="0"/>
                        <a:t>1</a:t>
                      </a:r>
                    </a:p>
                  </a:txBody>
                  <a:tcPr/>
                </a:tc>
                <a:tc>
                  <a:txBody>
                    <a:bodyPr/>
                    <a:lstStyle/>
                    <a:p>
                      <a:r>
                        <a:rPr lang="en-US" dirty="0"/>
                        <a:t>A</a:t>
                      </a:r>
                    </a:p>
                  </a:txBody>
                  <a:tcPr/>
                </a:tc>
                <a:extLst>
                  <a:ext uri="{0D108BD9-81ED-4DB2-BD59-A6C34878D82A}">
                    <a16:rowId xmlns:a16="http://schemas.microsoft.com/office/drawing/2014/main" val="3963259713"/>
                  </a:ext>
                </a:extLst>
              </a:tr>
              <a:tr h="667544">
                <a:tc>
                  <a:txBody>
                    <a:bodyPr/>
                    <a:lstStyle/>
                    <a:p>
                      <a:r>
                        <a:rPr lang="en-US" dirty="0"/>
                        <a:t>2</a:t>
                      </a:r>
                    </a:p>
                  </a:txBody>
                  <a:tcPr/>
                </a:tc>
                <a:tc>
                  <a:txBody>
                    <a:bodyPr/>
                    <a:lstStyle/>
                    <a:p>
                      <a:r>
                        <a:rPr lang="en-US" dirty="0"/>
                        <a:t>B</a:t>
                      </a:r>
                    </a:p>
                  </a:txBody>
                  <a:tcPr/>
                </a:tc>
                <a:extLst>
                  <a:ext uri="{0D108BD9-81ED-4DB2-BD59-A6C34878D82A}">
                    <a16:rowId xmlns:a16="http://schemas.microsoft.com/office/drawing/2014/main" val="1187912437"/>
                  </a:ext>
                </a:extLst>
              </a:tr>
              <a:tr h="667544">
                <a:tc>
                  <a:txBody>
                    <a:bodyPr/>
                    <a:lstStyle/>
                    <a:p>
                      <a:r>
                        <a:rPr lang="en-US" dirty="0">
                          <a:highlight>
                            <a:srgbClr val="FFFF00"/>
                          </a:highlight>
                        </a:rPr>
                        <a:t>3</a:t>
                      </a:r>
                    </a:p>
                  </a:txBody>
                  <a:tcPr/>
                </a:tc>
                <a:tc>
                  <a:txBody>
                    <a:bodyPr/>
                    <a:lstStyle/>
                    <a:p>
                      <a:r>
                        <a:rPr lang="en-US" dirty="0">
                          <a:highlight>
                            <a:srgbClr val="FFFF00"/>
                          </a:highlight>
                        </a:rPr>
                        <a:t>c</a:t>
                      </a:r>
                    </a:p>
                  </a:txBody>
                  <a:tcPr/>
                </a:tc>
                <a:extLst>
                  <a:ext uri="{0D108BD9-81ED-4DB2-BD59-A6C34878D82A}">
                    <a16:rowId xmlns:a16="http://schemas.microsoft.com/office/drawing/2014/main" val="2794737301"/>
                  </a:ext>
                </a:extLst>
              </a:tr>
            </a:tbl>
          </a:graphicData>
        </a:graphic>
      </p:graphicFrame>
      <p:sp>
        <p:nvSpPr>
          <p:cNvPr id="7" name="Oval 6">
            <a:extLst>
              <a:ext uri="{FF2B5EF4-FFF2-40B4-BE49-F238E27FC236}">
                <a16:creationId xmlns:a16="http://schemas.microsoft.com/office/drawing/2014/main" id="{5FB8913D-764B-4F6D-946E-5DBA50209204}"/>
              </a:ext>
            </a:extLst>
          </p:cNvPr>
          <p:cNvSpPr/>
          <p:nvPr/>
        </p:nvSpPr>
        <p:spPr>
          <a:xfrm>
            <a:off x="1857375" y="161924"/>
            <a:ext cx="1485900" cy="511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graphicFrame>
        <p:nvGraphicFramePr>
          <p:cNvPr id="8" name="Table 4">
            <a:extLst>
              <a:ext uri="{FF2B5EF4-FFF2-40B4-BE49-F238E27FC236}">
                <a16:creationId xmlns:a16="http://schemas.microsoft.com/office/drawing/2014/main" id="{832377A3-50EF-4D39-9931-ED712F690685}"/>
              </a:ext>
            </a:extLst>
          </p:cNvPr>
          <p:cNvGraphicFramePr>
            <a:graphicFrameLocks/>
          </p:cNvGraphicFramePr>
          <p:nvPr/>
        </p:nvGraphicFramePr>
        <p:xfrm>
          <a:off x="5600700" y="673100"/>
          <a:ext cx="3829050" cy="2746376"/>
        </p:xfrm>
        <a:graphic>
          <a:graphicData uri="http://schemas.openxmlformats.org/drawingml/2006/table">
            <a:tbl>
              <a:tblPr firstRow="1" bandRow="1">
                <a:tableStyleId>{5C22544A-7EE6-4342-B048-85BDC9FD1C3A}</a:tableStyleId>
              </a:tblPr>
              <a:tblGrid>
                <a:gridCol w="1914525">
                  <a:extLst>
                    <a:ext uri="{9D8B030D-6E8A-4147-A177-3AD203B41FA5}">
                      <a16:colId xmlns:a16="http://schemas.microsoft.com/office/drawing/2014/main" val="4019573275"/>
                    </a:ext>
                  </a:extLst>
                </a:gridCol>
                <a:gridCol w="1914525">
                  <a:extLst>
                    <a:ext uri="{9D8B030D-6E8A-4147-A177-3AD203B41FA5}">
                      <a16:colId xmlns:a16="http://schemas.microsoft.com/office/drawing/2014/main" val="2615740788"/>
                    </a:ext>
                  </a:extLst>
                </a:gridCol>
              </a:tblGrid>
              <a:tr h="686594">
                <a:tc>
                  <a:txBody>
                    <a:bodyPr/>
                    <a:lstStyle/>
                    <a:p>
                      <a:r>
                        <a:rPr lang="en-US" dirty="0"/>
                        <a:t>C1</a:t>
                      </a:r>
                    </a:p>
                  </a:txBody>
                  <a:tcPr/>
                </a:tc>
                <a:tc>
                  <a:txBody>
                    <a:bodyPr/>
                    <a:lstStyle/>
                    <a:p>
                      <a:r>
                        <a:rPr lang="en-US" dirty="0"/>
                        <a:t>c3</a:t>
                      </a:r>
                    </a:p>
                  </a:txBody>
                  <a:tcPr/>
                </a:tc>
                <a:extLst>
                  <a:ext uri="{0D108BD9-81ED-4DB2-BD59-A6C34878D82A}">
                    <a16:rowId xmlns:a16="http://schemas.microsoft.com/office/drawing/2014/main" val="4206505055"/>
                  </a:ext>
                </a:extLst>
              </a:tr>
              <a:tr h="686594">
                <a:tc>
                  <a:txBody>
                    <a:bodyPr/>
                    <a:lstStyle/>
                    <a:p>
                      <a:r>
                        <a:rPr lang="en-US" dirty="0"/>
                        <a:t>3</a:t>
                      </a:r>
                    </a:p>
                  </a:txBody>
                  <a:tcPr/>
                </a:tc>
                <a:tc>
                  <a:txBody>
                    <a:bodyPr/>
                    <a:lstStyle/>
                    <a:p>
                      <a:r>
                        <a:rPr lang="en-US" dirty="0"/>
                        <a:t>X</a:t>
                      </a:r>
                    </a:p>
                  </a:txBody>
                  <a:tcPr/>
                </a:tc>
                <a:extLst>
                  <a:ext uri="{0D108BD9-81ED-4DB2-BD59-A6C34878D82A}">
                    <a16:rowId xmlns:a16="http://schemas.microsoft.com/office/drawing/2014/main" val="3963259713"/>
                  </a:ext>
                </a:extLst>
              </a:tr>
              <a:tr h="686594">
                <a:tc>
                  <a:txBody>
                    <a:bodyPr/>
                    <a:lstStyle/>
                    <a:p>
                      <a:r>
                        <a:rPr lang="en-US" dirty="0"/>
                        <a:t>4</a:t>
                      </a:r>
                    </a:p>
                  </a:txBody>
                  <a:tcPr/>
                </a:tc>
                <a:tc>
                  <a:txBody>
                    <a:bodyPr/>
                    <a:lstStyle/>
                    <a:p>
                      <a:r>
                        <a:rPr lang="en-US" dirty="0"/>
                        <a:t>Y</a:t>
                      </a:r>
                    </a:p>
                  </a:txBody>
                  <a:tcPr/>
                </a:tc>
                <a:extLst>
                  <a:ext uri="{0D108BD9-81ED-4DB2-BD59-A6C34878D82A}">
                    <a16:rowId xmlns:a16="http://schemas.microsoft.com/office/drawing/2014/main" val="1187912437"/>
                  </a:ext>
                </a:extLst>
              </a:tr>
              <a:tr h="686594">
                <a:tc>
                  <a:txBody>
                    <a:bodyPr/>
                    <a:lstStyle/>
                    <a:p>
                      <a:r>
                        <a:rPr lang="en-US" dirty="0"/>
                        <a:t>5</a:t>
                      </a:r>
                    </a:p>
                  </a:txBody>
                  <a:tcPr/>
                </a:tc>
                <a:tc>
                  <a:txBody>
                    <a:bodyPr/>
                    <a:lstStyle/>
                    <a:p>
                      <a:r>
                        <a:rPr lang="en-US" dirty="0"/>
                        <a:t>z</a:t>
                      </a:r>
                    </a:p>
                  </a:txBody>
                  <a:tcPr/>
                </a:tc>
                <a:extLst>
                  <a:ext uri="{0D108BD9-81ED-4DB2-BD59-A6C34878D82A}">
                    <a16:rowId xmlns:a16="http://schemas.microsoft.com/office/drawing/2014/main" val="2794737301"/>
                  </a:ext>
                </a:extLst>
              </a:tr>
            </a:tbl>
          </a:graphicData>
        </a:graphic>
      </p:graphicFrame>
      <p:sp>
        <p:nvSpPr>
          <p:cNvPr id="9" name="Oval 8">
            <a:extLst>
              <a:ext uri="{FF2B5EF4-FFF2-40B4-BE49-F238E27FC236}">
                <a16:creationId xmlns:a16="http://schemas.microsoft.com/office/drawing/2014/main" id="{937E1D56-1FFD-492E-9924-AE22B4C651F0}"/>
              </a:ext>
            </a:extLst>
          </p:cNvPr>
          <p:cNvSpPr/>
          <p:nvPr/>
        </p:nvSpPr>
        <p:spPr>
          <a:xfrm>
            <a:off x="6638925" y="142874"/>
            <a:ext cx="1485900" cy="511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10" name="TextBox 9">
            <a:extLst>
              <a:ext uri="{FF2B5EF4-FFF2-40B4-BE49-F238E27FC236}">
                <a16:creationId xmlns:a16="http://schemas.microsoft.com/office/drawing/2014/main" id="{8E21040B-2375-4954-B804-97D33CF82811}"/>
              </a:ext>
            </a:extLst>
          </p:cNvPr>
          <p:cNvSpPr txBox="1"/>
          <p:nvPr/>
        </p:nvSpPr>
        <p:spPr>
          <a:xfrm>
            <a:off x="590550" y="4200525"/>
            <a:ext cx="10829925" cy="3139321"/>
          </a:xfrm>
          <a:prstGeom prst="rect">
            <a:avLst/>
          </a:prstGeom>
          <a:noFill/>
        </p:spPr>
        <p:txBody>
          <a:bodyPr wrap="square" rtlCol="0">
            <a:spAutoFit/>
          </a:bodyPr>
          <a:lstStyle/>
          <a:p>
            <a:r>
              <a:rPr lang="en-US" dirty="0"/>
              <a:t>Full Outer Join- In full Outer Join we join the two tables based on some </a:t>
            </a:r>
            <a:r>
              <a:rPr lang="en-US" b="1" dirty="0"/>
              <a:t>equality condition</a:t>
            </a:r>
            <a:r>
              <a:rPr lang="en-US" dirty="0"/>
              <a:t>. Full Outer join returns matching rows and also</a:t>
            </a:r>
            <a:r>
              <a:rPr lang="en-US" b="1" dirty="0"/>
              <a:t> left over rows from both the Right table and left table</a:t>
            </a:r>
          </a:p>
          <a:p>
            <a:r>
              <a:rPr lang="en-US" b="1" dirty="0"/>
              <a:t>Not Supported in MySQL</a:t>
            </a:r>
          </a:p>
          <a:p>
            <a:r>
              <a:rPr lang="en-US" dirty="0"/>
              <a:t>Select  * from </a:t>
            </a:r>
          </a:p>
          <a:p>
            <a:r>
              <a:rPr lang="en-US" b="1" dirty="0"/>
              <a:t>T1 Full Join T2– Left Table T1 and Right Table T2</a:t>
            </a:r>
          </a:p>
          <a:p>
            <a:r>
              <a:rPr lang="en-US" dirty="0"/>
              <a:t>On</a:t>
            </a:r>
          </a:p>
          <a:p>
            <a:r>
              <a:rPr lang="en-US" dirty="0"/>
              <a:t>T1.c1=T2.c1</a:t>
            </a:r>
          </a:p>
          <a:p>
            <a:endParaRPr lang="en-US" dirty="0"/>
          </a:p>
          <a:p>
            <a:endParaRPr lang="en-US" dirty="0"/>
          </a:p>
          <a:p>
            <a:endParaRPr lang="en-US" dirty="0"/>
          </a:p>
          <a:p>
            <a:r>
              <a:rPr lang="en-US" dirty="0"/>
              <a:t>-Equality Condition-T1.c1=T2.c1</a:t>
            </a:r>
          </a:p>
        </p:txBody>
      </p:sp>
    </p:spTree>
    <p:extLst>
      <p:ext uri="{BB962C8B-B14F-4D97-AF65-F5344CB8AC3E}">
        <p14:creationId xmlns:p14="http://schemas.microsoft.com/office/powerpoint/2010/main" val="13179834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443A767B-AADE-458C-B382-0153FCD86D8C}"/>
              </a:ext>
            </a:extLst>
          </p:cNvPr>
          <p:cNvGraphicFramePr>
            <a:graphicFrameLocks noChangeAspect="1"/>
          </p:cNvGraphicFramePr>
          <p:nvPr>
            <p:custDataLst>
              <p:tags r:id="rId2"/>
            </p:custDataLst>
            <p:extLst>
              <p:ext uri="{D42A27DB-BD31-4B8C-83A1-F6EECF244321}">
                <p14:modId xmlns:p14="http://schemas.microsoft.com/office/powerpoint/2010/main" val="30661017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5803"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DAD7CCC9-2401-465E-8C7E-5912614A6A9B}"/>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8823642B-5507-450F-B7C2-1E25B6B6E20F}"/>
              </a:ext>
            </a:extLst>
          </p:cNvPr>
          <p:cNvSpPr>
            <a:spLocks noGrp="1"/>
          </p:cNvSpPr>
          <p:nvPr>
            <p:ph type="title"/>
          </p:nvPr>
        </p:nvSpPr>
        <p:spPr/>
        <p:txBody>
          <a:bodyPr/>
          <a:lstStyle/>
          <a:p>
            <a:r>
              <a:rPr lang="en-US" dirty="0"/>
              <a:t>Set Operators</a:t>
            </a:r>
          </a:p>
        </p:txBody>
      </p:sp>
      <p:sp>
        <p:nvSpPr>
          <p:cNvPr id="3" name="Content Placeholder 2">
            <a:extLst>
              <a:ext uri="{FF2B5EF4-FFF2-40B4-BE49-F238E27FC236}">
                <a16:creationId xmlns:a16="http://schemas.microsoft.com/office/drawing/2014/main" id="{704BF4A5-E649-4BB6-9E08-EEFC09C06B84}"/>
              </a:ext>
            </a:extLst>
          </p:cNvPr>
          <p:cNvSpPr>
            <a:spLocks noGrp="1"/>
          </p:cNvSpPr>
          <p:nvPr>
            <p:ph idx="1"/>
          </p:nvPr>
        </p:nvSpPr>
        <p:spPr/>
        <p:txBody>
          <a:bodyPr/>
          <a:lstStyle/>
          <a:p>
            <a:r>
              <a:rPr lang="en-US" dirty="0"/>
              <a:t>Union</a:t>
            </a:r>
          </a:p>
          <a:p>
            <a:r>
              <a:rPr lang="en-US" dirty="0"/>
              <a:t>Union all</a:t>
            </a:r>
          </a:p>
          <a:p>
            <a:r>
              <a:rPr lang="en-US" dirty="0"/>
              <a:t>Intersect- Not supported in MySQL</a:t>
            </a:r>
          </a:p>
          <a:p>
            <a:r>
              <a:rPr lang="en-US" dirty="0"/>
              <a:t>Minus/Except– Not Supported in MySQL</a:t>
            </a:r>
          </a:p>
          <a:p>
            <a:endParaRPr lang="en-US" dirty="0"/>
          </a:p>
        </p:txBody>
      </p:sp>
    </p:spTree>
    <p:extLst>
      <p:ext uri="{BB962C8B-B14F-4D97-AF65-F5344CB8AC3E}">
        <p14:creationId xmlns:p14="http://schemas.microsoft.com/office/powerpoint/2010/main" val="13115684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63499483-287F-4058-95F2-1C8E04C0DA1C}"/>
              </a:ext>
            </a:extLst>
          </p:cNvPr>
          <p:cNvGraphicFramePr>
            <a:graphicFrameLocks noChangeAspect="1"/>
          </p:cNvGraphicFramePr>
          <p:nvPr>
            <p:custDataLst>
              <p:tags r:id="rId2"/>
            </p:custDataLst>
            <p:extLst>
              <p:ext uri="{D42A27DB-BD31-4B8C-83A1-F6EECF244321}">
                <p14:modId xmlns:p14="http://schemas.microsoft.com/office/powerpoint/2010/main" val="41676438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6827"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9304424F-8CBC-464C-A9B9-D744F1C3EB34}"/>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0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CE9B0A60-ACF6-4B82-976B-4769E124FE63}"/>
              </a:ext>
            </a:extLst>
          </p:cNvPr>
          <p:cNvSpPr>
            <a:spLocks noGrp="1"/>
          </p:cNvSpPr>
          <p:nvPr>
            <p:ph type="title"/>
          </p:nvPr>
        </p:nvSpPr>
        <p:spPr/>
        <p:txBody>
          <a:bodyPr>
            <a:normAutofit fontScale="90000"/>
          </a:bodyPr>
          <a:lstStyle/>
          <a:p>
            <a:r>
              <a:rPr lang="en-US" dirty="0"/>
              <a:t>Two Sets A and B</a:t>
            </a:r>
            <a:br>
              <a:rPr lang="en-US" dirty="0"/>
            </a:br>
            <a:r>
              <a:rPr lang="en-US" dirty="0"/>
              <a:t>A={1,2,3}</a:t>
            </a:r>
            <a:br>
              <a:rPr lang="en-US" dirty="0"/>
            </a:br>
            <a:r>
              <a:rPr lang="en-US" dirty="0"/>
              <a:t>B={3,4,5}</a:t>
            </a:r>
          </a:p>
        </p:txBody>
      </p:sp>
      <p:sp>
        <p:nvSpPr>
          <p:cNvPr id="3" name="Content Placeholder 2">
            <a:extLst>
              <a:ext uri="{FF2B5EF4-FFF2-40B4-BE49-F238E27FC236}">
                <a16:creationId xmlns:a16="http://schemas.microsoft.com/office/drawing/2014/main" id="{E34CE267-7C33-49E5-9BE3-901ED4BDCCB6}"/>
              </a:ext>
            </a:extLst>
          </p:cNvPr>
          <p:cNvSpPr>
            <a:spLocks noGrp="1"/>
          </p:cNvSpPr>
          <p:nvPr>
            <p:ph idx="1"/>
          </p:nvPr>
        </p:nvSpPr>
        <p:spPr/>
        <p:txBody>
          <a:bodyPr>
            <a:normAutofit fontScale="92500" lnSpcReduction="10000"/>
          </a:bodyPr>
          <a:lstStyle/>
          <a:p>
            <a:r>
              <a:rPr lang="en-US" dirty="0"/>
              <a:t>A Union B= {1,2,3,4,5}– Need to perform sort to remove duplicates</a:t>
            </a:r>
          </a:p>
          <a:p>
            <a:r>
              <a:rPr lang="en-US" dirty="0"/>
              <a:t>B Union A= {3,4,5,1,2} – Need to perform sort to remove duplicates</a:t>
            </a:r>
          </a:p>
          <a:p>
            <a:r>
              <a:rPr lang="en-US" dirty="0"/>
              <a:t>A Union All B={1,2,3,3,4,5}- Doesn’t remove duplicates so no sort is required</a:t>
            </a:r>
          </a:p>
          <a:p>
            <a:r>
              <a:rPr lang="en-US" dirty="0"/>
              <a:t>B Union All A={3,4,5,1,2,3}-- Doesn’t remove duplicates so no sort is required</a:t>
            </a:r>
          </a:p>
          <a:p>
            <a:r>
              <a:rPr lang="en-US" dirty="0"/>
              <a:t>A Intersect B={3}– just the common elements</a:t>
            </a:r>
          </a:p>
          <a:p>
            <a:r>
              <a:rPr lang="en-US" dirty="0"/>
              <a:t>B Intersect A={3} – just the common elements</a:t>
            </a:r>
          </a:p>
          <a:p>
            <a:r>
              <a:rPr lang="en-US" dirty="0"/>
              <a:t>A minus B={1,2}– Elements of A which are not in B</a:t>
            </a:r>
          </a:p>
          <a:p>
            <a:r>
              <a:rPr lang="en-US" dirty="0"/>
              <a:t>B Minus A= {4,5}- Elements of B which are not in A</a:t>
            </a:r>
          </a:p>
        </p:txBody>
      </p:sp>
    </p:spTree>
    <p:extLst>
      <p:ext uri="{BB962C8B-B14F-4D97-AF65-F5344CB8AC3E}">
        <p14:creationId xmlns:p14="http://schemas.microsoft.com/office/powerpoint/2010/main" val="23567299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34D7631-BD46-430A-8F87-0CBEC643A68C}"/>
              </a:ext>
            </a:extLst>
          </p:cNvPr>
          <p:cNvGraphicFramePr>
            <a:graphicFrameLocks noChangeAspect="1"/>
          </p:cNvGraphicFramePr>
          <p:nvPr>
            <p:custDataLst>
              <p:tags r:id="rId2"/>
            </p:custDataLst>
            <p:extLst>
              <p:ext uri="{D42A27DB-BD31-4B8C-83A1-F6EECF244321}">
                <p14:modId xmlns:p14="http://schemas.microsoft.com/office/powerpoint/2010/main" val="4764133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848"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F756F54F-A29A-4400-B2D4-93E0AE31C4D9}"/>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0F6343E8-11E3-4177-B8B8-0AD04270F76D}"/>
              </a:ext>
            </a:extLst>
          </p:cNvPr>
          <p:cNvSpPr>
            <a:spLocks noGrp="1"/>
          </p:cNvSpPr>
          <p:nvPr>
            <p:ph type="title"/>
          </p:nvPr>
        </p:nvSpPr>
        <p:spPr/>
        <p:txBody>
          <a:bodyPr/>
          <a:lstStyle/>
          <a:p>
            <a:r>
              <a:rPr lang="en-US" dirty="0"/>
              <a:t>Pre-requisites for using Set Operators</a:t>
            </a:r>
          </a:p>
        </p:txBody>
      </p:sp>
      <p:sp>
        <p:nvSpPr>
          <p:cNvPr id="3" name="Content Placeholder 2">
            <a:extLst>
              <a:ext uri="{FF2B5EF4-FFF2-40B4-BE49-F238E27FC236}">
                <a16:creationId xmlns:a16="http://schemas.microsoft.com/office/drawing/2014/main" id="{BF618881-C934-466A-A672-E55F8251B1D8}"/>
              </a:ext>
            </a:extLst>
          </p:cNvPr>
          <p:cNvSpPr>
            <a:spLocks noGrp="1"/>
          </p:cNvSpPr>
          <p:nvPr>
            <p:ph idx="1"/>
          </p:nvPr>
        </p:nvSpPr>
        <p:spPr/>
        <p:txBody>
          <a:bodyPr/>
          <a:lstStyle/>
          <a:p>
            <a:r>
              <a:rPr lang="en-US" b="1" dirty="0"/>
              <a:t>Both the queries should have same number of columns</a:t>
            </a:r>
          </a:p>
          <a:p>
            <a:r>
              <a:rPr lang="en-US" dirty="0"/>
              <a:t>Corresponding data types of the columns in both the queries should be same/compatible</a:t>
            </a:r>
          </a:p>
        </p:txBody>
      </p:sp>
    </p:spTree>
    <p:extLst>
      <p:ext uri="{BB962C8B-B14F-4D97-AF65-F5344CB8AC3E}">
        <p14:creationId xmlns:p14="http://schemas.microsoft.com/office/powerpoint/2010/main" val="30103121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9C93AD5E-E61A-46C0-9BC5-CE6F1089E4EE}"/>
              </a:ext>
            </a:extLst>
          </p:cNvPr>
          <p:cNvGraphicFramePr>
            <a:graphicFrameLocks noChangeAspect="1"/>
          </p:cNvGraphicFramePr>
          <p:nvPr>
            <p:custDataLst>
              <p:tags r:id="rId2"/>
            </p:custDataLst>
            <p:extLst>
              <p:ext uri="{D42A27DB-BD31-4B8C-83A1-F6EECF244321}">
                <p14:modId xmlns:p14="http://schemas.microsoft.com/office/powerpoint/2010/main" val="63383894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642"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928FFE0A-6192-4C92-AEB5-4338CC2FA329}"/>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796FCE10-486D-44C2-9DDC-1BA04A173D14}"/>
              </a:ext>
            </a:extLst>
          </p:cNvPr>
          <p:cNvSpPr>
            <a:spLocks noGrp="1"/>
          </p:cNvSpPr>
          <p:nvPr>
            <p:ph type="title"/>
          </p:nvPr>
        </p:nvSpPr>
        <p:spPr/>
        <p:txBody>
          <a:bodyPr/>
          <a:lstStyle/>
          <a:p>
            <a:r>
              <a:rPr lang="en-US" dirty="0"/>
              <a:t>Aggregate Functions	</a:t>
            </a:r>
          </a:p>
        </p:txBody>
      </p:sp>
      <p:sp>
        <p:nvSpPr>
          <p:cNvPr id="3" name="Content Placeholder 2">
            <a:extLst>
              <a:ext uri="{FF2B5EF4-FFF2-40B4-BE49-F238E27FC236}">
                <a16:creationId xmlns:a16="http://schemas.microsoft.com/office/drawing/2014/main" id="{68359823-34E2-44BC-A5D3-4C32A219070B}"/>
              </a:ext>
            </a:extLst>
          </p:cNvPr>
          <p:cNvSpPr>
            <a:spLocks noGrp="1"/>
          </p:cNvSpPr>
          <p:nvPr>
            <p:ph idx="1"/>
          </p:nvPr>
        </p:nvSpPr>
        <p:spPr/>
        <p:txBody>
          <a:bodyPr/>
          <a:lstStyle/>
          <a:p>
            <a:r>
              <a:rPr lang="en-US" dirty="0"/>
              <a:t>Count- works on all data types</a:t>
            </a:r>
          </a:p>
          <a:p>
            <a:pPr lvl="1"/>
            <a:r>
              <a:rPr lang="en-US" dirty="0"/>
              <a:t>Count(*)/count(1) will count number of records in the table</a:t>
            </a:r>
          </a:p>
          <a:p>
            <a:pPr lvl="1"/>
            <a:r>
              <a:rPr lang="en-US" dirty="0"/>
              <a:t>Count(</a:t>
            </a:r>
            <a:r>
              <a:rPr lang="en-US" dirty="0" err="1"/>
              <a:t>col_name</a:t>
            </a:r>
            <a:r>
              <a:rPr lang="en-US" dirty="0"/>
              <a:t>) will count the </a:t>
            </a:r>
            <a:r>
              <a:rPr lang="en-US" dirty="0" err="1"/>
              <a:t>numer</a:t>
            </a:r>
            <a:r>
              <a:rPr lang="en-US" dirty="0"/>
              <a:t> of not null values in the column of that table</a:t>
            </a:r>
          </a:p>
          <a:p>
            <a:r>
              <a:rPr lang="en-US" dirty="0"/>
              <a:t>Sum- Works only with numeric data types</a:t>
            </a:r>
          </a:p>
          <a:p>
            <a:r>
              <a:rPr lang="en-US" dirty="0"/>
              <a:t>Max- works with all data types</a:t>
            </a:r>
          </a:p>
          <a:p>
            <a:r>
              <a:rPr lang="en-US" dirty="0"/>
              <a:t>Min- works with all data types</a:t>
            </a:r>
          </a:p>
          <a:p>
            <a:r>
              <a:rPr lang="en-US" dirty="0"/>
              <a:t>Avg- only numeric fields</a:t>
            </a:r>
          </a:p>
        </p:txBody>
      </p:sp>
    </p:spTree>
    <p:extLst>
      <p:ext uri="{BB962C8B-B14F-4D97-AF65-F5344CB8AC3E}">
        <p14:creationId xmlns:p14="http://schemas.microsoft.com/office/powerpoint/2010/main" val="18775348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B3E5D574-E869-4522-BD5E-BC1BD6D31AB9}"/>
              </a:ext>
            </a:extLst>
          </p:cNvPr>
          <p:cNvGraphicFramePr>
            <a:graphicFrameLocks noChangeAspect="1"/>
          </p:cNvGraphicFramePr>
          <p:nvPr>
            <p:custDataLst>
              <p:tags r:id="rId2"/>
            </p:custDataLst>
            <p:extLst>
              <p:ext uri="{D42A27DB-BD31-4B8C-83A1-F6EECF244321}">
                <p14:modId xmlns:p14="http://schemas.microsoft.com/office/powerpoint/2010/main" val="20200397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8871"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EAA452D-C045-4795-8DBA-4183B51934CC}"/>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0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14E2B2B4-84B3-4682-894E-EE052E531FFA}"/>
              </a:ext>
            </a:extLst>
          </p:cNvPr>
          <p:cNvSpPr>
            <a:spLocks noGrp="1"/>
          </p:cNvSpPr>
          <p:nvPr>
            <p:ph type="title"/>
          </p:nvPr>
        </p:nvSpPr>
        <p:spPr>
          <a:xfrm>
            <a:off x="767179" y="1119727"/>
            <a:ext cx="10515600" cy="1325563"/>
          </a:xfrm>
        </p:spPr>
        <p:txBody>
          <a:bodyPr vert="horz">
            <a:normAutofit fontScale="90000"/>
          </a:bodyPr>
          <a:lstStyle/>
          <a:p>
            <a:r>
              <a:rPr lang="en-US" dirty="0"/>
              <a:t>Sub Queries- When we use a query instead of a value in the main query then it is called as a sub-query</a:t>
            </a:r>
          </a:p>
        </p:txBody>
      </p:sp>
      <p:sp>
        <p:nvSpPr>
          <p:cNvPr id="3" name="Content Placeholder 2">
            <a:extLst>
              <a:ext uri="{FF2B5EF4-FFF2-40B4-BE49-F238E27FC236}">
                <a16:creationId xmlns:a16="http://schemas.microsoft.com/office/drawing/2014/main" id="{67FB2A5F-7FDB-4640-BC20-833C7437407E}"/>
              </a:ext>
            </a:extLst>
          </p:cNvPr>
          <p:cNvSpPr>
            <a:spLocks noGrp="1"/>
          </p:cNvSpPr>
          <p:nvPr>
            <p:ph idx="1"/>
          </p:nvPr>
        </p:nvSpPr>
        <p:spPr>
          <a:xfrm>
            <a:off x="1361983" y="2358286"/>
            <a:ext cx="10515600" cy="4351338"/>
          </a:xfrm>
        </p:spPr>
        <p:txBody>
          <a:bodyPr/>
          <a:lstStyle/>
          <a:p>
            <a:r>
              <a:rPr lang="en-US" dirty="0" err="1"/>
              <a:t>E.g</a:t>
            </a:r>
            <a:endParaRPr lang="en-US" dirty="0"/>
          </a:p>
          <a:p>
            <a:r>
              <a:rPr lang="en-US" dirty="0"/>
              <a:t> select * from t1  where c1 in (select c1 from t2);</a:t>
            </a:r>
          </a:p>
        </p:txBody>
      </p:sp>
    </p:spTree>
    <p:extLst>
      <p:ext uri="{BB962C8B-B14F-4D97-AF65-F5344CB8AC3E}">
        <p14:creationId xmlns:p14="http://schemas.microsoft.com/office/powerpoint/2010/main" val="29173469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BBAE4A97-5235-4E0E-85D0-B82027D1A330}"/>
              </a:ext>
            </a:extLst>
          </p:cNvPr>
          <p:cNvGraphicFramePr>
            <a:graphicFrameLocks noChangeAspect="1"/>
          </p:cNvGraphicFramePr>
          <p:nvPr>
            <p:custDataLst>
              <p:tags r:id="rId2"/>
            </p:custDataLst>
            <p:extLst>
              <p:ext uri="{D42A27DB-BD31-4B8C-83A1-F6EECF244321}">
                <p14:modId xmlns:p14="http://schemas.microsoft.com/office/powerpoint/2010/main" val="3147803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9894"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70AD1F66-FEF7-41E2-9BCB-758BA47D29A9}"/>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4FF7EEF4-CC6E-4714-9DEC-D185DDCECBCA}"/>
              </a:ext>
            </a:extLst>
          </p:cNvPr>
          <p:cNvSpPr>
            <a:spLocks noGrp="1"/>
          </p:cNvSpPr>
          <p:nvPr>
            <p:ph type="title"/>
          </p:nvPr>
        </p:nvSpPr>
        <p:spPr/>
        <p:txBody>
          <a:bodyPr/>
          <a:lstStyle/>
          <a:p>
            <a:r>
              <a:rPr lang="en-US" dirty="0"/>
              <a:t>Group by Clause is used to perform aggregation based on some columns</a:t>
            </a:r>
          </a:p>
        </p:txBody>
      </p:sp>
      <p:sp>
        <p:nvSpPr>
          <p:cNvPr id="3" name="Content Placeholder 2">
            <a:extLst>
              <a:ext uri="{FF2B5EF4-FFF2-40B4-BE49-F238E27FC236}">
                <a16:creationId xmlns:a16="http://schemas.microsoft.com/office/drawing/2014/main" id="{A792AC5B-6345-4B12-8CE0-94E3106CD3F5}"/>
              </a:ext>
            </a:extLst>
          </p:cNvPr>
          <p:cNvSpPr>
            <a:spLocks noGrp="1"/>
          </p:cNvSpPr>
          <p:nvPr>
            <p:ph idx="1"/>
          </p:nvPr>
        </p:nvSpPr>
        <p:spPr/>
        <p:txBody>
          <a:bodyPr>
            <a:normAutofit fontScale="92500" lnSpcReduction="20000"/>
          </a:bodyPr>
          <a:lstStyle/>
          <a:p>
            <a:r>
              <a:rPr lang="en-US" dirty="0"/>
              <a:t>Select sum(salary) from emp;</a:t>
            </a:r>
          </a:p>
          <a:p>
            <a:endParaRPr lang="en-US" dirty="0"/>
          </a:p>
          <a:p>
            <a:r>
              <a:rPr lang="en-US" dirty="0"/>
              <a:t>Select </a:t>
            </a:r>
            <a:r>
              <a:rPr lang="en-US" dirty="0" err="1"/>
              <a:t>ename,deptname</a:t>
            </a:r>
            <a:r>
              <a:rPr lang="en-US" dirty="0"/>
              <a:t>, salary from emp join dept on </a:t>
            </a:r>
            <a:r>
              <a:rPr lang="en-US" dirty="0" err="1"/>
              <a:t>emp.deptid</a:t>
            </a:r>
            <a:r>
              <a:rPr lang="en-US" dirty="0"/>
              <a:t>=</a:t>
            </a:r>
            <a:r>
              <a:rPr lang="en-US" dirty="0" err="1"/>
              <a:t>dept.deptid</a:t>
            </a:r>
            <a:endParaRPr lang="en-US" dirty="0"/>
          </a:p>
          <a:p>
            <a:endParaRPr lang="en-US" dirty="0"/>
          </a:p>
          <a:p>
            <a:r>
              <a:rPr lang="en-US" dirty="0"/>
              <a:t>Select </a:t>
            </a:r>
            <a:r>
              <a:rPr lang="en-US" dirty="0" err="1"/>
              <a:t>deptname</a:t>
            </a:r>
            <a:r>
              <a:rPr lang="en-US" dirty="0"/>
              <a:t>, sum(salary) from emp join dept on </a:t>
            </a:r>
            <a:r>
              <a:rPr lang="en-US" dirty="0" err="1"/>
              <a:t>emp.deptid</a:t>
            </a:r>
            <a:r>
              <a:rPr lang="en-US" dirty="0"/>
              <a:t>=</a:t>
            </a:r>
            <a:r>
              <a:rPr lang="en-US" dirty="0" err="1"/>
              <a:t>dept.deptid</a:t>
            </a:r>
            <a:endParaRPr lang="en-US" dirty="0"/>
          </a:p>
          <a:p>
            <a:pPr marL="0" indent="0">
              <a:buNone/>
            </a:pPr>
            <a:r>
              <a:rPr lang="en-US" dirty="0"/>
              <a:t>  group by </a:t>
            </a:r>
            <a:r>
              <a:rPr lang="en-US" dirty="0" err="1"/>
              <a:t>deptname</a:t>
            </a:r>
            <a:r>
              <a:rPr lang="en-US" dirty="0"/>
              <a:t>;</a:t>
            </a:r>
          </a:p>
          <a:p>
            <a:r>
              <a:rPr lang="en-US" dirty="0"/>
              <a:t>Select </a:t>
            </a:r>
            <a:r>
              <a:rPr lang="en-US" dirty="0" err="1"/>
              <a:t>deptname,count</a:t>
            </a:r>
            <a:r>
              <a:rPr lang="en-US" dirty="0"/>
              <a:t>(</a:t>
            </a:r>
            <a:r>
              <a:rPr lang="en-US" dirty="0" err="1"/>
              <a:t>eid</a:t>
            </a:r>
            <a:r>
              <a:rPr lang="en-US" dirty="0"/>
              <a:t>) from emp join dept on </a:t>
            </a:r>
            <a:r>
              <a:rPr lang="en-US" dirty="0" err="1"/>
              <a:t>emp.deptid</a:t>
            </a:r>
            <a:r>
              <a:rPr lang="en-US" dirty="0"/>
              <a:t>=</a:t>
            </a:r>
            <a:r>
              <a:rPr lang="en-US" dirty="0" err="1"/>
              <a:t>dept.deptid</a:t>
            </a:r>
            <a:endParaRPr lang="en-US" dirty="0"/>
          </a:p>
          <a:p>
            <a:pPr marL="0" indent="0">
              <a:buNone/>
            </a:pPr>
            <a:r>
              <a:rPr lang="en-US" dirty="0"/>
              <a:t>  group by </a:t>
            </a:r>
            <a:r>
              <a:rPr lang="en-US" dirty="0" err="1"/>
              <a:t>deptname</a:t>
            </a:r>
            <a:r>
              <a:rPr lang="en-US" dirty="0"/>
              <a:t>;</a:t>
            </a:r>
          </a:p>
          <a:p>
            <a:pPr marL="0" indent="0">
              <a:buNone/>
            </a:pPr>
            <a:endParaRPr lang="en-US" dirty="0"/>
          </a:p>
          <a:p>
            <a:endParaRPr lang="en-US" dirty="0"/>
          </a:p>
        </p:txBody>
      </p:sp>
    </p:spTree>
    <p:extLst>
      <p:ext uri="{BB962C8B-B14F-4D97-AF65-F5344CB8AC3E}">
        <p14:creationId xmlns:p14="http://schemas.microsoft.com/office/powerpoint/2010/main" val="6954300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7441F883-4A3F-46E7-B87E-362DF3D89588}"/>
              </a:ext>
            </a:extLst>
          </p:cNvPr>
          <p:cNvGraphicFramePr>
            <a:graphicFrameLocks noChangeAspect="1"/>
          </p:cNvGraphicFramePr>
          <p:nvPr>
            <p:custDataLst>
              <p:tags r:id="rId2"/>
            </p:custDataLst>
            <p:extLst>
              <p:ext uri="{D42A27DB-BD31-4B8C-83A1-F6EECF244321}">
                <p14:modId xmlns:p14="http://schemas.microsoft.com/office/powerpoint/2010/main" val="21535491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917"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F37C4E24-A378-4BC1-8BE0-056A8CFF65D7}"/>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1D5AF3E5-3DE4-490C-8F3F-662AB9F51CE0}"/>
              </a:ext>
            </a:extLst>
          </p:cNvPr>
          <p:cNvSpPr>
            <a:spLocks noGrp="1"/>
          </p:cNvSpPr>
          <p:nvPr>
            <p:ph type="title"/>
          </p:nvPr>
        </p:nvSpPr>
        <p:spPr/>
        <p:txBody>
          <a:bodyPr/>
          <a:lstStyle/>
          <a:p>
            <a:r>
              <a:rPr lang="en-US" dirty="0"/>
              <a:t>Having Clause is used to apply filter on aggregate columns</a:t>
            </a:r>
          </a:p>
        </p:txBody>
      </p:sp>
      <p:sp>
        <p:nvSpPr>
          <p:cNvPr id="3" name="Content Placeholder 2">
            <a:extLst>
              <a:ext uri="{FF2B5EF4-FFF2-40B4-BE49-F238E27FC236}">
                <a16:creationId xmlns:a16="http://schemas.microsoft.com/office/drawing/2014/main" id="{0D0B186A-9FAA-4D45-B1E1-444BD91F1185}"/>
              </a:ext>
            </a:extLst>
          </p:cNvPr>
          <p:cNvSpPr>
            <a:spLocks noGrp="1"/>
          </p:cNvSpPr>
          <p:nvPr>
            <p:ph idx="1"/>
          </p:nvPr>
        </p:nvSpPr>
        <p:spPr/>
        <p:txBody>
          <a:bodyPr>
            <a:normAutofit/>
          </a:bodyPr>
          <a:lstStyle/>
          <a:p>
            <a:r>
              <a:rPr lang="en-US" dirty="0"/>
              <a:t>Select </a:t>
            </a:r>
            <a:r>
              <a:rPr lang="en-US" dirty="0" err="1"/>
              <a:t>deptname</a:t>
            </a:r>
            <a:r>
              <a:rPr lang="en-US" dirty="0"/>
              <a:t>, sum(salary) from emp join dept on </a:t>
            </a:r>
            <a:r>
              <a:rPr lang="en-US" dirty="0" err="1"/>
              <a:t>emp.deptid</a:t>
            </a:r>
            <a:r>
              <a:rPr lang="en-US" dirty="0"/>
              <a:t>=</a:t>
            </a:r>
            <a:r>
              <a:rPr lang="en-US" dirty="0" err="1"/>
              <a:t>dept.deptid</a:t>
            </a:r>
            <a:endParaRPr lang="en-US" dirty="0"/>
          </a:p>
          <a:p>
            <a:pPr marL="0" indent="0">
              <a:buNone/>
            </a:pPr>
            <a:r>
              <a:rPr lang="en-US" dirty="0"/>
              <a:t>  group by </a:t>
            </a:r>
            <a:r>
              <a:rPr lang="en-US" dirty="0" err="1"/>
              <a:t>deptname</a:t>
            </a:r>
            <a:r>
              <a:rPr lang="en-US" dirty="0"/>
              <a:t> having sum(salary)&gt;50000;</a:t>
            </a:r>
          </a:p>
          <a:p>
            <a:pPr marL="0" indent="0">
              <a:buNone/>
            </a:pPr>
            <a:endParaRPr lang="en-US" dirty="0"/>
          </a:p>
          <a:p>
            <a:pPr marL="0" indent="0">
              <a:buNone/>
            </a:pPr>
            <a:endParaRPr lang="en-US" dirty="0"/>
          </a:p>
          <a:p>
            <a:pPr marL="0" indent="0">
              <a:buNone/>
            </a:pPr>
            <a:r>
              <a:rPr lang="en-US" dirty="0"/>
              <a:t>Having clause can only be used if you have group by clause</a:t>
            </a:r>
          </a:p>
          <a:p>
            <a:endParaRPr lang="en-US" dirty="0"/>
          </a:p>
        </p:txBody>
      </p:sp>
    </p:spTree>
    <p:extLst>
      <p:ext uri="{BB962C8B-B14F-4D97-AF65-F5344CB8AC3E}">
        <p14:creationId xmlns:p14="http://schemas.microsoft.com/office/powerpoint/2010/main" val="1287714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BC9F2503-4567-4CAE-A94B-F089747D037D}"/>
              </a:ext>
            </a:extLst>
          </p:cNvPr>
          <p:cNvGraphicFramePr>
            <a:graphicFrameLocks noChangeAspect="1"/>
          </p:cNvGraphicFramePr>
          <p:nvPr>
            <p:custDataLst>
              <p:tags r:id="rId2"/>
            </p:custDataLst>
            <p:extLst>
              <p:ext uri="{D42A27DB-BD31-4B8C-83A1-F6EECF244321}">
                <p14:modId xmlns:p14="http://schemas.microsoft.com/office/powerpoint/2010/main" val="165916608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9119" name="think-cell Slide" r:id="rId4" imgW="473" imgH="476" progId="TCLayout.ActiveDocument.1">
                  <p:embed/>
                </p:oleObj>
              </mc:Choice>
              <mc:Fallback>
                <p:oleObj name="think-cell Slide" r:id="rId4" imgW="473" imgH="47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CA3502A9-7CE4-4722-9B89-C9A504B66770}"/>
              </a:ext>
            </a:extLst>
          </p:cNvPr>
          <p:cNvSpPr/>
          <p:nvPr/>
        </p:nvSpPr>
        <p:spPr>
          <a:xfrm>
            <a:off x="1733550" y="2505075"/>
            <a:ext cx="1600200" cy="1914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EMP</a:t>
            </a:r>
          </a:p>
          <a:p>
            <a:pPr algn="ctr"/>
            <a:r>
              <a:rPr lang="en-US" dirty="0"/>
              <a:t>EID</a:t>
            </a:r>
          </a:p>
          <a:p>
            <a:pPr algn="ctr"/>
            <a:r>
              <a:rPr lang="en-US" dirty="0"/>
              <a:t>ENAME</a:t>
            </a:r>
          </a:p>
          <a:p>
            <a:pPr algn="ctr"/>
            <a:r>
              <a:rPr lang="en-US" dirty="0"/>
              <a:t>Salary</a:t>
            </a:r>
          </a:p>
          <a:p>
            <a:pPr algn="ctr"/>
            <a:r>
              <a:rPr lang="en-US" dirty="0"/>
              <a:t>DEPTID</a:t>
            </a:r>
          </a:p>
        </p:txBody>
      </p:sp>
      <p:sp>
        <p:nvSpPr>
          <p:cNvPr id="5" name="Rectangle 4">
            <a:extLst>
              <a:ext uri="{FF2B5EF4-FFF2-40B4-BE49-F238E27FC236}">
                <a16:creationId xmlns:a16="http://schemas.microsoft.com/office/drawing/2014/main" id="{6FA221EA-CA3F-429E-8715-EB64A0E9746D}"/>
              </a:ext>
            </a:extLst>
          </p:cNvPr>
          <p:cNvSpPr/>
          <p:nvPr/>
        </p:nvSpPr>
        <p:spPr>
          <a:xfrm>
            <a:off x="7258052" y="2471737"/>
            <a:ext cx="1600200" cy="1914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Dept</a:t>
            </a:r>
          </a:p>
          <a:p>
            <a:pPr algn="ctr"/>
            <a:r>
              <a:rPr lang="en-US" dirty="0" err="1"/>
              <a:t>Deptid</a:t>
            </a:r>
            <a:endParaRPr lang="en-US" dirty="0"/>
          </a:p>
          <a:p>
            <a:pPr algn="ctr"/>
            <a:r>
              <a:rPr lang="en-US" dirty="0" err="1"/>
              <a:t>DeptName</a:t>
            </a:r>
            <a:endParaRPr lang="en-US" dirty="0"/>
          </a:p>
          <a:p>
            <a:pPr algn="ctr"/>
            <a:r>
              <a:rPr lang="en-US" dirty="0" err="1"/>
              <a:t>DeptLocation</a:t>
            </a:r>
            <a:endParaRPr lang="en-US" dirty="0"/>
          </a:p>
        </p:txBody>
      </p:sp>
      <p:cxnSp>
        <p:nvCxnSpPr>
          <p:cNvPr id="7" name="Straight Arrow Connector 6">
            <a:extLst>
              <a:ext uri="{FF2B5EF4-FFF2-40B4-BE49-F238E27FC236}">
                <a16:creationId xmlns:a16="http://schemas.microsoft.com/office/drawing/2014/main" id="{01975F19-C56F-4B7C-A9A7-4B890168C8BA}"/>
              </a:ext>
            </a:extLst>
          </p:cNvPr>
          <p:cNvCxnSpPr/>
          <p:nvPr/>
        </p:nvCxnSpPr>
        <p:spPr>
          <a:xfrm>
            <a:off x="3419475" y="3428999"/>
            <a:ext cx="36290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EFC2BEE6-ECFC-48CD-ADAF-12FC1A0ABF74}"/>
              </a:ext>
            </a:extLst>
          </p:cNvPr>
          <p:cNvSpPr/>
          <p:nvPr/>
        </p:nvSpPr>
        <p:spPr>
          <a:xfrm>
            <a:off x="2009775" y="1609725"/>
            <a:ext cx="1323975"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Table 1</a:t>
            </a:r>
          </a:p>
        </p:txBody>
      </p:sp>
      <p:sp>
        <p:nvSpPr>
          <p:cNvPr id="9" name="Rectangle: Rounded Corners 8">
            <a:extLst>
              <a:ext uri="{FF2B5EF4-FFF2-40B4-BE49-F238E27FC236}">
                <a16:creationId xmlns:a16="http://schemas.microsoft.com/office/drawing/2014/main" id="{97C239DB-89D7-48E3-812F-7562E31B1CF1}"/>
              </a:ext>
            </a:extLst>
          </p:cNvPr>
          <p:cNvSpPr/>
          <p:nvPr/>
        </p:nvSpPr>
        <p:spPr>
          <a:xfrm>
            <a:off x="7429502" y="1539081"/>
            <a:ext cx="1323975"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Table 2</a:t>
            </a:r>
          </a:p>
        </p:txBody>
      </p:sp>
    </p:spTree>
    <p:extLst>
      <p:ext uri="{BB962C8B-B14F-4D97-AF65-F5344CB8AC3E}">
        <p14:creationId xmlns:p14="http://schemas.microsoft.com/office/powerpoint/2010/main" val="15347052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7D980A25-1221-4100-9128-E18246F4B687}"/>
              </a:ext>
            </a:extLst>
          </p:cNvPr>
          <p:cNvGraphicFramePr>
            <a:graphicFrameLocks noChangeAspect="1"/>
          </p:cNvGraphicFramePr>
          <p:nvPr>
            <p:custDataLst>
              <p:tags r:id="rId2"/>
            </p:custDataLst>
            <p:extLst>
              <p:ext uri="{D42A27DB-BD31-4B8C-83A1-F6EECF244321}">
                <p14:modId xmlns:p14="http://schemas.microsoft.com/office/powerpoint/2010/main" val="16700812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939"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9DC6757-F000-43A7-B804-5FD3E4778CFF}"/>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0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1CBD1E1E-EE45-4DA3-B1CC-C6A4FFD15BEE}"/>
              </a:ext>
            </a:extLst>
          </p:cNvPr>
          <p:cNvSpPr>
            <a:spLocks noGrp="1"/>
          </p:cNvSpPr>
          <p:nvPr>
            <p:ph type="title"/>
          </p:nvPr>
        </p:nvSpPr>
        <p:spPr>
          <a:xfrm>
            <a:off x="838200" y="1270000"/>
            <a:ext cx="10515600" cy="1325563"/>
          </a:xfrm>
        </p:spPr>
        <p:txBody>
          <a:bodyPr>
            <a:normAutofit fontScale="90000"/>
          </a:bodyPr>
          <a:lstStyle/>
          <a:p>
            <a:r>
              <a:rPr lang="en-US" dirty="0"/>
              <a:t>Order by Clause- sort the output in either descending or ascending order	</a:t>
            </a:r>
            <a:br>
              <a:rPr lang="en-US" dirty="0"/>
            </a:br>
            <a:r>
              <a:rPr lang="en-US" dirty="0"/>
              <a:t>Order by is always the last clause in the query. Only limit clause can come after order by clause</a:t>
            </a:r>
            <a:br>
              <a:rPr lang="en-US" dirty="0"/>
            </a:br>
            <a:r>
              <a:rPr lang="en-US" dirty="0"/>
              <a:t>	</a:t>
            </a:r>
          </a:p>
        </p:txBody>
      </p:sp>
      <p:sp>
        <p:nvSpPr>
          <p:cNvPr id="3" name="Content Placeholder 2">
            <a:extLst>
              <a:ext uri="{FF2B5EF4-FFF2-40B4-BE49-F238E27FC236}">
                <a16:creationId xmlns:a16="http://schemas.microsoft.com/office/drawing/2014/main" id="{7CAF6221-D3D8-4E08-BA7B-B0FBB452D017}"/>
              </a:ext>
            </a:extLst>
          </p:cNvPr>
          <p:cNvSpPr>
            <a:spLocks noGrp="1"/>
          </p:cNvSpPr>
          <p:nvPr>
            <p:ph idx="1"/>
          </p:nvPr>
        </p:nvSpPr>
        <p:spPr>
          <a:xfrm>
            <a:off x="838200" y="3171825"/>
            <a:ext cx="10515600" cy="3005138"/>
          </a:xfrm>
        </p:spPr>
        <p:txBody>
          <a:bodyPr>
            <a:normAutofit fontScale="92500" lnSpcReduction="20000"/>
          </a:bodyPr>
          <a:lstStyle/>
          <a:p>
            <a:r>
              <a:rPr lang="en-US" dirty="0"/>
              <a:t>Select </a:t>
            </a:r>
            <a:r>
              <a:rPr lang="en-US" dirty="0" err="1"/>
              <a:t>deptname,ename,salary</a:t>
            </a:r>
            <a:r>
              <a:rPr lang="en-US" dirty="0"/>
              <a:t> from emp join dept</a:t>
            </a:r>
          </a:p>
          <a:p>
            <a:pPr marL="0" indent="0">
              <a:buNone/>
            </a:pPr>
            <a:r>
              <a:rPr lang="en-US" dirty="0"/>
              <a:t>On </a:t>
            </a:r>
            <a:r>
              <a:rPr lang="en-US" dirty="0" err="1"/>
              <a:t>emp.deptid</a:t>
            </a:r>
            <a:r>
              <a:rPr lang="en-US" dirty="0"/>
              <a:t>=</a:t>
            </a:r>
            <a:r>
              <a:rPr lang="en-US" dirty="0" err="1"/>
              <a:t>dept.deptid</a:t>
            </a:r>
            <a:endParaRPr lang="en-US" dirty="0"/>
          </a:p>
          <a:p>
            <a:pPr marL="0" indent="0">
              <a:buNone/>
            </a:pPr>
            <a:r>
              <a:rPr lang="en-US" dirty="0"/>
              <a:t>Order by </a:t>
            </a:r>
            <a:r>
              <a:rPr lang="en-US" dirty="0" err="1"/>
              <a:t>deptname</a:t>
            </a:r>
            <a:r>
              <a:rPr lang="en-US" dirty="0"/>
              <a:t> ,salary desc;</a:t>
            </a:r>
          </a:p>
          <a:p>
            <a:pPr marL="0" indent="0">
              <a:buNone/>
            </a:pPr>
            <a:endParaRPr lang="en-US" dirty="0"/>
          </a:p>
          <a:p>
            <a:r>
              <a:rPr lang="en-US" dirty="0"/>
              <a:t>Select </a:t>
            </a:r>
            <a:r>
              <a:rPr lang="en-US" dirty="0" err="1"/>
              <a:t>deptname,ename,salary</a:t>
            </a:r>
            <a:r>
              <a:rPr lang="en-US" dirty="0"/>
              <a:t> from emp join dept</a:t>
            </a:r>
          </a:p>
          <a:p>
            <a:pPr marL="0" indent="0">
              <a:buNone/>
            </a:pPr>
            <a:r>
              <a:rPr lang="en-US" dirty="0"/>
              <a:t>On </a:t>
            </a:r>
            <a:r>
              <a:rPr lang="en-US" dirty="0" err="1"/>
              <a:t>emp.deptid</a:t>
            </a:r>
            <a:r>
              <a:rPr lang="en-US" dirty="0"/>
              <a:t>=</a:t>
            </a:r>
            <a:r>
              <a:rPr lang="en-US" dirty="0" err="1"/>
              <a:t>dept.deptid</a:t>
            </a:r>
            <a:endParaRPr lang="en-US" dirty="0"/>
          </a:p>
          <a:p>
            <a:pPr marL="0" indent="0">
              <a:buNone/>
            </a:pPr>
            <a:r>
              <a:rPr lang="en-US" dirty="0"/>
              <a:t>Order by salary desc;</a:t>
            </a:r>
          </a:p>
          <a:p>
            <a:pPr marL="0" indent="0">
              <a:buNone/>
            </a:pPr>
            <a:endParaRPr lang="en-US" dirty="0"/>
          </a:p>
        </p:txBody>
      </p:sp>
    </p:spTree>
    <p:extLst>
      <p:ext uri="{BB962C8B-B14F-4D97-AF65-F5344CB8AC3E}">
        <p14:creationId xmlns:p14="http://schemas.microsoft.com/office/powerpoint/2010/main" val="42329193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9726B-3990-468A-A801-74C7BB77450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01C2CC6-C168-4FD7-B654-01E51E963BCB}"/>
              </a:ext>
            </a:extLst>
          </p:cNvPr>
          <p:cNvSpPr>
            <a:spLocks noGrp="1"/>
          </p:cNvSpPr>
          <p:nvPr>
            <p:ph idx="1"/>
          </p:nvPr>
        </p:nvSpPr>
        <p:spPr/>
        <p:txBody>
          <a:bodyPr/>
          <a:lstStyle/>
          <a:p>
            <a:r>
              <a:rPr lang="en-US" dirty="0"/>
              <a:t>Start transaction</a:t>
            </a:r>
          </a:p>
          <a:p>
            <a:pPr lvl="1"/>
            <a:r>
              <a:rPr lang="en-US" dirty="0"/>
              <a:t>Update</a:t>
            </a:r>
          </a:p>
          <a:p>
            <a:pPr lvl="1"/>
            <a:r>
              <a:rPr lang="en-US" dirty="0"/>
              <a:t>Delete</a:t>
            </a:r>
          </a:p>
          <a:p>
            <a:pPr lvl="1"/>
            <a:r>
              <a:rPr lang="en-US" dirty="0"/>
              <a:t>Insert</a:t>
            </a:r>
          </a:p>
          <a:p>
            <a:pPr lvl="1"/>
            <a:r>
              <a:rPr lang="en-US" dirty="0"/>
              <a:t>Update</a:t>
            </a:r>
          </a:p>
          <a:p>
            <a:pPr lvl="1"/>
            <a:r>
              <a:rPr lang="en-US" dirty="0"/>
              <a:t>..</a:t>
            </a:r>
          </a:p>
          <a:p>
            <a:pPr lvl="1"/>
            <a:r>
              <a:rPr lang="en-US" dirty="0"/>
              <a:t>….</a:t>
            </a:r>
          </a:p>
          <a:p>
            <a:pPr lvl="1"/>
            <a:r>
              <a:rPr lang="en-US" dirty="0"/>
              <a:t>Rollback</a:t>
            </a:r>
          </a:p>
        </p:txBody>
      </p:sp>
      <p:sp>
        <p:nvSpPr>
          <p:cNvPr id="4" name="Arrow: Curved Right 3">
            <a:extLst>
              <a:ext uri="{FF2B5EF4-FFF2-40B4-BE49-F238E27FC236}">
                <a16:creationId xmlns:a16="http://schemas.microsoft.com/office/drawing/2014/main" id="{4015C345-E76F-4BCA-8658-200AB8E0790D}"/>
              </a:ext>
            </a:extLst>
          </p:cNvPr>
          <p:cNvSpPr/>
          <p:nvPr/>
        </p:nvSpPr>
        <p:spPr>
          <a:xfrm rot="10578113">
            <a:off x="3457575" y="1923033"/>
            <a:ext cx="2095500" cy="271462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672242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CF3517F8-9103-457E-A853-FE8CC13A2F0B}"/>
              </a:ext>
            </a:extLst>
          </p:cNvPr>
          <p:cNvGraphicFramePr>
            <a:graphicFrameLocks noChangeAspect="1"/>
          </p:cNvGraphicFramePr>
          <p:nvPr>
            <p:custDataLst>
              <p:tags r:id="rId2"/>
            </p:custDataLst>
            <p:extLst>
              <p:ext uri="{D42A27DB-BD31-4B8C-83A1-F6EECF244321}">
                <p14:modId xmlns:p14="http://schemas.microsoft.com/office/powerpoint/2010/main" val="20972593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2356"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70C80F37-7AA2-4E1F-95A4-9A2869FA4D95}"/>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98A442C0-44A4-42B1-97A4-466EF21C9E41}"/>
              </a:ext>
            </a:extLst>
          </p:cNvPr>
          <p:cNvSpPr>
            <a:spLocks noGrp="1"/>
          </p:cNvSpPr>
          <p:nvPr>
            <p:ph type="title"/>
          </p:nvPr>
        </p:nvSpPr>
        <p:spPr/>
        <p:txBody>
          <a:bodyPr/>
          <a:lstStyle/>
          <a:p>
            <a:r>
              <a:rPr lang="en-US" dirty="0"/>
              <a:t>Where vs Having</a:t>
            </a:r>
          </a:p>
        </p:txBody>
      </p:sp>
      <p:sp>
        <p:nvSpPr>
          <p:cNvPr id="3" name="Content Placeholder 2">
            <a:extLst>
              <a:ext uri="{FF2B5EF4-FFF2-40B4-BE49-F238E27FC236}">
                <a16:creationId xmlns:a16="http://schemas.microsoft.com/office/drawing/2014/main" id="{C143E79A-5C3B-4F5C-94A3-A83A086927FB}"/>
              </a:ext>
            </a:extLst>
          </p:cNvPr>
          <p:cNvSpPr>
            <a:spLocks noGrp="1"/>
          </p:cNvSpPr>
          <p:nvPr>
            <p:ph idx="1"/>
          </p:nvPr>
        </p:nvSpPr>
        <p:spPr/>
        <p:txBody>
          <a:bodyPr/>
          <a:lstStyle/>
          <a:p>
            <a:r>
              <a:rPr lang="en-US" dirty="0"/>
              <a:t>Where clause is used to apply filters on non-aggregate columns (table columns) and Having is used to apply filters on aggregate columns(</a:t>
            </a:r>
            <a:r>
              <a:rPr lang="en-US" dirty="0" err="1"/>
              <a:t>sum,max,min</a:t>
            </a:r>
            <a:r>
              <a:rPr lang="en-US" dirty="0"/>
              <a:t> avg etc.)</a:t>
            </a:r>
          </a:p>
          <a:p>
            <a:r>
              <a:rPr lang="en-US" dirty="0"/>
              <a:t>Where clause can be used without group by clause but having clause can be used only with group by clause</a:t>
            </a:r>
          </a:p>
          <a:p>
            <a:endParaRPr lang="en-US" dirty="0"/>
          </a:p>
          <a:p>
            <a:r>
              <a:rPr lang="en-US" dirty="0"/>
              <a:t>On Clause is used to specify the joining condition when you use inner or outer join in the </a:t>
            </a:r>
            <a:r>
              <a:rPr lang="en-US" dirty="0" err="1"/>
              <a:t>ansi</a:t>
            </a:r>
            <a:r>
              <a:rPr lang="en-US" dirty="0"/>
              <a:t> syntax of joins</a:t>
            </a:r>
          </a:p>
        </p:txBody>
      </p:sp>
    </p:spTree>
    <p:extLst>
      <p:ext uri="{BB962C8B-B14F-4D97-AF65-F5344CB8AC3E}">
        <p14:creationId xmlns:p14="http://schemas.microsoft.com/office/powerpoint/2010/main" val="4313870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54FC51CC-D269-40E3-B015-B760AEEB0329}"/>
              </a:ext>
            </a:extLst>
          </p:cNvPr>
          <p:cNvGraphicFramePr>
            <a:graphicFrameLocks noChangeAspect="1"/>
          </p:cNvGraphicFramePr>
          <p:nvPr>
            <p:custDataLst>
              <p:tags r:id="rId2"/>
            </p:custDataLst>
            <p:extLst>
              <p:ext uri="{D42A27DB-BD31-4B8C-83A1-F6EECF244321}">
                <p14:modId xmlns:p14="http://schemas.microsoft.com/office/powerpoint/2010/main" val="48222400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2960"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2372ACA-F212-4727-AA90-4625A0D034D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2FF801E4-E9DA-4589-9385-76693A45B12F}"/>
              </a:ext>
            </a:extLst>
          </p:cNvPr>
          <p:cNvSpPr>
            <a:spLocks noGrp="1"/>
          </p:cNvSpPr>
          <p:nvPr>
            <p:ph type="title"/>
          </p:nvPr>
        </p:nvSpPr>
        <p:spPr/>
        <p:txBody>
          <a:bodyPr/>
          <a:lstStyle/>
          <a:p>
            <a:r>
              <a:rPr lang="en-US" dirty="0"/>
              <a:t>Column Alias and Table Alias</a:t>
            </a:r>
          </a:p>
        </p:txBody>
      </p:sp>
      <p:sp>
        <p:nvSpPr>
          <p:cNvPr id="3" name="Content Placeholder 2">
            <a:extLst>
              <a:ext uri="{FF2B5EF4-FFF2-40B4-BE49-F238E27FC236}">
                <a16:creationId xmlns:a16="http://schemas.microsoft.com/office/drawing/2014/main" id="{2C5043A4-4B30-4CD5-A5EC-D39D0EF64126}"/>
              </a:ext>
            </a:extLst>
          </p:cNvPr>
          <p:cNvSpPr>
            <a:spLocks noGrp="1"/>
          </p:cNvSpPr>
          <p:nvPr>
            <p:ph idx="1"/>
          </p:nvPr>
        </p:nvSpPr>
        <p:spPr/>
        <p:txBody>
          <a:bodyPr>
            <a:normAutofit fontScale="62500" lnSpcReduction="20000"/>
          </a:bodyPr>
          <a:lstStyle/>
          <a:p>
            <a:r>
              <a:rPr lang="en-US" dirty="0"/>
              <a:t>Column Alias is name given to the column in the query output</a:t>
            </a:r>
          </a:p>
          <a:p>
            <a:endParaRPr lang="en-US" dirty="0"/>
          </a:p>
          <a:p>
            <a:pPr marL="0" indent="0">
              <a:buNone/>
            </a:pPr>
            <a:r>
              <a:rPr lang="en-US" dirty="0"/>
              <a:t>Select </a:t>
            </a:r>
            <a:r>
              <a:rPr lang="en-US" dirty="0" err="1"/>
              <a:t>ename</a:t>
            </a:r>
            <a:r>
              <a:rPr lang="en-US" dirty="0"/>
              <a:t> as </a:t>
            </a:r>
            <a:r>
              <a:rPr lang="en-US" dirty="0" err="1"/>
              <a:t>EmployeeName,salary</a:t>
            </a:r>
            <a:r>
              <a:rPr lang="en-US" dirty="0"/>
              <a:t> as </a:t>
            </a:r>
            <a:r>
              <a:rPr lang="en-US" dirty="0" err="1"/>
              <a:t>EmployeeSalary</a:t>
            </a:r>
            <a:r>
              <a:rPr lang="en-US" dirty="0"/>
              <a:t> from emp;</a:t>
            </a:r>
          </a:p>
          <a:p>
            <a:pPr marL="0" indent="0">
              <a:buNone/>
            </a:pPr>
            <a:endParaRPr lang="en-US" dirty="0"/>
          </a:p>
          <a:p>
            <a:pPr marL="0" indent="0">
              <a:buNone/>
            </a:pPr>
            <a:r>
              <a:rPr lang="en-US" dirty="0"/>
              <a:t>Select </a:t>
            </a:r>
            <a:r>
              <a:rPr lang="en-US" dirty="0" err="1"/>
              <a:t>ename</a:t>
            </a:r>
            <a:r>
              <a:rPr lang="en-US" dirty="0"/>
              <a:t>  </a:t>
            </a:r>
            <a:r>
              <a:rPr lang="en-US" dirty="0" err="1"/>
              <a:t>EmployeeName,salary</a:t>
            </a:r>
            <a:r>
              <a:rPr lang="en-US" dirty="0"/>
              <a:t>  </a:t>
            </a:r>
            <a:r>
              <a:rPr lang="en-US" dirty="0" err="1"/>
              <a:t>EmployeeSalary</a:t>
            </a:r>
            <a:r>
              <a:rPr lang="en-US" dirty="0"/>
              <a:t> from emp;</a:t>
            </a:r>
          </a:p>
          <a:p>
            <a:pPr marL="0" indent="0">
              <a:buNone/>
            </a:pPr>
            <a:endParaRPr lang="en-US" dirty="0"/>
          </a:p>
          <a:p>
            <a:pPr marL="0" indent="0">
              <a:buNone/>
            </a:pPr>
            <a:endParaRPr lang="en-US" dirty="0"/>
          </a:p>
          <a:p>
            <a:pPr marL="0" indent="0">
              <a:buNone/>
            </a:pPr>
            <a:r>
              <a:rPr lang="en-US" dirty="0"/>
              <a:t>Table Alias is used to give some name to your tables just for query purpose</a:t>
            </a:r>
          </a:p>
          <a:p>
            <a:pPr marL="0" indent="0">
              <a:buNone/>
            </a:pPr>
            <a:endParaRPr lang="en-US" dirty="0"/>
          </a:p>
          <a:p>
            <a:pPr marL="0" indent="0">
              <a:buNone/>
            </a:pPr>
            <a:r>
              <a:rPr lang="en-US" dirty="0"/>
              <a:t>Select </a:t>
            </a:r>
            <a:r>
              <a:rPr lang="en-US" dirty="0" err="1"/>
              <a:t>ename,deptname,salary</a:t>
            </a:r>
            <a:endParaRPr lang="en-US" dirty="0"/>
          </a:p>
          <a:p>
            <a:pPr marL="0" indent="0">
              <a:buNone/>
            </a:pPr>
            <a:r>
              <a:rPr lang="en-US" dirty="0"/>
              <a:t>From emp e join dept d</a:t>
            </a:r>
          </a:p>
          <a:p>
            <a:pPr marL="0" indent="0">
              <a:buNone/>
            </a:pPr>
            <a:r>
              <a:rPr lang="en-US" dirty="0"/>
              <a:t>On</a:t>
            </a:r>
          </a:p>
          <a:p>
            <a:pPr marL="0" indent="0">
              <a:buNone/>
            </a:pPr>
            <a:r>
              <a:rPr lang="en-US" dirty="0" err="1"/>
              <a:t>e.deptid</a:t>
            </a:r>
            <a:r>
              <a:rPr lang="en-US" dirty="0"/>
              <a:t>=</a:t>
            </a:r>
            <a:r>
              <a:rPr lang="en-US" dirty="0" err="1"/>
              <a:t>d.deptid</a:t>
            </a:r>
            <a:r>
              <a:rPr lang="en-US" dirty="0"/>
              <a:t>;</a:t>
            </a:r>
          </a:p>
        </p:txBody>
      </p:sp>
    </p:spTree>
    <p:extLst>
      <p:ext uri="{BB962C8B-B14F-4D97-AF65-F5344CB8AC3E}">
        <p14:creationId xmlns:p14="http://schemas.microsoft.com/office/powerpoint/2010/main" val="12263615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B4278B45-72B2-4DF9-AA3D-C6929E928D24}"/>
              </a:ext>
            </a:extLst>
          </p:cNvPr>
          <p:cNvGraphicFramePr>
            <a:graphicFrameLocks noChangeAspect="1"/>
          </p:cNvGraphicFramePr>
          <p:nvPr>
            <p:custDataLst>
              <p:tags r:id="rId2"/>
            </p:custDataLst>
            <p:extLst>
              <p:ext uri="{D42A27DB-BD31-4B8C-83A1-F6EECF244321}">
                <p14:modId xmlns:p14="http://schemas.microsoft.com/office/powerpoint/2010/main" val="4876255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5003"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8236D301-B80F-47E3-91D1-E636C4B4CC3E}"/>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04E6C099-1580-4274-A490-4FFCEDF55F35}"/>
              </a:ext>
            </a:extLst>
          </p:cNvPr>
          <p:cNvSpPr>
            <a:spLocks noGrp="1"/>
          </p:cNvSpPr>
          <p:nvPr>
            <p:ph type="title"/>
          </p:nvPr>
        </p:nvSpPr>
        <p:spPr/>
        <p:txBody>
          <a:bodyPr/>
          <a:lstStyle/>
          <a:p>
            <a:r>
              <a:rPr lang="en-US" dirty="0"/>
              <a:t>Limit and Offset</a:t>
            </a:r>
          </a:p>
        </p:txBody>
      </p:sp>
      <p:sp>
        <p:nvSpPr>
          <p:cNvPr id="3" name="Content Placeholder 2">
            <a:extLst>
              <a:ext uri="{FF2B5EF4-FFF2-40B4-BE49-F238E27FC236}">
                <a16:creationId xmlns:a16="http://schemas.microsoft.com/office/drawing/2014/main" id="{713B59C2-E187-4416-9289-903D4AC136D0}"/>
              </a:ext>
            </a:extLst>
          </p:cNvPr>
          <p:cNvSpPr>
            <a:spLocks noGrp="1"/>
          </p:cNvSpPr>
          <p:nvPr>
            <p:ph idx="1"/>
          </p:nvPr>
        </p:nvSpPr>
        <p:spPr/>
        <p:txBody>
          <a:bodyPr/>
          <a:lstStyle/>
          <a:p>
            <a:r>
              <a:rPr lang="en-US" dirty="0"/>
              <a:t>Select </a:t>
            </a:r>
            <a:r>
              <a:rPr lang="en-US" dirty="0" err="1"/>
              <a:t>ename,salary</a:t>
            </a:r>
            <a:r>
              <a:rPr lang="en-US" dirty="0"/>
              <a:t> from emp order by salary desc limit 5;</a:t>
            </a:r>
          </a:p>
          <a:p>
            <a:r>
              <a:rPr lang="en-US" dirty="0"/>
              <a:t>Select </a:t>
            </a:r>
            <a:r>
              <a:rPr lang="en-US" dirty="0" err="1"/>
              <a:t>ename,salary</a:t>
            </a:r>
            <a:r>
              <a:rPr lang="en-US" dirty="0"/>
              <a:t> from emp order by salary desc limit 5 offset 1;</a:t>
            </a:r>
          </a:p>
          <a:p>
            <a:endParaRPr lang="en-US" dirty="0"/>
          </a:p>
        </p:txBody>
      </p:sp>
    </p:spTree>
    <p:extLst>
      <p:ext uri="{BB962C8B-B14F-4D97-AF65-F5344CB8AC3E}">
        <p14:creationId xmlns:p14="http://schemas.microsoft.com/office/powerpoint/2010/main" val="18223638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A26BCF8C-6D99-4937-B77D-97B20DF68579}"/>
              </a:ext>
            </a:extLst>
          </p:cNvPr>
          <p:cNvGraphicFramePr>
            <a:graphicFrameLocks noChangeAspect="1"/>
          </p:cNvGraphicFramePr>
          <p:nvPr>
            <p:custDataLst>
              <p:tags r:id="rId2"/>
            </p:custDataLst>
            <p:extLst>
              <p:ext uri="{D42A27DB-BD31-4B8C-83A1-F6EECF244321}">
                <p14:modId xmlns:p14="http://schemas.microsoft.com/office/powerpoint/2010/main" val="23366588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6025"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5C50F299-F8B0-4001-999B-5AF27E11FFF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96457ECD-6641-487B-B579-74DFA1208059}"/>
              </a:ext>
            </a:extLst>
          </p:cNvPr>
          <p:cNvSpPr>
            <a:spLocks noGrp="1"/>
          </p:cNvSpPr>
          <p:nvPr>
            <p:ph type="title"/>
          </p:nvPr>
        </p:nvSpPr>
        <p:spPr/>
        <p:txBody>
          <a:bodyPr/>
          <a:lstStyle/>
          <a:p>
            <a:r>
              <a:rPr lang="en-US" dirty="0" err="1"/>
              <a:t>InLine</a:t>
            </a:r>
            <a:r>
              <a:rPr lang="en-US" dirty="0"/>
              <a:t> Views	</a:t>
            </a:r>
          </a:p>
        </p:txBody>
      </p:sp>
      <p:sp>
        <p:nvSpPr>
          <p:cNvPr id="3" name="Content Placeholder 2">
            <a:extLst>
              <a:ext uri="{FF2B5EF4-FFF2-40B4-BE49-F238E27FC236}">
                <a16:creationId xmlns:a16="http://schemas.microsoft.com/office/drawing/2014/main" id="{44A30B0B-0699-40B0-A27E-992E6D817940}"/>
              </a:ext>
            </a:extLst>
          </p:cNvPr>
          <p:cNvSpPr>
            <a:spLocks noGrp="1"/>
          </p:cNvSpPr>
          <p:nvPr>
            <p:ph idx="1"/>
          </p:nvPr>
        </p:nvSpPr>
        <p:spPr/>
        <p:txBody>
          <a:bodyPr/>
          <a:lstStyle/>
          <a:p>
            <a:r>
              <a:rPr lang="en-US" dirty="0"/>
              <a:t>When you write a query instead of a table name in the from clause</a:t>
            </a:r>
          </a:p>
          <a:p>
            <a:r>
              <a:rPr lang="en-US" dirty="0"/>
              <a:t>Giving a table alias for the query is mandatory</a:t>
            </a:r>
          </a:p>
          <a:p>
            <a:r>
              <a:rPr lang="en-US" dirty="0"/>
              <a:t>E.g.</a:t>
            </a:r>
          </a:p>
          <a:p>
            <a:endParaRPr lang="en-US" dirty="0"/>
          </a:p>
          <a:p>
            <a:pPr marL="0" indent="0">
              <a:buNone/>
            </a:pPr>
            <a:r>
              <a:rPr lang="en-US" dirty="0"/>
              <a:t> select * from (Select </a:t>
            </a:r>
            <a:r>
              <a:rPr lang="en-US" dirty="0" err="1"/>
              <a:t>ename,salary</a:t>
            </a:r>
            <a:r>
              <a:rPr lang="en-US" dirty="0"/>
              <a:t> from emp order by salary desc limit 5 ) </a:t>
            </a:r>
            <a:r>
              <a:rPr lang="en-US" b="1" dirty="0"/>
              <a:t>as t</a:t>
            </a:r>
            <a:r>
              <a:rPr lang="en-US" dirty="0"/>
              <a:t> order by salary;</a:t>
            </a:r>
          </a:p>
        </p:txBody>
      </p:sp>
    </p:spTree>
    <p:extLst>
      <p:ext uri="{BB962C8B-B14F-4D97-AF65-F5344CB8AC3E}">
        <p14:creationId xmlns:p14="http://schemas.microsoft.com/office/powerpoint/2010/main" val="5219248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62F5726A-E3C5-48CC-BF03-D3B9C715071F}"/>
              </a:ext>
            </a:extLst>
          </p:cNvPr>
          <p:cNvGraphicFramePr>
            <a:graphicFrameLocks noChangeAspect="1"/>
          </p:cNvGraphicFramePr>
          <p:nvPr>
            <p:custDataLst>
              <p:tags r:id="rId2"/>
            </p:custDataLst>
            <p:extLst>
              <p:ext uri="{D42A27DB-BD31-4B8C-83A1-F6EECF244321}">
                <p14:modId xmlns:p14="http://schemas.microsoft.com/office/powerpoint/2010/main" val="2270050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3980"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366988DC-7BE0-41C5-A131-56F2A3328650}"/>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C79B9911-E048-40AD-998B-3648E4681A23}"/>
              </a:ext>
            </a:extLst>
          </p:cNvPr>
          <p:cNvSpPr>
            <a:spLocks noGrp="1"/>
          </p:cNvSpPr>
          <p:nvPr>
            <p:ph type="title"/>
          </p:nvPr>
        </p:nvSpPr>
        <p:spPr/>
        <p:txBody>
          <a:bodyPr/>
          <a:lstStyle/>
          <a:p>
            <a:r>
              <a:rPr lang="en-US" dirty="0"/>
              <a:t>Select Query Syntax	</a:t>
            </a:r>
          </a:p>
        </p:txBody>
      </p:sp>
      <p:sp>
        <p:nvSpPr>
          <p:cNvPr id="3" name="Content Placeholder 2">
            <a:extLst>
              <a:ext uri="{FF2B5EF4-FFF2-40B4-BE49-F238E27FC236}">
                <a16:creationId xmlns:a16="http://schemas.microsoft.com/office/drawing/2014/main" id="{751E2DD1-6FC7-4D36-92EE-F43333C421EE}"/>
              </a:ext>
            </a:extLst>
          </p:cNvPr>
          <p:cNvSpPr>
            <a:spLocks noGrp="1"/>
          </p:cNvSpPr>
          <p:nvPr>
            <p:ph idx="1"/>
          </p:nvPr>
        </p:nvSpPr>
        <p:spPr/>
        <p:txBody>
          <a:bodyPr>
            <a:normAutofit fontScale="77500" lnSpcReduction="20000"/>
          </a:bodyPr>
          <a:lstStyle/>
          <a:p>
            <a:r>
              <a:rPr lang="en-US" dirty="0"/>
              <a:t>Select Column List(c1,c2…)</a:t>
            </a:r>
          </a:p>
          <a:p>
            <a:pPr marL="0" indent="0">
              <a:buNone/>
            </a:pPr>
            <a:r>
              <a:rPr lang="en-US" dirty="0"/>
              <a:t>From</a:t>
            </a:r>
          </a:p>
          <a:p>
            <a:pPr marL="0" indent="0">
              <a:buNone/>
            </a:pPr>
            <a:r>
              <a:rPr lang="en-US" dirty="0" err="1"/>
              <a:t>Table_List</a:t>
            </a:r>
            <a:r>
              <a:rPr lang="en-US" dirty="0"/>
              <a:t> (t1,t2,t3)</a:t>
            </a:r>
          </a:p>
          <a:p>
            <a:pPr marL="0" indent="0">
              <a:buNone/>
            </a:pPr>
            <a:r>
              <a:rPr lang="en-US" dirty="0"/>
              <a:t>On </a:t>
            </a:r>
          </a:p>
          <a:p>
            <a:pPr marL="0" indent="0">
              <a:buNone/>
            </a:pPr>
            <a:endParaRPr lang="en-US" dirty="0"/>
          </a:p>
          <a:p>
            <a:pPr marL="0" indent="0">
              <a:buNone/>
            </a:pPr>
            <a:r>
              <a:rPr lang="en-US" dirty="0"/>
              <a:t>Where</a:t>
            </a:r>
          </a:p>
          <a:p>
            <a:pPr marL="0" indent="0">
              <a:buNone/>
            </a:pPr>
            <a:endParaRPr lang="en-US" dirty="0"/>
          </a:p>
          <a:p>
            <a:pPr marL="0" indent="0">
              <a:buNone/>
            </a:pPr>
            <a:r>
              <a:rPr lang="en-US" dirty="0"/>
              <a:t>Group by Clause</a:t>
            </a:r>
          </a:p>
          <a:p>
            <a:pPr marL="0" indent="0">
              <a:buNone/>
            </a:pPr>
            <a:r>
              <a:rPr lang="en-US" dirty="0"/>
              <a:t>Having Clause</a:t>
            </a:r>
          </a:p>
          <a:p>
            <a:pPr marL="0" indent="0">
              <a:buNone/>
            </a:pPr>
            <a:r>
              <a:rPr lang="en-US" dirty="0"/>
              <a:t>Order by </a:t>
            </a:r>
          </a:p>
          <a:p>
            <a:pPr marL="0" indent="0">
              <a:buNone/>
            </a:pPr>
            <a:r>
              <a:rPr lang="en-US" dirty="0"/>
              <a:t>Limit </a:t>
            </a:r>
          </a:p>
          <a:p>
            <a:pPr marL="0" indent="0">
              <a:buNone/>
            </a:pPr>
            <a:r>
              <a:rPr lang="en-US" dirty="0"/>
              <a:t>offset</a:t>
            </a:r>
          </a:p>
        </p:txBody>
      </p:sp>
    </p:spTree>
    <p:extLst>
      <p:ext uri="{BB962C8B-B14F-4D97-AF65-F5344CB8AC3E}">
        <p14:creationId xmlns:p14="http://schemas.microsoft.com/office/powerpoint/2010/main" val="23057522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825A78F-34FD-40A0-AE95-0DF8065113C8}"/>
              </a:ext>
            </a:extLst>
          </p:cNvPr>
          <p:cNvGraphicFramePr>
            <a:graphicFrameLocks noChangeAspect="1"/>
          </p:cNvGraphicFramePr>
          <p:nvPr>
            <p:custDataLst>
              <p:tags r:id="rId2"/>
            </p:custDataLst>
            <p:extLst>
              <p:ext uri="{D42A27DB-BD31-4B8C-83A1-F6EECF244321}">
                <p14:modId xmlns:p14="http://schemas.microsoft.com/office/powerpoint/2010/main" val="13981000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9090"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F2AA9058-CB3D-441F-B9B2-4D7F3AF1C2F2}"/>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9132A843-E186-4C37-8D3D-36630950C348}"/>
              </a:ext>
            </a:extLst>
          </p:cNvPr>
          <p:cNvSpPr>
            <a:spLocks noGrp="1"/>
          </p:cNvSpPr>
          <p:nvPr>
            <p:ph type="title"/>
          </p:nvPr>
        </p:nvSpPr>
        <p:spPr/>
        <p:txBody>
          <a:bodyPr/>
          <a:lstStyle/>
          <a:p>
            <a:r>
              <a:rPr lang="en-US" dirty="0"/>
              <a:t>Select Query execution steps</a:t>
            </a:r>
          </a:p>
        </p:txBody>
      </p:sp>
      <p:sp>
        <p:nvSpPr>
          <p:cNvPr id="3" name="Content Placeholder 2">
            <a:extLst>
              <a:ext uri="{FF2B5EF4-FFF2-40B4-BE49-F238E27FC236}">
                <a16:creationId xmlns:a16="http://schemas.microsoft.com/office/drawing/2014/main" id="{ABBA55E6-8642-4575-83FB-9E63A6E4A170}"/>
              </a:ext>
            </a:extLst>
          </p:cNvPr>
          <p:cNvSpPr>
            <a:spLocks noGrp="1"/>
          </p:cNvSpPr>
          <p:nvPr>
            <p:ph idx="1"/>
          </p:nvPr>
        </p:nvSpPr>
        <p:spPr/>
        <p:txBody>
          <a:bodyPr/>
          <a:lstStyle/>
          <a:p>
            <a:r>
              <a:rPr lang="en-US" dirty="0"/>
              <a:t>Joins or where clause will be applied</a:t>
            </a:r>
          </a:p>
          <a:p>
            <a:pPr lvl="1"/>
            <a:r>
              <a:rPr lang="en-US" dirty="0"/>
              <a:t>If you have multiple conditions in where clause then depending the condition it will be applied</a:t>
            </a:r>
          </a:p>
          <a:p>
            <a:r>
              <a:rPr lang="en-US" dirty="0"/>
              <a:t>Group by clause</a:t>
            </a:r>
          </a:p>
          <a:p>
            <a:r>
              <a:rPr lang="en-US" dirty="0"/>
              <a:t>Aggregation will be performed (sum, max, min etc.)</a:t>
            </a:r>
          </a:p>
          <a:p>
            <a:r>
              <a:rPr lang="en-US" dirty="0"/>
              <a:t>Having clause application</a:t>
            </a:r>
          </a:p>
          <a:p>
            <a:r>
              <a:rPr lang="en-US" dirty="0"/>
              <a:t>Order by clause </a:t>
            </a:r>
          </a:p>
          <a:p>
            <a:r>
              <a:rPr lang="en-US" dirty="0"/>
              <a:t>Limit and offset</a:t>
            </a:r>
          </a:p>
          <a:p>
            <a:pPr marL="457200" lvl="1" indent="0">
              <a:buNone/>
            </a:pPr>
            <a:endParaRPr lang="en-US" dirty="0"/>
          </a:p>
          <a:p>
            <a:pPr lvl="1"/>
            <a:endParaRPr lang="en-US" dirty="0"/>
          </a:p>
        </p:txBody>
      </p:sp>
    </p:spTree>
    <p:extLst>
      <p:ext uri="{BB962C8B-B14F-4D97-AF65-F5344CB8AC3E}">
        <p14:creationId xmlns:p14="http://schemas.microsoft.com/office/powerpoint/2010/main" val="23420981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CC05B56D-E54F-41D4-8893-69F38DCE63D1}"/>
              </a:ext>
            </a:extLst>
          </p:cNvPr>
          <p:cNvGraphicFramePr>
            <a:graphicFrameLocks noChangeAspect="1"/>
          </p:cNvGraphicFramePr>
          <p:nvPr>
            <p:custDataLst>
              <p:tags r:id="rId2"/>
            </p:custDataLst>
            <p:extLst>
              <p:ext uri="{D42A27DB-BD31-4B8C-83A1-F6EECF244321}">
                <p14:modId xmlns:p14="http://schemas.microsoft.com/office/powerpoint/2010/main" val="27626298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0111"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92CF5A74-43D7-402A-882B-5C34144C6CE8}"/>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E393CB60-560B-4DA4-88C9-BF18DACFC302}"/>
              </a:ext>
            </a:extLst>
          </p:cNvPr>
          <p:cNvSpPr>
            <a:spLocks noGrp="1"/>
          </p:cNvSpPr>
          <p:nvPr>
            <p:ph type="title"/>
          </p:nvPr>
        </p:nvSpPr>
        <p:spPr/>
        <p:txBody>
          <a:bodyPr/>
          <a:lstStyle/>
          <a:p>
            <a:r>
              <a:rPr lang="en-US" dirty="0"/>
              <a:t>Self Join</a:t>
            </a:r>
          </a:p>
        </p:txBody>
      </p:sp>
      <p:sp>
        <p:nvSpPr>
          <p:cNvPr id="3" name="Content Placeholder 2">
            <a:extLst>
              <a:ext uri="{FF2B5EF4-FFF2-40B4-BE49-F238E27FC236}">
                <a16:creationId xmlns:a16="http://schemas.microsoft.com/office/drawing/2014/main" id="{F46ADCCF-34A7-473E-9518-668AFEB9E7F3}"/>
              </a:ext>
            </a:extLst>
          </p:cNvPr>
          <p:cNvSpPr>
            <a:spLocks noGrp="1"/>
          </p:cNvSpPr>
          <p:nvPr>
            <p:ph idx="1"/>
          </p:nvPr>
        </p:nvSpPr>
        <p:spPr/>
        <p:txBody>
          <a:bodyPr/>
          <a:lstStyle/>
          <a:p>
            <a:r>
              <a:rPr lang="en-US" dirty="0"/>
              <a:t>In self join a table is joined with itself</a:t>
            </a:r>
          </a:p>
        </p:txBody>
      </p:sp>
    </p:spTree>
    <p:extLst>
      <p:ext uri="{BB962C8B-B14F-4D97-AF65-F5344CB8AC3E}">
        <p14:creationId xmlns:p14="http://schemas.microsoft.com/office/powerpoint/2010/main" val="2064110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CC05B56D-E54F-41D4-8893-69F38DCE63D1}"/>
              </a:ext>
            </a:extLst>
          </p:cNvPr>
          <p:cNvGraphicFramePr>
            <a:graphicFrameLocks noChangeAspect="1"/>
          </p:cNvGraphicFramePr>
          <p:nvPr>
            <p:custDataLst>
              <p:tags r:id="rId2"/>
            </p:custDataLst>
            <p:extLst>
              <p:ext uri="{D42A27DB-BD31-4B8C-83A1-F6EECF244321}">
                <p14:modId xmlns:p14="http://schemas.microsoft.com/office/powerpoint/2010/main" val="170635959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133" name="think-cell Slide" r:id="rId5" imgW="395" imgH="396" progId="TCLayout.ActiveDocument.1">
                  <p:embed/>
                </p:oleObj>
              </mc:Choice>
              <mc:Fallback>
                <p:oleObj name="think-cell Slide" r:id="rId5" imgW="395" imgH="396" progId="TCLayout.ActiveDocument.1">
                  <p:embed/>
                  <p:pic>
                    <p:nvPicPr>
                      <p:cNvPr id="5" name="Object 4" hidden="1">
                        <a:extLst>
                          <a:ext uri="{FF2B5EF4-FFF2-40B4-BE49-F238E27FC236}">
                            <a16:creationId xmlns:a16="http://schemas.microsoft.com/office/drawing/2014/main" id="{CC05B56D-E54F-41D4-8893-69F38DCE63D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92CF5A74-43D7-402A-882B-5C34144C6CE8}"/>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E393CB60-560B-4DA4-88C9-BF18DACFC302}"/>
              </a:ext>
            </a:extLst>
          </p:cNvPr>
          <p:cNvSpPr>
            <a:spLocks noGrp="1"/>
          </p:cNvSpPr>
          <p:nvPr>
            <p:ph type="title"/>
          </p:nvPr>
        </p:nvSpPr>
        <p:spPr/>
        <p:txBody>
          <a:bodyPr/>
          <a:lstStyle/>
          <a:p>
            <a:r>
              <a:rPr lang="en-US" dirty="0"/>
              <a:t>Case Statements- they are like switch statements</a:t>
            </a:r>
          </a:p>
        </p:txBody>
      </p:sp>
      <p:sp>
        <p:nvSpPr>
          <p:cNvPr id="3" name="Content Placeholder 2">
            <a:extLst>
              <a:ext uri="{FF2B5EF4-FFF2-40B4-BE49-F238E27FC236}">
                <a16:creationId xmlns:a16="http://schemas.microsoft.com/office/drawing/2014/main" id="{F46ADCCF-34A7-473E-9518-668AFEB9E7F3}"/>
              </a:ext>
            </a:extLst>
          </p:cNvPr>
          <p:cNvSpPr>
            <a:spLocks noGrp="1"/>
          </p:cNvSpPr>
          <p:nvPr>
            <p:ph idx="1"/>
          </p:nvPr>
        </p:nvSpPr>
        <p:spPr/>
        <p:txBody>
          <a:bodyPr/>
          <a:lstStyle/>
          <a:p>
            <a:r>
              <a:rPr lang="en-US" dirty="0"/>
              <a:t>Case when cond1 then ..</a:t>
            </a:r>
          </a:p>
          <a:p>
            <a:r>
              <a:rPr lang="en-US" dirty="0"/>
              <a:t>When cond2 then ..</a:t>
            </a:r>
          </a:p>
          <a:p>
            <a:endParaRPr lang="en-US" dirty="0"/>
          </a:p>
          <a:p>
            <a:pPr marL="0" indent="0">
              <a:buNone/>
            </a:pPr>
            <a:r>
              <a:rPr lang="en-US" dirty="0"/>
              <a:t>…</a:t>
            </a:r>
          </a:p>
          <a:p>
            <a:pPr marL="0" indent="0">
              <a:buNone/>
            </a:pPr>
            <a:endParaRPr lang="en-US" dirty="0"/>
          </a:p>
          <a:p>
            <a:pPr marL="0" indent="0">
              <a:buNone/>
            </a:pPr>
            <a:r>
              <a:rPr lang="en-US" dirty="0"/>
              <a:t>Else </a:t>
            </a:r>
          </a:p>
          <a:p>
            <a:pPr marL="0" indent="0">
              <a:buNone/>
            </a:pPr>
            <a:endParaRPr lang="en-US" dirty="0"/>
          </a:p>
          <a:p>
            <a:pPr marL="0" indent="0">
              <a:buNone/>
            </a:pPr>
            <a:r>
              <a:rPr lang="en-US" dirty="0"/>
              <a:t>end</a:t>
            </a:r>
          </a:p>
        </p:txBody>
      </p:sp>
    </p:spTree>
    <p:extLst>
      <p:ext uri="{BB962C8B-B14F-4D97-AF65-F5344CB8AC3E}">
        <p14:creationId xmlns:p14="http://schemas.microsoft.com/office/powerpoint/2010/main" val="2662985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5603556-9F28-4FB2-AA69-FC9F5C47F0E0}"/>
              </a:ext>
            </a:extLst>
          </p:cNvPr>
          <p:cNvGraphicFramePr>
            <a:graphicFrameLocks noChangeAspect="1"/>
          </p:cNvGraphicFramePr>
          <p:nvPr>
            <p:custDataLst>
              <p:tags r:id="rId2"/>
            </p:custDataLst>
            <p:extLst>
              <p:ext uri="{D42A27DB-BD31-4B8C-83A1-F6EECF244321}">
                <p14:modId xmlns:p14="http://schemas.microsoft.com/office/powerpoint/2010/main" val="27228496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323"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4930C0AD-FDA3-4E99-9E58-042C9449EC67}"/>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E341C828-21A4-4488-8D30-E82377DE74B1}"/>
              </a:ext>
            </a:extLst>
          </p:cNvPr>
          <p:cNvSpPr>
            <a:spLocks noGrp="1"/>
          </p:cNvSpPr>
          <p:nvPr>
            <p:ph type="title"/>
          </p:nvPr>
        </p:nvSpPr>
        <p:spPr/>
        <p:txBody>
          <a:bodyPr vert="horz"/>
          <a:lstStyle/>
          <a:p>
            <a:r>
              <a:rPr lang="en-US" dirty="0"/>
              <a:t>Table – Entity- any real world object</a:t>
            </a:r>
          </a:p>
        </p:txBody>
      </p:sp>
      <p:sp>
        <p:nvSpPr>
          <p:cNvPr id="3" name="Content Placeholder 2">
            <a:extLst>
              <a:ext uri="{FF2B5EF4-FFF2-40B4-BE49-F238E27FC236}">
                <a16:creationId xmlns:a16="http://schemas.microsoft.com/office/drawing/2014/main" id="{5454EA96-BF4C-4D7A-BE9B-01896BF690A8}"/>
              </a:ext>
            </a:extLst>
          </p:cNvPr>
          <p:cNvSpPr>
            <a:spLocks noGrp="1"/>
          </p:cNvSpPr>
          <p:nvPr>
            <p:ph idx="1"/>
          </p:nvPr>
        </p:nvSpPr>
        <p:spPr/>
        <p:txBody>
          <a:bodyPr/>
          <a:lstStyle/>
          <a:p>
            <a:r>
              <a:rPr lang="en-US" dirty="0"/>
              <a:t>A set of rows(tuples/records) and columns(fields</a:t>
            </a:r>
            <a:r>
              <a:rPr lang="en-US"/>
              <a:t>/attributes)</a:t>
            </a:r>
            <a:endParaRPr lang="en-US" dirty="0"/>
          </a:p>
        </p:txBody>
      </p:sp>
      <p:graphicFrame>
        <p:nvGraphicFramePr>
          <p:cNvPr id="6" name="Table 6">
            <a:extLst>
              <a:ext uri="{FF2B5EF4-FFF2-40B4-BE49-F238E27FC236}">
                <a16:creationId xmlns:a16="http://schemas.microsoft.com/office/drawing/2014/main" id="{A0C89175-B58A-406D-AFB3-512541147381}"/>
              </a:ext>
            </a:extLst>
          </p:cNvPr>
          <p:cNvGraphicFramePr>
            <a:graphicFrameLocks noGrp="1"/>
          </p:cNvGraphicFramePr>
          <p:nvPr>
            <p:extLst>
              <p:ext uri="{D42A27DB-BD31-4B8C-83A1-F6EECF244321}">
                <p14:modId xmlns:p14="http://schemas.microsoft.com/office/powerpoint/2010/main" val="426568140"/>
              </p:ext>
            </p:extLst>
          </p:nvPr>
        </p:nvGraphicFramePr>
        <p:xfrm>
          <a:off x="1365250" y="3074194"/>
          <a:ext cx="8127999" cy="18542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942134884"/>
                    </a:ext>
                  </a:extLst>
                </a:gridCol>
                <a:gridCol w="2709333">
                  <a:extLst>
                    <a:ext uri="{9D8B030D-6E8A-4147-A177-3AD203B41FA5}">
                      <a16:colId xmlns:a16="http://schemas.microsoft.com/office/drawing/2014/main" val="155323317"/>
                    </a:ext>
                  </a:extLst>
                </a:gridCol>
                <a:gridCol w="2709333">
                  <a:extLst>
                    <a:ext uri="{9D8B030D-6E8A-4147-A177-3AD203B41FA5}">
                      <a16:colId xmlns:a16="http://schemas.microsoft.com/office/drawing/2014/main" val="778892373"/>
                    </a:ext>
                  </a:extLst>
                </a:gridCol>
              </a:tblGrid>
              <a:tr h="370840">
                <a:tc>
                  <a:txBody>
                    <a:bodyPr/>
                    <a:lstStyle/>
                    <a:p>
                      <a:r>
                        <a:rPr lang="en-US" dirty="0"/>
                        <a:t>EID</a:t>
                      </a:r>
                    </a:p>
                  </a:txBody>
                  <a:tcPr/>
                </a:tc>
                <a:tc>
                  <a:txBody>
                    <a:bodyPr/>
                    <a:lstStyle/>
                    <a:p>
                      <a:r>
                        <a:rPr lang="en-US" dirty="0" err="1"/>
                        <a:t>Ename</a:t>
                      </a:r>
                      <a:endParaRPr lang="en-US" dirty="0"/>
                    </a:p>
                  </a:txBody>
                  <a:tcPr/>
                </a:tc>
                <a:tc>
                  <a:txBody>
                    <a:bodyPr/>
                    <a:lstStyle/>
                    <a:p>
                      <a:r>
                        <a:rPr lang="en-US" dirty="0"/>
                        <a:t>Salary</a:t>
                      </a:r>
                    </a:p>
                  </a:txBody>
                  <a:tcPr/>
                </a:tc>
                <a:extLst>
                  <a:ext uri="{0D108BD9-81ED-4DB2-BD59-A6C34878D82A}">
                    <a16:rowId xmlns:a16="http://schemas.microsoft.com/office/drawing/2014/main" val="2330331543"/>
                  </a:ext>
                </a:extLst>
              </a:tr>
              <a:tr h="370840">
                <a:tc>
                  <a:txBody>
                    <a:bodyPr/>
                    <a:lstStyle/>
                    <a:p>
                      <a:r>
                        <a:rPr lang="en-US" dirty="0"/>
                        <a:t>1</a:t>
                      </a:r>
                    </a:p>
                  </a:txBody>
                  <a:tcPr/>
                </a:tc>
                <a:tc>
                  <a:txBody>
                    <a:bodyPr/>
                    <a:lstStyle/>
                    <a:p>
                      <a:r>
                        <a:rPr lang="en-US" dirty="0"/>
                        <a:t>A</a:t>
                      </a:r>
                    </a:p>
                  </a:txBody>
                  <a:tcPr/>
                </a:tc>
                <a:tc>
                  <a:txBody>
                    <a:bodyPr/>
                    <a:lstStyle/>
                    <a:p>
                      <a:r>
                        <a:rPr lang="en-US" dirty="0"/>
                        <a:t>100</a:t>
                      </a:r>
                    </a:p>
                  </a:txBody>
                  <a:tcPr/>
                </a:tc>
                <a:extLst>
                  <a:ext uri="{0D108BD9-81ED-4DB2-BD59-A6C34878D82A}">
                    <a16:rowId xmlns:a16="http://schemas.microsoft.com/office/drawing/2014/main" val="1724724892"/>
                  </a:ext>
                </a:extLst>
              </a:tr>
              <a:tr h="370840">
                <a:tc>
                  <a:txBody>
                    <a:bodyPr/>
                    <a:lstStyle/>
                    <a:p>
                      <a:r>
                        <a:rPr lang="en-US" dirty="0"/>
                        <a:t>2</a:t>
                      </a:r>
                    </a:p>
                  </a:txBody>
                  <a:tcPr/>
                </a:tc>
                <a:tc>
                  <a:txBody>
                    <a:bodyPr/>
                    <a:lstStyle/>
                    <a:p>
                      <a:r>
                        <a:rPr lang="en-US" dirty="0"/>
                        <a:t>B</a:t>
                      </a:r>
                    </a:p>
                  </a:txBody>
                  <a:tcPr/>
                </a:tc>
                <a:tc>
                  <a:txBody>
                    <a:bodyPr/>
                    <a:lstStyle/>
                    <a:p>
                      <a:r>
                        <a:rPr lang="en-US" dirty="0"/>
                        <a:t>200</a:t>
                      </a:r>
                    </a:p>
                  </a:txBody>
                  <a:tcPr/>
                </a:tc>
                <a:extLst>
                  <a:ext uri="{0D108BD9-81ED-4DB2-BD59-A6C34878D82A}">
                    <a16:rowId xmlns:a16="http://schemas.microsoft.com/office/drawing/2014/main" val="280952935"/>
                  </a:ext>
                </a:extLst>
              </a:tr>
              <a:tr h="370840">
                <a:tc>
                  <a:txBody>
                    <a:bodyPr/>
                    <a:lstStyle/>
                    <a:p>
                      <a:r>
                        <a:rPr lang="en-US" dirty="0"/>
                        <a:t>3</a:t>
                      </a:r>
                    </a:p>
                  </a:txBody>
                  <a:tcPr/>
                </a:tc>
                <a:tc>
                  <a:txBody>
                    <a:bodyPr/>
                    <a:lstStyle/>
                    <a:p>
                      <a:r>
                        <a:rPr lang="en-US" dirty="0"/>
                        <a:t>C</a:t>
                      </a:r>
                    </a:p>
                  </a:txBody>
                  <a:tcPr/>
                </a:tc>
                <a:tc>
                  <a:txBody>
                    <a:bodyPr/>
                    <a:lstStyle/>
                    <a:p>
                      <a:r>
                        <a:rPr lang="en-US" dirty="0"/>
                        <a:t>300</a:t>
                      </a:r>
                    </a:p>
                  </a:txBody>
                  <a:tcPr/>
                </a:tc>
                <a:extLst>
                  <a:ext uri="{0D108BD9-81ED-4DB2-BD59-A6C34878D82A}">
                    <a16:rowId xmlns:a16="http://schemas.microsoft.com/office/drawing/2014/main" val="1578927734"/>
                  </a:ext>
                </a:extLst>
              </a:tr>
              <a:tr h="370840">
                <a:tc>
                  <a:txBody>
                    <a:bodyPr/>
                    <a:lstStyle/>
                    <a:p>
                      <a:r>
                        <a:rPr lang="en-US" dirty="0"/>
                        <a:t>4</a:t>
                      </a:r>
                    </a:p>
                  </a:txBody>
                  <a:tcPr/>
                </a:tc>
                <a:tc>
                  <a:txBody>
                    <a:bodyPr/>
                    <a:lstStyle/>
                    <a:p>
                      <a:r>
                        <a:rPr lang="en-US" dirty="0"/>
                        <a:t>D</a:t>
                      </a:r>
                    </a:p>
                  </a:txBody>
                  <a:tcPr/>
                </a:tc>
                <a:tc>
                  <a:txBody>
                    <a:bodyPr/>
                    <a:lstStyle/>
                    <a:p>
                      <a:r>
                        <a:rPr lang="en-US" dirty="0"/>
                        <a:t>400</a:t>
                      </a:r>
                    </a:p>
                  </a:txBody>
                  <a:tcPr/>
                </a:tc>
                <a:extLst>
                  <a:ext uri="{0D108BD9-81ED-4DB2-BD59-A6C34878D82A}">
                    <a16:rowId xmlns:a16="http://schemas.microsoft.com/office/drawing/2014/main" val="2569075173"/>
                  </a:ext>
                </a:extLst>
              </a:tr>
            </a:tbl>
          </a:graphicData>
        </a:graphic>
      </p:graphicFrame>
    </p:spTree>
    <p:extLst>
      <p:ext uri="{BB962C8B-B14F-4D97-AF65-F5344CB8AC3E}">
        <p14:creationId xmlns:p14="http://schemas.microsoft.com/office/powerpoint/2010/main" val="968247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E5225B8-1C47-4626-AB9D-36DC1075FBF6}"/>
              </a:ext>
            </a:extLst>
          </p:cNvPr>
          <p:cNvGraphicFramePr>
            <a:graphicFrameLocks noChangeAspect="1"/>
          </p:cNvGraphicFramePr>
          <p:nvPr>
            <p:custDataLst>
              <p:tags r:id="rId2"/>
            </p:custDataLst>
            <p:extLst>
              <p:ext uri="{D42A27DB-BD31-4B8C-83A1-F6EECF244321}">
                <p14:modId xmlns:p14="http://schemas.microsoft.com/office/powerpoint/2010/main" val="32558728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7044"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D15517B7-3BB7-4076-97D9-CB67F38F96B5}"/>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B5EB7739-4167-4F47-875C-6F86BA3B3234}"/>
              </a:ext>
            </a:extLst>
          </p:cNvPr>
          <p:cNvSpPr>
            <a:spLocks noGrp="1"/>
          </p:cNvSpPr>
          <p:nvPr>
            <p:ph type="title"/>
          </p:nvPr>
        </p:nvSpPr>
        <p:spPr/>
        <p:txBody>
          <a:bodyPr/>
          <a:lstStyle/>
          <a:p>
            <a:r>
              <a:rPr lang="en-US" dirty="0"/>
              <a:t>Views- a logical object , a saved query , a virtual  table</a:t>
            </a:r>
          </a:p>
        </p:txBody>
      </p:sp>
      <p:sp>
        <p:nvSpPr>
          <p:cNvPr id="3" name="Content Placeholder 2">
            <a:extLst>
              <a:ext uri="{FF2B5EF4-FFF2-40B4-BE49-F238E27FC236}">
                <a16:creationId xmlns:a16="http://schemas.microsoft.com/office/drawing/2014/main" id="{DB8D1E4E-08B7-4D99-B781-55C670EF96EE}"/>
              </a:ext>
            </a:extLst>
          </p:cNvPr>
          <p:cNvSpPr>
            <a:spLocks noGrp="1"/>
          </p:cNvSpPr>
          <p:nvPr>
            <p:ph idx="1"/>
          </p:nvPr>
        </p:nvSpPr>
        <p:spPr/>
        <p:txBody>
          <a:bodyPr/>
          <a:lstStyle/>
          <a:p>
            <a:r>
              <a:rPr lang="en-US" dirty="0"/>
              <a:t>Doesn’t store data in it</a:t>
            </a:r>
          </a:p>
          <a:p>
            <a:r>
              <a:rPr lang="en-US" dirty="0"/>
              <a:t>Views doesn’t occupy space for data</a:t>
            </a:r>
          </a:p>
          <a:p>
            <a:r>
              <a:rPr lang="en-US" dirty="0"/>
              <a:t>Advantages</a:t>
            </a:r>
          </a:p>
          <a:p>
            <a:pPr lvl="1"/>
            <a:r>
              <a:rPr lang="en-US" dirty="0"/>
              <a:t>Security- Hide specific columns or rows</a:t>
            </a:r>
          </a:p>
          <a:p>
            <a:pPr lvl="1"/>
            <a:r>
              <a:rPr lang="en-US" dirty="0"/>
              <a:t>Reusability- Once a view is created you can reuse it</a:t>
            </a:r>
          </a:p>
          <a:p>
            <a:pPr lvl="1"/>
            <a:endParaRPr lang="en-US" dirty="0"/>
          </a:p>
          <a:p>
            <a:pPr marL="457200" lvl="1" indent="0">
              <a:buNone/>
            </a:pPr>
            <a:endParaRPr lang="en-US" dirty="0"/>
          </a:p>
        </p:txBody>
      </p:sp>
    </p:spTree>
    <p:extLst>
      <p:ext uri="{BB962C8B-B14F-4D97-AF65-F5344CB8AC3E}">
        <p14:creationId xmlns:p14="http://schemas.microsoft.com/office/powerpoint/2010/main" val="15516808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DF0DE0B6-3A34-417C-A363-89AC4FDFDD03}"/>
              </a:ext>
            </a:extLst>
          </p:cNvPr>
          <p:cNvGraphicFramePr>
            <a:graphicFrameLocks noChangeAspect="1"/>
          </p:cNvGraphicFramePr>
          <p:nvPr>
            <p:custDataLst>
              <p:tags r:id="rId2"/>
            </p:custDataLst>
            <p:extLst>
              <p:ext uri="{D42A27DB-BD31-4B8C-83A1-F6EECF244321}">
                <p14:modId xmlns:p14="http://schemas.microsoft.com/office/powerpoint/2010/main" val="8198671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3176"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30EB884-00D9-48F4-A7D0-6257FCFEEE47}"/>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0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44A30582-CF53-4C18-862B-57002C569ABA}"/>
              </a:ext>
            </a:extLst>
          </p:cNvPr>
          <p:cNvSpPr>
            <a:spLocks noGrp="1"/>
          </p:cNvSpPr>
          <p:nvPr>
            <p:ph type="title"/>
          </p:nvPr>
        </p:nvSpPr>
        <p:spPr/>
        <p:txBody>
          <a:bodyPr>
            <a:normAutofit fontScale="90000"/>
          </a:bodyPr>
          <a:lstStyle/>
          <a:p>
            <a:r>
              <a:rPr lang="en-US" dirty="0"/>
              <a:t>Correlated Subquery- Subqueries in which we define a relation of a column from the outer query with the column of inner query</a:t>
            </a:r>
          </a:p>
        </p:txBody>
      </p:sp>
      <p:sp>
        <p:nvSpPr>
          <p:cNvPr id="3" name="Content Placeholder 2">
            <a:extLst>
              <a:ext uri="{FF2B5EF4-FFF2-40B4-BE49-F238E27FC236}">
                <a16:creationId xmlns:a16="http://schemas.microsoft.com/office/drawing/2014/main" id="{444B0935-12C6-4408-A166-A9ABB0C414CE}"/>
              </a:ext>
            </a:extLst>
          </p:cNvPr>
          <p:cNvSpPr>
            <a:spLocks noGrp="1"/>
          </p:cNvSpPr>
          <p:nvPr>
            <p:ph idx="1"/>
          </p:nvPr>
        </p:nvSpPr>
        <p:spPr>
          <a:xfrm>
            <a:off x="838200" y="2114549"/>
            <a:ext cx="10515600" cy="4062413"/>
          </a:xfrm>
        </p:spPr>
        <p:txBody>
          <a:bodyPr/>
          <a:lstStyle/>
          <a:p>
            <a:r>
              <a:rPr lang="en-US" dirty="0"/>
              <a:t>Correlated subqueries are generally very slow in performance because the correlated sub query gets executed as many times as you have number of rows in the outer query</a:t>
            </a:r>
          </a:p>
          <a:p>
            <a:r>
              <a:rPr lang="en-US" dirty="0"/>
              <a:t>Select … from </a:t>
            </a:r>
            <a:r>
              <a:rPr lang="en-US" dirty="0" err="1"/>
              <a:t>outer_query</a:t>
            </a:r>
            <a:endParaRPr lang="en-US" dirty="0"/>
          </a:p>
          <a:p>
            <a:pPr marL="0" indent="0">
              <a:buNone/>
            </a:pPr>
            <a:r>
              <a:rPr lang="en-US" dirty="0"/>
              <a:t>Where (some inner query where </a:t>
            </a:r>
            <a:r>
              <a:rPr lang="en-US" dirty="0" err="1"/>
              <a:t>outerquery.column</a:t>
            </a:r>
            <a:r>
              <a:rPr lang="en-US" dirty="0"/>
              <a:t>=</a:t>
            </a:r>
            <a:r>
              <a:rPr lang="en-US" dirty="0" err="1"/>
              <a:t>innerquery.column</a:t>
            </a:r>
            <a:r>
              <a:rPr lang="en-US" dirty="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1044373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D0F93102-5E81-428D-98C7-F16C872832EA}"/>
              </a:ext>
            </a:extLst>
          </p:cNvPr>
          <p:cNvGraphicFramePr>
            <a:graphicFrameLocks noChangeAspect="1"/>
          </p:cNvGraphicFramePr>
          <p:nvPr>
            <p:custDataLst>
              <p:tags r:id="rId2"/>
            </p:custDataLst>
            <p:extLst>
              <p:ext uri="{D42A27DB-BD31-4B8C-83A1-F6EECF244321}">
                <p14:modId xmlns:p14="http://schemas.microsoft.com/office/powerpoint/2010/main" val="20669749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8066"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0B15658C-8017-494F-932F-30233ADF7549}"/>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3A1750BC-1041-47A4-88AA-6DCBE22ECD93}"/>
              </a:ext>
            </a:extLst>
          </p:cNvPr>
          <p:cNvSpPr>
            <a:spLocks noGrp="1"/>
          </p:cNvSpPr>
          <p:nvPr>
            <p:ph type="title"/>
          </p:nvPr>
        </p:nvSpPr>
        <p:spPr/>
        <p:txBody>
          <a:bodyPr/>
          <a:lstStyle/>
          <a:p>
            <a:r>
              <a:rPr lang="en-US" dirty="0"/>
              <a:t>DMLs on Views</a:t>
            </a:r>
          </a:p>
        </p:txBody>
      </p:sp>
      <p:sp>
        <p:nvSpPr>
          <p:cNvPr id="3" name="Content Placeholder 2">
            <a:extLst>
              <a:ext uri="{FF2B5EF4-FFF2-40B4-BE49-F238E27FC236}">
                <a16:creationId xmlns:a16="http://schemas.microsoft.com/office/drawing/2014/main" id="{49976EBE-6CEF-4B82-A315-E5DEEEF3867C}"/>
              </a:ext>
            </a:extLst>
          </p:cNvPr>
          <p:cNvSpPr>
            <a:spLocks noGrp="1"/>
          </p:cNvSpPr>
          <p:nvPr>
            <p:ph idx="1"/>
          </p:nvPr>
        </p:nvSpPr>
        <p:spPr/>
        <p:txBody>
          <a:bodyPr/>
          <a:lstStyle/>
          <a:p>
            <a:r>
              <a:rPr lang="en-US" dirty="0"/>
              <a:t>DMLs on view are allowed with some restrictions</a:t>
            </a:r>
          </a:p>
          <a:p>
            <a:r>
              <a:rPr lang="en-US" dirty="0"/>
              <a:t>When DMLs are performed on views the changes happen on the base table</a:t>
            </a:r>
          </a:p>
          <a:p>
            <a:r>
              <a:rPr lang="en-US" dirty="0"/>
              <a:t>DMLs cannot modify multiple tables through view</a:t>
            </a:r>
          </a:p>
          <a:p>
            <a:r>
              <a:rPr lang="en-US" dirty="0"/>
              <a:t>DMLs on views with aggregated functions or group by clause are not allowed</a:t>
            </a:r>
          </a:p>
          <a:p>
            <a:r>
              <a:rPr lang="en-US" dirty="0"/>
              <a:t>Inserts in views are not allowed if it doesn’t contain any of the not-null columns of the base table with no default value</a:t>
            </a:r>
          </a:p>
        </p:txBody>
      </p:sp>
    </p:spTree>
    <p:extLst>
      <p:ext uri="{BB962C8B-B14F-4D97-AF65-F5344CB8AC3E}">
        <p14:creationId xmlns:p14="http://schemas.microsoft.com/office/powerpoint/2010/main" val="5411243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0C8F3387-A718-41C3-9993-7D7CC697EBAA}"/>
              </a:ext>
            </a:extLst>
          </p:cNvPr>
          <p:cNvGraphicFramePr>
            <a:graphicFrameLocks noChangeAspect="1"/>
          </p:cNvGraphicFramePr>
          <p:nvPr>
            <p:custDataLst>
              <p:tags r:id="rId2"/>
            </p:custDataLst>
            <p:extLst>
              <p:ext uri="{D42A27DB-BD31-4B8C-83A1-F6EECF244321}">
                <p14:modId xmlns:p14="http://schemas.microsoft.com/office/powerpoint/2010/main" val="59018279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6239"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0A8DFAE1-5DBA-491D-A278-156018503052}"/>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07A2E9DF-495F-4AC0-B555-741B86E86203}"/>
              </a:ext>
            </a:extLst>
          </p:cNvPr>
          <p:cNvSpPr>
            <a:spLocks noGrp="1"/>
          </p:cNvSpPr>
          <p:nvPr>
            <p:ph type="title"/>
          </p:nvPr>
        </p:nvSpPr>
        <p:spPr/>
        <p:txBody>
          <a:bodyPr/>
          <a:lstStyle/>
          <a:p>
            <a:r>
              <a:rPr lang="en-US" dirty="0"/>
              <a:t>Autoincrement Columns</a:t>
            </a:r>
          </a:p>
        </p:txBody>
      </p:sp>
      <p:sp>
        <p:nvSpPr>
          <p:cNvPr id="3" name="Content Placeholder 2">
            <a:extLst>
              <a:ext uri="{FF2B5EF4-FFF2-40B4-BE49-F238E27FC236}">
                <a16:creationId xmlns:a16="http://schemas.microsoft.com/office/drawing/2014/main" id="{FD95F09F-EE07-4036-AF33-1DC17EF7CE33}"/>
              </a:ext>
            </a:extLst>
          </p:cNvPr>
          <p:cNvSpPr>
            <a:spLocks noGrp="1"/>
          </p:cNvSpPr>
          <p:nvPr>
            <p:ph idx="1"/>
          </p:nvPr>
        </p:nvSpPr>
        <p:spPr/>
        <p:txBody>
          <a:bodyPr/>
          <a:lstStyle/>
          <a:p>
            <a:r>
              <a:rPr lang="en-US" dirty="0"/>
              <a:t>Autoincrement columns take value automatically through a sequence</a:t>
            </a:r>
          </a:p>
          <a:p>
            <a:r>
              <a:rPr lang="en-US" dirty="0"/>
              <a:t>Autoincrement column as to be defined as a primary key or unique key</a:t>
            </a:r>
          </a:p>
          <a:p>
            <a:endParaRPr lang="en-US" dirty="0"/>
          </a:p>
          <a:p>
            <a:pPr marL="0" indent="0">
              <a:buNone/>
            </a:pPr>
            <a:r>
              <a:rPr lang="en-US" dirty="0"/>
              <a:t>create table account (</a:t>
            </a:r>
            <a:r>
              <a:rPr lang="en-US" dirty="0" err="1"/>
              <a:t>accountno</a:t>
            </a:r>
            <a:r>
              <a:rPr lang="en-US" dirty="0"/>
              <a:t> int primary key </a:t>
            </a:r>
            <a:r>
              <a:rPr lang="en-US" dirty="0" err="1"/>
              <a:t>auto_increment</a:t>
            </a:r>
            <a:r>
              <a:rPr lang="en-US" dirty="0"/>
              <a:t> , </a:t>
            </a:r>
            <a:r>
              <a:rPr lang="en-US" dirty="0" err="1"/>
              <a:t>accname</a:t>
            </a:r>
            <a:r>
              <a:rPr lang="en-US" dirty="0"/>
              <a:t> varchar(100));</a:t>
            </a:r>
          </a:p>
          <a:p>
            <a:pPr marL="0" indent="0">
              <a:buNone/>
            </a:pPr>
            <a:endParaRPr lang="en-US" dirty="0"/>
          </a:p>
          <a:p>
            <a:pPr marL="0" indent="0">
              <a:buNone/>
            </a:pPr>
            <a:endParaRPr lang="en-US" dirty="0"/>
          </a:p>
          <a:p>
            <a:pPr marL="0" indent="0">
              <a:buNone/>
            </a:pPr>
            <a:r>
              <a:rPr lang="en-US" dirty="0"/>
              <a:t> alter table account </a:t>
            </a:r>
            <a:r>
              <a:rPr lang="en-US" dirty="0" err="1"/>
              <a:t>auto_increment</a:t>
            </a:r>
            <a:r>
              <a:rPr lang="en-US" dirty="0"/>
              <a:t>=1001;</a:t>
            </a:r>
          </a:p>
        </p:txBody>
      </p:sp>
    </p:spTree>
    <p:extLst>
      <p:ext uri="{BB962C8B-B14F-4D97-AF65-F5344CB8AC3E}">
        <p14:creationId xmlns:p14="http://schemas.microsoft.com/office/powerpoint/2010/main" val="25575234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9BE370BA-F5F6-4A76-A795-6B256211A134}"/>
              </a:ext>
            </a:extLst>
          </p:cNvPr>
          <p:cNvGraphicFramePr>
            <a:graphicFrameLocks noChangeAspect="1"/>
          </p:cNvGraphicFramePr>
          <p:nvPr>
            <p:custDataLst>
              <p:tags r:id="rId2"/>
            </p:custDataLst>
            <p:extLst>
              <p:ext uri="{D42A27DB-BD31-4B8C-83A1-F6EECF244321}">
                <p14:modId xmlns:p14="http://schemas.microsoft.com/office/powerpoint/2010/main" val="221543346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9301"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31E1A135-B3E3-420C-B6D9-A652F790B4CF}"/>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FE85FB3C-4D9E-4215-88FA-AF9F6C285EA0}"/>
              </a:ext>
            </a:extLst>
          </p:cNvPr>
          <p:cNvSpPr>
            <a:spLocks noGrp="1"/>
          </p:cNvSpPr>
          <p:nvPr>
            <p:ph type="title"/>
          </p:nvPr>
        </p:nvSpPr>
        <p:spPr/>
        <p:txBody>
          <a:bodyPr/>
          <a:lstStyle/>
          <a:p>
            <a:r>
              <a:rPr lang="en-US" dirty="0"/>
              <a:t>Truncate vs Delete</a:t>
            </a:r>
            <a:br>
              <a:rPr lang="en-US" dirty="0"/>
            </a:br>
            <a:endParaRPr lang="en-US" dirty="0"/>
          </a:p>
        </p:txBody>
      </p:sp>
      <p:sp>
        <p:nvSpPr>
          <p:cNvPr id="3" name="Content Placeholder 2">
            <a:extLst>
              <a:ext uri="{FF2B5EF4-FFF2-40B4-BE49-F238E27FC236}">
                <a16:creationId xmlns:a16="http://schemas.microsoft.com/office/drawing/2014/main" id="{9D785FA8-F6D9-4E0C-A885-0A20017F96AB}"/>
              </a:ext>
            </a:extLst>
          </p:cNvPr>
          <p:cNvSpPr>
            <a:spLocks noGrp="1"/>
          </p:cNvSpPr>
          <p:nvPr>
            <p:ph idx="1"/>
          </p:nvPr>
        </p:nvSpPr>
        <p:spPr/>
        <p:txBody>
          <a:bodyPr>
            <a:normAutofit fontScale="85000" lnSpcReduction="20000"/>
          </a:bodyPr>
          <a:lstStyle/>
          <a:p>
            <a:r>
              <a:rPr lang="en-US" dirty="0"/>
              <a:t>Truncate also delete data from the table but truncate doesn’t have any where clause which means truncate will remove all the records whereas delete can delete specific records using where clause</a:t>
            </a:r>
          </a:p>
          <a:p>
            <a:r>
              <a:rPr lang="en-US" dirty="0"/>
              <a:t>Truncate cannot be rollback but delete can be rollback</a:t>
            </a:r>
          </a:p>
          <a:p>
            <a:r>
              <a:rPr lang="en-US" dirty="0"/>
              <a:t>Truncate command doesn’t get logged but delete is a logged command. Logging for truncate and other DDL commands happened only at the statement level. Row level logging happens for delete</a:t>
            </a:r>
          </a:p>
          <a:p>
            <a:r>
              <a:rPr lang="en-US" dirty="0"/>
              <a:t>Truncate is faster in performance than delete</a:t>
            </a:r>
          </a:p>
          <a:p>
            <a:r>
              <a:rPr lang="en-US" dirty="0"/>
              <a:t>Truncate resets the auto increment value to initial value where as delete doesn’t reset the auto increment value</a:t>
            </a:r>
          </a:p>
          <a:p>
            <a:r>
              <a:rPr lang="en-US" dirty="0"/>
              <a:t>Delete can have a trigger but truncate cannot have a trigger</a:t>
            </a:r>
          </a:p>
          <a:p>
            <a:r>
              <a:rPr lang="en-US" dirty="0"/>
              <a:t>Delete can be executed on parent table having a foreign key but </a:t>
            </a:r>
            <a:r>
              <a:rPr lang="en-US"/>
              <a:t>Truncate cannot be</a:t>
            </a:r>
          </a:p>
          <a:p>
            <a:endParaRPr lang="en-US" dirty="0"/>
          </a:p>
        </p:txBody>
      </p:sp>
    </p:spTree>
    <p:extLst>
      <p:ext uri="{BB962C8B-B14F-4D97-AF65-F5344CB8AC3E}">
        <p14:creationId xmlns:p14="http://schemas.microsoft.com/office/powerpoint/2010/main" val="19718619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60D5F012-AECB-4386-AA37-09B7DEAC6040}"/>
              </a:ext>
            </a:extLst>
          </p:cNvPr>
          <p:cNvGraphicFramePr>
            <a:graphicFrameLocks noChangeAspect="1"/>
          </p:cNvGraphicFramePr>
          <p:nvPr>
            <p:custDataLst>
              <p:tags r:id="rId2"/>
            </p:custDataLst>
            <p:extLst>
              <p:ext uri="{D42A27DB-BD31-4B8C-83A1-F6EECF244321}">
                <p14:modId xmlns:p14="http://schemas.microsoft.com/office/powerpoint/2010/main" val="735266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4198"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8135FC09-5CEE-4777-8A7D-C431E479085E}"/>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0E2E5D93-1055-4AF9-B54A-833DB8CD07CA}"/>
              </a:ext>
            </a:extLst>
          </p:cNvPr>
          <p:cNvSpPr>
            <a:spLocks noGrp="1"/>
          </p:cNvSpPr>
          <p:nvPr>
            <p:ph type="title"/>
          </p:nvPr>
        </p:nvSpPr>
        <p:spPr/>
        <p:txBody>
          <a:bodyPr/>
          <a:lstStyle/>
          <a:p>
            <a:r>
              <a:rPr lang="en-US" dirty="0"/>
              <a:t>Exists and Not Exists- operators</a:t>
            </a:r>
          </a:p>
        </p:txBody>
      </p:sp>
      <p:sp>
        <p:nvSpPr>
          <p:cNvPr id="3" name="Content Placeholder 2">
            <a:extLst>
              <a:ext uri="{FF2B5EF4-FFF2-40B4-BE49-F238E27FC236}">
                <a16:creationId xmlns:a16="http://schemas.microsoft.com/office/drawing/2014/main" id="{0110DEB7-7859-4645-B292-BC3784C24729}"/>
              </a:ext>
            </a:extLst>
          </p:cNvPr>
          <p:cNvSpPr>
            <a:spLocks noGrp="1"/>
          </p:cNvSpPr>
          <p:nvPr>
            <p:ph idx="1"/>
          </p:nvPr>
        </p:nvSpPr>
        <p:spPr/>
        <p:txBody>
          <a:bodyPr/>
          <a:lstStyle/>
          <a:p>
            <a:r>
              <a:rPr lang="en-US" dirty="0"/>
              <a:t>You write a query after these operators </a:t>
            </a:r>
          </a:p>
          <a:p>
            <a:r>
              <a:rPr lang="en-US" dirty="0"/>
              <a:t>If the query returns 1 or more than 1 row then the condition becomes true else the condition is set to false</a:t>
            </a:r>
          </a:p>
          <a:p>
            <a:r>
              <a:rPr lang="en-US" dirty="0"/>
              <a:t>Generally are used in context with a correlated sub query</a:t>
            </a:r>
          </a:p>
        </p:txBody>
      </p:sp>
    </p:spTree>
    <p:extLst>
      <p:ext uri="{BB962C8B-B14F-4D97-AF65-F5344CB8AC3E}">
        <p14:creationId xmlns:p14="http://schemas.microsoft.com/office/powerpoint/2010/main" val="37338654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166CA14-A7BA-4737-A9CC-3025F030379B}"/>
              </a:ext>
            </a:extLst>
          </p:cNvPr>
          <p:cNvGraphicFramePr>
            <a:graphicFrameLocks noChangeAspect="1"/>
          </p:cNvGraphicFramePr>
          <p:nvPr>
            <p:custDataLst>
              <p:tags r:id="rId2"/>
            </p:custDataLst>
            <p:extLst>
              <p:ext uri="{D42A27DB-BD31-4B8C-83A1-F6EECF244321}">
                <p14:modId xmlns:p14="http://schemas.microsoft.com/office/powerpoint/2010/main" val="14424357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5217"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FFE70C34-6E14-4C83-8A68-896FAF96AD29}"/>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42E33F4F-2001-48E0-8330-E6C468E1A856}"/>
              </a:ext>
            </a:extLst>
          </p:cNvPr>
          <p:cNvSpPr>
            <a:spLocks noGrp="1"/>
          </p:cNvSpPr>
          <p:nvPr>
            <p:ph type="title"/>
          </p:nvPr>
        </p:nvSpPr>
        <p:spPr/>
        <p:txBody>
          <a:bodyPr/>
          <a:lstStyle/>
          <a:p>
            <a:r>
              <a:rPr lang="en-US" dirty="0"/>
              <a:t>Analytical Functions- Ranking Functions</a:t>
            </a:r>
          </a:p>
        </p:txBody>
      </p:sp>
      <p:sp>
        <p:nvSpPr>
          <p:cNvPr id="3" name="Content Placeholder 2">
            <a:extLst>
              <a:ext uri="{FF2B5EF4-FFF2-40B4-BE49-F238E27FC236}">
                <a16:creationId xmlns:a16="http://schemas.microsoft.com/office/drawing/2014/main" id="{C98BAB85-8635-469C-BCDA-3A70E8A65275}"/>
              </a:ext>
            </a:extLst>
          </p:cNvPr>
          <p:cNvSpPr>
            <a:spLocks noGrp="1"/>
          </p:cNvSpPr>
          <p:nvPr>
            <p:ph idx="1"/>
          </p:nvPr>
        </p:nvSpPr>
        <p:spPr/>
        <p:txBody>
          <a:bodyPr>
            <a:normAutofit fontScale="77500" lnSpcReduction="20000"/>
          </a:bodyPr>
          <a:lstStyle/>
          <a:p>
            <a:pPr marL="0" indent="0">
              <a:buNone/>
            </a:pPr>
            <a:r>
              <a:rPr lang="en-US" dirty="0"/>
              <a:t>Ranking Functions are used to assign rank to the rows based on some condition.</a:t>
            </a:r>
          </a:p>
          <a:p>
            <a:pPr marL="0" indent="0">
              <a:buNone/>
            </a:pPr>
            <a:r>
              <a:rPr lang="en-US" dirty="0"/>
              <a:t>They can be used only in 2 places-</a:t>
            </a:r>
          </a:p>
          <a:p>
            <a:pPr marL="514350" indent="-514350">
              <a:buAutoNum type="arabicPeriod"/>
            </a:pPr>
            <a:r>
              <a:rPr lang="en-US" dirty="0"/>
              <a:t>Select column clause</a:t>
            </a:r>
          </a:p>
          <a:p>
            <a:pPr marL="514350" indent="-514350">
              <a:buAutoNum type="arabicPeriod"/>
            </a:pPr>
            <a:r>
              <a:rPr lang="en-US" dirty="0"/>
              <a:t>Order by clause	</a:t>
            </a:r>
          </a:p>
          <a:p>
            <a:pPr marL="0" indent="0">
              <a:buNone/>
            </a:pPr>
            <a:r>
              <a:rPr lang="en-US" dirty="0"/>
              <a:t> They have two types of parameters that they can take</a:t>
            </a:r>
          </a:p>
          <a:p>
            <a:pPr marL="514350" indent="-514350">
              <a:buAutoNum type="arabicPeriod"/>
            </a:pPr>
            <a:r>
              <a:rPr lang="en-US" dirty="0"/>
              <a:t>Partition by Clause – This is an optional parameter</a:t>
            </a:r>
          </a:p>
          <a:p>
            <a:pPr marL="514350" indent="-514350">
              <a:buAutoNum type="arabicPeriod"/>
            </a:pPr>
            <a:r>
              <a:rPr lang="en-US" dirty="0"/>
              <a:t>Order by Clause – This is a mandatory parameter</a:t>
            </a:r>
          </a:p>
          <a:p>
            <a:pPr marL="0" indent="0">
              <a:buNone/>
            </a:pPr>
            <a:endParaRPr lang="en-US" dirty="0"/>
          </a:p>
          <a:p>
            <a:pPr marL="0" indent="0">
              <a:buNone/>
            </a:pPr>
            <a:r>
              <a:rPr lang="en-US" dirty="0"/>
              <a:t>Different types of Ranking Functions-</a:t>
            </a:r>
          </a:p>
          <a:p>
            <a:r>
              <a:rPr lang="en-US" dirty="0" err="1"/>
              <a:t>Row_Number</a:t>
            </a:r>
            <a:endParaRPr lang="en-US" dirty="0"/>
          </a:p>
          <a:p>
            <a:r>
              <a:rPr lang="en-US" dirty="0"/>
              <a:t>Rank</a:t>
            </a:r>
          </a:p>
          <a:p>
            <a:r>
              <a:rPr lang="en-US" dirty="0" err="1"/>
              <a:t>Dense_Rank</a:t>
            </a:r>
            <a:endParaRPr lang="en-US" dirty="0"/>
          </a:p>
          <a:p>
            <a:endParaRPr lang="en-US" dirty="0"/>
          </a:p>
        </p:txBody>
      </p:sp>
    </p:spTree>
    <p:extLst>
      <p:ext uri="{BB962C8B-B14F-4D97-AF65-F5344CB8AC3E}">
        <p14:creationId xmlns:p14="http://schemas.microsoft.com/office/powerpoint/2010/main" val="34785292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CE17DCC5-E235-4152-867B-90934589DECA}"/>
              </a:ext>
            </a:extLst>
          </p:cNvPr>
          <p:cNvGraphicFramePr>
            <a:graphicFrameLocks noChangeAspect="1"/>
          </p:cNvGraphicFramePr>
          <p:nvPr>
            <p:custDataLst>
              <p:tags r:id="rId2"/>
            </p:custDataLst>
            <p:extLst>
              <p:ext uri="{D42A27DB-BD31-4B8C-83A1-F6EECF244321}">
                <p14:modId xmlns:p14="http://schemas.microsoft.com/office/powerpoint/2010/main" val="17332184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0317"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5A4E7CE8-D030-402D-A85E-C2B5F5D8F3F9}"/>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40C45E70-6DB3-43FA-9A6C-51BB089FC3AD}"/>
              </a:ext>
            </a:extLst>
          </p:cNvPr>
          <p:cNvSpPr>
            <a:spLocks noGrp="1"/>
          </p:cNvSpPr>
          <p:nvPr>
            <p:ph type="title"/>
          </p:nvPr>
        </p:nvSpPr>
        <p:spPr/>
        <p:txBody>
          <a:bodyPr/>
          <a:lstStyle/>
          <a:p>
            <a:r>
              <a:rPr lang="en-US" dirty="0"/>
              <a:t>Built-in Functions Numeric </a:t>
            </a:r>
          </a:p>
        </p:txBody>
      </p:sp>
      <p:sp>
        <p:nvSpPr>
          <p:cNvPr id="3" name="Content Placeholder 2">
            <a:extLst>
              <a:ext uri="{FF2B5EF4-FFF2-40B4-BE49-F238E27FC236}">
                <a16:creationId xmlns:a16="http://schemas.microsoft.com/office/drawing/2014/main" id="{E36CFDDC-9AF2-4B04-87E5-16FF81CB97D4}"/>
              </a:ext>
            </a:extLst>
          </p:cNvPr>
          <p:cNvSpPr>
            <a:spLocks noGrp="1"/>
          </p:cNvSpPr>
          <p:nvPr>
            <p:ph idx="1"/>
          </p:nvPr>
        </p:nvSpPr>
        <p:spPr/>
        <p:txBody>
          <a:bodyPr>
            <a:normAutofit lnSpcReduction="10000"/>
          </a:bodyPr>
          <a:lstStyle/>
          <a:p>
            <a:r>
              <a:rPr lang="en-US" dirty="0"/>
              <a:t>Round</a:t>
            </a:r>
          </a:p>
          <a:p>
            <a:r>
              <a:rPr lang="en-US" dirty="0"/>
              <a:t>Floor- Highest integer value lower than or equal to the given number</a:t>
            </a:r>
          </a:p>
          <a:p>
            <a:r>
              <a:rPr lang="en-US" dirty="0"/>
              <a:t>Ceiling-Lowest integer value greater than or equal to the given number</a:t>
            </a:r>
          </a:p>
          <a:p>
            <a:r>
              <a:rPr lang="en-US" dirty="0"/>
              <a:t>Power</a:t>
            </a:r>
          </a:p>
          <a:p>
            <a:r>
              <a:rPr lang="en-US" dirty="0"/>
              <a:t>SQRT</a:t>
            </a:r>
          </a:p>
          <a:p>
            <a:r>
              <a:rPr lang="en-US" dirty="0"/>
              <a:t>+,-,/,*</a:t>
            </a:r>
          </a:p>
          <a:p>
            <a:r>
              <a:rPr lang="en-US" dirty="0"/>
              <a:t>Mod</a:t>
            </a:r>
          </a:p>
          <a:p>
            <a:r>
              <a:rPr lang="en-US" dirty="0"/>
              <a:t>abs</a:t>
            </a:r>
          </a:p>
          <a:p>
            <a:endParaRPr lang="en-US" dirty="0"/>
          </a:p>
        </p:txBody>
      </p:sp>
    </p:spTree>
    <p:extLst>
      <p:ext uri="{BB962C8B-B14F-4D97-AF65-F5344CB8AC3E}">
        <p14:creationId xmlns:p14="http://schemas.microsoft.com/office/powerpoint/2010/main" val="27227774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D9F5775D-8F15-4100-A027-3CE3F331CB0E}"/>
              </a:ext>
            </a:extLst>
          </p:cNvPr>
          <p:cNvGraphicFramePr>
            <a:graphicFrameLocks noChangeAspect="1"/>
          </p:cNvGraphicFramePr>
          <p:nvPr>
            <p:custDataLst>
              <p:tags r:id="rId2"/>
            </p:custDataLst>
            <p:extLst>
              <p:ext uri="{D42A27DB-BD31-4B8C-83A1-F6EECF244321}">
                <p14:modId xmlns:p14="http://schemas.microsoft.com/office/powerpoint/2010/main" val="346908260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341"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6C752C41-D3D6-4D14-979E-AD32B90401E2}"/>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283D7BA2-04B9-4109-84F1-37F0CD193305}"/>
              </a:ext>
            </a:extLst>
          </p:cNvPr>
          <p:cNvSpPr>
            <a:spLocks noGrp="1"/>
          </p:cNvSpPr>
          <p:nvPr>
            <p:ph type="title"/>
          </p:nvPr>
        </p:nvSpPr>
        <p:spPr/>
        <p:txBody>
          <a:bodyPr/>
          <a:lstStyle/>
          <a:p>
            <a:r>
              <a:rPr lang="en-US" dirty="0"/>
              <a:t>Built-in Functions String</a:t>
            </a:r>
          </a:p>
        </p:txBody>
      </p:sp>
      <p:sp>
        <p:nvSpPr>
          <p:cNvPr id="3" name="Content Placeholder 2">
            <a:extLst>
              <a:ext uri="{FF2B5EF4-FFF2-40B4-BE49-F238E27FC236}">
                <a16:creationId xmlns:a16="http://schemas.microsoft.com/office/drawing/2014/main" id="{AA8F02E1-50C5-49E1-BB8D-6BD77B9FBA8D}"/>
              </a:ext>
            </a:extLst>
          </p:cNvPr>
          <p:cNvSpPr>
            <a:spLocks noGrp="1"/>
          </p:cNvSpPr>
          <p:nvPr>
            <p:ph idx="1"/>
          </p:nvPr>
        </p:nvSpPr>
        <p:spPr/>
        <p:txBody>
          <a:bodyPr>
            <a:normAutofit lnSpcReduction="10000"/>
          </a:bodyPr>
          <a:lstStyle/>
          <a:p>
            <a:r>
              <a:rPr lang="en-US" dirty="0"/>
              <a:t>Substring</a:t>
            </a:r>
          </a:p>
          <a:p>
            <a:r>
              <a:rPr lang="en-US" dirty="0" err="1"/>
              <a:t>Instr</a:t>
            </a:r>
            <a:endParaRPr lang="en-US" dirty="0"/>
          </a:p>
          <a:p>
            <a:r>
              <a:rPr lang="en-US" dirty="0"/>
              <a:t>Replace</a:t>
            </a:r>
          </a:p>
          <a:p>
            <a:r>
              <a:rPr lang="en-US" dirty="0"/>
              <a:t>Left</a:t>
            </a:r>
          </a:p>
          <a:p>
            <a:r>
              <a:rPr lang="en-US" dirty="0"/>
              <a:t>Right</a:t>
            </a:r>
          </a:p>
          <a:p>
            <a:r>
              <a:rPr lang="en-US" dirty="0" err="1"/>
              <a:t>Ltrim</a:t>
            </a:r>
            <a:endParaRPr lang="en-US" dirty="0"/>
          </a:p>
          <a:p>
            <a:r>
              <a:rPr lang="en-US" dirty="0" err="1"/>
              <a:t>Rtrim</a:t>
            </a:r>
            <a:endParaRPr lang="en-US" dirty="0"/>
          </a:p>
          <a:p>
            <a:r>
              <a:rPr lang="en-US" dirty="0"/>
              <a:t>Trim</a:t>
            </a:r>
          </a:p>
          <a:p>
            <a:r>
              <a:rPr lang="en-US"/>
              <a:t>reverse</a:t>
            </a:r>
            <a:endParaRPr lang="en-US" dirty="0"/>
          </a:p>
        </p:txBody>
      </p:sp>
    </p:spTree>
    <p:extLst>
      <p:ext uri="{BB962C8B-B14F-4D97-AF65-F5344CB8AC3E}">
        <p14:creationId xmlns:p14="http://schemas.microsoft.com/office/powerpoint/2010/main" val="40703517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B29313F-3D5C-413B-81D7-E31DC18F15CE}"/>
              </a:ext>
            </a:extLst>
          </p:cNvPr>
          <p:cNvGraphicFramePr>
            <a:graphicFrameLocks noChangeAspect="1"/>
          </p:cNvGraphicFramePr>
          <p:nvPr>
            <p:custDataLst>
              <p:tags r:id="rId2"/>
            </p:custDataLst>
            <p:extLst>
              <p:ext uri="{D42A27DB-BD31-4B8C-83A1-F6EECF244321}">
                <p14:modId xmlns:p14="http://schemas.microsoft.com/office/powerpoint/2010/main" val="37868833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2569"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0963D526-0CE4-4072-94C3-2BCE63B3F15E}"/>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E56AD7CE-5840-4C17-A156-FE0DE4C56B04}"/>
              </a:ext>
            </a:extLst>
          </p:cNvPr>
          <p:cNvSpPr>
            <a:spLocks noGrp="1"/>
          </p:cNvSpPr>
          <p:nvPr>
            <p:ph type="title"/>
          </p:nvPr>
        </p:nvSpPr>
        <p:spPr/>
        <p:txBody>
          <a:bodyPr/>
          <a:lstStyle/>
          <a:p>
            <a:r>
              <a:rPr lang="en-US" dirty="0"/>
              <a:t>Built-In Functions Date and Time</a:t>
            </a:r>
          </a:p>
        </p:txBody>
      </p:sp>
      <p:sp>
        <p:nvSpPr>
          <p:cNvPr id="3" name="Content Placeholder 2">
            <a:extLst>
              <a:ext uri="{FF2B5EF4-FFF2-40B4-BE49-F238E27FC236}">
                <a16:creationId xmlns:a16="http://schemas.microsoft.com/office/drawing/2014/main" id="{F9741457-B6BE-4D81-941D-664426E111DF}"/>
              </a:ext>
            </a:extLst>
          </p:cNvPr>
          <p:cNvSpPr>
            <a:spLocks noGrp="1"/>
          </p:cNvSpPr>
          <p:nvPr>
            <p:ph idx="1"/>
          </p:nvPr>
        </p:nvSpPr>
        <p:spPr/>
        <p:txBody>
          <a:bodyPr>
            <a:normAutofit fontScale="55000" lnSpcReduction="20000"/>
          </a:bodyPr>
          <a:lstStyle/>
          <a:p>
            <a:r>
              <a:rPr lang="en-US" dirty="0" err="1"/>
              <a:t>Current_date</a:t>
            </a:r>
            <a:r>
              <a:rPr lang="en-US" dirty="0"/>
              <a:t>(), </a:t>
            </a:r>
            <a:r>
              <a:rPr lang="en-US" dirty="0" err="1"/>
              <a:t>curdate</a:t>
            </a:r>
            <a:r>
              <a:rPr lang="en-US" dirty="0"/>
              <a:t>()- returns current date of the system</a:t>
            </a:r>
          </a:p>
          <a:p>
            <a:r>
              <a:rPr lang="en-US" dirty="0" err="1"/>
              <a:t>Current_time</a:t>
            </a:r>
            <a:r>
              <a:rPr lang="en-US" dirty="0"/>
              <a:t>(), </a:t>
            </a:r>
            <a:r>
              <a:rPr lang="en-US" dirty="0" err="1"/>
              <a:t>curtime</a:t>
            </a:r>
            <a:r>
              <a:rPr lang="en-US" dirty="0"/>
              <a:t>()- returns current time of the system</a:t>
            </a:r>
          </a:p>
          <a:p>
            <a:r>
              <a:rPr lang="en-US" dirty="0"/>
              <a:t>Now()- returns current date time of the system</a:t>
            </a:r>
          </a:p>
          <a:p>
            <a:r>
              <a:rPr lang="en-US" dirty="0"/>
              <a:t>Year(date)</a:t>
            </a:r>
          </a:p>
          <a:p>
            <a:r>
              <a:rPr lang="en-US" dirty="0"/>
              <a:t>Month(date)</a:t>
            </a:r>
          </a:p>
          <a:p>
            <a:r>
              <a:rPr lang="en-US" dirty="0"/>
              <a:t>Day(date)</a:t>
            </a:r>
          </a:p>
          <a:p>
            <a:r>
              <a:rPr lang="en-US" dirty="0"/>
              <a:t>Hour(time)</a:t>
            </a:r>
          </a:p>
          <a:p>
            <a:r>
              <a:rPr lang="en-US" dirty="0"/>
              <a:t>Minute</a:t>
            </a:r>
          </a:p>
          <a:p>
            <a:r>
              <a:rPr lang="en-US" dirty="0"/>
              <a:t>Second</a:t>
            </a:r>
          </a:p>
          <a:p>
            <a:r>
              <a:rPr lang="en-US" dirty="0"/>
              <a:t>Weekday(date)- Week day number of the week</a:t>
            </a:r>
          </a:p>
          <a:p>
            <a:r>
              <a:rPr lang="en-US" dirty="0"/>
              <a:t>Week(date)- week number of the year</a:t>
            </a:r>
          </a:p>
          <a:p>
            <a:r>
              <a:rPr lang="en-US" dirty="0" err="1"/>
              <a:t>Last_day</a:t>
            </a:r>
            <a:endParaRPr lang="en-US" dirty="0"/>
          </a:p>
          <a:p>
            <a:r>
              <a:rPr lang="en-US" dirty="0" err="1"/>
              <a:t>DateDiff</a:t>
            </a:r>
            <a:endParaRPr lang="en-US" dirty="0"/>
          </a:p>
          <a:p>
            <a:r>
              <a:rPr lang="en-US" dirty="0" err="1"/>
              <a:t>Date_add</a:t>
            </a:r>
            <a:endParaRPr lang="en-US" dirty="0"/>
          </a:p>
          <a:p>
            <a:r>
              <a:rPr lang="en-US" dirty="0" err="1"/>
              <a:t>Date_format</a:t>
            </a:r>
            <a:endParaRPr lang="en-US" dirty="0"/>
          </a:p>
          <a:p>
            <a:endParaRPr lang="en-US" dirty="0"/>
          </a:p>
          <a:p>
            <a:endParaRPr lang="en-US" dirty="0"/>
          </a:p>
        </p:txBody>
      </p:sp>
    </p:spTree>
    <p:extLst>
      <p:ext uri="{BB962C8B-B14F-4D97-AF65-F5344CB8AC3E}">
        <p14:creationId xmlns:p14="http://schemas.microsoft.com/office/powerpoint/2010/main" val="3155882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7D34B7A7-6C10-4CEA-88FD-8B55D63AB889}"/>
              </a:ext>
            </a:extLst>
          </p:cNvPr>
          <p:cNvGraphicFramePr>
            <a:graphicFrameLocks noChangeAspect="1"/>
          </p:cNvGraphicFramePr>
          <p:nvPr>
            <p:custDataLst>
              <p:tags r:id="rId2"/>
            </p:custDataLst>
            <p:extLst>
              <p:ext uri="{D42A27DB-BD31-4B8C-83A1-F6EECF244321}">
                <p14:modId xmlns:p14="http://schemas.microsoft.com/office/powerpoint/2010/main" val="19349629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347"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0E2EDF1F-7B06-4D5D-B028-82A71B86BD8C}"/>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0457DD03-23A4-47C3-B179-10B554A7AF7C}"/>
              </a:ext>
            </a:extLst>
          </p:cNvPr>
          <p:cNvSpPr>
            <a:spLocks noGrp="1"/>
          </p:cNvSpPr>
          <p:nvPr>
            <p:ph type="title"/>
          </p:nvPr>
        </p:nvSpPr>
        <p:spPr/>
        <p:txBody>
          <a:bodyPr/>
          <a:lstStyle/>
          <a:p>
            <a:r>
              <a:rPr lang="en-US" dirty="0"/>
              <a:t>Popular RDBMS</a:t>
            </a:r>
          </a:p>
        </p:txBody>
      </p:sp>
      <p:sp>
        <p:nvSpPr>
          <p:cNvPr id="3" name="Content Placeholder 2">
            <a:extLst>
              <a:ext uri="{FF2B5EF4-FFF2-40B4-BE49-F238E27FC236}">
                <a16:creationId xmlns:a16="http://schemas.microsoft.com/office/drawing/2014/main" id="{4632034A-C9BF-4F48-A895-9486D8EEAECD}"/>
              </a:ext>
            </a:extLst>
          </p:cNvPr>
          <p:cNvSpPr>
            <a:spLocks noGrp="1"/>
          </p:cNvSpPr>
          <p:nvPr>
            <p:ph idx="1"/>
          </p:nvPr>
        </p:nvSpPr>
        <p:spPr/>
        <p:txBody>
          <a:bodyPr>
            <a:normAutofit fontScale="85000" lnSpcReduction="20000"/>
          </a:bodyPr>
          <a:lstStyle/>
          <a:p>
            <a:r>
              <a:rPr lang="en-US" dirty="0"/>
              <a:t>Oracle – Owned by Oracle – Licensed ORDBMS</a:t>
            </a:r>
          </a:p>
          <a:p>
            <a:r>
              <a:rPr lang="en-US" dirty="0"/>
              <a:t>SQL Server – Microsoft- Licensed RDBMS</a:t>
            </a:r>
          </a:p>
          <a:p>
            <a:r>
              <a:rPr lang="en-US" dirty="0"/>
              <a:t>DB2 – IBM- Licensed RDBMS</a:t>
            </a:r>
          </a:p>
          <a:p>
            <a:r>
              <a:rPr lang="en-US" dirty="0"/>
              <a:t>Big Data RDBMS-MPP(Massively Parallel Processing) &amp; DP (Distributed Processing)-</a:t>
            </a:r>
          </a:p>
          <a:p>
            <a:pPr lvl="1"/>
            <a:r>
              <a:rPr lang="en-US" dirty="0"/>
              <a:t> </a:t>
            </a:r>
            <a:r>
              <a:rPr lang="en-US" dirty="0" err="1"/>
              <a:t>TeraData</a:t>
            </a:r>
            <a:r>
              <a:rPr lang="en-US" dirty="0"/>
              <a:t>, Greenplum(EMC2), Snowflake, Amazon Redshift (AWS)</a:t>
            </a:r>
          </a:p>
          <a:p>
            <a:r>
              <a:rPr lang="en-US" dirty="0"/>
              <a:t>NoSQL Databases- MongoDB etc.</a:t>
            </a:r>
          </a:p>
          <a:p>
            <a:r>
              <a:rPr lang="en-US" dirty="0"/>
              <a:t>Postgres- Enterprise DB- Opensource ORDBMS(Free)</a:t>
            </a:r>
          </a:p>
          <a:p>
            <a:r>
              <a:rPr lang="en-US" dirty="0"/>
              <a:t>MySQL – Oracle</a:t>
            </a:r>
          </a:p>
          <a:p>
            <a:pPr lvl="1"/>
            <a:r>
              <a:rPr lang="en-US" b="1" dirty="0"/>
              <a:t>Community Edition- Open Source(Free to use)</a:t>
            </a:r>
          </a:p>
          <a:p>
            <a:pPr lvl="1"/>
            <a:r>
              <a:rPr lang="en-US" b="1" dirty="0"/>
              <a:t>If </a:t>
            </a:r>
            <a:r>
              <a:rPr lang="en-US" b="1" dirty="0" err="1"/>
              <a:t>mysql</a:t>
            </a:r>
            <a:r>
              <a:rPr lang="en-US" b="1" dirty="0"/>
              <a:t> is embedded in some application and you are selling that application then you need to pay licensing to oracle for </a:t>
            </a:r>
            <a:r>
              <a:rPr lang="en-US" b="1" dirty="0" err="1"/>
              <a:t>mysql</a:t>
            </a:r>
            <a:endParaRPr lang="en-US" b="1" dirty="0"/>
          </a:p>
          <a:p>
            <a:pPr lvl="1"/>
            <a:r>
              <a:rPr lang="en-US" dirty="0"/>
              <a:t>Enterprise Edition- Licensed by Oracle</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34910003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FDD13864-8CD0-46A0-90F4-31807A947BDB}"/>
              </a:ext>
            </a:extLst>
          </p:cNvPr>
          <p:cNvGraphicFramePr>
            <a:graphicFrameLocks noChangeAspect="1"/>
          </p:cNvGraphicFramePr>
          <p:nvPr>
            <p:custDataLst>
              <p:tags r:id="rId2"/>
            </p:custDataLst>
            <p:extLst>
              <p:ext uri="{D42A27DB-BD31-4B8C-83A1-F6EECF244321}">
                <p14:modId xmlns:p14="http://schemas.microsoft.com/office/powerpoint/2010/main" val="24125480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7078" name="think-cell Slide" r:id="rId4" imgW="473" imgH="476" progId="TCLayout.ActiveDocument.1">
                  <p:embed/>
                </p:oleObj>
              </mc:Choice>
              <mc:Fallback>
                <p:oleObj name="think-cell Slide" r:id="rId4" imgW="473" imgH="47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Content Placeholder 2">
            <a:extLst>
              <a:ext uri="{FF2B5EF4-FFF2-40B4-BE49-F238E27FC236}">
                <a16:creationId xmlns:a16="http://schemas.microsoft.com/office/drawing/2014/main" id="{C3D396B2-C1DC-429D-B963-FE4D4BC7FE2E}"/>
              </a:ext>
            </a:extLst>
          </p:cNvPr>
          <p:cNvSpPr>
            <a:spLocks noGrp="1"/>
          </p:cNvSpPr>
          <p:nvPr>
            <p:ph idx="1"/>
          </p:nvPr>
        </p:nvSpPr>
        <p:spPr>
          <a:xfrm>
            <a:off x="838200" y="390617"/>
            <a:ext cx="9353365" cy="5786346"/>
          </a:xfrm>
        </p:spPr>
        <p:txBody>
          <a:bodyPr>
            <a:normAutofit fontScale="55000" lnSpcReduction="20000"/>
          </a:bodyPr>
          <a:lstStyle/>
          <a:p>
            <a:r>
              <a:rPr lang="en-US" dirty="0"/>
              <a:t>Candidate Key- any column or a group of columns which can uniquely identify a row is called a candidate key</a:t>
            </a:r>
          </a:p>
          <a:p>
            <a:endParaRPr lang="en-US" dirty="0"/>
          </a:p>
          <a:p>
            <a:pPr marL="0" indent="0">
              <a:buNone/>
            </a:pPr>
            <a:r>
              <a:rPr lang="en-US" dirty="0"/>
              <a:t>e.g. </a:t>
            </a:r>
            <a:r>
              <a:rPr lang="en-US" dirty="0" err="1"/>
              <a:t>eid</a:t>
            </a:r>
            <a:r>
              <a:rPr lang="en-US" dirty="0"/>
              <a:t> column of EMP table- minimum field required to uniquely identify a row </a:t>
            </a:r>
          </a:p>
          <a:p>
            <a:r>
              <a:rPr lang="en-US" dirty="0"/>
              <a:t>Super Key- A super key is a set of one or more attributes which can uniquely identify  a row in a table</a:t>
            </a:r>
          </a:p>
          <a:p>
            <a:pPr marL="457200" lvl="1" indent="0">
              <a:buNone/>
            </a:pPr>
            <a:r>
              <a:rPr lang="en-US" dirty="0"/>
              <a:t>EID , ENAME-&gt; this is not a minimum column key</a:t>
            </a:r>
          </a:p>
          <a:p>
            <a:r>
              <a:rPr lang="en-US" dirty="0"/>
              <a:t>Alternate Keys- all the candidate keys which are not primary key are called as an alternate keys</a:t>
            </a:r>
          </a:p>
          <a:p>
            <a:r>
              <a:rPr lang="en-US" dirty="0"/>
              <a:t>Natural Key- is a column or set of columns that already exists in the table (e.g. they are attributes of entity within the data model) and uniquely identify a record in the table</a:t>
            </a:r>
          </a:p>
          <a:p>
            <a:pPr marL="0" indent="0">
              <a:buNone/>
            </a:pPr>
            <a:r>
              <a:rPr lang="en-US" dirty="0"/>
              <a:t>EMP</a:t>
            </a:r>
          </a:p>
          <a:p>
            <a:pPr marL="0" indent="0">
              <a:buNone/>
            </a:pPr>
            <a:r>
              <a:rPr lang="en-US" dirty="0"/>
              <a:t>	</a:t>
            </a:r>
            <a:r>
              <a:rPr lang="en-US" b="1" dirty="0"/>
              <a:t>SSN</a:t>
            </a:r>
            <a:r>
              <a:rPr lang="en-US" dirty="0"/>
              <a:t>, FN,LN</a:t>
            </a:r>
          </a:p>
          <a:p>
            <a:pPr marL="0" indent="0">
              <a:buNone/>
            </a:pPr>
            <a:endParaRPr lang="en-US" dirty="0"/>
          </a:p>
          <a:p>
            <a:r>
              <a:rPr lang="en-US" dirty="0"/>
              <a:t>Surrogate Key- A surrogate key is a system generated value with no business meaning that is used to uniquely identify a record in a table</a:t>
            </a:r>
          </a:p>
          <a:p>
            <a:pPr lvl="1"/>
            <a:r>
              <a:rPr lang="en-US" dirty="0"/>
              <a:t>Address</a:t>
            </a:r>
          </a:p>
          <a:p>
            <a:pPr lvl="2"/>
            <a:r>
              <a:rPr lang="en-US" b="1" dirty="0" err="1"/>
              <a:t>AddressID</a:t>
            </a:r>
            <a:r>
              <a:rPr lang="en-US" b="1" dirty="0"/>
              <a:t>- Auto increment or a sequence</a:t>
            </a:r>
          </a:p>
          <a:p>
            <a:pPr lvl="2"/>
            <a:r>
              <a:rPr lang="en-US" dirty="0" err="1"/>
              <a:t>Streetnumber</a:t>
            </a:r>
            <a:endParaRPr lang="en-US" dirty="0"/>
          </a:p>
          <a:p>
            <a:pPr lvl="2"/>
            <a:r>
              <a:rPr lang="en-US" dirty="0" err="1"/>
              <a:t>Streetname</a:t>
            </a:r>
            <a:endParaRPr lang="en-US" dirty="0"/>
          </a:p>
          <a:p>
            <a:pPr lvl="2"/>
            <a:r>
              <a:rPr lang="en-US" dirty="0"/>
              <a:t>City</a:t>
            </a:r>
          </a:p>
          <a:p>
            <a:pPr lvl="2"/>
            <a:r>
              <a:rPr lang="en-US" dirty="0"/>
              <a:t>State</a:t>
            </a:r>
          </a:p>
          <a:p>
            <a:pPr lvl="2"/>
            <a:r>
              <a:rPr lang="en-US" dirty="0" err="1"/>
              <a:t>Zipcode</a:t>
            </a:r>
            <a:endParaRPr lang="en-US" dirty="0"/>
          </a:p>
          <a:p>
            <a:pPr marL="457200" lvl="1" indent="0">
              <a:buNone/>
            </a:pPr>
            <a:r>
              <a:rPr lang="en-US" dirty="0"/>
              <a:t>	</a:t>
            </a:r>
          </a:p>
        </p:txBody>
      </p:sp>
    </p:spTree>
    <p:extLst>
      <p:ext uri="{BB962C8B-B14F-4D97-AF65-F5344CB8AC3E}">
        <p14:creationId xmlns:p14="http://schemas.microsoft.com/office/powerpoint/2010/main" val="24518365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B043F83A-5772-4070-AF4D-0313750E2FE0}"/>
              </a:ext>
            </a:extLst>
          </p:cNvPr>
          <p:cNvGraphicFramePr>
            <a:graphicFrameLocks noChangeAspect="1"/>
          </p:cNvGraphicFramePr>
          <p:nvPr>
            <p:custDataLst>
              <p:tags r:id="rId2"/>
            </p:custDataLst>
            <p:extLst>
              <p:ext uri="{D42A27DB-BD31-4B8C-83A1-F6EECF244321}">
                <p14:modId xmlns:p14="http://schemas.microsoft.com/office/powerpoint/2010/main" val="26014909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600"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4FFBD289-FCFC-4A72-9DA4-1583B972DD01}"/>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F6FF6B2C-1DCF-4DDC-95B1-6C1DB637FB23}"/>
              </a:ext>
            </a:extLst>
          </p:cNvPr>
          <p:cNvSpPr>
            <a:spLocks noGrp="1"/>
          </p:cNvSpPr>
          <p:nvPr>
            <p:ph type="title"/>
          </p:nvPr>
        </p:nvSpPr>
        <p:spPr/>
        <p:txBody>
          <a:bodyPr/>
          <a:lstStyle/>
          <a:p>
            <a:r>
              <a:rPr lang="en-US" dirty="0"/>
              <a:t>Transaction – Unit of work</a:t>
            </a:r>
          </a:p>
        </p:txBody>
      </p:sp>
      <p:sp>
        <p:nvSpPr>
          <p:cNvPr id="3" name="Content Placeholder 2">
            <a:extLst>
              <a:ext uri="{FF2B5EF4-FFF2-40B4-BE49-F238E27FC236}">
                <a16:creationId xmlns:a16="http://schemas.microsoft.com/office/drawing/2014/main" id="{22E55821-67FD-429D-BEA1-6DCFA13C0C42}"/>
              </a:ext>
            </a:extLst>
          </p:cNvPr>
          <p:cNvSpPr>
            <a:spLocks noGrp="1"/>
          </p:cNvSpPr>
          <p:nvPr>
            <p:ph idx="1"/>
          </p:nvPr>
        </p:nvSpPr>
        <p:spPr/>
        <p:txBody>
          <a:bodyPr>
            <a:normAutofit fontScale="70000" lnSpcReduction="20000"/>
          </a:bodyPr>
          <a:lstStyle/>
          <a:p>
            <a:r>
              <a:rPr lang="en-US" dirty="0"/>
              <a:t>Properties of Transaction</a:t>
            </a:r>
          </a:p>
          <a:p>
            <a:pPr lvl="1"/>
            <a:r>
              <a:rPr lang="en-US" dirty="0"/>
              <a:t>A- Atomicity- A transaction is either fully committed or fully rollback. Transaction should be treated as an atomic unit</a:t>
            </a:r>
          </a:p>
          <a:p>
            <a:pPr lvl="1"/>
            <a:r>
              <a:rPr lang="en-US" dirty="0"/>
              <a:t>C- Consistency- Database should always remain in a consistent state after any transaction irrespective of whether transaction is committed or rollback or not completed</a:t>
            </a:r>
          </a:p>
          <a:p>
            <a:pPr lvl="2"/>
            <a:r>
              <a:rPr lang="en-US" dirty="0"/>
              <a:t>RDBMS writes the changes first to the log file before change the changing the data in the buffer pool or data file and this process is called as </a:t>
            </a:r>
            <a:r>
              <a:rPr lang="en-US" b="1" dirty="0"/>
              <a:t>Write Ahead Logging</a:t>
            </a:r>
          </a:p>
          <a:p>
            <a:pPr marL="457200" lvl="1" indent="0">
              <a:buNone/>
            </a:pPr>
            <a:r>
              <a:rPr lang="en-US" dirty="0"/>
              <a:t>	Consistency is achieved by </a:t>
            </a:r>
            <a:r>
              <a:rPr lang="en-US" b="1" dirty="0"/>
              <a:t>instance recovery </a:t>
            </a:r>
            <a:r>
              <a:rPr lang="en-US" dirty="0"/>
              <a:t>done during the startup of the instance </a:t>
            </a:r>
          </a:p>
          <a:p>
            <a:pPr lvl="2"/>
            <a:r>
              <a:rPr lang="en-US" dirty="0"/>
              <a:t>RDBMS analyses the log file to identify all the transactions that were not committed but yet written to the disk and also the transactions that were committed but were not written to the disk</a:t>
            </a:r>
          </a:p>
          <a:p>
            <a:pPr lvl="2"/>
            <a:r>
              <a:rPr lang="en-US" dirty="0"/>
              <a:t>Redo all the transactions that were committed but not written to the disk</a:t>
            </a:r>
          </a:p>
          <a:p>
            <a:pPr lvl="2"/>
            <a:r>
              <a:rPr lang="en-US" dirty="0"/>
              <a:t>Undo or rollback all the transactions that  were not committed but yet written to the disk</a:t>
            </a:r>
          </a:p>
          <a:p>
            <a:pPr lvl="1"/>
            <a:r>
              <a:rPr lang="en-US" dirty="0"/>
              <a:t>I- Isolation- No two users can update the same data at the same time RDBMS use locks to implement isolation</a:t>
            </a:r>
          </a:p>
          <a:p>
            <a:pPr lvl="2"/>
            <a:r>
              <a:rPr lang="en-US" dirty="0"/>
              <a:t>MVCC- Multi Version concurrency control- It means that users can read the data even if the  same data is getting modified by some other session/user. In MVCC RDBMS takes snapshot (row versioning) of the last committed data.</a:t>
            </a:r>
          </a:p>
          <a:p>
            <a:pPr lvl="1"/>
            <a:r>
              <a:rPr lang="en-US" dirty="0"/>
              <a:t>D- Durability- Once the data is stored in the RDBMS it should remain for ever even if the server is restarted unless the user deletes the data. Durability is implemented by storing the data on a non-volatile storage</a:t>
            </a:r>
          </a:p>
        </p:txBody>
      </p:sp>
    </p:spTree>
    <p:extLst>
      <p:ext uri="{BB962C8B-B14F-4D97-AF65-F5344CB8AC3E}">
        <p14:creationId xmlns:p14="http://schemas.microsoft.com/office/powerpoint/2010/main" val="38760804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F2CB674B-6DAD-4E6B-8199-B0955D255E0B}"/>
              </a:ext>
            </a:extLst>
          </p:cNvPr>
          <p:cNvGraphicFramePr>
            <a:graphicFrameLocks noChangeAspect="1"/>
          </p:cNvGraphicFramePr>
          <p:nvPr>
            <p:custDataLst>
              <p:tags r:id="rId2"/>
            </p:custDataLst>
            <p:extLst>
              <p:ext uri="{D42A27DB-BD31-4B8C-83A1-F6EECF244321}">
                <p14:modId xmlns:p14="http://schemas.microsoft.com/office/powerpoint/2010/main" val="7321276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619"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C8259C3-A2EA-41B4-8E7F-68154C683DCB}"/>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D3A938A8-7481-438B-81EE-554D39A58CE4}"/>
              </a:ext>
            </a:extLst>
          </p:cNvPr>
          <p:cNvSpPr>
            <a:spLocks noGrp="1"/>
          </p:cNvSpPr>
          <p:nvPr>
            <p:ph type="title"/>
          </p:nvPr>
        </p:nvSpPr>
        <p:spPr/>
        <p:txBody>
          <a:bodyPr/>
          <a:lstStyle/>
          <a:p>
            <a:r>
              <a:rPr lang="en-US" dirty="0"/>
              <a:t>Transaction- transfer 500Rs from Account A to Account B</a:t>
            </a:r>
          </a:p>
        </p:txBody>
      </p:sp>
      <p:sp>
        <p:nvSpPr>
          <p:cNvPr id="3" name="Content Placeholder 2">
            <a:extLst>
              <a:ext uri="{FF2B5EF4-FFF2-40B4-BE49-F238E27FC236}">
                <a16:creationId xmlns:a16="http://schemas.microsoft.com/office/drawing/2014/main" id="{7BD3282D-0B30-4A91-8757-5BA73DC05ABA}"/>
              </a:ext>
            </a:extLst>
          </p:cNvPr>
          <p:cNvSpPr>
            <a:spLocks noGrp="1"/>
          </p:cNvSpPr>
          <p:nvPr>
            <p:ph idx="1"/>
          </p:nvPr>
        </p:nvSpPr>
        <p:spPr/>
        <p:txBody>
          <a:bodyPr/>
          <a:lstStyle/>
          <a:p>
            <a:r>
              <a:rPr lang="en-US" dirty="0"/>
              <a:t>Start transaction</a:t>
            </a:r>
          </a:p>
          <a:p>
            <a:pPr lvl="1"/>
            <a:r>
              <a:rPr lang="en-US" dirty="0"/>
              <a:t>Update Account set balance=Balance-500 where </a:t>
            </a:r>
            <a:r>
              <a:rPr lang="en-US" dirty="0" err="1"/>
              <a:t>accountno</a:t>
            </a:r>
            <a:r>
              <a:rPr lang="en-US" dirty="0"/>
              <a:t>=‘A’</a:t>
            </a:r>
          </a:p>
          <a:p>
            <a:pPr lvl="1"/>
            <a:r>
              <a:rPr lang="en-US" dirty="0"/>
              <a:t>Update Account set balance=Balance+500 where </a:t>
            </a:r>
            <a:r>
              <a:rPr lang="en-US" dirty="0" err="1"/>
              <a:t>accountno</a:t>
            </a:r>
            <a:r>
              <a:rPr lang="en-US" dirty="0"/>
              <a:t>=‘B’</a:t>
            </a:r>
          </a:p>
          <a:p>
            <a:pPr marL="457200" lvl="1" indent="0">
              <a:buNone/>
            </a:pPr>
            <a:r>
              <a:rPr lang="en-US" dirty="0"/>
              <a:t>Commit;</a:t>
            </a:r>
          </a:p>
        </p:txBody>
      </p:sp>
    </p:spTree>
    <p:extLst>
      <p:ext uri="{BB962C8B-B14F-4D97-AF65-F5344CB8AC3E}">
        <p14:creationId xmlns:p14="http://schemas.microsoft.com/office/powerpoint/2010/main" val="24094657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14E1493C-C53F-4768-B7A0-335AAACE9435}"/>
              </a:ext>
            </a:extLst>
          </p:cNvPr>
          <p:cNvGraphicFramePr>
            <a:graphicFrameLocks noChangeAspect="1"/>
          </p:cNvGraphicFramePr>
          <p:nvPr>
            <p:custDataLst>
              <p:tags r:id="rId2"/>
            </p:custDataLst>
            <p:extLst>
              <p:ext uri="{D42A27DB-BD31-4B8C-83A1-F6EECF244321}">
                <p14:modId xmlns:p14="http://schemas.microsoft.com/office/powerpoint/2010/main" val="217053133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7258"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08310C2C-C115-4EDC-B269-B7BAF8E2F8DB}"/>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98D5B60E-E47F-450E-8FEB-CE42AB1BC603}"/>
              </a:ext>
            </a:extLst>
          </p:cNvPr>
          <p:cNvSpPr>
            <a:spLocks noGrp="1"/>
          </p:cNvSpPr>
          <p:nvPr>
            <p:ph type="title"/>
          </p:nvPr>
        </p:nvSpPr>
        <p:spPr/>
        <p:txBody>
          <a:bodyPr/>
          <a:lstStyle/>
          <a:p>
            <a:r>
              <a:rPr lang="en-US" dirty="0"/>
              <a:t>Types of Files</a:t>
            </a:r>
          </a:p>
        </p:txBody>
      </p:sp>
      <p:sp>
        <p:nvSpPr>
          <p:cNvPr id="3" name="Content Placeholder 2">
            <a:extLst>
              <a:ext uri="{FF2B5EF4-FFF2-40B4-BE49-F238E27FC236}">
                <a16:creationId xmlns:a16="http://schemas.microsoft.com/office/drawing/2014/main" id="{E29566E1-D330-4B7C-A768-91962A942049}"/>
              </a:ext>
            </a:extLst>
          </p:cNvPr>
          <p:cNvSpPr>
            <a:spLocks noGrp="1"/>
          </p:cNvSpPr>
          <p:nvPr>
            <p:ph idx="1"/>
          </p:nvPr>
        </p:nvSpPr>
        <p:spPr/>
        <p:txBody>
          <a:bodyPr>
            <a:normAutofit fontScale="92500" lnSpcReduction="20000"/>
          </a:bodyPr>
          <a:lstStyle/>
          <a:p>
            <a:r>
              <a:rPr lang="en-US" dirty="0"/>
              <a:t>Data File stored on a non-volatile storage</a:t>
            </a:r>
          </a:p>
          <a:p>
            <a:pPr lvl="1"/>
            <a:r>
              <a:rPr lang="en-US" dirty="0"/>
              <a:t>Actual data of the tables and Indexes</a:t>
            </a:r>
          </a:p>
          <a:p>
            <a:r>
              <a:rPr lang="en-US" dirty="0"/>
              <a:t>Changes from buffer(memory) is written to data file on checkpoint</a:t>
            </a:r>
          </a:p>
          <a:p>
            <a:r>
              <a:rPr lang="en-US" dirty="0"/>
              <a:t>Changes from log buffer to log file on disk is written on commit /rollback</a:t>
            </a:r>
          </a:p>
          <a:p>
            <a:r>
              <a:rPr lang="en-US" dirty="0"/>
              <a:t>Log file</a:t>
            </a:r>
          </a:p>
          <a:p>
            <a:pPr lvl="1"/>
            <a:r>
              <a:rPr lang="en-US" dirty="0"/>
              <a:t>Stores only changes made to the data. Changes are captured for both DML and DDL commands</a:t>
            </a:r>
          </a:p>
          <a:p>
            <a:pPr lvl="2"/>
            <a:r>
              <a:rPr lang="en-US" dirty="0"/>
              <a:t>Old and new values of the data change, ID of the transaction</a:t>
            </a:r>
          </a:p>
          <a:p>
            <a:pPr marL="914400" lvl="2" indent="0">
              <a:buNone/>
            </a:pPr>
            <a:endParaRPr lang="en-US" dirty="0"/>
          </a:p>
          <a:p>
            <a:pPr marL="914400" lvl="2" indent="0">
              <a:buNone/>
            </a:pPr>
            <a:r>
              <a:rPr lang="en-US" dirty="0"/>
              <a:t>Update emp set salary =salary*1.1;</a:t>
            </a:r>
          </a:p>
          <a:p>
            <a:pPr marL="914400" lvl="2" indent="0">
              <a:buNone/>
            </a:pPr>
            <a:endParaRPr lang="en-US" dirty="0"/>
          </a:p>
          <a:p>
            <a:pPr marL="914400" lvl="2" indent="0">
              <a:buNone/>
            </a:pPr>
            <a:r>
              <a:rPr lang="en-US" dirty="0"/>
              <a:t>EMP has 1 million rows (1000,000)</a:t>
            </a:r>
          </a:p>
          <a:p>
            <a:pPr marL="914400" lvl="2" indent="0">
              <a:buNone/>
            </a:pPr>
            <a:r>
              <a:rPr lang="en-US" dirty="0"/>
              <a:t>This update is taking around 30 mins to complete</a:t>
            </a:r>
          </a:p>
          <a:p>
            <a:pPr marL="914400" lvl="2" indent="0">
              <a:buNone/>
            </a:pPr>
            <a:r>
              <a:rPr lang="en-US" dirty="0"/>
              <a:t>Assume that the update ran for 10 mins and then suddenly the database server got restarted</a:t>
            </a:r>
          </a:p>
          <a:p>
            <a:pPr lvl="1"/>
            <a:endParaRPr lang="en-US" dirty="0"/>
          </a:p>
        </p:txBody>
      </p:sp>
    </p:spTree>
    <p:extLst>
      <p:ext uri="{BB962C8B-B14F-4D97-AF65-F5344CB8AC3E}">
        <p14:creationId xmlns:p14="http://schemas.microsoft.com/office/powerpoint/2010/main" val="10752855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001AC718-AE01-495F-86EC-14C447295954}"/>
              </a:ext>
            </a:extLst>
          </p:cNvPr>
          <p:cNvGraphicFramePr>
            <a:graphicFrameLocks noChangeAspect="1"/>
          </p:cNvGraphicFramePr>
          <p:nvPr>
            <p:custDataLst>
              <p:tags r:id="rId2"/>
            </p:custDataLst>
            <p:extLst>
              <p:ext uri="{D42A27DB-BD31-4B8C-83A1-F6EECF244321}">
                <p14:modId xmlns:p14="http://schemas.microsoft.com/office/powerpoint/2010/main" val="18732194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8283"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E97F5F49-52A8-4BEC-B20F-68A6EFE07531}"/>
              </a:ext>
            </a:extLst>
          </p:cNvPr>
          <p:cNvSpPr/>
          <p:nvPr/>
        </p:nvSpPr>
        <p:spPr>
          <a:xfrm>
            <a:off x="1619250" y="2200275"/>
            <a:ext cx="5381625" cy="21145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5160DD1C-CDBB-49D4-A41E-8E08199DD181}"/>
              </a:ext>
            </a:extLst>
          </p:cNvPr>
          <p:cNvSpPr/>
          <p:nvPr/>
        </p:nvSpPr>
        <p:spPr>
          <a:xfrm>
            <a:off x="2209800" y="2714624"/>
            <a:ext cx="2143125" cy="1552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Buffer Pool</a:t>
            </a:r>
          </a:p>
          <a:p>
            <a:pPr algn="ctr"/>
            <a:r>
              <a:rPr lang="en-US" dirty="0"/>
              <a:t>(Table/Index Data)</a:t>
            </a:r>
          </a:p>
        </p:txBody>
      </p:sp>
      <p:sp>
        <p:nvSpPr>
          <p:cNvPr id="7" name="Rectangle 6">
            <a:extLst>
              <a:ext uri="{FF2B5EF4-FFF2-40B4-BE49-F238E27FC236}">
                <a16:creationId xmlns:a16="http://schemas.microsoft.com/office/drawing/2014/main" id="{DD0293C8-45A2-4DF0-AC02-271EDD91EF5C}"/>
              </a:ext>
            </a:extLst>
          </p:cNvPr>
          <p:cNvSpPr/>
          <p:nvPr/>
        </p:nvSpPr>
        <p:spPr>
          <a:xfrm>
            <a:off x="4657725" y="2686050"/>
            <a:ext cx="2143125" cy="1457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 Buffer</a:t>
            </a:r>
          </a:p>
          <a:p>
            <a:pPr algn="ctr"/>
            <a:r>
              <a:rPr lang="en-US" dirty="0"/>
              <a:t>(DDL/DML Changes)</a:t>
            </a:r>
          </a:p>
        </p:txBody>
      </p:sp>
      <p:sp>
        <p:nvSpPr>
          <p:cNvPr id="8" name="Rectangle: Rounded Corners 7">
            <a:extLst>
              <a:ext uri="{FF2B5EF4-FFF2-40B4-BE49-F238E27FC236}">
                <a16:creationId xmlns:a16="http://schemas.microsoft.com/office/drawing/2014/main" id="{D00BCF38-11BA-4DFE-A6F8-2B0BF51AB583}"/>
              </a:ext>
            </a:extLst>
          </p:cNvPr>
          <p:cNvSpPr/>
          <p:nvPr/>
        </p:nvSpPr>
        <p:spPr>
          <a:xfrm>
            <a:off x="9363075" y="2133600"/>
            <a:ext cx="1552575" cy="14573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File</a:t>
            </a:r>
          </a:p>
        </p:txBody>
      </p:sp>
      <p:sp>
        <p:nvSpPr>
          <p:cNvPr id="9" name="Rectangle: Rounded Corners 8">
            <a:extLst>
              <a:ext uri="{FF2B5EF4-FFF2-40B4-BE49-F238E27FC236}">
                <a16:creationId xmlns:a16="http://schemas.microsoft.com/office/drawing/2014/main" id="{AB24EEEA-88E3-4714-8931-DC961E28F0EB}"/>
              </a:ext>
            </a:extLst>
          </p:cNvPr>
          <p:cNvSpPr/>
          <p:nvPr/>
        </p:nvSpPr>
        <p:spPr>
          <a:xfrm>
            <a:off x="9363075" y="4171950"/>
            <a:ext cx="1552575" cy="14573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  File</a:t>
            </a:r>
          </a:p>
        </p:txBody>
      </p:sp>
      <p:cxnSp>
        <p:nvCxnSpPr>
          <p:cNvPr id="11" name="Straight Arrow Connector 10">
            <a:extLst>
              <a:ext uri="{FF2B5EF4-FFF2-40B4-BE49-F238E27FC236}">
                <a16:creationId xmlns:a16="http://schemas.microsoft.com/office/drawing/2014/main" id="{198FA175-1889-4E90-9718-DA4CA475DE39}"/>
              </a:ext>
            </a:extLst>
          </p:cNvPr>
          <p:cNvCxnSpPr/>
          <p:nvPr/>
        </p:nvCxnSpPr>
        <p:spPr>
          <a:xfrm flipV="1">
            <a:off x="3990975" y="2400300"/>
            <a:ext cx="5114925" cy="3143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161BC8-6B72-4828-B150-6C769BE7E336}"/>
              </a:ext>
            </a:extLst>
          </p:cNvPr>
          <p:cNvCxnSpPr>
            <a:cxnSpLocks/>
            <a:stCxn id="7" idx="3"/>
          </p:cNvCxnSpPr>
          <p:nvPr/>
        </p:nvCxnSpPr>
        <p:spPr>
          <a:xfrm>
            <a:off x="6800850" y="3414713"/>
            <a:ext cx="2400300" cy="12144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49710C3D-DA9F-44B6-9DF4-EEDFB5BCF305}"/>
              </a:ext>
            </a:extLst>
          </p:cNvPr>
          <p:cNvSpPr/>
          <p:nvPr/>
        </p:nvSpPr>
        <p:spPr>
          <a:xfrm>
            <a:off x="6800850" y="2409825"/>
            <a:ext cx="14478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Checkpoint</a:t>
            </a:r>
          </a:p>
        </p:txBody>
      </p:sp>
      <p:sp>
        <p:nvSpPr>
          <p:cNvPr id="16" name="Rectangle: Rounded Corners 15">
            <a:extLst>
              <a:ext uri="{FF2B5EF4-FFF2-40B4-BE49-F238E27FC236}">
                <a16:creationId xmlns:a16="http://schemas.microsoft.com/office/drawing/2014/main" id="{7625C1FB-3494-4F2D-A562-F7C37C1547BC}"/>
              </a:ext>
            </a:extLst>
          </p:cNvPr>
          <p:cNvSpPr/>
          <p:nvPr/>
        </p:nvSpPr>
        <p:spPr>
          <a:xfrm>
            <a:off x="7319962" y="4010024"/>
            <a:ext cx="1447800" cy="5238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Commit/Rollback</a:t>
            </a:r>
          </a:p>
        </p:txBody>
      </p:sp>
      <p:sp>
        <p:nvSpPr>
          <p:cNvPr id="17" name="Oval 16">
            <a:extLst>
              <a:ext uri="{FF2B5EF4-FFF2-40B4-BE49-F238E27FC236}">
                <a16:creationId xmlns:a16="http://schemas.microsoft.com/office/drawing/2014/main" id="{D30DD972-32E8-496F-B46F-B02AFAAC502B}"/>
              </a:ext>
            </a:extLst>
          </p:cNvPr>
          <p:cNvSpPr/>
          <p:nvPr/>
        </p:nvSpPr>
        <p:spPr>
          <a:xfrm>
            <a:off x="9934575" y="3028949"/>
            <a:ext cx="571500" cy="33337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0" name="Oval 19">
            <a:extLst>
              <a:ext uri="{FF2B5EF4-FFF2-40B4-BE49-F238E27FC236}">
                <a16:creationId xmlns:a16="http://schemas.microsoft.com/office/drawing/2014/main" id="{8E87FAAD-920F-4F68-9679-02666616A5DC}"/>
              </a:ext>
            </a:extLst>
          </p:cNvPr>
          <p:cNvSpPr/>
          <p:nvPr/>
        </p:nvSpPr>
        <p:spPr>
          <a:xfrm>
            <a:off x="5119687" y="3762373"/>
            <a:ext cx="1519238" cy="31432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1,2,101</a:t>
            </a:r>
          </a:p>
        </p:txBody>
      </p:sp>
      <p:sp>
        <p:nvSpPr>
          <p:cNvPr id="21" name="Oval 20">
            <a:extLst>
              <a:ext uri="{FF2B5EF4-FFF2-40B4-BE49-F238E27FC236}">
                <a16:creationId xmlns:a16="http://schemas.microsoft.com/office/drawing/2014/main" id="{98F1970F-2EC3-4161-98CB-0C6349E64928}"/>
              </a:ext>
            </a:extLst>
          </p:cNvPr>
          <p:cNvSpPr/>
          <p:nvPr/>
        </p:nvSpPr>
        <p:spPr>
          <a:xfrm>
            <a:off x="9363075" y="5162548"/>
            <a:ext cx="1519238" cy="31432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1,2,101</a:t>
            </a:r>
            <a:endParaRPr lang="en-US" dirty="0"/>
          </a:p>
        </p:txBody>
      </p:sp>
      <p:sp>
        <p:nvSpPr>
          <p:cNvPr id="22" name="Rectangle 21">
            <a:extLst>
              <a:ext uri="{FF2B5EF4-FFF2-40B4-BE49-F238E27FC236}">
                <a16:creationId xmlns:a16="http://schemas.microsoft.com/office/drawing/2014/main" id="{4A109161-BA71-4AD0-94E2-0100FB9A4E77}"/>
              </a:ext>
            </a:extLst>
          </p:cNvPr>
          <p:cNvSpPr/>
          <p:nvPr/>
        </p:nvSpPr>
        <p:spPr>
          <a:xfrm>
            <a:off x="3381375" y="1952625"/>
            <a:ext cx="1962150" cy="561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a:t>
            </a:r>
          </a:p>
          <a:p>
            <a:pPr algn="ctr"/>
            <a:r>
              <a:rPr lang="en-US" dirty="0"/>
              <a:t>LRU </a:t>
            </a:r>
          </a:p>
        </p:txBody>
      </p:sp>
      <p:sp>
        <p:nvSpPr>
          <p:cNvPr id="23" name="Rectangle 22">
            <a:extLst>
              <a:ext uri="{FF2B5EF4-FFF2-40B4-BE49-F238E27FC236}">
                <a16:creationId xmlns:a16="http://schemas.microsoft.com/office/drawing/2014/main" id="{8EFA2FB6-F75A-4BC3-8521-35B94B25F786}"/>
              </a:ext>
            </a:extLst>
          </p:cNvPr>
          <p:cNvSpPr/>
          <p:nvPr/>
        </p:nvSpPr>
        <p:spPr>
          <a:xfrm>
            <a:off x="8858250" y="1419225"/>
            <a:ext cx="3324225" cy="55054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2E6567B-ED9B-42E9-B2BB-EAD979AD2E7F}"/>
              </a:ext>
            </a:extLst>
          </p:cNvPr>
          <p:cNvSpPr/>
          <p:nvPr/>
        </p:nvSpPr>
        <p:spPr>
          <a:xfrm>
            <a:off x="9648825" y="1328737"/>
            <a:ext cx="1962150" cy="447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Memory</a:t>
            </a:r>
            <a:endParaRPr lang="en-US" dirty="0"/>
          </a:p>
        </p:txBody>
      </p:sp>
    </p:spTree>
    <p:extLst>
      <p:ext uri="{BB962C8B-B14F-4D97-AF65-F5344CB8AC3E}">
        <p14:creationId xmlns:p14="http://schemas.microsoft.com/office/powerpoint/2010/main" val="8767668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B58D0FC-F93F-45B7-A2A2-6BD005C58335}"/>
              </a:ext>
            </a:extLst>
          </p:cNvPr>
          <p:cNvGraphicFramePr>
            <a:graphicFrameLocks noChangeAspect="1"/>
          </p:cNvGraphicFramePr>
          <p:nvPr>
            <p:custDataLst>
              <p:tags r:id="rId2"/>
            </p:custDataLst>
            <p:extLst>
              <p:ext uri="{D42A27DB-BD31-4B8C-83A1-F6EECF244321}">
                <p14:modId xmlns:p14="http://schemas.microsoft.com/office/powerpoint/2010/main" val="23679014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3375"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40FB8516-17DC-4AE3-A811-C70F228160BA}"/>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2DDF240B-A300-4513-89DD-73374D16EC3A}"/>
              </a:ext>
            </a:extLst>
          </p:cNvPr>
          <p:cNvSpPr>
            <a:spLocks noGrp="1"/>
          </p:cNvSpPr>
          <p:nvPr>
            <p:ph type="title"/>
          </p:nvPr>
        </p:nvSpPr>
        <p:spPr/>
        <p:txBody>
          <a:bodyPr/>
          <a:lstStyle/>
          <a:p>
            <a:r>
              <a:rPr lang="en-US" dirty="0"/>
              <a:t>Isolation Levels</a:t>
            </a:r>
          </a:p>
        </p:txBody>
      </p:sp>
      <p:sp>
        <p:nvSpPr>
          <p:cNvPr id="3" name="Content Placeholder 2">
            <a:extLst>
              <a:ext uri="{FF2B5EF4-FFF2-40B4-BE49-F238E27FC236}">
                <a16:creationId xmlns:a16="http://schemas.microsoft.com/office/drawing/2014/main" id="{66A2CBD4-0299-4E52-81B6-4E91B185C756}"/>
              </a:ext>
            </a:extLst>
          </p:cNvPr>
          <p:cNvSpPr>
            <a:spLocks noGrp="1"/>
          </p:cNvSpPr>
          <p:nvPr>
            <p:ph idx="1"/>
          </p:nvPr>
        </p:nvSpPr>
        <p:spPr/>
        <p:txBody>
          <a:bodyPr/>
          <a:lstStyle/>
          <a:p>
            <a:r>
              <a:rPr lang="en-US" dirty="0"/>
              <a:t>Read Uncommitted</a:t>
            </a:r>
          </a:p>
          <a:p>
            <a:r>
              <a:rPr lang="en-US" dirty="0"/>
              <a:t>Read Committed</a:t>
            </a:r>
          </a:p>
          <a:p>
            <a:r>
              <a:rPr lang="en-US" dirty="0"/>
              <a:t>Repeatable Reads</a:t>
            </a:r>
          </a:p>
          <a:p>
            <a:r>
              <a:rPr lang="en-US" dirty="0"/>
              <a:t>Serializable</a:t>
            </a:r>
          </a:p>
        </p:txBody>
      </p:sp>
    </p:spTree>
    <p:extLst>
      <p:ext uri="{BB962C8B-B14F-4D97-AF65-F5344CB8AC3E}">
        <p14:creationId xmlns:p14="http://schemas.microsoft.com/office/powerpoint/2010/main" val="8575536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C705BADB-4715-4CBB-95D5-4F3EBE81467A}"/>
              </a:ext>
            </a:extLst>
          </p:cNvPr>
          <p:cNvGraphicFramePr>
            <a:graphicFrameLocks noChangeAspect="1"/>
          </p:cNvGraphicFramePr>
          <p:nvPr>
            <p:custDataLst>
              <p:tags r:id="rId2"/>
            </p:custDataLst>
            <p:extLst>
              <p:ext uri="{D42A27DB-BD31-4B8C-83A1-F6EECF244321}">
                <p14:modId xmlns:p14="http://schemas.microsoft.com/office/powerpoint/2010/main" val="39255660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4399"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291144EB-15F4-4ACD-8AB0-1F5CD5E58892}"/>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393AD1CB-9C3C-434F-A28B-657F1AA93B80}"/>
              </a:ext>
            </a:extLst>
          </p:cNvPr>
          <p:cNvSpPr>
            <a:spLocks noGrp="1"/>
          </p:cNvSpPr>
          <p:nvPr>
            <p:ph type="title"/>
          </p:nvPr>
        </p:nvSpPr>
        <p:spPr/>
        <p:txBody>
          <a:bodyPr>
            <a:normAutofit/>
          </a:bodyPr>
          <a:lstStyle/>
          <a:p>
            <a:r>
              <a:rPr lang="en-US" dirty="0"/>
              <a:t>What is Isolation Level</a:t>
            </a:r>
          </a:p>
        </p:txBody>
      </p:sp>
      <p:sp>
        <p:nvSpPr>
          <p:cNvPr id="3" name="Content Placeholder 2">
            <a:extLst>
              <a:ext uri="{FF2B5EF4-FFF2-40B4-BE49-F238E27FC236}">
                <a16:creationId xmlns:a16="http://schemas.microsoft.com/office/drawing/2014/main" id="{6D63F267-2970-494C-BBAC-9AC09CED1E94}"/>
              </a:ext>
            </a:extLst>
          </p:cNvPr>
          <p:cNvSpPr>
            <a:spLocks noGrp="1"/>
          </p:cNvSpPr>
          <p:nvPr>
            <p:ph idx="1"/>
          </p:nvPr>
        </p:nvSpPr>
        <p:spPr/>
        <p:txBody>
          <a:bodyPr/>
          <a:lstStyle/>
          <a:p>
            <a:r>
              <a:rPr lang="en-US" dirty="0"/>
              <a:t>Isolation level defines what the select query will return if the same data is getting updated in another session</a:t>
            </a:r>
          </a:p>
          <a:p>
            <a:endParaRPr lang="en-US" dirty="0"/>
          </a:p>
        </p:txBody>
      </p:sp>
    </p:spTree>
    <p:extLst>
      <p:ext uri="{BB962C8B-B14F-4D97-AF65-F5344CB8AC3E}">
        <p14:creationId xmlns:p14="http://schemas.microsoft.com/office/powerpoint/2010/main" val="11823085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12D06A1-7781-4C4D-A81C-0E76EAF29151}"/>
              </a:ext>
            </a:extLst>
          </p:cNvPr>
          <p:cNvGraphicFramePr>
            <a:graphicFrameLocks noChangeAspect="1"/>
          </p:cNvGraphicFramePr>
          <p:nvPr>
            <p:custDataLst>
              <p:tags r:id="rId2"/>
            </p:custDataLst>
            <p:extLst>
              <p:ext uri="{D42A27DB-BD31-4B8C-83A1-F6EECF244321}">
                <p14:modId xmlns:p14="http://schemas.microsoft.com/office/powerpoint/2010/main" val="26346923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5423"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BED69B5A-B564-4FE8-B49D-A59FF124ED9D}"/>
              </a:ext>
            </a:extLst>
          </p:cNvPr>
          <p:cNvSpPr>
            <a:spLocks noGrp="1"/>
          </p:cNvSpPr>
          <p:nvPr>
            <p:ph type="title"/>
          </p:nvPr>
        </p:nvSpPr>
        <p:spPr/>
        <p:txBody>
          <a:bodyPr/>
          <a:lstStyle/>
          <a:p>
            <a:r>
              <a:rPr lang="en-US" dirty="0"/>
              <a:t>Blocking</a:t>
            </a:r>
          </a:p>
        </p:txBody>
      </p:sp>
      <p:sp>
        <p:nvSpPr>
          <p:cNvPr id="3" name="Content Placeholder 2">
            <a:extLst>
              <a:ext uri="{FF2B5EF4-FFF2-40B4-BE49-F238E27FC236}">
                <a16:creationId xmlns:a16="http://schemas.microsoft.com/office/drawing/2014/main" id="{CD652715-9122-4559-B140-9DBEBDEC8421}"/>
              </a:ext>
            </a:extLst>
          </p:cNvPr>
          <p:cNvSpPr>
            <a:spLocks noGrp="1"/>
          </p:cNvSpPr>
          <p:nvPr>
            <p:ph idx="1"/>
          </p:nvPr>
        </p:nvSpPr>
        <p:spPr/>
        <p:txBody>
          <a:bodyPr/>
          <a:lstStyle/>
          <a:p>
            <a:r>
              <a:rPr lang="en-US" dirty="0"/>
              <a:t>When one session is waiting for another session to commit/rollback /for the query to finish so that the lock is released</a:t>
            </a:r>
          </a:p>
        </p:txBody>
      </p:sp>
    </p:spTree>
    <p:extLst>
      <p:ext uri="{BB962C8B-B14F-4D97-AF65-F5344CB8AC3E}">
        <p14:creationId xmlns:p14="http://schemas.microsoft.com/office/powerpoint/2010/main" val="6515686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A131193A-2979-4810-9BC2-357B9BA281D4}"/>
              </a:ext>
            </a:extLst>
          </p:cNvPr>
          <p:cNvGraphicFramePr>
            <a:graphicFrameLocks noChangeAspect="1"/>
          </p:cNvGraphicFramePr>
          <p:nvPr>
            <p:custDataLst>
              <p:tags r:id="rId2"/>
            </p:custDataLst>
            <p:extLst>
              <p:ext uri="{D42A27DB-BD31-4B8C-83A1-F6EECF244321}">
                <p14:modId xmlns:p14="http://schemas.microsoft.com/office/powerpoint/2010/main" val="13138136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6449"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300295DD-8AD5-4955-9192-299F68C4E9D9}"/>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b="1"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0A907F0A-ABC2-4875-9EFA-9C3D8204814A}"/>
              </a:ext>
            </a:extLst>
          </p:cNvPr>
          <p:cNvSpPr>
            <a:spLocks noGrp="1"/>
          </p:cNvSpPr>
          <p:nvPr>
            <p:ph type="title"/>
          </p:nvPr>
        </p:nvSpPr>
        <p:spPr/>
        <p:txBody>
          <a:bodyPr/>
          <a:lstStyle/>
          <a:p>
            <a:r>
              <a:rPr lang="en-US" b="1" dirty="0"/>
              <a:t>Read Uncommitted</a:t>
            </a:r>
          </a:p>
        </p:txBody>
      </p:sp>
      <p:sp>
        <p:nvSpPr>
          <p:cNvPr id="3" name="Content Placeholder 2">
            <a:extLst>
              <a:ext uri="{FF2B5EF4-FFF2-40B4-BE49-F238E27FC236}">
                <a16:creationId xmlns:a16="http://schemas.microsoft.com/office/drawing/2014/main" id="{D40C01F5-23F4-4A35-B8D9-B2B238E8025D}"/>
              </a:ext>
            </a:extLst>
          </p:cNvPr>
          <p:cNvSpPr>
            <a:spLocks noGrp="1"/>
          </p:cNvSpPr>
          <p:nvPr>
            <p:ph idx="1"/>
          </p:nvPr>
        </p:nvSpPr>
        <p:spPr>
          <a:xfrm>
            <a:off x="838200" y="1491297"/>
            <a:ext cx="10515600" cy="4351338"/>
          </a:xfrm>
        </p:spPr>
        <p:txBody>
          <a:bodyPr/>
          <a:lstStyle/>
          <a:p>
            <a:r>
              <a:rPr lang="en-US" dirty="0"/>
              <a:t>In Read Uncommitted isolation select query will be able to </a:t>
            </a:r>
            <a:r>
              <a:rPr lang="en-US" b="1" dirty="0"/>
              <a:t>read uncommitted data</a:t>
            </a:r>
          </a:p>
          <a:p>
            <a:r>
              <a:rPr lang="en-US" dirty="0"/>
              <a:t>Uncommitted Data/Dirty Data – Data which has been modified but not yet committed/rollback</a:t>
            </a:r>
          </a:p>
          <a:p>
            <a:r>
              <a:rPr lang="en-US" dirty="0"/>
              <a:t>EID,ENAME,SALARY,DEPTID</a:t>
            </a:r>
          </a:p>
          <a:p>
            <a:r>
              <a:rPr lang="en-US" dirty="0"/>
              <a:t>1, A,100,1</a:t>
            </a:r>
          </a:p>
          <a:p>
            <a:r>
              <a:rPr lang="en-US" dirty="0"/>
              <a:t>show variables like '%%isolation%’; </a:t>
            </a:r>
          </a:p>
          <a:p>
            <a:r>
              <a:rPr lang="en-US" dirty="0"/>
              <a:t>set  </a:t>
            </a:r>
            <a:r>
              <a:rPr lang="en-US" dirty="0" err="1"/>
              <a:t>transaction_isolation</a:t>
            </a:r>
            <a:r>
              <a:rPr lang="en-US" dirty="0"/>
              <a:t>='read-uncommitted';</a:t>
            </a:r>
          </a:p>
          <a:p>
            <a:endParaRPr lang="en-US" dirty="0"/>
          </a:p>
          <a:p>
            <a:pPr marL="0" indent="0">
              <a:buNone/>
            </a:pPr>
            <a:endParaRPr lang="en-US" dirty="0"/>
          </a:p>
          <a:p>
            <a:endParaRPr lang="en-US" dirty="0"/>
          </a:p>
        </p:txBody>
      </p:sp>
      <p:graphicFrame>
        <p:nvGraphicFramePr>
          <p:cNvPr id="6" name="Table 6">
            <a:extLst>
              <a:ext uri="{FF2B5EF4-FFF2-40B4-BE49-F238E27FC236}">
                <a16:creationId xmlns:a16="http://schemas.microsoft.com/office/drawing/2014/main" id="{9A3E4AF7-2268-45EF-9833-173CED95971F}"/>
              </a:ext>
            </a:extLst>
          </p:cNvPr>
          <p:cNvGraphicFramePr>
            <a:graphicFrameLocks noGrp="1"/>
          </p:cNvGraphicFramePr>
          <p:nvPr>
            <p:extLst>
              <p:ext uri="{D42A27DB-BD31-4B8C-83A1-F6EECF244321}">
                <p14:modId xmlns:p14="http://schemas.microsoft.com/office/powerpoint/2010/main" val="2110235526"/>
              </p:ext>
            </p:extLst>
          </p:nvPr>
        </p:nvGraphicFramePr>
        <p:xfrm>
          <a:off x="8010668" y="2881749"/>
          <a:ext cx="4560022" cy="3878065"/>
        </p:xfrm>
        <a:graphic>
          <a:graphicData uri="http://schemas.openxmlformats.org/drawingml/2006/table">
            <a:tbl>
              <a:tblPr firstRow="1" bandRow="1">
                <a:tableStyleId>{5C22544A-7EE6-4342-B048-85BDC9FD1C3A}</a:tableStyleId>
              </a:tblPr>
              <a:tblGrid>
                <a:gridCol w="2280011">
                  <a:extLst>
                    <a:ext uri="{9D8B030D-6E8A-4147-A177-3AD203B41FA5}">
                      <a16:colId xmlns:a16="http://schemas.microsoft.com/office/drawing/2014/main" val="1582348445"/>
                    </a:ext>
                  </a:extLst>
                </a:gridCol>
                <a:gridCol w="2280011">
                  <a:extLst>
                    <a:ext uri="{9D8B030D-6E8A-4147-A177-3AD203B41FA5}">
                      <a16:colId xmlns:a16="http://schemas.microsoft.com/office/drawing/2014/main" val="287116552"/>
                    </a:ext>
                  </a:extLst>
                </a:gridCol>
              </a:tblGrid>
              <a:tr h="494785">
                <a:tc>
                  <a:txBody>
                    <a:bodyPr/>
                    <a:lstStyle/>
                    <a:p>
                      <a:r>
                        <a:rPr lang="en-US" dirty="0"/>
                        <a:t>Session 1</a:t>
                      </a:r>
                    </a:p>
                  </a:txBody>
                  <a:tcPr/>
                </a:tc>
                <a:tc>
                  <a:txBody>
                    <a:bodyPr/>
                    <a:lstStyle/>
                    <a:p>
                      <a:r>
                        <a:rPr lang="en-US" dirty="0"/>
                        <a:t>Session 2</a:t>
                      </a:r>
                    </a:p>
                  </a:txBody>
                  <a:tcPr/>
                </a:tc>
                <a:extLst>
                  <a:ext uri="{0D108BD9-81ED-4DB2-BD59-A6C34878D82A}">
                    <a16:rowId xmlns:a16="http://schemas.microsoft.com/office/drawing/2014/main" val="2517792548"/>
                  </a:ext>
                </a:extLst>
              </a:tr>
              <a:tr h="26086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set  </a:t>
                      </a:r>
                      <a:r>
                        <a:rPr lang="en-US" dirty="0" err="1"/>
                        <a:t>transaction_isolation</a:t>
                      </a:r>
                      <a:r>
                        <a:rPr lang="en-US" dirty="0"/>
                        <a:t>='read-uncommitted';</a:t>
                      </a:r>
                    </a:p>
                    <a:p>
                      <a:r>
                        <a:rPr lang="en-US" dirty="0"/>
                        <a:t>--Step 1</a:t>
                      </a:r>
                    </a:p>
                    <a:p>
                      <a:r>
                        <a:rPr lang="en-US" dirty="0"/>
                        <a:t>Start transaction;</a:t>
                      </a:r>
                    </a:p>
                    <a:p>
                      <a:r>
                        <a:rPr lang="en-US" dirty="0"/>
                        <a:t>Update emp set salary=200 where </a:t>
                      </a:r>
                      <a:r>
                        <a:rPr lang="en-US" dirty="0" err="1"/>
                        <a:t>eid</a:t>
                      </a:r>
                      <a:r>
                        <a:rPr lang="en-US" dirty="0"/>
                        <a:t>=1;</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set  </a:t>
                      </a:r>
                      <a:r>
                        <a:rPr lang="en-US" dirty="0" err="1"/>
                        <a:t>transaction_isolation</a:t>
                      </a:r>
                      <a:r>
                        <a:rPr lang="en-US" dirty="0"/>
                        <a:t>='read-uncommitted';</a:t>
                      </a:r>
                    </a:p>
                    <a:p>
                      <a:endParaRPr lang="en-US" dirty="0"/>
                    </a:p>
                    <a:p>
                      <a:r>
                        <a:rPr lang="en-US" dirty="0"/>
                        <a:t>-- Step 2</a:t>
                      </a:r>
                    </a:p>
                    <a:p>
                      <a:r>
                        <a:rPr lang="en-US" dirty="0"/>
                        <a:t>Select  * from emp where </a:t>
                      </a:r>
                      <a:r>
                        <a:rPr lang="en-US" dirty="0" err="1"/>
                        <a:t>eid</a:t>
                      </a:r>
                      <a:r>
                        <a:rPr lang="en-US" dirty="0"/>
                        <a:t>=1;</a:t>
                      </a:r>
                    </a:p>
                    <a:p>
                      <a:r>
                        <a:rPr lang="en-US" dirty="0"/>
                        <a:t>Will return salary as 200</a:t>
                      </a:r>
                    </a:p>
                    <a:p>
                      <a:r>
                        <a:rPr lang="en-US" dirty="0"/>
                        <a:t>Update emp set </a:t>
                      </a:r>
                      <a:r>
                        <a:rPr lang="en-US" dirty="0" err="1"/>
                        <a:t>set</a:t>
                      </a:r>
                      <a:r>
                        <a:rPr lang="en-US" dirty="0"/>
                        <a:t> salary=300 where </a:t>
                      </a:r>
                      <a:r>
                        <a:rPr lang="en-US" dirty="0" err="1"/>
                        <a:t>eid</a:t>
                      </a:r>
                      <a:r>
                        <a:rPr lang="en-US" dirty="0"/>
                        <a:t>=1;--</a:t>
                      </a:r>
                      <a:r>
                        <a:rPr lang="en-US" b="1" dirty="0"/>
                        <a:t> waiting</a:t>
                      </a:r>
                    </a:p>
                  </a:txBody>
                  <a:tcPr/>
                </a:tc>
                <a:extLst>
                  <a:ext uri="{0D108BD9-81ED-4DB2-BD59-A6C34878D82A}">
                    <a16:rowId xmlns:a16="http://schemas.microsoft.com/office/drawing/2014/main" val="2155285363"/>
                  </a:ext>
                </a:extLst>
              </a:tr>
            </a:tbl>
          </a:graphicData>
        </a:graphic>
      </p:graphicFrame>
    </p:spTree>
    <p:extLst>
      <p:ext uri="{BB962C8B-B14F-4D97-AF65-F5344CB8AC3E}">
        <p14:creationId xmlns:p14="http://schemas.microsoft.com/office/powerpoint/2010/main" val="10150017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8AE18FE-F8AF-40C5-8A22-2ACB5251CF97}"/>
              </a:ext>
            </a:extLst>
          </p:cNvPr>
          <p:cNvGraphicFramePr>
            <a:graphicFrameLocks noChangeAspect="1"/>
          </p:cNvGraphicFramePr>
          <p:nvPr>
            <p:custDataLst>
              <p:tags r:id="rId2"/>
            </p:custDataLst>
            <p:extLst>
              <p:ext uri="{D42A27DB-BD31-4B8C-83A1-F6EECF244321}">
                <p14:modId xmlns:p14="http://schemas.microsoft.com/office/powerpoint/2010/main" val="23468059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9511"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593AE2C-E870-4406-81DB-5B3633E89E3E}"/>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CD5C6AAF-DDD3-42FE-BACB-91E8165AF5E3}"/>
              </a:ext>
            </a:extLst>
          </p:cNvPr>
          <p:cNvSpPr>
            <a:spLocks noGrp="1"/>
          </p:cNvSpPr>
          <p:nvPr>
            <p:ph type="title"/>
          </p:nvPr>
        </p:nvSpPr>
        <p:spPr/>
        <p:txBody>
          <a:bodyPr/>
          <a:lstStyle/>
          <a:p>
            <a:r>
              <a:rPr lang="en-US" dirty="0"/>
              <a:t>Repeatable Read</a:t>
            </a:r>
          </a:p>
        </p:txBody>
      </p:sp>
      <p:sp>
        <p:nvSpPr>
          <p:cNvPr id="3" name="Content Placeholder 2">
            <a:extLst>
              <a:ext uri="{FF2B5EF4-FFF2-40B4-BE49-F238E27FC236}">
                <a16:creationId xmlns:a16="http://schemas.microsoft.com/office/drawing/2014/main" id="{8CEA6748-905C-47CE-A491-6A676C2F9270}"/>
              </a:ext>
            </a:extLst>
          </p:cNvPr>
          <p:cNvSpPr>
            <a:spLocks noGrp="1"/>
          </p:cNvSpPr>
          <p:nvPr>
            <p:ph idx="1"/>
          </p:nvPr>
        </p:nvSpPr>
        <p:spPr/>
        <p:txBody>
          <a:bodyPr/>
          <a:lstStyle/>
          <a:p>
            <a:r>
              <a:rPr lang="en-US" dirty="0"/>
              <a:t>Reading the same data in a transaction even if the data has been modified and committed in another session</a:t>
            </a:r>
          </a:p>
        </p:txBody>
      </p:sp>
    </p:spTree>
    <p:extLst>
      <p:ext uri="{BB962C8B-B14F-4D97-AF65-F5344CB8AC3E}">
        <p14:creationId xmlns:p14="http://schemas.microsoft.com/office/powerpoint/2010/main" val="1767677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1C5F588-584F-49AB-87D5-6DA4BBEF9309}"/>
              </a:ext>
            </a:extLst>
          </p:cNvPr>
          <p:cNvGraphicFramePr>
            <a:graphicFrameLocks noChangeAspect="1"/>
          </p:cNvGraphicFramePr>
          <p:nvPr>
            <p:custDataLst>
              <p:tags r:id="rId2"/>
            </p:custDataLst>
            <p:extLst>
              <p:ext uri="{D42A27DB-BD31-4B8C-83A1-F6EECF244321}">
                <p14:modId xmlns:p14="http://schemas.microsoft.com/office/powerpoint/2010/main" val="12587777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370" name="think-cell Slide" r:id="rId4" imgW="395" imgH="394" progId="TCLayout.ActiveDocument.1">
                  <p:embed/>
                </p:oleObj>
              </mc:Choice>
              <mc:Fallback>
                <p:oleObj name="think-cell Slide" r:id="rId4" imgW="395" imgH="394"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99EB91A-ACFB-4EAD-8D26-55685845179B}"/>
              </a:ext>
            </a:extLst>
          </p:cNvPr>
          <p:cNvSpPr>
            <a:spLocks noGrp="1"/>
          </p:cNvSpPr>
          <p:nvPr>
            <p:ph type="title"/>
          </p:nvPr>
        </p:nvSpPr>
        <p:spPr/>
        <p:txBody>
          <a:bodyPr/>
          <a:lstStyle/>
          <a:p>
            <a:r>
              <a:rPr lang="en-US" dirty="0"/>
              <a:t>RDBMS</a:t>
            </a:r>
          </a:p>
        </p:txBody>
      </p:sp>
      <p:sp>
        <p:nvSpPr>
          <p:cNvPr id="3" name="Content Placeholder 2">
            <a:extLst>
              <a:ext uri="{FF2B5EF4-FFF2-40B4-BE49-F238E27FC236}">
                <a16:creationId xmlns:a16="http://schemas.microsoft.com/office/drawing/2014/main" id="{F2323B98-B838-47C5-B2B8-9FF7F487FB28}"/>
              </a:ext>
            </a:extLst>
          </p:cNvPr>
          <p:cNvSpPr>
            <a:spLocks noGrp="1"/>
          </p:cNvSpPr>
          <p:nvPr>
            <p:ph idx="1"/>
          </p:nvPr>
        </p:nvSpPr>
        <p:spPr/>
        <p:txBody>
          <a:bodyPr/>
          <a:lstStyle/>
          <a:p>
            <a:r>
              <a:rPr lang="en-US" dirty="0"/>
              <a:t>Supports Relationship</a:t>
            </a:r>
          </a:p>
          <a:p>
            <a:r>
              <a:rPr lang="en-US" dirty="0"/>
              <a:t>All the data is stored in the form of tables (set of rows and columns)</a:t>
            </a:r>
          </a:p>
          <a:p>
            <a:r>
              <a:rPr lang="en-US" dirty="0"/>
              <a:t>Data can be access in RDMBS using one standard language called as SQL (Structured Query Language)</a:t>
            </a:r>
          </a:p>
          <a:p>
            <a:r>
              <a:rPr lang="en-US" dirty="0"/>
              <a:t>Secured- only users with permissions can access your data</a:t>
            </a:r>
          </a:p>
          <a:p>
            <a:r>
              <a:rPr lang="en-US" dirty="0"/>
              <a:t>Supports Transaction</a:t>
            </a:r>
          </a:p>
        </p:txBody>
      </p:sp>
    </p:spTree>
    <p:extLst>
      <p:ext uri="{BB962C8B-B14F-4D97-AF65-F5344CB8AC3E}">
        <p14:creationId xmlns:p14="http://schemas.microsoft.com/office/powerpoint/2010/main" val="14735606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9ADC4B3-B5D4-401B-A3A0-0374BD0AB6D9}"/>
              </a:ext>
            </a:extLst>
          </p:cNvPr>
          <p:cNvGraphicFramePr>
            <a:graphicFrameLocks noChangeAspect="1"/>
          </p:cNvGraphicFramePr>
          <p:nvPr>
            <p:custDataLst>
              <p:tags r:id="rId2"/>
            </p:custDataLst>
            <p:extLst>
              <p:ext uri="{D42A27DB-BD31-4B8C-83A1-F6EECF244321}">
                <p14:modId xmlns:p14="http://schemas.microsoft.com/office/powerpoint/2010/main" val="30520928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7469"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7C1C216-54F3-4135-872A-3E12A1AC2F63}"/>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FCF0222F-65E0-43A9-B2F3-0ABA770A6031}"/>
              </a:ext>
            </a:extLst>
          </p:cNvPr>
          <p:cNvSpPr>
            <a:spLocks noGrp="1"/>
          </p:cNvSpPr>
          <p:nvPr>
            <p:ph type="title"/>
          </p:nvPr>
        </p:nvSpPr>
        <p:spPr/>
        <p:txBody>
          <a:bodyPr/>
          <a:lstStyle/>
          <a:p>
            <a:r>
              <a:rPr lang="en-US" dirty="0"/>
              <a:t>Read Committed</a:t>
            </a:r>
          </a:p>
        </p:txBody>
      </p:sp>
      <p:sp>
        <p:nvSpPr>
          <p:cNvPr id="3" name="Content Placeholder 2">
            <a:extLst>
              <a:ext uri="{FF2B5EF4-FFF2-40B4-BE49-F238E27FC236}">
                <a16:creationId xmlns:a16="http://schemas.microsoft.com/office/drawing/2014/main" id="{2A8D8C3D-FC1F-473C-A786-F5294701415F}"/>
              </a:ext>
            </a:extLst>
          </p:cNvPr>
          <p:cNvSpPr>
            <a:spLocks noGrp="1"/>
          </p:cNvSpPr>
          <p:nvPr>
            <p:ph idx="1"/>
          </p:nvPr>
        </p:nvSpPr>
        <p:spPr/>
        <p:txBody>
          <a:bodyPr/>
          <a:lstStyle/>
          <a:p>
            <a:r>
              <a:rPr lang="en-US" dirty="0"/>
              <a:t>In Read committed isolation select query will be able to read last committed data</a:t>
            </a:r>
          </a:p>
          <a:p>
            <a:r>
              <a:rPr lang="en-US" dirty="0"/>
              <a:t>Uncommitted read(Dirty reads) is not possible in Read Committed Isolation</a:t>
            </a:r>
          </a:p>
          <a:p>
            <a:r>
              <a:rPr lang="en-US" dirty="0"/>
              <a:t>Repeatable Reads not happening</a:t>
            </a:r>
          </a:p>
          <a:p>
            <a:r>
              <a:rPr lang="en-US" dirty="0"/>
              <a:t>EID,ENAME,SALARY,DEPTID</a:t>
            </a:r>
          </a:p>
          <a:p>
            <a:r>
              <a:rPr lang="en-US" dirty="0"/>
              <a:t>1, A,100,1</a:t>
            </a:r>
          </a:p>
          <a:p>
            <a:r>
              <a:rPr lang="en-US" dirty="0"/>
              <a:t>show variables like '%%isolation%’; </a:t>
            </a:r>
          </a:p>
          <a:p>
            <a:r>
              <a:rPr lang="en-US" dirty="0"/>
              <a:t>set  </a:t>
            </a:r>
            <a:r>
              <a:rPr lang="en-US" dirty="0" err="1"/>
              <a:t>transaction_isolation</a:t>
            </a:r>
            <a:r>
              <a:rPr lang="en-US" dirty="0"/>
              <a:t>='read-committed';</a:t>
            </a:r>
          </a:p>
          <a:p>
            <a:endParaRPr lang="en-US" dirty="0"/>
          </a:p>
        </p:txBody>
      </p:sp>
      <p:graphicFrame>
        <p:nvGraphicFramePr>
          <p:cNvPr id="7" name="Table 6">
            <a:extLst>
              <a:ext uri="{FF2B5EF4-FFF2-40B4-BE49-F238E27FC236}">
                <a16:creationId xmlns:a16="http://schemas.microsoft.com/office/drawing/2014/main" id="{50921DEF-4A1C-42E7-B8BF-E01B813EB6EC}"/>
              </a:ext>
            </a:extLst>
          </p:cNvPr>
          <p:cNvGraphicFramePr>
            <a:graphicFrameLocks noGrp="1"/>
          </p:cNvGraphicFramePr>
          <p:nvPr>
            <p:extLst>
              <p:ext uri="{D42A27DB-BD31-4B8C-83A1-F6EECF244321}">
                <p14:modId xmlns:p14="http://schemas.microsoft.com/office/powerpoint/2010/main" val="1319184148"/>
              </p:ext>
            </p:extLst>
          </p:nvPr>
        </p:nvGraphicFramePr>
        <p:xfrm>
          <a:off x="8044872" y="3500582"/>
          <a:ext cx="6227330" cy="3200400"/>
        </p:xfrm>
        <a:graphic>
          <a:graphicData uri="http://schemas.openxmlformats.org/drawingml/2006/table">
            <a:tbl>
              <a:tblPr firstRow="1" bandRow="1">
                <a:tableStyleId>{5C22544A-7EE6-4342-B048-85BDC9FD1C3A}</a:tableStyleId>
              </a:tblPr>
              <a:tblGrid>
                <a:gridCol w="3112655">
                  <a:extLst>
                    <a:ext uri="{9D8B030D-6E8A-4147-A177-3AD203B41FA5}">
                      <a16:colId xmlns:a16="http://schemas.microsoft.com/office/drawing/2014/main" val="1582348445"/>
                    </a:ext>
                  </a:extLst>
                </a:gridCol>
                <a:gridCol w="3114675">
                  <a:extLst>
                    <a:ext uri="{9D8B030D-6E8A-4147-A177-3AD203B41FA5}">
                      <a16:colId xmlns:a16="http://schemas.microsoft.com/office/drawing/2014/main" val="287116552"/>
                    </a:ext>
                  </a:extLst>
                </a:gridCol>
              </a:tblGrid>
              <a:tr h="362267">
                <a:tc>
                  <a:txBody>
                    <a:bodyPr/>
                    <a:lstStyle/>
                    <a:p>
                      <a:r>
                        <a:rPr lang="en-US" dirty="0"/>
                        <a:t>Session 1</a:t>
                      </a:r>
                    </a:p>
                  </a:txBody>
                  <a:tcPr/>
                </a:tc>
                <a:tc>
                  <a:txBody>
                    <a:bodyPr/>
                    <a:lstStyle/>
                    <a:p>
                      <a:r>
                        <a:rPr lang="en-US" dirty="0"/>
                        <a:t>Session 2</a:t>
                      </a:r>
                    </a:p>
                  </a:txBody>
                  <a:tcPr/>
                </a:tc>
                <a:extLst>
                  <a:ext uri="{0D108BD9-81ED-4DB2-BD59-A6C34878D82A}">
                    <a16:rowId xmlns:a16="http://schemas.microsoft.com/office/drawing/2014/main" val="2517792548"/>
                  </a:ext>
                </a:extLst>
              </a:tr>
              <a:tr h="22331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set  </a:t>
                      </a:r>
                      <a:r>
                        <a:rPr lang="en-US" dirty="0" err="1"/>
                        <a:t>transaction_isolation</a:t>
                      </a:r>
                      <a:r>
                        <a:rPr lang="en-US" dirty="0"/>
                        <a:t>='read-committed';</a:t>
                      </a:r>
                    </a:p>
                    <a:p>
                      <a:r>
                        <a:rPr lang="en-US" dirty="0"/>
                        <a:t>--Step 1</a:t>
                      </a:r>
                    </a:p>
                    <a:p>
                      <a:r>
                        <a:rPr lang="en-US" dirty="0"/>
                        <a:t>Start transaction;</a:t>
                      </a:r>
                    </a:p>
                    <a:p>
                      <a:r>
                        <a:rPr lang="en-US" dirty="0"/>
                        <a:t>Update emp set salary=200 where </a:t>
                      </a:r>
                      <a:r>
                        <a:rPr lang="en-US" dirty="0" err="1"/>
                        <a:t>eid</a:t>
                      </a:r>
                      <a:r>
                        <a:rPr lang="en-US" dirty="0"/>
                        <a:t>=1;</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set  </a:t>
                      </a:r>
                      <a:r>
                        <a:rPr lang="en-US" dirty="0" err="1"/>
                        <a:t>transaction_isolation</a:t>
                      </a:r>
                      <a:r>
                        <a:rPr lang="en-US" dirty="0"/>
                        <a:t>='read-committed';</a:t>
                      </a:r>
                    </a:p>
                    <a:p>
                      <a:endParaRPr lang="en-US" dirty="0"/>
                    </a:p>
                    <a:p>
                      <a:r>
                        <a:rPr lang="en-US" dirty="0"/>
                        <a:t>-- Step 2</a:t>
                      </a:r>
                    </a:p>
                    <a:p>
                      <a:r>
                        <a:rPr lang="en-US" dirty="0"/>
                        <a:t>Select  * from emp where </a:t>
                      </a:r>
                      <a:r>
                        <a:rPr lang="en-US" dirty="0" err="1"/>
                        <a:t>eid</a:t>
                      </a:r>
                      <a:r>
                        <a:rPr lang="en-US" dirty="0"/>
                        <a:t>=1;</a:t>
                      </a:r>
                    </a:p>
                    <a:p>
                      <a:r>
                        <a:rPr lang="en-US" dirty="0"/>
                        <a:t>Will return salary as 100</a:t>
                      </a:r>
                    </a:p>
                    <a:p>
                      <a:r>
                        <a:rPr lang="en-US" dirty="0"/>
                        <a:t>Update emp set </a:t>
                      </a:r>
                      <a:r>
                        <a:rPr lang="en-US" dirty="0" err="1"/>
                        <a:t>set</a:t>
                      </a:r>
                      <a:r>
                        <a:rPr lang="en-US" dirty="0"/>
                        <a:t> salary=300 where </a:t>
                      </a:r>
                      <a:r>
                        <a:rPr lang="en-US" dirty="0" err="1"/>
                        <a:t>eid</a:t>
                      </a:r>
                      <a:r>
                        <a:rPr lang="en-US" dirty="0"/>
                        <a:t>=1;--</a:t>
                      </a:r>
                      <a:r>
                        <a:rPr lang="en-US" b="1" dirty="0"/>
                        <a:t> waiting</a:t>
                      </a:r>
                    </a:p>
                  </a:txBody>
                  <a:tcPr/>
                </a:tc>
                <a:extLst>
                  <a:ext uri="{0D108BD9-81ED-4DB2-BD59-A6C34878D82A}">
                    <a16:rowId xmlns:a16="http://schemas.microsoft.com/office/drawing/2014/main" val="2155285363"/>
                  </a:ext>
                </a:extLst>
              </a:tr>
            </a:tbl>
          </a:graphicData>
        </a:graphic>
      </p:graphicFrame>
    </p:spTree>
    <p:extLst>
      <p:ext uri="{BB962C8B-B14F-4D97-AF65-F5344CB8AC3E}">
        <p14:creationId xmlns:p14="http://schemas.microsoft.com/office/powerpoint/2010/main" val="4007561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9ADC4B3-B5D4-401B-A3A0-0374BD0AB6D9}"/>
              </a:ext>
            </a:extLst>
          </p:cNvPr>
          <p:cNvGraphicFramePr>
            <a:graphicFrameLocks noChangeAspect="1"/>
          </p:cNvGraphicFramePr>
          <p:nvPr>
            <p:custDataLst>
              <p:tags r:id="rId2"/>
            </p:custDataLst>
            <p:extLst>
              <p:ext uri="{D42A27DB-BD31-4B8C-83A1-F6EECF244321}">
                <p14:modId xmlns:p14="http://schemas.microsoft.com/office/powerpoint/2010/main" val="33730377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8493" name="think-cell Slide" r:id="rId5" imgW="395" imgH="396" progId="TCLayout.ActiveDocument.1">
                  <p:embed/>
                </p:oleObj>
              </mc:Choice>
              <mc:Fallback>
                <p:oleObj name="think-cell Slide" r:id="rId5" imgW="395" imgH="396" progId="TCLayout.ActiveDocument.1">
                  <p:embed/>
                  <p:pic>
                    <p:nvPicPr>
                      <p:cNvPr id="5" name="Object 4" hidden="1">
                        <a:extLst>
                          <a:ext uri="{FF2B5EF4-FFF2-40B4-BE49-F238E27FC236}">
                            <a16:creationId xmlns:a16="http://schemas.microsoft.com/office/drawing/2014/main" id="{39ADC4B3-B5D4-401B-A3A0-0374BD0AB6D9}"/>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7C1C216-54F3-4135-872A-3E12A1AC2F63}"/>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FCF0222F-65E0-43A9-B2F3-0ABA770A6031}"/>
              </a:ext>
            </a:extLst>
          </p:cNvPr>
          <p:cNvSpPr>
            <a:spLocks noGrp="1"/>
          </p:cNvSpPr>
          <p:nvPr>
            <p:ph type="title"/>
          </p:nvPr>
        </p:nvSpPr>
        <p:spPr/>
        <p:txBody>
          <a:bodyPr/>
          <a:lstStyle/>
          <a:p>
            <a:r>
              <a:rPr lang="en-US" dirty="0"/>
              <a:t>Repeatable Read Isolation</a:t>
            </a:r>
          </a:p>
        </p:txBody>
      </p:sp>
      <p:sp>
        <p:nvSpPr>
          <p:cNvPr id="3" name="Content Placeholder 2">
            <a:extLst>
              <a:ext uri="{FF2B5EF4-FFF2-40B4-BE49-F238E27FC236}">
                <a16:creationId xmlns:a16="http://schemas.microsoft.com/office/drawing/2014/main" id="{2A8D8C3D-FC1F-473C-A786-F5294701415F}"/>
              </a:ext>
            </a:extLst>
          </p:cNvPr>
          <p:cNvSpPr>
            <a:spLocks noGrp="1"/>
          </p:cNvSpPr>
          <p:nvPr>
            <p:ph idx="1"/>
          </p:nvPr>
        </p:nvSpPr>
        <p:spPr>
          <a:xfrm>
            <a:off x="838200" y="1825625"/>
            <a:ext cx="6911109" cy="4351338"/>
          </a:xfrm>
        </p:spPr>
        <p:txBody>
          <a:bodyPr/>
          <a:lstStyle/>
          <a:p>
            <a:r>
              <a:rPr lang="en-US" dirty="0"/>
              <a:t>In Repeatable Read isolation select query will be able to read last committed data</a:t>
            </a:r>
          </a:p>
          <a:p>
            <a:r>
              <a:rPr lang="en-US" dirty="0"/>
              <a:t>Uncommitted read(Dirty reads) is not possible in Repeatable Read </a:t>
            </a:r>
          </a:p>
          <a:p>
            <a:r>
              <a:rPr lang="en-US" dirty="0"/>
              <a:t>Repeatable Reads is possible</a:t>
            </a:r>
          </a:p>
          <a:p>
            <a:r>
              <a:rPr lang="en-US" dirty="0"/>
              <a:t>EID,ENAME,SALARY,DEPTID</a:t>
            </a:r>
          </a:p>
          <a:p>
            <a:r>
              <a:rPr lang="en-US" dirty="0"/>
              <a:t>1, A,200,1-- initial</a:t>
            </a:r>
          </a:p>
          <a:p>
            <a:r>
              <a:rPr lang="en-US" dirty="0"/>
              <a:t>show variables like '%%isolation%’; </a:t>
            </a:r>
          </a:p>
          <a:p>
            <a:r>
              <a:rPr lang="en-US" dirty="0"/>
              <a:t>set  </a:t>
            </a:r>
            <a:r>
              <a:rPr lang="en-US" dirty="0" err="1"/>
              <a:t>transaction_isolation</a:t>
            </a:r>
            <a:r>
              <a:rPr lang="en-US" dirty="0"/>
              <a:t>=‘repeatable-read';</a:t>
            </a:r>
          </a:p>
          <a:p>
            <a:endParaRPr lang="en-US" dirty="0"/>
          </a:p>
        </p:txBody>
      </p:sp>
      <p:graphicFrame>
        <p:nvGraphicFramePr>
          <p:cNvPr id="7" name="Table 6">
            <a:extLst>
              <a:ext uri="{FF2B5EF4-FFF2-40B4-BE49-F238E27FC236}">
                <a16:creationId xmlns:a16="http://schemas.microsoft.com/office/drawing/2014/main" id="{50921DEF-4A1C-42E7-B8BF-E01B813EB6EC}"/>
              </a:ext>
            </a:extLst>
          </p:cNvPr>
          <p:cNvGraphicFramePr>
            <a:graphicFrameLocks noGrp="1"/>
          </p:cNvGraphicFramePr>
          <p:nvPr>
            <p:extLst>
              <p:ext uri="{D42A27DB-BD31-4B8C-83A1-F6EECF244321}">
                <p14:modId xmlns:p14="http://schemas.microsoft.com/office/powerpoint/2010/main" val="365863109"/>
              </p:ext>
            </p:extLst>
          </p:nvPr>
        </p:nvGraphicFramePr>
        <p:xfrm>
          <a:off x="7998691" y="1233582"/>
          <a:ext cx="6695210" cy="5120640"/>
        </p:xfrm>
        <a:graphic>
          <a:graphicData uri="http://schemas.openxmlformats.org/drawingml/2006/table">
            <a:tbl>
              <a:tblPr firstRow="1" bandRow="1">
                <a:tableStyleId>{5C22544A-7EE6-4342-B048-85BDC9FD1C3A}</a:tableStyleId>
              </a:tblPr>
              <a:tblGrid>
                <a:gridCol w="3347605">
                  <a:extLst>
                    <a:ext uri="{9D8B030D-6E8A-4147-A177-3AD203B41FA5}">
                      <a16:colId xmlns:a16="http://schemas.microsoft.com/office/drawing/2014/main" val="1582348445"/>
                    </a:ext>
                  </a:extLst>
                </a:gridCol>
                <a:gridCol w="3347605">
                  <a:extLst>
                    <a:ext uri="{9D8B030D-6E8A-4147-A177-3AD203B41FA5}">
                      <a16:colId xmlns:a16="http://schemas.microsoft.com/office/drawing/2014/main" val="287116552"/>
                    </a:ext>
                  </a:extLst>
                </a:gridCol>
              </a:tblGrid>
              <a:tr h="237184">
                <a:tc>
                  <a:txBody>
                    <a:bodyPr/>
                    <a:lstStyle/>
                    <a:p>
                      <a:r>
                        <a:rPr lang="en-US" dirty="0"/>
                        <a:t>Session 1</a:t>
                      </a:r>
                    </a:p>
                  </a:txBody>
                  <a:tcPr/>
                </a:tc>
                <a:tc>
                  <a:txBody>
                    <a:bodyPr/>
                    <a:lstStyle/>
                    <a:p>
                      <a:r>
                        <a:rPr lang="en-US" dirty="0"/>
                        <a:t>Session 2</a:t>
                      </a:r>
                    </a:p>
                  </a:txBody>
                  <a:tcPr/>
                </a:tc>
                <a:extLst>
                  <a:ext uri="{0D108BD9-81ED-4DB2-BD59-A6C34878D82A}">
                    <a16:rowId xmlns:a16="http://schemas.microsoft.com/office/drawing/2014/main" val="2517792548"/>
                  </a:ext>
                </a:extLst>
              </a:tr>
              <a:tr h="29766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set  </a:t>
                      </a:r>
                      <a:r>
                        <a:rPr lang="en-US" dirty="0" err="1"/>
                        <a:t>transaction_isolation</a:t>
                      </a:r>
                      <a:r>
                        <a:rPr lang="en-US" dirty="0"/>
                        <a:t>=‘repeatable-read';</a:t>
                      </a:r>
                    </a:p>
                    <a:p>
                      <a:r>
                        <a:rPr lang="en-US" dirty="0"/>
                        <a:t>--Step 2</a:t>
                      </a:r>
                    </a:p>
                    <a:p>
                      <a:r>
                        <a:rPr lang="en-US" dirty="0"/>
                        <a:t>Start transaction;</a:t>
                      </a:r>
                    </a:p>
                    <a:p>
                      <a:r>
                        <a:rPr lang="en-US" dirty="0"/>
                        <a:t>Update emp set salary=300 where </a:t>
                      </a:r>
                      <a:r>
                        <a:rPr lang="en-US" dirty="0" err="1"/>
                        <a:t>eid</a:t>
                      </a:r>
                      <a:r>
                        <a:rPr lang="en-US" dirty="0"/>
                        <a:t>=1;</a:t>
                      </a:r>
                    </a:p>
                    <a:p>
                      <a:r>
                        <a:rPr lang="en-US" dirty="0"/>
                        <a:t>Commit;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set  </a:t>
                      </a:r>
                      <a:r>
                        <a:rPr lang="en-US" dirty="0" err="1"/>
                        <a:t>transaction_isolation</a:t>
                      </a:r>
                      <a:r>
                        <a:rPr lang="en-US" dirty="0"/>
                        <a:t>='repeatable-read’;</a:t>
                      </a:r>
                    </a:p>
                    <a:p>
                      <a:r>
                        <a:rPr lang="en-US" dirty="0"/>
                        <a:t>-- step 1</a:t>
                      </a:r>
                    </a:p>
                    <a:p>
                      <a:r>
                        <a:rPr lang="en-US" dirty="0"/>
                        <a:t>Start transaction;</a:t>
                      </a:r>
                    </a:p>
                    <a:p>
                      <a:r>
                        <a:rPr lang="en-US" dirty="0"/>
                        <a:t>Select * from emp where </a:t>
                      </a:r>
                      <a:r>
                        <a:rPr lang="en-US" dirty="0" err="1"/>
                        <a:t>eid</a:t>
                      </a:r>
                      <a:r>
                        <a:rPr lang="en-US" dirty="0"/>
                        <a:t>=1;</a:t>
                      </a:r>
                    </a:p>
                    <a:p>
                      <a:r>
                        <a:rPr lang="en-US" dirty="0"/>
                        <a:t>--return 1,A,200,1</a:t>
                      </a:r>
                    </a:p>
                    <a:p>
                      <a:r>
                        <a:rPr lang="en-US" dirty="0"/>
                        <a:t>-- Step 3</a:t>
                      </a:r>
                    </a:p>
                    <a:p>
                      <a:r>
                        <a:rPr lang="en-US" dirty="0"/>
                        <a:t>Select  * from emp where </a:t>
                      </a:r>
                      <a:r>
                        <a:rPr lang="en-US" dirty="0" err="1"/>
                        <a:t>eid</a:t>
                      </a:r>
                      <a:r>
                        <a:rPr lang="en-US" dirty="0"/>
                        <a:t>=1;</a:t>
                      </a:r>
                    </a:p>
                    <a:p>
                      <a:r>
                        <a:rPr lang="en-US" dirty="0"/>
                        <a:t>--Will return salary as 200</a:t>
                      </a:r>
                    </a:p>
                    <a:p>
                      <a:r>
                        <a:rPr lang="en-US" dirty="0"/>
                        <a:t>--step 4 </a:t>
                      </a:r>
                    </a:p>
                    <a:p>
                      <a:r>
                        <a:rPr lang="en-US" dirty="0"/>
                        <a:t>Commit;</a:t>
                      </a:r>
                    </a:p>
                    <a:p>
                      <a:r>
                        <a:rPr lang="en-US" dirty="0"/>
                        <a:t>Select  * from emp where </a:t>
                      </a:r>
                      <a:r>
                        <a:rPr lang="en-US" dirty="0" err="1"/>
                        <a:t>eid</a:t>
                      </a:r>
                      <a:r>
                        <a:rPr lang="en-US" dirty="0"/>
                        <a:t>=1;</a:t>
                      </a:r>
                    </a:p>
                    <a:p>
                      <a:r>
                        <a:rPr lang="en-US" dirty="0"/>
                        <a:t>--Will return salary as 300</a:t>
                      </a:r>
                    </a:p>
                    <a:p>
                      <a:endParaRPr lang="en-US" dirty="0"/>
                    </a:p>
                    <a:p>
                      <a:r>
                        <a:rPr lang="en-US" dirty="0"/>
                        <a:t>Update emp set </a:t>
                      </a:r>
                      <a:r>
                        <a:rPr lang="en-US" dirty="0" err="1"/>
                        <a:t>set</a:t>
                      </a:r>
                      <a:r>
                        <a:rPr lang="en-US" dirty="0"/>
                        <a:t> salary=300 where </a:t>
                      </a:r>
                      <a:r>
                        <a:rPr lang="en-US" dirty="0" err="1"/>
                        <a:t>eid</a:t>
                      </a:r>
                      <a:r>
                        <a:rPr lang="en-US" dirty="0"/>
                        <a:t>=1;--</a:t>
                      </a:r>
                      <a:r>
                        <a:rPr lang="en-US" b="1" dirty="0"/>
                        <a:t> waiting</a:t>
                      </a:r>
                    </a:p>
                  </a:txBody>
                  <a:tcPr/>
                </a:tc>
                <a:extLst>
                  <a:ext uri="{0D108BD9-81ED-4DB2-BD59-A6C34878D82A}">
                    <a16:rowId xmlns:a16="http://schemas.microsoft.com/office/drawing/2014/main" val="2155285363"/>
                  </a:ext>
                </a:extLst>
              </a:tr>
            </a:tbl>
          </a:graphicData>
        </a:graphic>
      </p:graphicFrame>
    </p:spTree>
    <p:extLst>
      <p:ext uri="{BB962C8B-B14F-4D97-AF65-F5344CB8AC3E}">
        <p14:creationId xmlns:p14="http://schemas.microsoft.com/office/powerpoint/2010/main" val="339467664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91F721B-0521-4099-9C97-1C9674350E24}"/>
              </a:ext>
            </a:extLst>
          </p:cNvPr>
          <p:cNvGraphicFramePr>
            <a:graphicFrameLocks noChangeAspect="1"/>
          </p:cNvGraphicFramePr>
          <p:nvPr>
            <p:custDataLst>
              <p:tags r:id="rId2"/>
            </p:custDataLst>
            <p:extLst>
              <p:ext uri="{D42A27DB-BD31-4B8C-83A1-F6EECF244321}">
                <p14:modId xmlns:p14="http://schemas.microsoft.com/office/powerpoint/2010/main" val="11456361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0535"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B42DB359-5B06-4D4B-84DD-5429292EAF5E}"/>
              </a:ext>
            </a:extLst>
          </p:cNvPr>
          <p:cNvSpPr>
            <a:spLocks noGrp="1"/>
          </p:cNvSpPr>
          <p:nvPr>
            <p:ph type="title"/>
          </p:nvPr>
        </p:nvSpPr>
        <p:spPr/>
        <p:txBody>
          <a:bodyPr/>
          <a:lstStyle/>
          <a:p>
            <a:r>
              <a:rPr lang="en-US" dirty="0"/>
              <a:t>Serializable</a:t>
            </a:r>
          </a:p>
        </p:txBody>
      </p:sp>
      <p:sp>
        <p:nvSpPr>
          <p:cNvPr id="3" name="Content Placeholder 2">
            <a:extLst>
              <a:ext uri="{FF2B5EF4-FFF2-40B4-BE49-F238E27FC236}">
                <a16:creationId xmlns:a16="http://schemas.microsoft.com/office/drawing/2014/main" id="{055AD54A-0455-4994-A70B-FEC9F537EB9E}"/>
              </a:ext>
            </a:extLst>
          </p:cNvPr>
          <p:cNvSpPr>
            <a:spLocks noGrp="1"/>
          </p:cNvSpPr>
          <p:nvPr>
            <p:ph idx="1"/>
          </p:nvPr>
        </p:nvSpPr>
        <p:spPr/>
        <p:txBody>
          <a:bodyPr/>
          <a:lstStyle/>
          <a:p>
            <a:r>
              <a:rPr lang="en-US" dirty="0"/>
              <a:t>This isolation level solves the problem of phantom reads</a:t>
            </a:r>
          </a:p>
          <a:p>
            <a:r>
              <a:rPr lang="en-US" dirty="0"/>
              <a:t>Serializable</a:t>
            </a:r>
          </a:p>
          <a:p>
            <a:endParaRPr lang="en-US" dirty="0"/>
          </a:p>
          <a:p>
            <a:endParaRPr lang="en-US" dirty="0"/>
          </a:p>
        </p:txBody>
      </p:sp>
      <p:graphicFrame>
        <p:nvGraphicFramePr>
          <p:cNvPr id="5" name="Table 4">
            <a:extLst>
              <a:ext uri="{FF2B5EF4-FFF2-40B4-BE49-F238E27FC236}">
                <a16:creationId xmlns:a16="http://schemas.microsoft.com/office/drawing/2014/main" id="{E1FFA104-FA9B-494C-A54A-C65693B95DA4}"/>
              </a:ext>
            </a:extLst>
          </p:cNvPr>
          <p:cNvGraphicFramePr>
            <a:graphicFrameLocks noGrp="1"/>
          </p:cNvGraphicFramePr>
          <p:nvPr>
            <p:extLst>
              <p:ext uri="{D42A27DB-BD31-4B8C-83A1-F6EECF244321}">
                <p14:modId xmlns:p14="http://schemas.microsoft.com/office/powerpoint/2010/main" val="3294943522"/>
              </p:ext>
            </p:extLst>
          </p:nvPr>
        </p:nvGraphicFramePr>
        <p:xfrm>
          <a:off x="1327150" y="3096895"/>
          <a:ext cx="8128000" cy="3754120"/>
        </p:xfrm>
        <a:graphic>
          <a:graphicData uri="http://schemas.openxmlformats.org/drawingml/2006/table">
            <a:tbl>
              <a:tblPr firstRow="1" bandRow="1">
                <a:tableStyleId>{5C22544A-7EE6-4342-B048-85BDC9FD1C3A}</a:tableStyleId>
              </a:tblPr>
              <a:tblGrid>
                <a:gridCol w="4212516">
                  <a:extLst>
                    <a:ext uri="{9D8B030D-6E8A-4147-A177-3AD203B41FA5}">
                      <a16:colId xmlns:a16="http://schemas.microsoft.com/office/drawing/2014/main" val="1582348445"/>
                    </a:ext>
                  </a:extLst>
                </a:gridCol>
                <a:gridCol w="3915484">
                  <a:extLst>
                    <a:ext uri="{9D8B030D-6E8A-4147-A177-3AD203B41FA5}">
                      <a16:colId xmlns:a16="http://schemas.microsoft.com/office/drawing/2014/main" val="287116552"/>
                    </a:ext>
                  </a:extLst>
                </a:gridCol>
              </a:tblGrid>
              <a:tr h="370840">
                <a:tc>
                  <a:txBody>
                    <a:bodyPr/>
                    <a:lstStyle/>
                    <a:p>
                      <a:r>
                        <a:rPr lang="en-US" dirty="0"/>
                        <a:t>Session 1</a:t>
                      </a:r>
                    </a:p>
                  </a:txBody>
                  <a:tcPr/>
                </a:tc>
                <a:tc>
                  <a:txBody>
                    <a:bodyPr/>
                    <a:lstStyle/>
                    <a:p>
                      <a:r>
                        <a:rPr lang="en-US" dirty="0"/>
                        <a:t>Session 2</a:t>
                      </a:r>
                    </a:p>
                  </a:txBody>
                  <a:tcPr/>
                </a:tc>
                <a:extLst>
                  <a:ext uri="{0D108BD9-81ED-4DB2-BD59-A6C34878D82A}">
                    <a16:rowId xmlns:a16="http://schemas.microsoft.com/office/drawing/2014/main" val="2517792548"/>
                  </a:ext>
                </a:extLst>
              </a:tr>
              <a:tr h="8331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--step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start transaction;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Select * from emp where </a:t>
                      </a:r>
                      <a:r>
                        <a:rPr lang="en-US" dirty="0" err="1"/>
                        <a:t>eid</a:t>
                      </a:r>
                      <a:r>
                        <a:rPr lang="en-US" dirty="0"/>
                        <a:t>=1;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-- 1,a,300,1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step 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Select * from emp where </a:t>
                      </a:r>
                      <a:r>
                        <a:rPr lang="en-US" dirty="0" err="1"/>
                        <a:t>eid</a:t>
                      </a:r>
                      <a:r>
                        <a:rPr lang="en-US" dirty="0"/>
                        <a:t>=1;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-- 1,a,300,1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step 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Select * from emp where </a:t>
                      </a:r>
                      <a:r>
                        <a:rPr lang="en-US" dirty="0" err="1"/>
                        <a:t>eid</a:t>
                      </a:r>
                      <a:r>
                        <a:rPr lang="en-US" dirty="0"/>
                        <a:t>=1;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--1,a,300,1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b="1" dirty="0"/>
                        <a:t>1,b,400,1 Phantom read (which will not come in serializable)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 step 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Start transaction;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Insert into emp values(1,b,400,1);-- wait for lock to be  released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 step 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Commit;</a:t>
                      </a:r>
                    </a:p>
                  </a:txBody>
                  <a:tcPr/>
                </a:tc>
                <a:extLst>
                  <a:ext uri="{0D108BD9-81ED-4DB2-BD59-A6C34878D82A}">
                    <a16:rowId xmlns:a16="http://schemas.microsoft.com/office/drawing/2014/main" val="2155285363"/>
                  </a:ext>
                </a:extLst>
              </a:tr>
            </a:tbl>
          </a:graphicData>
        </a:graphic>
      </p:graphicFrame>
    </p:spTree>
    <p:extLst>
      <p:ext uri="{BB962C8B-B14F-4D97-AF65-F5344CB8AC3E}">
        <p14:creationId xmlns:p14="http://schemas.microsoft.com/office/powerpoint/2010/main" val="19456451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79CFAAD6-44AF-452A-97CB-D0921758CD65}"/>
              </a:ext>
            </a:extLst>
          </p:cNvPr>
          <p:cNvGraphicFramePr>
            <a:graphicFrameLocks noChangeAspect="1"/>
          </p:cNvGraphicFramePr>
          <p:nvPr>
            <p:custDataLst>
              <p:tags r:id="rId2"/>
            </p:custDataLst>
            <p:extLst>
              <p:ext uri="{D42A27DB-BD31-4B8C-83A1-F6EECF244321}">
                <p14:modId xmlns:p14="http://schemas.microsoft.com/office/powerpoint/2010/main" val="13941564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555"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5B58D35D-4512-4D64-8F08-F4D425229ADC}"/>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8F62D5C7-49B8-4B31-BDFB-E9D1AC144929}"/>
              </a:ext>
            </a:extLst>
          </p:cNvPr>
          <p:cNvSpPr>
            <a:spLocks noGrp="1"/>
          </p:cNvSpPr>
          <p:nvPr>
            <p:ph type="title"/>
          </p:nvPr>
        </p:nvSpPr>
        <p:spPr/>
        <p:txBody>
          <a:bodyPr/>
          <a:lstStyle/>
          <a:p>
            <a:r>
              <a:rPr lang="en-US" dirty="0"/>
              <a:t>Isolation </a:t>
            </a:r>
          </a:p>
        </p:txBody>
      </p:sp>
      <p:graphicFrame>
        <p:nvGraphicFramePr>
          <p:cNvPr id="4" name="Table 4">
            <a:extLst>
              <a:ext uri="{FF2B5EF4-FFF2-40B4-BE49-F238E27FC236}">
                <a16:creationId xmlns:a16="http://schemas.microsoft.com/office/drawing/2014/main" id="{87CEFFB2-0BB4-4DBD-AFB1-1A64B3D97AEF}"/>
              </a:ext>
            </a:extLst>
          </p:cNvPr>
          <p:cNvGraphicFramePr>
            <a:graphicFrameLocks noGrp="1"/>
          </p:cNvGraphicFramePr>
          <p:nvPr>
            <p:ph idx="1"/>
            <p:extLst>
              <p:ext uri="{D42A27DB-BD31-4B8C-83A1-F6EECF244321}">
                <p14:modId xmlns:p14="http://schemas.microsoft.com/office/powerpoint/2010/main" val="2300610791"/>
              </p:ext>
            </p:extLst>
          </p:nvPr>
        </p:nvGraphicFramePr>
        <p:xfrm>
          <a:off x="838200" y="1825625"/>
          <a:ext cx="10515603" cy="3205480"/>
        </p:xfrm>
        <a:graphic>
          <a:graphicData uri="http://schemas.openxmlformats.org/drawingml/2006/table">
            <a:tbl>
              <a:tblPr firstRow="1" bandRow="1">
                <a:tableStyleId>{5C22544A-7EE6-4342-B048-85BDC9FD1C3A}</a:tableStyleId>
              </a:tblPr>
              <a:tblGrid>
                <a:gridCol w="1502229">
                  <a:extLst>
                    <a:ext uri="{9D8B030D-6E8A-4147-A177-3AD203B41FA5}">
                      <a16:colId xmlns:a16="http://schemas.microsoft.com/office/drawing/2014/main" val="567489391"/>
                    </a:ext>
                  </a:extLst>
                </a:gridCol>
                <a:gridCol w="1502229">
                  <a:extLst>
                    <a:ext uri="{9D8B030D-6E8A-4147-A177-3AD203B41FA5}">
                      <a16:colId xmlns:a16="http://schemas.microsoft.com/office/drawing/2014/main" val="2346589071"/>
                    </a:ext>
                  </a:extLst>
                </a:gridCol>
                <a:gridCol w="1502229">
                  <a:extLst>
                    <a:ext uri="{9D8B030D-6E8A-4147-A177-3AD203B41FA5}">
                      <a16:colId xmlns:a16="http://schemas.microsoft.com/office/drawing/2014/main" val="2753633381"/>
                    </a:ext>
                  </a:extLst>
                </a:gridCol>
                <a:gridCol w="1502229">
                  <a:extLst>
                    <a:ext uri="{9D8B030D-6E8A-4147-A177-3AD203B41FA5}">
                      <a16:colId xmlns:a16="http://schemas.microsoft.com/office/drawing/2014/main" val="343140819"/>
                    </a:ext>
                  </a:extLst>
                </a:gridCol>
                <a:gridCol w="1502229">
                  <a:extLst>
                    <a:ext uri="{9D8B030D-6E8A-4147-A177-3AD203B41FA5}">
                      <a16:colId xmlns:a16="http://schemas.microsoft.com/office/drawing/2014/main" val="4187428665"/>
                    </a:ext>
                  </a:extLst>
                </a:gridCol>
                <a:gridCol w="1502229">
                  <a:extLst>
                    <a:ext uri="{9D8B030D-6E8A-4147-A177-3AD203B41FA5}">
                      <a16:colId xmlns:a16="http://schemas.microsoft.com/office/drawing/2014/main" val="1178060984"/>
                    </a:ext>
                  </a:extLst>
                </a:gridCol>
                <a:gridCol w="1502229">
                  <a:extLst>
                    <a:ext uri="{9D8B030D-6E8A-4147-A177-3AD203B41FA5}">
                      <a16:colId xmlns:a16="http://schemas.microsoft.com/office/drawing/2014/main" val="1474202488"/>
                    </a:ext>
                  </a:extLst>
                </a:gridCol>
              </a:tblGrid>
              <a:tr h="370840">
                <a:tc>
                  <a:txBody>
                    <a:bodyPr/>
                    <a:lstStyle/>
                    <a:p>
                      <a:r>
                        <a:rPr lang="en-US" dirty="0"/>
                        <a:t>Isolation Level</a:t>
                      </a:r>
                    </a:p>
                  </a:txBody>
                  <a:tcPr/>
                </a:tc>
                <a:tc>
                  <a:txBody>
                    <a:bodyPr/>
                    <a:lstStyle/>
                    <a:p>
                      <a:r>
                        <a:rPr lang="en-US" dirty="0"/>
                        <a:t>Dirty Reads</a:t>
                      </a:r>
                    </a:p>
                  </a:txBody>
                  <a:tcPr/>
                </a:tc>
                <a:tc>
                  <a:txBody>
                    <a:bodyPr/>
                    <a:lstStyle/>
                    <a:p>
                      <a:r>
                        <a:rPr lang="en-US" dirty="0"/>
                        <a:t>Repeatable Reads</a:t>
                      </a:r>
                    </a:p>
                  </a:txBody>
                  <a:tcPr/>
                </a:tc>
                <a:tc>
                  <a:txBody>
                    <a:bodyPr/>
                    <a:lstStyle/>
                    <a:p>
                      <a:r>
                        <a:rPr lang="en-US" dirty="0"/>
                        <a:t>Non-Repeatable Reads</a:t>
                      </a:r>
                    </a:p>
                  </a:txBody>
                  <a:tcPr/>
                </a:tc>
                <a:tc>
                  <a:txBody>
                    <a:bodyPr/>
                    <a:lstStyle/>
                    <a:p>
                      <a:r>
                        <a:rPr lang="en-US" dirty="0"/>
                        <a:t>Phantom Reads</a:t>
                      </a:r>
                    </a:p>
                  </a:txBody>
                  <a:tcPr/>
                </a:tc>
                <a:tc>
                  <a:txBody>
                    <a:bodyPr/>
                    <a:lstStyle/>
                    <a:p>
                      <a:r>
                        <a:rPr lang="en-US" dirty="0"/>
                        <a:t>Strictness</a:t>
                      </a:r>
                    </a:p>
                  </a:txBody>
                  <a:tcPr/>
                </a:tc>
                <a:tc>
                  <a:txBody>
                    <a:bodyPr/>
                    <a:lstStyle/>
                    <a:p>
                      <a:r>
                        <a:rPr lang="en-US" dirty="0"/>
                        <a:t>Concurrency</a:t>
                      </a:r>
                    </a:p>
                  </a:txBody>
                  <a:tcPr/>
                </a:tc>
                <a:extLst>
                  <a:ext uri="{0D108BD9-81ED-4DB2-BD59-A6C34878D82A}">
                    <a16:rowId xmlns:a16="http://schemas.microsoft.com/office/drawing/2014/main" val="1420856428"/>
                  </a:ext>
                </a:extLst>
              </a:tr>
              <a:tr h="370840">
                <a:tc>
                  <a:txBody>
                    <a:bodyPr/>
                    <a:lstStyle/>
                    <a:p>
                      <a:r>
                        <a:rPr lang="en-US" dirty="0"/>
                        <a:t>Read Uncommitted</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1- (low)</a:t>
                      </a:r>
                    </a:p>
                  </a:txBody>
                  <a:tcPr/>
                </a:tc>
                <a:tc>
                  <a:txBody>
                    <a:bodyPr/>
                    <a:lstStyle/>
                    <a:p>
                      <a:r>
                        <a:rPr lang="en-US" dirty="0"/>
                        <a:t>4(High)</a:t>
                      </a:r>
                    </a:p>
                  </a:txBody>
                  <a:tcPr/>
                </a:tc>
                <a:extLst>
                  <a:ext uri="{0D108BD9-81ED-4DB2-BD59-A6C34878D82A}">
                    <a16:rowId xmlns:a16="http://schemas.microsoft.com/office/drawing/2014/main" val="4259653853"/>
                  </a:ext>
                </a:extLst>
              </a:tr>
              <a:tr h="370840">
                <a:tc>
                  <a:txBody>
                    <a:bodyPr/>
                    <a:lstStyle/>
                    <a:p>
                      <a:r>
                        <a:rPr lang="en-US" dirty="0"/>
                        <a:t>Read Committed</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2</a:t>
                      </a:r>
                    </a:p>
                  </a:txBody>
                  <a:tcPr/>
                </a:tc>
                <a:tc>
                  <a:txBody>
                    <a:bodyPr/>
                    <a:lstStyle/>
                    <a:p>
                      <a:r>
                        <a:rPr lang="en-US" dirty="0"/>
                        <a:t>3</a:t>
                      </a:r>
                    </a:p>
                  </a:txBody>
                  <a:tcPr/>
                </a:tc>
                <a:extLst>
                  <a:ext uri="{0D108BD9-81ED-4DB2-BD59-A6C34878D82A}">
                    <a16:rowId xmlns:a16="http://schemas.microsoft.com/office/drawing/2014/main" val="3714575778"/>
                  </a:ext>
                </a:extLst>
              </a:tr>
              <a:tr h="501650">
                <a:tc>
                  <a:txBody>
                    <a:bodyPr/>
                    <a:lstStyle/>
                    <a:p>
                      <a:r>
                        <a:rPr lang="en-US" dirty="0"/>
                        <a:t>Repeatable Reads</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r>
                        <a:rPr lang="en-US" b="1" dirty="0"/>
                        <a:t>not in </a:t>
                      </a:r>
                      <a:r>
                        <a:rPr lang="en-US" b="1" dirty="0" err="1"/>
                        <a:t>mysql</a:t>
                      </a:r>
                      <a:r>
                        <a:rPr lang="en-US" dirty="0"/>
                        <a:t>)</a:t>
                      </a:r>
                    </a:p>
                  </a:txBody>
                  <a:tcPr/>
                </a:tc>
                <a:tc>
                  <a:txBody>
                    <a:bodyPr/>
                    <a:lstStyle/>
                    <a:p>
                      <a:r>
                        <a:rPr lang="en-US" dirty="0"/>
                        <a:t>3</a:t>
                      </a:r>
                    </a:p>
                  </a:txBody>
                  <a:tcPr/>
                </a:tc>
                <a:tc>
                  <a:txBody>
                    <a:bodyPr/>
                    <a:lstStyle/>
                    <a:p>
                      <a:r>
                        <a:rPr lang="en-US" dirty="0"/>
                        <a:t>2</a:t>
                      </a:r>
                    </a:p>
                  </a:txBody>
                  <a:tcPr/>
                </a:tc>
                <a:extLst>
                  <a:ext uri="{0D108BD9-81ED-4DB2-BD59-A6C34878D82A}">
                    <a16:rowId xmlns:a16="http://schemas.microsoft.com/office/drawing/2014/main" val="38344138"/>
                  </a:ext>
                </a:extLst>
              </a:tr>
              <a:tr h="370840">
                <a:tc>
                  <a:txBody>
                    <a:bodyPr/>
                    <a:lstStyle/>
                    <a:p>
                      <a:r>
                        <a:rPr lang="en-US" dirty="0"/>
                        <a:t>Serializable</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4(High)</a:t>
                      </a:r>
                    </a:p>
                  </a:txBody>
                  <a:tcPr/>
                </a:tc>
                <a:tc>
                  <a:txBody>
                    <a:bodyPr/>
                    <a:lstStyle/>
                    <a:p>
                      <a:r>
                        <a:rPr lang="en-US" dirty="0"/>
                        <a:t>1</a:t>
                      </a:r>
                    </a:p>
                  </a:txBody>
                  <a:tcPr/>
                </a:tc>
                <a:extLst>
                  <a:ext uri="{0D108BD9-81ED-4DB2-BD59-A6C34878D82A}">
                    <a16:rowId xmlns:a16="http://schemas.microsoft.com/office/drawing/2014/main" val="2925021448"/>
                  </a:ext>
                </a:extLst>
              </a:tr>
            </a:tbl>
          </a:graphicData>
        </a:graphic>
      </p:graphicFrame>
    </p:spTree>
    <p:extLst>
      <p:ext uri="{BB962C8B-B14F-4D97-AF65-F5344CB8AC3E}">
        <p14:creationId xmlns:p14="http://schemas.microsoft.com/office/powerpoint/2010/main" val="137412411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33E7BF9-5997-415E-81F7-C102744BE319}"/>
              </a:ext>
            </a:extLst>
          </p:cNvPr>
          <p:cNvGraphicFramePr>
            <a:graphicFrameLocks noChangeAspect="1"/>
          </p:cNvGraphicFramePr>
          <p:nvPr>
            <p:custDataLst>
              <p:tags r:id="rId2"/>
            </p:custDataLst>
            <p:extLst>
              <p:ext uri="{D42A27DB-BD31-4B8C-83A1-F6EECF244321}">
                <p14:modId xmlns:p14="http://schemas.microsoft.com/office/powerpoint/2010/main" val="238160337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3589"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62A3372A-5A4A-45A2-8840-039E2B28D251}"/>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DD2A3C93-439C-4884-98E3-ADC6FA2AE20A}"/>
              </a:ext>
            </a:extLst>
          </p:cNvPr>
          <p:cNvSpPr>
            <a:spLocks noGrp="1"/>
          </p:cNvSpPr>
          <p:nvPr>
            <p:ph type="title"/>
          </p:nvPr>
        </p:nvSpPr>
        <p:spPr/>
        <p:txBody>
          <a:bodyPr/>
          <a:lstStyle/>
          <a:p>
            <a:r>
              <a:rPr lang="en-US" dirty="0"/>
              <a:t>MySQL Programming</a:t>
            </a:r>
          </a:p>
        </p:txBody>
      </p:sp>
      <p:sp>
        <p:nvSpPr>
          <p:cNvPr id="3" name="Content Placeholder 2">
            <a:extLst>
              <a:ext uri="{FF2B5EF4-FFF2-40B4-BE49-F238E27FC236}">
                <a16:creationId xmlns:a16="http://schemas.microsoft.com/office/drawing/2014/main" id="{062A699A-127C-4CD4-BD55-9A94A43E7F2E}"/>
              </a:ext>
            </a:extLst>
          </p:cNvPr>
          <p:cNvSpPr>
            <a:spLocks noGrp="1"/>
          </p:cNvSpPr>
          <p:nvPr>
            <p:ph idx="1"/>
          </p:nvPr>
        </p:nvSpPr>
        <p:spPr/>
        <p:txBody>
          <a:bodyPr/>
          <a:lstStyle/>
          <a:p>
            <a:r>
              <a:rPr lang="en-US" dirty="0"/>
              <a:t>Procedures</a:t>
            </a:r>
          </a:p>
          <a:p>
            <a:r>
              <a:rPr lang="en-US" dirty="0"/>
              <a:t>Functions</a:t>
            </a:r>
          </a:p>
          <a:p>
            <a:r>
              <a:rPr lang="en-US" dirty="0"/>
              <a:t>Triggers</a:t>
            </a:r>
          </a:p>
        </p:txBody>
      </p:sp>
    </p:spTree>
    <p:extLst>
      <p:ext uri="{BB962C8B-B14F-4D97-AF65-F5344CB8AC3E}">
        <p14:creationId xmlns:p14="http://schemas.microsoft.com/office/powerpoint/2010/main" val="226845246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06FB9A7-C79B-4013-B891-6E97803567CF}"/>
              </a:ext>
            </a:extLst>
          </p:cNvPr>
          <p:cNvGraphicFramePr>
            <a:graphicFrameLocks noChangeAspect="1"/>
          </p:cNvGraphicFramePr>
          <p:nvPr>
            <p:custDataLst>
              <p:tags r:id="rId2"/>
            </p:custDataLst>
            <p:extLst>
              <p:ext uri="{D42A27DB-BD31-4B8C-83A1-F6EECF244321}">
                <p14:modId xmlns:p14="http://schemas.microsoft.com/office/powerpoint/2010/main" val="18882379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4613"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4190FF8C-9E97-4E6F-9D46-2D6E8AA1A9F6}"/>
              </a:ext>
            </a:extLst>
          </p:cNvPr>
          <p:cNvSpPr>
            <a:spLocks noGrp="1"/>
          </p:cNvSpPr>
          <p:nvPr>
            <p:ph type="title"/>
          </p:nvPr>
        </p:nvSpPr>
        <p:spPr/>
        <p:txBody>
          <a:bodyPr/>
          <a:lstStyle/>
          <a:p>
            <a:r>
              <a:rPr lang="en-US" dirty="0"/>
              <a:t>Procedures</a:t>
            </a:r>
          </a:p>
        </p:txBody>
      </p:sp>
      <p:sp>
        <p:nvSpPr>
          <p:cNvPr id="3" name="Content Placeholder 2">
            <a:extLst>
              <a:ext uri="{FF2B5EF4-FFF2-40B4-BE49-F238E27FC236}">
                <a16:creationId xmlns:a16="http://schemas.microsoft.com/office/drawing/2014/main" id="{42FD0EB7-8305-45F6-9AA3-288AF175E69B}"/>
              </a:ext>
            </a:extLst>
          </p:cNvPr>
          <p:cNvSpPr>
            <a:spLocks noGrp="1"/>
          </p:cNvSpPr>
          <p:nvPr>
            <p:ph idx="1"/>
          </p:nvPr>
        </p:nvSpPr>
        <p:spPr/>
        <p:txBody>
          <a:bodyPr>
            <a:normAutofit fontScale="47500" lnSpcReduction="20000"/>
          </a:bodyPr>
          <a:lstStyle/>
          <a:p>
            <a:r>
              <a:rPr lang="en-US" dirty="0"/>
              <a:t>Set of code/program which can take input through some parameters and can also return values through out parameters. You cannot call procedures inside queries</a:t>
            </a:r>
          </a:p>
          <a:p>
            <a:endParaRPr lang="en-US" dirty="0"/>
          </a:p>
          <a:p>
            <a:endParaRPr lang="en-US" dirty="0"/>
          </a:p>
          <a:p>
            <a:pPr marL="0" indent="0">
              <a:buNone/>
            </a:pPr>
            <a:r>
              <a:rPr lang="en-US" dirty="0"/>
              <a:t>Create procedure </a:t>
            </a:r>
            <a:r>
              <a:rPr lang="en-US" dirty="0" err="1"/>
              <a:t>proc_name</a:t>
            </a:r>
            <a:r>
              <a:rPr lang="en-US" dirty="0"/>
              <a:t>(param1 </a:t>
            </a:r>
            <a:r>
              <a:rPr lang="en-US" dirty="0" err="1"/>
              <a:t>data_type</a:t>
            </a:r>
            <a:r>
              <a:rPr lang="en-US" dirty="0"/>
              <a:t>, param 2 </a:t>
            </a:r>
            <a:r>
              <a:rPr lang="en-US" dirty="0" err="1"/>
              <a:t>data_type</a:t>
            </a:r>
            <a:r>
              <a:rPr lang="en-US" dirty="0"/>
              <a:t>..)</a:t>
            </a:r>
          </a:p>
          <a:p>
            <a:pPr marL="0" indent="0">
              <a:buNone/>
            </a:pPr>
            <a:r>
              <a:rPr lang="en-US" dirty="0"/>
              <a:t>Begin</a:t>
            </a:r>
          </a:p>
          <a:p>
            <a:pPr marL="0" indent="0">
              <a:buNone/>
            </a:pPr>
            <a:r>
              <a:rPr lang="en-US" dirty="0"/>
              <a:t>Declare var1 </a:t>
            </a:r>
            <a:r>
              <a:rPr lang="en-US" dirty="0" err="1"/>
              <a:t>data_type</a:t>
            </a:r>
            <a:r>
              <a:rPr lang="en-US" dirty="0"/>
              <a:t>;</a:t>
            </a:r>
          </a:p>
          <a:p>
            <a:pPr marL="0" indent="0">
              <a:buNone/>
            </a:pPr>
            <a:r>
              <a:rPr lang="en-US" dirty="0"/>
              <a:t>Declare..</a:t>
            </a:r>
          </a:p>
          <a:p>
            <a:pPr marL="0" indent="0">
              <a:buNone/>
            </a:pPr>
            <a:r>
              <a:rPr lang="en-US" dirty="0"/>
              <a:t>..</a:t>
            </a:r>
          </a:p>
          <a:p>
            <a:pPr marL="0" indent="0">
              <a:buNone/>
            </a:pPr>
            <a:r>
              <a:rPr lang="en-US" dirty="0"/>
              <a:t>Set var=1;</a:t>
            </a:r>
          </a:p>
          <a:p>
            <a:pPr marL="0" indent="0">
              <a:buNone/>
            </a:pPr>
            <a:r>
              <a:rPr lang="en-US" dirty="0"/>
              <a:t>…</a:t>
            </a:r>
          </a:p>
          <a:p>
            <a:pPr marL="0" indent="0">
              <a:buNone/>
            </a:pPr>
            <a:r>
              <a:rPr lang="en-US" dirty="0"/>
              <a:t>If</a:t>
            </a:r>
          </a:p>
          <a:p>
            <a:pPr marL="0" indent="0">
              <a:buNone/>
            </a:pPr>
            <a:r>
              <a:rPr lang="en-US" dirty="0"/>
              <a:t>Else</a:t>
            </a:r>
          </a:p>
          <a:p>
            <a:pPr marL="0" indent="0">
              <a:buNone/>
            </a:pPr>
            <a:r>
              <a:rPr lang="en-US" dirty="0"/>
              <a:t>End if;</a:t>
            </a:r>
          </a:p>
          <a:p>
            <a:pPr marL="0" indent="0">
              <a:buNone/>
            </a:pPr>
            <a:r>
              <a:rPr lang="en-US" dirty="0"/>
              <a:t>Loop;</a:t>
            </a:r>
          </a:p>
          <a:p>
            <a:pPr marL="0" indent="0">
              <a:buNone/>
            </a:pPr>
            <a:r>
              <a:rPr lang="en-US" dirty="0"/>
              <a:t>End;</a:t>
            </a:r>
          </a:p>
        </p:txBody>
      </p:sp>
    </p:spTree>
    <p:extLst>
      <p:ext uri="{BB962C8B-B14F-4D97-AF65-F5344CB8AC3E}">
        <p14:creationId xmlns:p14="http://schemas.microsoft.com/office/powerpoint/2010/main" val="319662201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06FB9A7-C79B-4013-B891-6E97803567CF}"/>
              </a:ext>
            </a:extLst>
          </p:cNvPr>
          <p:cNvGraphicFramePr>
            <a:graphicFrameLocks noChangeAspect="1"/>
          </p:cNvGraphicFramePr>
          <p:nvPr>
            <p:custDataLst>
              <p:tags r:id="rId2"/>
            </p:custDataLst>
            <p:extLst>
              <p:ext uri="{D42A27DB-BD31-4B8C-83A1-F6EECF244321}">
                <p14:modId xmlns:p14="http://schemas.microsoft.com/office/powerpoint/2010/main" val="28482192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6659" name="think-cell Slide" r:id="rId4" imgW="395" imgH="396" progId="TCLayout.ActiveDocument.1">
                  <p:embed/>
                </p:oleObj>
              </mc:Choice>
              <mc:Fallback>
                <p:oleObj name="think-cell Slide" r:id="rId4" imgW="395" imgH="396" progId="TCLayout.ActiveDocument.1">
                  <p:embed/>
                  <p:pic>
                    <p:nvPicPr>
                      <p:cNvPr id="4" name="Object 3" hidden="1">
                        <a:extLst>
                          <a:ext uri="{FF2B5EF4-FFF2-40B4-BE49-F238E27FC236}">
                            <a16:creationId xmlns:a16="http://schemas.microsoft.com/office/drawing/2014/main" id="{806FB9A7-C79B-4013-B891-6E97803567C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4190FF8C-9E97-4E6F-9D46-2D6E8AA1A9F6}"/>
              </a:ext>
            </a:extLst>
          </p:cNvPr>
          <p:cNvSpPr>
            <a:spLocks noGrp="1"/>
          </p:cNvSpPr>
          <p:nvPr>
            <p:ph type="title"/>
          </p:nvPr>
        </p:nvSpPr>
        <p:spPr/>
        <p:txBody>
          <a:bodyPr/>
          <a:lstStyle/>
          <a:p>
            <a:r>
              <a:rPr lang="en-US" dirty="0"/>
              <a:t>Function</a:t>
            </a:r>
          </a:p>
        </p:txBody>
      </p:sp>
      <p:sp>
        <p:nvSpPr>
          <p:cNvPr id="3" name="Content Placeholder 2">
            <a:extLst>
              <a:ext uri="{FF2B5EF4-FFF2-40B4-BE49-F238E27FC236}">
                <a16:creationId xmlns:a16="http://schemas.microsoft.com/office/drawing/2014/main" id="{42FD0EB7-8305-45F6-9AA3-288AF175E69B}"/>
              </a:ext>
            </a:extLst>
          </p:cNvPr>
          <p:cNvSpPr>
            <a:spLocks noGrp="1"/>
          </p:cNvSpPr>
          <p:nvPr>
            <p:ph idx="1"/>
          </p:nvPr>
        </p:nvSpPr>
        <p:spPr/>
        <p:txBody>
          <a:bodyPr>
            <a:normAutofit fontScale="40000" lnSpcReduction="20000"/>
          </a:bodyPr>
          <a:lstStyle/>
          <a:p>
            <a:r>
              <a:rPr lang="en-US" dirty="0"/>
              <a:t>Set of code/program which can take input through some parameters but has to return a value through a return clause. You can call functions inside queries</a:t>
            </a:r>
          </a:p>
          <a:p>
            <a:endParaRPr lang="en-US" dirty="0"/>
          </a:p>
          <a:p>
            <a:endParaRPr lang="en-US" dirty="0"/>
          </a:p>
          <a:p>
            <a:pPr marL="0" indent="0">
              <a:buNone/>
            </a:pPr>
            <a:r>
              <a:rPr lang="en-US" dirty="0"/>
              <a:t>Create function </a:t>
            </a:r>
            <a:r>
              <a:rPr lang="en-US" dirty="0" err="1"/>
              <a:t>func_name</a:t>
            </a:r>
            <a:r>
              <a:rPr lang="en-US" dirty="0"/>
              <a:t>(param1 </a:t>
            </a:r>
            <a:r>
              <a:rPr lang="en-US" dirty="0" err="1"/>
              <a:t>data_type</a:t>
            </a:r>
            <a:r>
              <a:rPr lang="en-US" dirty="0"/>
              <a:t>, param 2 </a:t>
            </a:r>
            <a:r>
              <a:rPr lang="en-US" dirty="0" err="1"/>
              <a:t>data_type</a:t>
            </a:r>
            <a:r>
              <a:rPr lang="en-US" dirty="0"/>
              <a:t>..)</a:t>
            </a:r>
          </a:p>
          <a:p>
            <a:pPr marL="0" indent="0">
              <a:buNone/>
            </a:pPr>
            <a:r>
              <a:rPr lang="en-US" dirty="0"/>
              <a:t>Returns </a:t>
            </a:r>
            <a:r>
              <a:rPr lang="en-US" dirty="0" err="1"/>
              <a:t>data_type</a:t>
            </a:r>
            <a:endParaRPr lang="en-US" dirty="0"/>
          </a:p>
          <a:p>
            <a:pPr marL="0" indent="0">
              <a:buNone/>
            </a:pPr>
            <a:r>
              <a:rPr lang="en-US" dirty="0"/>
              <a:t>Begin</a:t>
            </a:r>
          </a:p>
          <a:p>
            <a:pPr marL="0" indent="0">
              <a:buNone/>
            </a:pPr>
            <a:r>
              <a:rPr lang="en-US" dirty="0"/>
              <a:t>Declare var1 </a:t>
            </a:r>
            <a:r>
              <a:rPr lang="en-US" dirty="0" err="1"/>
              <a:t>data_type</a:t>
            </a:r>
            <a:r>
              <a:rPr lang="en-US" dirty="0"/>
              <a:t>;</a:t>
            </a:r>
          </a:p>
          <a:p>
            <a:pPr marL="0" indent="0">
              <a:buNone/>
            </a:pPr>
            <a:r>
              <a:rPr lang="en-US" dirty="0"/>
              <a:t>Declare..</a:t>
            </a:r>
          </a:p>
          <a:p>
            <a:pPr marL="0" indent="0">
              <a:buNone/>
            </a:pPr>
            <a:r>
              <a:rPr lang="en-US" dirty="0"/>
              <a:t>..</a:t>
            </a:r>
          </a:p>
          <a:p>
            <a:pPr marL="0" indent="0">
              <a:buNone/>
            </a:pPr>
            <a:r>
              <a:rPr lang="en-US" dirty="0"/>
              <a:t>Set var=1;</a:t>
            </a:r>
          </a:p>
          <a:p>
            <a:pPr marL="0" indent="0">
              <a:buNone/>
            </a:pPr>
            <a:r>
              <a:rPr lang="en-US" dirty="0"/>
              <a:t>…</a:t>
            </a:r>
          </a:p>
          <a:p>
            <a:pPr marL="0" indent="0">
              <a:buNone/>
            </a:pPr>
            <a:r>
              <a:rPr lang="en-US" dirty="0"/>
              <a:t>If</a:t>
            </a:r>
          </a:p>
          <a:p>
            <a:pPr marL="0" indent="0">
              <a:buNone/>
            </a:pPr>
            <a:r>
              <a:rPr lang="en-US" dirty="0"/>
              <a:t>Else</a:t>
            </a:r>
          </a:p>
          <a:p>
            <a:pPr marL="0" indent="0">
              <a:buNone/>
            </a:pPr>
            <a:r>
              <a:rPr lang="en-US" dirty="0"/>
              <a:t>End if;</a:t>
            </a:r>
          </a:p>
          <a:p>
            <a:pPr marL="0" indent="0">
              <a:buNone/>
            </a:pPr>
            <a:r>
              <a:rPr lang="en-US" dirty="0"/>
              <a:t>Loop;</a:t>
            </a:r>
          </a:p>
          <a:p>
            <a:pPr marL="0" indent="0">
              <a:buNone/>
            </a:pPr>
            <a:r>
              <a:rPr lang="en-US" dirty="0"/>
              <a:t>Return statement;</a:t>
            </a:r>
          </a:p>
          <a:p>
            <a:pPr marL="0" indent="0">
              <a:buNone/>
            </a:pPr>
            <a:r>
              <a:rPr lang="en-US" dirty="0"/>
              <a:t>End;</a:t>
            </a:r>
          </a:p>
        </p:txBody>
      </p:sp>
    </p:spTree>
    <p:extLst>
      <p:ext uri="{BB962C8B-B14F-4D97-AF65-F5344CB8AC3E}">
        <p14:creationId xmlns:p14="http://schemas.microsoft.com/office/powerpoint/2010/main" val="4947253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85E9C9A8-A77B-482C-9925-6F4893000412}"/>
              </a:ext>
            </a:extLst>
          </p:cNvPr>
          <p:cNvGraphicFramePr>
            <a:graphicFrameLocks noChangeAspect="1"/>
          </p:cNvGraphicFramePr>
          <p:nvPr>
            <p:custDataLst>
              <p:tags r:id="rId2"/>
            </p:custDataLst>
            <p:extLst>
              <p:ext uri="{D42A27DB-BD31-4B8C-83A1-F6EECF244321}">
                <p14:modId xmlns:p14="http://schemas.microsoft.com/office/powerpoint/2010/main" val="33848841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7683"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0DA7531A-640E-4E27-97B8-C9F245CCACFB}"/>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08EC5646-3E81-4AAE-A8F8-696760554E69}"/>
              </a:ext>
            </a:extLst>
          </p:cNvPr>
          <p:cNvSpPr>
            <a:spLocks noGrp="1"/>
          </p:cNvSpPr>
          <p:nvPr>
            <p:ph type="title"/>
          </p:nvPr>
        </p:nvSpPr>
        <p:spPr/>
        <p:txBody>
          <a:bodyPr/>
          <a:lstStyle/>
          <a:p>
            <a:r>
              <a:rPr lang="en-US" dirty="0"/>
              <a:t>Types of Function</a:t>
            </a:r>
          </a:p>
        </p:txBody>
      </p:sp>
      <p:sp>
        <p:nvSpPr>
          <p:cNvPr id="3" name="Content Placeholder 2">
            <a:extLst>
              <a:ext uri="{FF2B5EF4-FFF2-40B4-BE49-F238E27FC236}">
                <a16:creationId xmlns:a16="http://schemas.microsoft.com/office/drawing/2014/main" id="{88EA26C0-1FAF-4106-BE63-C2C846CDE297}"/>
              </a:ext>
            </a:extLst>
          </p:cNvPr>
          <p:cNvSpPr>
            <a:spLocks noGrp="1"/>
          </p:cNvSpPr>
          <p:nvPr>
            <p:ph idx="1"/>
          </p:nvPr>
        </p:nvSpPr>
        <p:spPr/>
        <p:txBody>
          <a:bodyPr/>
          <a:lstStyle/>
          <a:p>
            <a:r>
              <a:rPr lang="en-US" dirty="0"/>
              <a:t>Deterministic- if the function is expected to return same output for the same input value each time</a:t>
            </a:r>
          </a:p>
          <a:p>
            <a:r>
              <a:rPr lang="en-US" dirty="0"/>
              <a:t>Reads SQL Data- if the function is having select from table command</a:t>
            </a:r>
          </a:p>
          <a:p>
            <a:r>
              <a:rPr lang="en-US" dirty="0"/>
              <a:t>NO SQL – if the function doesn’t read data from SQL table</a:t>
            </a:r>
          </a:p>
        </p:txBody>
      </p:sp>
    </p:spTree>
    <p:extLst>
      <p:ext uri="{BB962C8B-B14F-4D97-AF65-F5344CB8AC3E}">
        <p14:creationId xmlns:p14="http://schemas.microsoft.com/office/powerpoint/2010/main" val="277820126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B92D3A4-DBA5-4BEC-9554-DE0414589C6C}"/>
              </a:ext>
            </a:extLst>
          </p:cNvPr>
          <p:cNvGraphicFramePr>
            <a:graphicFrameLocks noChangeAspect="1"/>
          </p:cNvGraphicFramePr>
          <p:nvPr>
            <p:custDataLst>
              <p:tags r:id="rId2"/>
            </p:custDataLst>
            <p:extLst>
              <p:ext uri="{D42A27DB-BD31-4B8C-83A1-F6EECF244321}">
                <p14:modId xmlns:p14="http://schemas.microsoft.com/office/powerpoint/2010/main" val="426423261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8708"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B6CDCE6A-6B98-4F22-8272-BA9BB239D18E}"/>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FE9E4B4C-75B2-45EB-984A-F7B9B522783B}"/>
              </a:ext>
            </a:extLst>
          </p:cNvPr>
          <p:cNvSpPr>
            <a:spLocks noGrp="1"/>
          </p:cNvSpPr>
          <p:nvPr>
            <p:ph type="title"/>
          </p:nvPr>
        </p:nvSpPr>
        <p:spPr>
          <a:xfrm>
            <a:off x="838200" y="365125"/>
            <a:ext cx="9362243" cy="1325563"/>
          </a:xfrm>
        </p:spPr>
        <p:txBody>
          <a:bodyPr vert="horz"/>
          <a:lstStyle/>
          <a:p>
            <a:r>
              <a:rPr lang="en-US" dirty="0"/>
              <a:t>Cursors- is a pointer to a set of records and is used fetch data row by row</a:t>
            </a:r>
          </a:p>
        </p:txBody>
      </p:sp>
      <p:sp>
        <p:nvSpPr>
          <p:cNvPr id="3" name="Content Placeholder 2">
            <a:extLst>
              <a:ext uri="{FF2B5EF4-FFF2-40B4-BE49-F238E27FC236}">
                <a16:creationId xmlns:a16="http://schemas.microsoft.com/office/drawing/2014/main" id="{AFDD492D-E29A-4EC9-8844-64525E01A65C}"/>
              </a:ext>
            </a:extLst>
          </p:cNvPr>
          <p:cNvSpPr>
            <a:spLocks noGrp="1"/>
          </p:cNvSpPr>
          <p:nvPr>
            <p:ph idx="1"/>
          </p:nvPr>
        </p:nvSpPr>
        <p:spPr/>
        <p:txBody>
          <a:bodyPr/>
          <a:lstStyle/>
          <a:p>
            <a:r>
              <a:rPr lang="en-US" dirty="0"/>
              <a:t>Steps to use cursor</a:t>
            </a:r>
          </a:p>
          <a:p>
            <a:pPr lvl="1"/>
            <a:r>
              <a:rPr lang="en-US" dirty="0"/>
              <a:t>Declare cursor</a:t>
            </a:r>
          </a:p>
          <a:p>
            <a:pPr lvl="1"/>
            <a:r>
              <a:rPr lang="en-US" dirty="0"/>
              <a:t>Declare not found handler for cursor</a:t>
            </a:r>
          </a:p>
          <a:p>
            <a:pPr lvl="1"/>
            <a:r>
              <a:rPr lang="en-US" dirty="0"/>
              <a:t>Open Cursor</a:t>
            </a:r>
          </a:p>
          <a:p>
            <a:pPr lvl="1"/>
            <a:r>
              <a:rPr lang="en-US" dirty="0"/>
              <a:t>Fetch data from cursor in a loop</a:t>
            </a:r>
          </a:p>
          <a:p>
            <a:pPr lvl="1"/>
            <a:r>
              <a:rPr lang="en-US" dirty="0"/>
              <a:t>Close cursor</a:t>
            </a:r>
          </a:p>
        </p:txBody>
      </p:sp>
    </p:spTree>
    <p:extLst>
      <p:ext uri="{BB962C8B-B14F-4D97-AF65-F5344CB8AC3E}">
        <p14:creationId xmlns:p14="http://schemas.microsoft.com/office/powerpoint/2010/main" val="238764633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0270B454-FD48-4CF3-842D-B3A342F1CBFD}"/>
              </a:ext>
            </a:extLst>
          </p:cNvPr>
          <p:cNvGraphicFramePr>
            <a:graphicFrameLocks noChangeAspect="1"/>
          </p:cNvGraphicFramePr>
          <p:nvPr>
            <p:custDataLst>
              <p:tags r:id="rId2"/>
            </p:custDataLst>
            <p:extLst>
              <p:ext uri="{D42A27DB-BD31-4B8C-83A1-F6EECF244321}">
                <p14:modId xmlns:p14="http://schemas.microsoft.com/office/powerpoint/2010/main" val="12958392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5637"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9FCFED2-A096-4911-B62E-9ED204DDC400}"/>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442FFCB3-358D-41BF-9B25-50BE27DA0145}"/>
              </a:ext>
            </a:extLst>
          </p:cNvPr>
          <p:cNvSpPr>
            <a:spLocks noGrp="1"/>
          </p:cNvSpPr>
          <p:nvPr>
            <p:ph type="title"/>
          </p:nvPr>
        </p:nvSpPr>
        <p:spPr/>
        <p:txBody>
          <a:bodyPr/>
          <a:lstStyle/>
          <a:p>
            <a:r>
              <a:rPr lang="en-US" dirty="0"/>
              <a:t>Our first Procedure – Hello World</a:t>
            </a:r>
          </a:p>
        </p:txBody>
      </p:sp>
      <p:sp>
        <p:nvSpPr>
          <p:cNvPr id="3" name="Content Placeholder 2">
            <a:extLst>
              <a:ext uri="{FF2B5EF4-FFF2-40B4-BE49-F238E27FC236}">
                <a16:creationId xmlns:a16="http://schemas.microsoft.com/office/drawing/2014/main" id="{2A2FB80E-8C2B-49B9-B3C9-E58178710D23}"/>
              </a:ext>
            </a:extLst>
          </p:cNvPr>
          <p:cNvSpPr>
            <a:spLocks noGrp="1"/>
          </p:cNvSpPr>
          <p:nvPr>
            <p:ph idx="1"/>
          </p:nvPr>
        </p:nvSpPr>
        <p:spPr/>
        <p:txBody>
          <a:bodyPr/>
          <a:lstStyle/>
          <a:p>
            <a:pPr marL="0" indent="0">
              <a:buNone/>
            </a:pPr>
            <a:r>
              <a:rPr lang="en-US" dirty="0"/>
              <a:t>Create procedure </a:t>
            </a:r>
            <a:r>
              <a:rPr lang="en-US" dirty="0" err="1"/>
              <a:t>sp_helloworld</a:t>
            </a:r>
            <a:r>
              <a:rPr lang="en-US" dirty="0"/>
              <a:t>(name varchar(100))</a:t>
            </a:r>
          </a:p>
          <a:p>
            <a:pPr marL="0" indent="0">
              <a:buNone/>
            </a:pPr>
            <a:r>
              <a:rPr lang="en-US" dirty="0"/>
              <a:t>Begin</a:t>
            </a:r>
          </a:p>
          <a:p>
            <a:pPr marL="0" indent="0">
              <a:buNone/>
            </a:pPr>
            <a:r>
              <a:rPr lang="en-US" dirty="0"/>
              <a:t>Print </a:t>
            </a:r>
            <a:r>
              <a:rPr lang="en-US" dirty="0" err="1"/>
              <a:t>concat</a:t>
            </a:r>
            <a:r>
              <a:rPr lang="en-US" dirty="0"/>
              <a:t>(‘hello ‘ , name);</a:t>
            </a:r>
          </a:p>
          <a:p>
            <a:pPr marL="0" indent="0">
              <a:buNone/>
            </a:pPr>
            <a:r>
              <a:rPr lang="en-US" dirty="0"/>
              <a:t>End;</a:t>
            </a:r>
          </a:p>
          <a:p>
            <a:pPr marL="0" indent="0">
              <a:buNone/>
            </a:pPr>
            <a:r>
              <a:rPr lang="en-US" dirty="0"/>
              <a:t>$$</a:t>
            </a:r>
          </a:p>
        </p:txBody>
      </p:sp>
    </p:spTree>
    <p:extLst>
      <p:ext uri="{BB962C8B-B14F-4D97-AF65-F5344CB8AC3E}">
        <p14:creationId xmlns:p14="http://schemas.microsoft.com/office/powerpoint/2010/main" val="998932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DE93965D-E182-4DA2-A199-E08A6256EE68}"/>
              </a:ext>
            </a:extLst>
          </p:cNvPr>
          <p:cNvGraphicFramePr>
            <a:graphicFrameLocks noChangeAspect="1"/>
          </p:cNvGraphicFramePr>
          <p:nvPr>
            <p:custDataLst>
              <p:tags r:id="rId2"/>
            </p:custDataLst>
            <p:extLst>
              <p:ext uri="{D42A27DB-BD31-4B8C-83A1-F6EECF244321}">
                <p14:modId xmlns:p14="http://schemas.microsoft.com/office/powerpoint/2010/main" val="18990194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394"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9E1C76E-9F80-4D4B-8062-DDD40B2B200E}"/>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FEA051D4-50A9-4007-AAB2-09EC4F905C59}"/>
              </a:ext>
            </a:extLst>
          </p:cNvPr>
          <p:cNvSpPr>
            <a:spLocks noGrp="1"/>
          </p:cNvSpPr>
          <p:nvPr>
            <p:ph type="title"/>
          </p:nvPr>
        </p:nvSpPr>
        <p:spPr/>
        <p:txBody>
          <a:bodyPr/>
          <a:lstStyle/>
          <a:p>
            <a:r>
              <a:rPr lang="en-US" dirty="0"/>
              <a:t>MySQL Client</a:t>
            </a:r>
          </a:p>
        </p:txBody>
      </p:sp>
      <p:sp>
        <p:nvSpPr>
          <p:cNvPr id="3" name="Content Placeholder 2">
            <a:extLst>
              <a:ext uri="{FF2B5EF4-FFF2-40B4-BE49-F238E27FC236}">
                <a16:creationId xmlns:a16="http://schemas.microsoft.com/office/drawing/2014/main" id="{872233BC-4625-4F09-AEBA-235F518D0A96}"/>
              </a:ext>
            </a:extLst>
          </p:cNvPr>
          <p:cNvSpPr>
            <a:spLocks noGrp="1"/>
          </p:cNvSpPr>
          <p:nvPr>
            <p:ph idx="1"/>
          </p:nvPr>
        </p:nvSpPr>
        <p:spPr/>
        <p:txBody>
          <a:bodyPr/>
          <a:lstStyle/>
          <a:p>
            <a:r>
              <a:rPr lang="en-US" b="1" dirty="0"/>
              <a:t>MySQL Workbench</a:t>
            </a:r>
            <a:r>
              <a:rPr lang="en-US" dirty="0"/>
              <a:t>- it is Graphical User Interface to connect to MySQL Database</a:t>
            </a:r>
          </a:p>
          <a:p>
            <a:r>
              <a:rPr lang="en-US" b="1" dirty="0" err="1"/>
              <a:t>Mysql</a:t>
            </a:r>
            <a:r>
              <a:rPr lang="en-US" b="1" dirty="0"/>
              <a:t> Command Line</a:t>
            </a:r>
            <a:r>
              <a:rPr lang="en-US" dirty="0"/>
              <a:t>- it is a command line utility to connect to </a:t>
            </a:r>
            <a:r>
              <a:rPr lang="en-US" dirty="0" err="1"/>
              <a:t>MysqL</a:t>
            </a:r>
            <a:r>
              <a:rPr lang="en-US" dirty="0"/>
              <a:t> Database</a:t>
            </a:r>
          </a:p>
          <a:p>
            <a:r>
              <a:rPr lang="en-US" dirty="0"/>
              <a:t>Default Port for MySQL – 3306</a:t>
            </a:r>
          </a:p>
          <a:p>
            <a:r>
              <a:rPr lang="en-US" dirty="0"/>
              <a:t>Default Port for Oracle- 1521</a:t>
            </a:r>
          </a:p>
          <a:p>
            <a:r>
              <a:rPr lang="en-US" dirty="0"/>
              <a:t>Default Port for SQL Server- 1433</a:t>
            </a:r>
          </a:p>
          <a:p>
            <a:r>
              <a:rPr lang="en-US" dirty="0"/>
              <a:t>Default Port </a:t>
            </a:r>
            <a:r>
              <a:rPr lang="en-US"/>
              <a:t>for Postgres- 5432</a:t>
            </a:r>
            <a:endParaRPr lang="en-US" dirty="0"/>
          </a:p>
        </p:txBody>
      </p:sp>
    </p:spTree>
    <p:extLst>
      <p:ext uri="{BB962C8B-B14F-4D97-AF65-F5344CB8AC3E}">
        <p14:creationId xmlns:p14="http://schemas.microsoft.com/office/powerpoint/2010/main" val="293518186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60E4CA78-DDF3-4F3B-8A2C-51CF133DFB1F}"/>
              </a:ext>
            </a:extLst>
          </p:cNvPr>
          <p:cNvGraphicFramePr>
            <a:graphicFrameLocks noChangeAspect="1"/>
          </p:cNvGraphicFramePr>
          <p:nvPr>
            <p:custDataLst>
              <p:tags r:id="rId2"/>
            </p:custDataLst>
            <p:extLst>
              <p:ext uri="{D42A27DB-BD31-4B8C-83A1-F6EECF244321}">
                <p14:modId xmlns:p14="http://schemas.microsoft.com/office/powerpoint/2010/main" val="12951310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4842"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5A7F7CBB-29CE-47A2-81C3-26BEF445C033}"/>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C5BB5FF9-43D0-43C2-9B96-BE67CAA54392}"/>
              </a:ext>
            </a:extLst>
          </p:cNvPr>
          <p:cNvSpPr>
            <a:spLocks noGrp="1"/>
          </p:cNvSpPr>
          <p:nvPr>
            <p:ph type="title"/>
          </p:nvPr>
        </p:nvSpPr>
        <p:spPr/>
        <p:txBody>
          <a:bodyPr/>
          <a:lstStyle/>
          <a:p>
            <a:r>
              <a:rPr lang="en-US" dirty="0"/>
              <a:t>Normalization Vs Denormalization</a:t>
            </a:r>
          </a:p>
        </p:txBody>
      </p:sp>
      <p:sp>
        <p:nvSpPr>
          <p:cNvPr id="3" name="Content Placeholder 2">
            <a:extLst>
              <a:ext uri="{FF2B5EF4-FFF2-40B4-BE49-F238E27FC236}">
                <a16:creationId xmlns:a16="http://schemas.microsoft.com/office/drawing/2014/main" id="{09935F7F-1B36-4C72-B7FB-7116E2855121}"/>
              </a:ext>
            </a:extLst>
          </p:cNvPr>
          <p:cNvSpPr>
            <a:spLocks noGrp="1"/>
          </p:cNvSpPr>
          <p:nvPr>
            <p:ph idx="1"/>
          </p:nvPr>
        </p:nvSpPr>
        <p:spPr/>
        <p:txBody>
          <a:bodyPr/>
          <a:lstStyle/>
          <a:p>
            <a:r>
              <a:rPr lang="en-US" b="1" dirty="0"/>
              <a:t>Normalization</a:t>
            </a:r>
            <a:r>
              <a:rPr lang="en-US" dirty="0"/>
              <a:t> - Process of breaking big tables into multiple smaller tables to reduce data redundancy and eliminate DML anomalies. Disadvantage is select queries become slow because you would need to perform multiple joins. Generally, normalization is used for OLTP systems</a:t>
            </a:r>
          </a:p>
          <a:p>
            <a:r>
              <a:rPr lang="en-US" b="1" dirty="0"/>
              <a:t>Denormalization</a:t>
            </a:r>
            <a:r>
              <a:rPr lang="en-US" dirty="0"/>
              <a:t>- Process of combining multiple small tables into few big tables to increase data redundancy in order to increase the performance of select queries. Generally, denormalization is used for OLAP systems. Disadvantage is redundancy of data</a:t>
            </a:r>
          </a:p>
        </p:txBody>
      </p:sp>
    </p:spTree>
    <p:extLst>
      <p:ext uri="{BB962C8B-B14F-4D97-AF65-F5344CB8AC3E}">
        <p14:creationId xmlns:p14="http://schemas.microsoft.com/office/powerpoint/2010/main" val="59850253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A4F7ABD7-6CB5-46FB-9D2A-BF7F138A22BF}"/>
              </a:ext>
            </a:extLst>
          </p:cNvPr>
          <p:cNvGraphicFramePr>
            <a:graphicFrameLocks noChangeAspect="1"/>
          </p:cNvGraphicFramePr>
          <p:nvPr>
            <p:custDataLst>
              <p:tags r:id="rId2"/>
            </p:custDataLst>
            <p:extLst>
              <p:ext uri="{D42A27DB-BD31-4B8C-83A1-F6EECF244321}">
                <p14:modId xmlns:p14="http://schemas.microsoft.com/office/powerpoint/2010/main" val="24719126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9726"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E61E1EE-F4E2-4414-B8E2-7C6CCC143B48}"/>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CA171470-1286-4345-8239-E8C312840CC7}"/>
              </a:ext>
            </a:extLst>
          </p:cNvPr>
          <p:cNvSpPr>
            <a:spLocks noGrp="1"/>
          </p:cNvSpPr>
          <p:nvPr>
            <p:ph type="title"/>
          </p:nvPr>
        </p:nvSpPr>
        <p:spPr/>
        <p:txBody>
          <a:bodyPr/>
          <a:lstStyle/>
          <a:p>
            <a:r>
              <a:rPr lang="en-US" dirty="0"/>
              <a:t>Types of tables in OLAP</a:t>
            </a:r>
          </a:p>
        </p:txBody>
      </p:sp>
      <p:sp>
        <p:nvSpPr>
          <p:cNvPr id="3" name="Content Placeholder 2">
            <a:extLst>
              <a:ext uri="{FF2B5EF4-FFF2-40B4-BE49-F238E27FC236}">
                <a16:creationId xmlns:a16="http://schemas.microsoft.com/office/drawing/2014/main" id="{E8831368-C956-4C8A-B727-D612E627F01C}"/>
              </a:ext>
            </a:extLst>
          </p:cNvPr>
          <p:cNvSpPr>
            <a:spLocks noGrp="1"/>
          </p:cNvSpPr>
          <p:nvPr>
            <p:ph idx="1"/>
          </p:nvPr>
        </p:nvSpPr>
        <p:spPr/>
        <p:txBody>
          <a:bodyPr/>
          <a:lstStyle/>
          <a:p>
            <a:r>
              <a:rPr lang="en-US" dirty="0"/>
              <a:t>Dimensions</a:t>
            </a:r>
          </a:p>
          <a:p>
            <a:pPr lvl="1"/>
            <a:r>
              <a:rPr lang="en-US" dirty="0"/>
              <a:t>A dimension tables consists of dimensions of the fact. Data in dimension tables doesn’t change very frequently</a:t>
            </a:r>
          </a:p>
          <a:p>
            <a:r>
              <a:rPr lang="en-US" dirty="0"/>
              <a:t>Facts/Measures</a:t>
            </a:r>
          </a:p>
          <a:p>
            <a:pPr lvl="1"/>
            <a:r>
              <a:rPr lang="en-US" dirty="0"/>
              <a:t>Actual facts about your dimension. Data in the fact table changes very frequently</a:t>
            </a:r>
          </a:p>
        </p:txBody>
      </p:sp>
    </p:spTree>
    <p:extLst>
      <p:ext uri="{BB962C8B-B14F-4D97-AF65-F5344CB8AC3E}">
        <p14:creationId xmlns:p14="http://schemas.microsoft.com/office/powerpoint/2010/main" val="269399354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C9D47D3-01B6-445D-A032-D77755C06534}"/>
              </a:ext>
            </a:extLst>
          </p:cNvPr>
          <p:cNvGraphicFramePr>
            <a:graphicFrameLocks noChangeAspect="1"/>
          </p:cNvGraphicFramePr>
          <p:nvPr>
            <p:custDataLst>
              <p:tags r:id="rId2"/>
            </p:custDataLst>
            <p:extLst>
              <p:ext uri="{D42A27DB-BD31-4B8C-83A1-F6EECF244321}">
                <p14:modId xmlns:p14="http://schemas.microsoft.com/office/powerpoint/2010/main" val="23971873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8099" name="think-cell Slide" r:id="rId4" imgW="473" imgH="476" progId="TCLayout.ActiveDocument.1">
                  <p:embed/>
                </p:oleObj>
              </mc:Choice>
              <mc:Fallback>
                <p:oleObj name="think-cell Slide" r:id="rId4" imgW="473" imgH="47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A03F22AC-61BF-4175-8BCA-47814BE131BB}"/>
              </a:ext>
            </a:extLst>
          </p:cNvPr>
          <p:cNvSpPr>
            <a:spLocks noGrp="1"/>
          </p:cNvSpPr>
          <p:nvPr>
            <p:ph type="title"/>
          </p:nvPr>
        </p:nvSpPr>
        <p:spPr/>
        <p:txBody>
          <a:bodyPr vert="horz"/>
          <a:lstStyle/>
          <a:p>
            <a:r>
              <a:rPr lang="en-US" dirty="0"/>
              <a:t>OLTP vs OLAP</a:t>
            </a:r>
          </a:p>
        </p:txBody>
      </p:sp>
      <p:sp>
        <p:nvSpPr>
          <p:cNvPr id="3" name="Content Placeholder 2">
            <a:extLst>
              <a:ext uri="{FF2B5EF4-FFF2-40B4-BE49-F238E27FC236}">
                <a16:creationId xmlns:a16="http://schemas.microsoft.com/office/drawing/2014/main" id="{1537F83C-8185-41D8-A3CF-120A997FED64}"/>
              </a:ext>
            </a:extLst>
          </p:cNvPr>
          <p:cNvSpPr>
            <a:spLocks noGrp="1"/>
          </p:cNvSpPr>
          <p:nvPr>
            <p:ph idx="1"/>
          </p:nvPr>
        </p:nvSpPr>
        <p:spPr/>
        <p:txBody>
          <a:bodyPr/>
          <a:lstStyle/>
          <a:p>
            <a:r>
              <a:rPr lang="en-US" dirty="0"/>
              <a:t>OLTP- Online Transactional Processing</a:t>
            </a:r>
          </a:p>
          <a:p>
            <a:pPr lvl="1"/>
            <a:r>
              <a:rPr lang="en-US" dirty="0"/>
              <a:t>Database is optimized for transaction- DML Commands</a:t>
            </a:r>
          </a:p>
          <a:p>
            <a:pPr lvl="1"/>
            <a:r>
              <a:rPr lang="en-US" dirty="0"/>
              <a:t>OLTP databases are highly normalized may be up to 4th or 5</a:t>
            </a:r>
            <a:r>
              <a:rPr lang="en-US" baseline="30000" dirty="0"/>
              <a:t>th</a:t>
            </a:r>
            <a:r>
              <a:rPr lang="en-US" dirty="0"/>
              <a:t> NF</a:t>
            </a:r>
          </a:p>
          <a:p>
            <a:r>
              <a:rPr lang="en-US" dirty="0"/>
              <a:t>OLAP- Online Analytical Processing- Datawarehouse</a:t>
            </a:r>
          </a:p>
          <a:p>
            <a:pPr lvl="1"/>
            <a:r>
              <a:rPr lang="en-US" dirty="0"/>
              <a:t>Database is optimized for mainly SELECT commands</a:t>
            </a:r>
          </a:p>
          <a:p>
            <a:pPr lvl="1"/>
            <a:r>
              <a:rPr lang="en-US" dirty="0"/>
              <a:t>They are only normalized up to 2</a:t>
            </a:r>
            <a:r>
              <a:rPr lang="en-US" baseline="30000" dirty="0"/>
              <a:t>nd</a:t>
            </a:r>
            <a:r>
              <a:rPr lang="en-US" dirty="0"/>
              <a:t> or 3</a:t>
            </a:r>
            <a:r>
              <a:rPr lang="en-US" baseline="30000" dirty="0"/>
              <a:t>rd</a:t>
            </a:r>
            <a:r>
              <a:rPr lang="en-US" dirty="0"/>
              <a:t> NF</a:t>
            </a:r>
          </a:p>
        </p:txBody>
      </p:sp>
    </p:spTree>
    <p:extLst>
      <p:ext uri="{BB962C8B-B14F-4D97-AF65-F5344CB8AC3E}">
        <p14:creationId xmlns:p14="http://schemas.microsoft.com/office/powerpoint/2010/main" val="327304806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9058CBC1-C6B9-4F51-9376-CA3B8F7D8A93}"/>
              </a:ext>
            </a:extLst>
          </p:cNvPr>
          <p:cNvGraphicFramePr>
            <a:graphicFrameLocks noChangeAspect="1"/>
          </p:cNvGraphicFramePr>
          <p:nvPr>
            <p:custDataLst>
              <p:tags r:id="rId2"/>
            </p:custDataLst>
            <p:extLst>
              <p:ext uri="{D42A27DB-BD31-4B8C-83A1-F6EECF244321}">
                <p14:modId xmlns:p14="http://schemas.microsoft.com/office/powerpoint/2010/main" val="27547434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0750"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4BFEC148-8E2D-473B-9A35-A8D588C4A921}"/>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F2C79520-FBB0-4F12-A197-E2240C38F9A8}"/>
              </a:ext>
            </a:extLst>
          </p:cNvPr>
          <p:cNvSpPr>
            <a:spLocks noGrp="1"/>
          </p:cNvSpPr>
          <p:nvPr>
            <p:ph type="title"/>
          </p:nvPr>
        </p:nvSpPr>
        <p:spPr/>
        <p:txBody>
          <a:bodyPr/>
          <a:lstStyle/>
          <a:p>
            <a:r>
              <a:rPr lang="en-US" dirty="0"/>
              <a:t>Retail Industry</a:t>
            </a:r>
          </a:p>
        </p:txBody>
      </p:sp>
      <p:sp>
        <p:nvSpPr>
          <p:cNvPr id="3" name="Content Placeholder 2">
            <a:extLst>
              <a:ext uri="{FF2B5EF4-FFF2-40B4-BE49-F238E27FC236}">
                <a16:creationId xmlns:a16="http://schemas.microsoft.com/office/drawing/2014/main" id="{6629A5E7-FAE8-463C-B93B-AB38958DE47F}"/>
              </a:ext>
            </a:extLst>
          </p:cNvPr>
          <p:cNvSpPr>
            <a:spLocks noGrp="1"/>
          </p:cNvSpPr>
          <p:nvPr>
            <p:ph idx="1"/>
          </p:nvPr>
        </p:nvSpPr>
        <p:spPr/>
        <p:txBody>
          <a:bodyPr/>
          <a:lstStyle/>
          <a:p>
            <a:r>
              <a:rPr lang="en-US" dirty="0"/>
              <a:t>Sales</a:t>
            </a:r>
          </a:p>
          <a:p>
            <a:r>
              <a:rPr lang="en-US" dirty="0"/>
              <a:t>Store</a:t>
            </a:r>
          </a:p>
          <a:p>
            <a:r>
              <a:rPr lang="en-US" dirty="0"/>
              <a:t>Customer</a:t>
            </a:r>
          </a:p>
          <a:p>
            <a:r>
              <a:rPr lang="en-US" dirty="0"/>
              <a:t>Salesperson</a:t>
            </a:r>
          </a:p>
          <a:p>
            <a:r>
              <a:rPr lang="en-US" dirty="0"/>
              <a:t>Products</a:t>
            </a:r>
          </a:p>
        </p:txBody>
      </p:sp>
    </p:spTree>
    <p:extLst>
      <p:ext uri="{BB962C8B-B14F-4D97-AF65-F5344CB8AC3E}">
        <p14:creationId xmlns:p14="http://schemas.microsoft.com/office/powerpoint/2010/main" val="425320924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189A657-D387-4D58-A579-837DEFE52A32}"/>
              </a:ext>
            </a:extLst>
          </p:cNvPr>
          <p:cNvGraphicFramePr>
            <a:graphicFrameLocks noChangeAspect="1"/>
          </p:cNvGraphicFramePr>
          <p:nvPr>
            <p:custDataLst>
              <p:tags r:id="rId2"/>
            </p:custDataLst>
            <p:extLst>
              <p:ext uri="{D42A27DB-BD31-4B8C-83A1-F6EECF244321}">
                <p14:modId xmlns:p14="http://schemas.microsoft.com/office/powerpoint/2010/main" val="22963713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776"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11E18F03-7140-4040-8D11-D146144E7201}"/>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905475A8-44ED-4E44-87E3-9CAB3371FFCB}"/>
              </a:ext>
            </a:extLst>
          </p:cNvPr>
          <p:cNvSpPr>
            <a:spLocks noGrp="1"/>
          </p:cNvSpPr>
          <p:nvPr>
            <p:ph type="title"/>
          </p:nvPr>
        </p:nvSpPr>
        <p:spPr/>
        <p:txBody>
          <a:bodyPr/>
          <a:lstStyle/>
          <a:p>
            <a:r>
              <a:rPr lang="en-US" dirty="0"/>
              <a:t>OLAP – Datawarehouse Data Models</a:t>
            </a:r>
          </a:p>
        </p:txBody>
      </p:sp>
      <p:sp>
        <p:nvSpPr>
          <p:cNvPr id="3" name="Content Placeholder 2">
            <a:extLst>
              <a:ext uri="{FF2B5EF4-FFF2-40B4-BE49-F238E27FC236}">
                <a16:creationId xmlns:a16="http://schemas.microsoft.com/office/drawing/2014/main" id="{73303448-A744-4A1F-96D6-901418F7DEBF}"/>
              </a:ext>
            </a:extLst>
          </p:cNvPr>
          <p:cNvSpPr>
            <a:spLocks noGrp="1"/>
          </p:cNvSpPr>
          <p:nvPr>
            <p:ph idx="1"/>
          </p:nvPr>
        </p:nvSpPr>
        <p:spPr/>
        <p:txBody>
          <a:bodyPr/>
          <a:lstStyle/>
          <a:p>
            <a:r>
              <a:rPr lang="en-US" dirty="0"/>
              <a:t>Star Schema- 2NF</a:t>
            </a:r>
          </a:p>
          <a:p>
            <a:pPr lvl="1"/>
            <a:r>
              <a:rPr lang="en-US" dirty="0"/>
              <a:t>You will have dimension and fact tables. The relationship will exists only between a dimension table and  a fact table which means you cannot have a relationship between any two dimension or any two fact tables</a:t>
            </a:r>
          </a:p>
          <a:p>
            <a:pPr lvl="1"/>
            <a:endParaRPr lang="en-US" dirty="0"/>
          </a:p>
          <a:p>
            <a:pPr marL="457200" lvl="1" indent="0">
              <a:buNone/>
            </a:pPr>
            <a:endParaRPr lang="en-US" dirty="0"/>
          </a:p>
        </p:txBody>
      </p:sp>
      <p:sp>
        <p:nvSpPr>
          <p:cNvPr id="6" name="Rectangle 5">
            <a:extLst>
              <a:ext uri="{FF2B5EF4-FFF2-40B4-BE49-F238E27FC236}">
                <a16:creationId xmlns:a16="http://schemas.microsoft.com/office/drawing/2014/main" id="{45CD01A4-FF17-405C-8E33-0C3B7463E061}"/>
              </a:ext>
            </a:extLst>
          </p:cNvPr>
          <p:cNvSpPr/>
          <p:nvPr/>
        </p:nvSpPr>
        <p:spPr>
          <a:xfrm>
            <a:off x="-857250" y="3428999"/>
            <a:ext cx="1476375" cy="18764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Dim_Product</a:t>
            </a:r>
            <a:endParaRPr lang="en-US" dirty="0"/>
          </a:p>
          <a:p>
            <a:pPr algn="ctr"/>
            <a:r>
              <a:rPr lang="en-US" u="sng" dirty="0" err="1"/>
              <a:t>ProductID</a:t>
            </a:r>
            <a:endParaRPr lang="en-US" u="sng" dirty="0"/>
          </a:p>
          <a:p>
            <a:pPr algn="ctr"/>
            <a:r>
              <a:rPr lang="en-US" dirty="0"/>
              <a:t>ProductName</a:t>
            </a:r>
          </a:p>
          <a:p>
            <a:pPr algn="ctr"/>
            <a:r>
              <a:rPr lang="en-US" dirty="0"/>
              <a:t>Price</a:t>
            </a:r>
          </a:p>
          <a:p>
            <a:pPr algn="ctr"/>
            <a:r>
              <a:rPr lang="en-US" dirty="0"/>
              <a:t>Category</a:t>
            </a:r>
          </a:p>
          <a:p>
            <a:pPr algn="ctr"/>
            <a:r>
              <a:rPr lang="en-US" dirty="0"/>
              <a:t>Subcategory </a:t>
            </a:r>
          </a:p>
          <a:p>
            <a:pPr algn="ctr"/>
            <a:endParaRPr lang="en-US" dirty="0"/>
          </a:p>
        </p:txBody>
      </p:sp>
      <p:sp>
        <p:nvSpPr>
          <p:cNvPr id="7" name="Rectangle 6">
            <a:extLst>
              <a:ext uri="{FF2B5EF4-FFF2-40B4-BE49-F238E27FC236}">
                <a16:creationId xmlns:a16="http://schemas.microsoft.com/office/drawing/2014/main" id="{F2703A21-82AE-42BE-9DB0-9E171FB0C69E}"/>
              </a:ext>
            </a:extLst>
          </p:cNvPr>
          <p:cNvSpPr/>
          <p:nvPr/>
        </p:nvSpPr>
        <p:spPr>
          <a:xfrm>
            <a:off x="4114800" y="842962"/>
            <a:ext cx="1476375" cy="142875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Dim_Store</a:t>
            </a:r>
            <a:endParaRPr lang="en-US" dirty="0"/>
          </a:p>
          <a:p>
            <a:pPr algn="ctr"/>
            <a:r>
              <a:rPr lang="en-US" u="sng" dirty="0" err="1"/>
              <a:t>StoreID</a:t>
            </a:r>
            <a:endParaRPr lang="en-US" u="sng" dirty="0"/>
          </a:p>
          <a:p>
            <a:pPr algn="ctr"/>
            <a:r>
              <a:rPr lang="en-US" dirty="0" err="1"/>
              <a:t>StoreName</a:t>
            </a:r>
            <a:endParaRPr lang="en-US" dirty="0"/>
          </a:p>
          <a:p>
            <a:pPr algn="ctr"/>
            <a:r>
              <a:rPr lang="en-US" dirty="0"/>
              <a:t>Address</a:t>
            </a:r>
          </a:p>
          <a:p>
            <a:pPr algn="ctr"/>
            <a:endParaRPr lang="en-US" dirty="0"/>
          </a:p>
        </p:txBody>
      </p:sp>
      <p:sp>
        <p:nvSpPr>
          <p:cNvPr id="8" name="Rectangle 7">
            <a:extLst>
              <a:ext uri="{FF2B5EF4-FFF2-40B4-BE49-F238E27FC236}">
                <a16:creationId xmlns:a16="http://schemas.microsoft.com/office/drawing/2014/main" id="{0389F71E-7878-451A-B324-37BE281AFA6A}"/>
              </a:ext>
            </a:extLst>
          </p:cNvPr>
          <p:cNvSpPr/>
          <p:nvPr/>
        </p:nvSpPr>
        <p:spPr>
          <a:xfrm>
            <a:off x="9344025" y="3496541"/>
            <a:ext cx="1571625" cy="216217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Dim_customer</a:t>
            </a:r>
            <a:endParaRPr lang="en-US" dirty="0"/>
          </a:p>
          <a:p>
            <a:pPr algn="ctr"/>
            <a:r>
              <a:rPr lang="en-US" dirty="0" err="1"/>
              <a:t>CustomerID</a:t>
            </a:r>
            <a:endParaRPr lang="en-US" dirty="0"/>
          </a:p>
          <a:p>
            <a:pPr algn="ctr"/>
            <a:r>
              <a:rPr lang="en-US" dirty="0" err="1"/>
              <a:t>CustFristName</a:t>
            </a:r>
            <a:endParaRPr lang="en-US" dirty="0"/>
          </a:p>
          <a:p>
            <a:pPr algn="ctr"/>
            <a:r>
              <a:rPr lang="en-US" dirty="0" err="1"/>
              <a:t>lastName</a:t>
            </a:r>
            <a:endParaRPr lang="en-US" dirty="0"/>
          </a:p>
          <a:p>
            <a:pPr algn="ctr"/>
            <a:r>
              <a:rPr lang="en-US" dirty="0"/>
              <a:t>Contact Details</a:t>
            </a:r>
          </a:p>
          <a:p>
            <a:pPr algn="ctr"/>
            <a:endParaRPr lang="en-US" dirty="0"/>
          </a:p>
          <a:p>
            <a:pPr algn="ctr"/>
            <a:endParaRPr lang="en-US" dirty="0"/>
          </a:p>
        </p:txBody>
      </p:sp>
      <p:sp>
        <p:nvSpPr>
          <p:cNvPr id="9" name="Rectangle 8">
            <a:extLst>
              <a:ext uri="{FF2B5EF4-FFF2-40B4-BE49-F238E27FC236}">
                <a16:creationId xmlns:a16="http://schemas.microsoft.com/office/drawing/2014/main" id="{3ADB36E2-BC34-457D-8E6A-852613D34EAC}"/>
              </a:ext>
            </a:extLst>
          </p:cNvPr>
          <p:cNvSpPr/>
          <p:nvPr/>
        </p:nvSpPr>
        <p:spPr>
          <a:xfrm>
            <a:off x="3782873" y="5686425"/>
            <a:ext cx="2802655" cy="17240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Dim_salespeople</a:t>
            </a:r>
            <a:endParaRPr lang="en-US" dirty="0"/>
          </a:p>
          <a:p>
            <a:pPr algn="ctr"/>
            <a:r>
              <a:rPr lang="en-US" dirty="0" err="1"/>
              <a:t>SalepeopleID</a:t>
            </a:r>
            <a:endParaRPr lang="en-US" dirty="0"/>
          </a:p>
          <a:p>
            <a:pPr algn="ctr"/>
            <a:r>
              <a:rPr lang="en-US" dirty="0"/>
              <a:t>Name</a:t>
            </a:r>
          </a:p>
          <a:p>
            <a:pPr algn="ctr"/>
            <a:r>
              <a:rPr lang="en-US" dirty="0"/>
              <a:t>Contact Details</a:t>
            </a:r>
          </a:p>
          <a:p>
            <a:pPr algn="ctr"/>
            <a:r>
              <a:rPr lang="en-US" dirty="0" err="1"/>
              <a:t>JoiningDate</a:t>
            </a:r>
            <a:endParaRPr lang="en-US" dirty="0"/>
          </a:p>
          <a:p>
            <a:pPr algn="ctr"/>
            <a:endParaRPr lang="en-US" dirty="0"/>
          </a:p>
        </p:txBody>
      </p:sp>
      <p:sp>
        <p:nvSpPr>
          <p:cNvPr id="10" name="Rectangle 9">
            <a:extLst>
              <a:ext uri="{FF2B5EF4-FFF2-40B4-BE49-F238E27FC236}">
                <a16:creationId xmlns:a16="http://schemas.microsoft.com/office/drawing/2014/main" id="{6416592C-92E7-4201-893F-CF01784C6A9C}"/>
              </a:ext>
            </a:extLst>
          </p:cNvPr>
          <p:cNvSpPr/>
          <p:nvPr/>
        </p:nvSpPr>
        <p:spPr>
          <a:xfrm>
            <a:off x="3752850" y="3288153"/>
            <a:ext cx="2438400" cy="186487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Fact_Sales</a:t>
            </a:r>
            <a:endParaRPr lang="en-US" dirty="0"/>
          </a:p>
          <a:p>
            <a:pPr algn="ctr"/>
            <a:r>
              <a:rPr lang="en-US" dirty="0"/>
              <a:t>Sales</a:t>
            </a:r>
          </a:p>
          <a:p>
            <a:pPr algn="ctr"/>
            <a:r>
              <a:rPr lang="en-US" dirty="0" err="1"/>
              <a:t>ProductID</a:t>
            </a:r>
            <a:endParaRPr lang="en-US" dirty="0"/>
          </a:p>
          <a:p>
            <a:pPr algn="ctr"/>
            <a:r>
              <a:rPr lang="en-US" dirty="0" err="1"/>
              <a:t>SalespeopleID</a:t>
            </a:r>
            <a:endParaRPr lang="en-US" dirty="0"/>
          </a:p>
          <a:p>
            <a:pPr algn="ctr"/>
            <a:r>
              <a:rPr lang="en-US" dirty="0" err="1"/>
              <a:t>CustomerID</a:t>
            </a:r>
            <a:endParaRPr lang="en-US" dirty="0"/>
          </a:p>
          <a:p>
            <a:pPr algn="ctr"/>
            <a:r>
              <a:rPr lang="en-US" dirty="0" err="1"/>
              <a:t>StoreID</a:t>
            </a:r>
            <a:endParaRPr lang="en-US" dirty="0"/>
          </a:p>
          <a:p>
            <a:pPr algn="ctr"/>
            <a:r>
              <a:rPr lang="en-US" dirty="0"/>
              <a:t>Qty</a:t>
            </a:r>
          </a:p>
          <a:p>
            <a:pPr algn="ctr"/>
            <a:endParaRPr lang="en-US" dirty="0"/>
          </a:p>
          <a:p>
            <a:pPr algn="ctr"/>
            <a:endParaRPr lang="en-US" dirty="0"/>
          </a:p>
        </p:txBody>
      </p:sp>
      <p:cxnSp>
        <p:nvCxnSpPr>
          <p:cNvPr id="12" name="Straight Arrow Connector 11">
            <a:extLst>
              <a:ext uri="{FF2B5EF4-FFF2-40B4-BE49-F238E27FC236}">
                <a16:creationId xmlns:a16="http://schemas.microsoft.com/office/drawing/2014/main" id="{F2B47C96-E0BF-4A36-A85A-547DE3692B4B}"/>
              </a:ext>
            </a:extLst>
          </p:cNvPr>
          <p:cNvCxnSpPr>
            <a:cxnSpLocks/>
            <a:stCxn id="10" idx="1"/>
          </p:cNvCxnSpPr>
          <p:nvPr/>
        </p:nvCxnSpPr>
        <p:spPr>
          <a:xfrm flipH="1">
            <a:off x="733426" y="4220589"/>
            <a:ext cx="3019424" cy="56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A576836-FF17-4224-B5C4-4910CCB7CF73}"/>
              </a:ext>
            </a:extLst>
          </p:cNvPr>
          <p:cNvCxnSpPr>
            <a:cxnSpLocks/>
            <a:stCxn id="10" idx="0"/>
          </p:cNvCxnSpPr>
          <p:nvPr/>
        </p:nvCxnSpPr>
        <p:spPr>
          <a:xfrm flipH="1" flipV="1">
            <a:off x="4953000" y="2581275"/>
            <a:ext cx="19050" cy="706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2DE9830-6F06-41FE-B529-5F36F29C80A4}"/>
              </a:ext>
            </a:extLst>
          </p:cNvPr>
          <p:cNvCxnSpPr>
            <a:cxnSpLocks/>
            <a:endCxn id="8" idx="1"/>
          </p:cNvCxnSpPr>
          <p:nvPr/>
        </p:nvCxnSpPr>
        <p:spPr>
          <a:xfrm>
            <a:off x="6336145" y="4577629"/>
            <a:ext cx="30078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786C88F-3ED9-4B8A-8C02-85F82E7C4061}"/>
              </a:ext>
            </a:extLst>
          </p:cNvPr>
          <p:cNvCxnSpPr>
            <a:cxnSpLocks/>
            <a:stCxn id="10" idx="2"/>
          </p:cNvCxnSpPr>
          <p:nvPr/>
        </p:nvCxnSpPr>
        <p:spPr>
          <a:xfrm>
            <a:off x="4972050" y="5153025"/>
            <a:ext cx="0" cy="952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80246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189A657-D387-4D58-A579-837DEFE52A32}"/>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2797" name="think-cell Slide" r:id="rId5" imgW="395" imgH="396" progId="TCLayout.ActiveDocument.1">
                  <p:embed/>
                </p:oleObj>
              </mc:Choice>
              <mc:Fallback>
                <p:oleObj name="think-cell Slide" r:id="rId5" imgW="395" imgH="396" progId="TCLayout.ActiveDocument.1">
                  <p:embed/>
                  <p:pic>
                    <p:nvPicPr>
                      <p:cNvPr id="4" name="Object 3" hidden="1">
                        <a:extLst>
                          <a:ext uri="{FF2B5EF4-FFF2-40B4-BE49-F238E27FC236}">
                            <a16:creationId xmlns:a16="http://schemas.microsoft.com/office/drawing/2014/main" id="{E189A657-D387-4D58-A579-837DEFE52A32}"/>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11E18F03-7140-4040-8D11-D146144E7201}"/>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905475A8-44ED-4E44-87E3-9CAB3371FFCB}"/>
              </a:ext>
            </a:extLst>
          </p:cNvPr>
          <p:cNvSpPr>
            <a:spLocks noGrp="1"/>
          </p:cNvSpPr>
          <p:nvPr>
            <p:ph type="title"/>
          </p:nvPr>
        </p:nvSpPr>
        <p:spPr/>
        <p:txBody>
          <a:bodyPr/>
          <a:lstStyle/>
          <a:p>
            <a:r>
              <a:rPr lang="en-US" dirty="0"/>
              <a:t>OLAP – Datawarehouse Data Models</a:t>
            </a:r>
          </a:p>
        </p:txBody>
      </p:sp>
      <p:sp>
        <p:nvSpPr>
          <p:cNvPr id="3" name="Content Placeholder 2">
            <a:extLst>
              <a:ext uri="{FF2B5EF4-FFF2-40B4-BE49-F238E27FC236}">
                <a16:creationId xmlns:a16="http://schemas.microsoft.com/office/drawing/2014/main" id="{73303448-A744-4A1F-96D6-901418F7DEBF}"/>
              </a:ext>
            </a:extLst>
          </p:cNvPr>
          <p:cNvSpPr>
            <a:spLocks noGrp="1"/>
          </p:cNvSpPr>
          <p:nvPr>
            <p:ph idx="1"/>
          </p:nvPr>
        </p:nvSpPr>
        <p:spPr/>
        <p:txBody>
          <a:bodyPr/>
          <a:lstStyle/>
          <a:p>
            <a:r>
              <a:rPr lang="en-US" dirty="0"/>
              <a:t>Snowflake Schema- 3NF</a:t>
            </a:r>
          </a:p>
          <a:p>
            <a:pPr lvl="1"/>
            <a:r>
              <a:rPr lang="en-US" dirty="0"/>
              <a:t>You will have dimension and fact tables. The relationship can exists between a dimension table and  a fact table and between any two dimension but not between any two fact tables</a:t>
            </a:r>
          </a:p>
          <a:p>
            <a:pPr lvl="1"/>
            <a:endParaRPr lang="en-US" dirty="0"/>
          </a:p>
          <a:p>
            <a:pPr marL="457200" lvl="1" indent="0">
              <a:buNone/>
            </a:pPr>
            <a:endParaRPr lang="en-US" dirty="0"/>
          </a:p>
        </p:txBody>
      </p:sp>
      <p:sp>
        <p:nvSpPr>
          <p:cNvPr id="6" name="Rectangle 5">
            <a:extLst>
              <a:ext uri="{FF2B5EF4-FFF2-40B4-BE49-F238E27FC236}">
                <a16:creationId xmlns:a16="http://schemas.microsoft.com/office/drawing/2014/main" id="{45CD01A4-FF17-405C-8E33-0C3B7463E061}"/>
              </a:ext>
            </a:extLst>
          </p:cNvPr>
          <p:cNvSpPr/>
          <p:nvPr/>
        </p:nvSpPr>
        <p:spPr>
          <a:xfrm>
            <a:off x="-857250" y="3428999"/>
            <a:ext cx="1476375" cy="18764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Dim_Product</a:t>
            </a:r>
            <a:endParaRPr lang="en-US" dirty="0"/>
          </a:p>
          <a:p>
            <a:pPr algn="ctr"/>
            <a:r>
              <a:rPr lang="en-US" u="sng" dirty="0" err="1"/>
              <a:t>ProductID</a:t>
            </a:r>
            <a:endParaRPr lang="en-US" u="sng" dirty="0"/>
          </a:p>
          <a:p>
            <a:pPr algn="ctr"/>
            <a:r>
              <a:rPr lang="en-US" dirty="0"/>
              <a:t>ProductName</a:t>
            </a:r>
          </a:p>
          <a:p>
            <a:pPr algn="ctr"/>
            <a:r>
              <a:rPr lang="en-US" dirty="0"/>
              <a:t>Price</a:t>
            </a:r>
          </a:p>
          <a:p>
            <a:pPr algn="ctr"/>
            <a:r>
              <a:rPr lang="en-US" dirty="0"/>
              <a:t>Subcategory </a:t>
            </a:r>
          </a:p>
          <a:p>
            <a:pPr algn="ctr"/>
            <a:endParaRPr lang="en-US" dirty="0"/>
          </a:p>
        </p:txBody>
      </p:sp>
      <p:sp>
        <p:nvSpPr>
          <p:cNvPr id="7" name="Rectangle 6">
            <a:extLst>
              <a:ext uri="{FF2B5EF4-FFF2-40B4-BE49-F238E27FC236}">
                <a16:creationId xmlns:a16="http://schemas.microsoft.com/office/drawing/2014/main" id="{F2703A21-82AE-42BE-9DB0-9E171FB0C69E}"/>
              </a:ext>
            </a:extLst>
          </p:cNvPr>
          <p:cNvSpPr/>
          <p:nvPr/>
        </p:nvSpPr>
        <p:spPr>
          <a:xfrm>
            <a:off x="4333875" y="350838"/>
            <a:ext cx="1476375" cy="142875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Dim_Store</a:t>
            </a:r>
            <a:endParaRPr lang="en-US" dirty="0"/>
          </a:p>
          <a:p>
            <a:pPr algn="ctr"/>
            <a:r>
              <a:rPr lang="en-US" u="sng" dirty="0" err="1"/>
              <a:t>StoreID</a:t>
            </a:r>
            <a:endParaRPr lang="en-US" u="sng" dirty="0"/>
          </a:p>
          <a:p>
            <a:pPr algn="ctr"/>
            <a:r>
              <a:rPr lang="en-US" dirty="0" err="1"/>
              <a:t>StoreName</a:t>
            </a:r>
            <a:endParaRPr lang="en-US" dirty="0"/>
          </a:p>
          <a:p>
            <a:pPr algn="ctr"/>
            <a:r>
              <a:rPr lang="en-US" dirty="0"/>
              <a:t>Address</a:t>
            </a:r>
          </a:p>
          <a:p>
            <a:pPr algn="ctr"/>
            <a:endParaRPr lang="en-US" dirty="0"/>
          </a:p>
        </p:txBody>
      </p:sp>
      <p:sp>
        <p:nvSpPr>
          <p:cNvPr id="8" name="Rectangle 7">
            <a:extLst>
              <a:ext uri="{FF2B5EF4-FFF2-40B4-BE49-F238E27FC236}">
                <a16:creationId xmlns:a16="http://schemas.microsoft.com/office/drawing/2014/main" id="{0389F71E-7878-451A-B324-37BE281AFA6A}"/>
              </a:ext>
            </a:extLst>
          </p:cNvPr>
          <p:cNvSpPr/>
          <p:nvPr/>
        </p:nvSpPr>
        <p:spPr>
          <a:xfrm>
            <a:off x="9344025" y="3524250"/>
            <a:ext cx="1571625" cy="142875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Dim_customer</a:t>
            </a:r>
            <a:endParaRPr lang="en-US" dirty="0"/>
          </a:p>
          <a:p>
            <a:pPr algn="ctr"/>
            <a:endParaRPr lang="en-US" dirty="0"/>
          </a:p>
        </p:txBody>
      </p:sp>
      <p:sp>
        <p:nvSpPr>
          <p:cNvPr id="9" name="Rectangle 8">
            <a:extLst>
              <a:ext uri="{FF2B5EF4-FFF2-40B4-BE49-F238E27FC236}">
                <a16:creationId xmlns:a16="http://schemas.microsoft.com/office/drawing/2014/main" id="{3ADB36E2-BC34-457D-8E6A-852613D34EAC}"/>
              </a:ext>
            </a:extLst>
          </p:cNvPr>
          <p:cNvSpPr/>
          <p:nvPr/>
        </p:nvSpPr>
        <p:spPr>
          <a:xfrm>
            <a:off x="4133850" y="5981700"/>
            <a:ext cx="1571625" cy="142875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Dim_salespeople</a:t>
            </a:r>
            <a:endParaRPr lang="en-US" dirty="0"/>
          </a:p>
          <a:p>
            <a:pPr algn="ctr"/>
            <a:endParaRPr lang="en-US" dirty="0"/>
          </a:p>
        </p:txBody>
      </p:sp>
      <p:sp>
        <p:nvSpPr>
          <p:cNvPr id="10" name="Rectangle 9">
            <a:extLst>
              <a:ext uri="{FF2B5EF4-FFF2-40B4-BE49-F238E27FC236}">
                <a16:creationId xmlns:a16="http://schemas.microsoft.com/office/drawing/2014/main" id="{6416592C-92E7-4201-893F-CF01784C6A9C}"/>
              </a:ext>
            </a:extLst>
          </p:cNvPr>
          <p:cNvSpPr/>
          <p:nvPr/>
        </p:nvSpPr>
        <p:spPr>
          <a:xfrm>
            <a:off x="3752850" y="3428999"/>
            <a:ext cx="2438400" cy="17240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Fact_Sales</a:t>
            </a:r>
            <a:endParaRPr lang="en-US" dirty="0"/>
          </a:p>
          <a:p>
            <a:pPr algn="ctr"/>
            <a:r>
              <a:rPr lang="en-US" dirty="0" err="1"/>
              <a:t>ProductID</a:t>
            </a:r>
            <a:endParaRPr lang="en-US" dirty="0"/>
          </a:p>
          <a:p>
            <a:pPr algn="ctr"/>
            <a:r>
              <a:rPr lang="en-US" dirty="0" err="1"/>
              <a:t>SalespeopleID</a:t>
            </a:r>
            <a:endParaRPr lang="en-US" dirty="0"/>
          </a:p>
          <a:p>
            <a:pPr algn="ctr"/>
            <a:r>
              <a:rPr lang="en-US" dirty="0" err="1"/>
              <a:t>CustomerID</a:t>
            </a:r>
            <a:endParaRPr lang="en-US" dirty="0"/>
          </a:p>
          <a:p>
            <a:pPr algn="ctr"/>
            <a:r>
              <a:rPr lang="en-US" dirty="0" err="1"/>
              <a:t>StoreID</a:t>
            </a:r>
            <a:endParaRPr lang="en-US" dirty="0"/>
          </a:p>
          <a:p>
            <a:pPr algn="ctr"/>
            <a:r>
              <a:rPr lang="en-US" dirty="0"/>
              <a:t>Qty</a:t>
            </a:r>
          </a:p>
          <a:p>
            <a:pPr algn="ctr"/>
            <a:endParaRPr lang="en-US" dirty="0"/>
          </a:p>
          <a:p>
            <a:pPr algn="ctr"/>
            <a:endParaRPr lang="en-US" dirty="0"/>
          </a:p>
        </p:txBody>
      </p:sp>
      <p:cxnSp>
        <p:nvCxnSpPr>
          <p:cNvPr id="12" name="Straight Arrow Connector 11">
            <a:extLst>
              <a:ext uri="{FF2B5EF4-FFF2-40B4-BE49-F238E27FC236}">
                <a16:creationId xmlns:a16="http://schemas.microsoft.com/office/drawing/2014/main" id="{F2B47C96-E0BF-4A36-A85A-547DE3692B4B}"/>
              </a:ext>
            </a:extLst>
          </p:cNvPr>
          <p:cNvCxnSpPr>
            <a:stCxn id="10" idx="1"/>
          </p:cNvCxnSpPr>
          <p:nvPr/>
        </p:nvCxnSpPr>
        <p:spPr>
          <a:xfrm flipH="1" flipV="1">
            <a:off x="733425" y="4276725"/>
            <a:ext cx="3019425" cy="14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A576836-FF17-4224-B5C4-4910CCB7CF73}"/>
              </a:ext>
            </a:extLst>
          </p:cNvPr>
          <p:cNvCxnSpPr>
            <a:cxnSpLocks/>
            <a:stCxn id="10" idx="0"/>
          </p:cNvCxnSpPr>
          <p:nvPr/>
        </p:nvCxnSpPr>
        <p:spPr>
          <a:xfrm flipV="1">
            <a:off x="4972050" y="1883569"/>
            <a:ext cx="0" cy="15454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2DE9830-6F06-41FE-B529-5F36F29C80A4}"/>
              </a:ext>
            </a:extLst>
          </p:cNvPr>
          <p:cNvCxnSpPr>
            <a:endCxn id="8" idx="1"/>
          </p:cNvCxnSpPr>
          <p:nvPr/>
        </p:nvCxnSpPr>
        <p:spPr>
          <a:xfrm flipV="1">
            <a:off x="6276975" y="4238625"/>
            <a:ext cx="3067050" cy="38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786C88F-3ED9-4B8A-8C02-85F82E7C4061}"/>
              </a:ext>
            </a:extLst>
          </p:cNvPr>
          <p:cNvCxnSpPr>
            <a:stCxn id="10" idx="2"/>
          </p:cNvCxnSpPr>
          <p:nvPr/>
        </p:nvCxnSpPr>
        <p:spPr>
          <a:xfrm>
            <a:off x="4972050" y="5153024"/>
            <a:ext cx="0" cy="9525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D3EED215-F7E0-47BE-A7BE-1ABFF64C7802}"/>
              </a:ext>
            </a:extLst>
          </p:cNvPr>
          <p:cNvSpPr/>
          <p:nvPr/>
        </p:nvSpPr>
        <p:spPr>
          <a:xfrm>
            <a:off x="-971550" y="841772"/>
            <a:ext cx="1590675" cy="18764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Dim_Category</a:t>
            </a:r>
            <a:endParaRPr lang="en-US" dirty="0"/>
          </a:p>
          <a:p>
            <a:pPr algn="ctr"/>
            <a:r>
              <a:rPr lang="en-US" u="sng" dirty="0" err="1"/>
              <a:t>SubCategory</a:t>
            </a:r>
            <a:endParaRPr lang="en-US" u="sng" dirty="0"/>
          </a:p>
          <a:p>
            <a:pPr algn="ctr"/>
            <a:r>
              <a:rPr lang="en-US" dirty="0"/>
              <a:t>Category </a:t>
            </a:r>
          </a:p>
          <a:p>
            <a:pPr algn="ctr"/>
            <a:endParaRPr lang="en-US" dirty="0"/>
          </a:p>
        </p:txBody>
      </p:sp>
      <p:cxnSp>
        <p:nvCxnSpPr>
          <p:cNvPr id="19" name="Straight Arrow Connector 18">
            <a:extLst>
              <a:ext uri="{FF2B5EF4-FFF2-40B4-BE49-F238E27FC236}">
                <a16:creationId xmlns:a16="http://schemas.microsoft.com/office/drawing/2014/main" id="{202C17DB-0237-4563-B072-1270C55FE5A8}"/>
              </a:ext>
            </a:extLst>
          </p:cNvPr>
          <p:cNvCxnSpPr>
            <a:cxnSpLocks/>
            <a:endCxn id="17" idx="2"/>
          </p:cNvCxnSpPr>
          <p:nvPr/>
        </p:nvCxnSpPr>
        <p:spPr>
          <a:xfrm flipH="1" flipV="1">
            <a:off x="-176212" y="2718197"/>
            <a:ext cx="4762" cy="863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745796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F2F57-8865-431C-9417-CA5F3B0CFB52}"/>
              </a:ext>
            </a:extLst>
          </p:cNvPr>
          <p:cNvSpPr>
            <a:spLocks noGrp="1"/>
          </p:cNvSpPr>
          <p:nvPr>
            <p:ph type="title"/>
          </p:nvPr>
        </p:nvSpPr>
        <p:spPr/>
        <p:txBody>
          <a:bodyPr/>
          <a:lstStyle/>
          <a:p>
            <a:endParaRPr lang="en-US"/>
          </a:p>
        </p:txBody>
      </p:sp>
      <p:graphicFrame>
        <p:nvGraphicFramePr>
          <p:cNvPr id="5" name="Content Placeholder 4">
            <a:extLst>
              <a:ext uri="{FF2B5EF4-FFF2-40B4-BE49-F238E27FC236}">
                <a16:creationId xmlns:a16="http://schemas.microsoft.com/office/drawing/2014/main" id="{FB352A2D-409B-412D-A701-2F111E459BA7}"/>
              </a:ext>
            </a:extLst>
          </p:cNvPr>
          <p:cNvGraphicFramePr>
            <a:graphicFrameLocks noGrp="1"/>
          </p:cNvGraphicFramePr>
          <p:nvPr>
            <p:ph idx="1"/>
            <p:extLst>
              <p:ext uri="{D42A27DB-BD31-4B8C-83A1-F6EECF244321}">
                <p14:modId xmlns:p14="http://schemas.microsoft.com/office/powerpoint/2010/main" val="3847948957"/>
              </p:ext>
            </p:extLst>
          </p:nvPr>
        </p:nvGraphicFramePr>
        <p:xfrm>
          <a:off x="1809750" y="1825625"/>
          <a:ext cx="6438900" cy="4531547"/>
        </p:xfrm>
        <a:graphic>
          <a:graphicData uri="http://schemas.openxmlformats.org/drawingml/2006/table">
            <a:tbl>
              <a:tblPr/>
              <a:tblGrid>
                <a:gridCol w="3219450">
                  <a:extLst>
                    <a:ext uri="{9D8B030D-6E8A-4147-A177-3AD203B41FA5}">
                      <a16:colId xmlns:a16="http://schemas.microsoft.com/office/drawing/2014/main" val="2528683424"/>
                    </a:ext>
                  </a:extLst>
                </a:gridCol>
                <a:gridCol w="3219450">
                  <a:extLst>
                    <a:ext uri="{9D8B030D-6E8A-4147-A177-3AD203B41FA5}">
                      <a16:colId xmlns:a16="http://schemas.microsoft.com/office/drawing/2014/main" val="3648065504"/>
                    </a:ext>
                  </a:extLst>
                </a:gridCol>
              </a:tblGrid>
              <a:tr h="146496">
                <a:tc>
                  <a:txBody>
                    <a:bodyPr/>
                    <a:lstStyle/>
                    <a:p>
                      <a:pPr algn="l" fontAlgn="t"/>
                      <a:r>
                        <a:rPr lang="en-US" sz="1200" b="1">
                          <a:effectLst/>
                          <a:latin typeface="Arial" panose="020B0604020202020204" pitchFamily="34" charset="0"/>
                          <a:cs typeface="Arial" panose="020B0604020202020204" pitchFamily="34" charset="0"/>
                        </a:rPr>
                        <a:t>Star Schema</a:t>
                      </a:r>
                    </a:p>
                  </a:txBody>
                  <a:tcPr marL="19797" marR="19797" marT="19797" marB="19797">
                    <a:lnL w="6350" cap="flat" cmpd="sng" algn="ctr">
                      <a:solidFill>
                        <a:srgbClr val="509780"/>
                      </a:solidFill>
                      <a:prstDash val="solid"/>
                      <a:round/>
                      <a:headEnd type="none" w="med" len="med"/>
                      <a:tailEnd type="none" w="med" len="med"/>
                    </a:lnL>
                    <a:lnR w="6350" cap="flat" cmpd="sng" algn="ctr">
                      <a:solidFill>
                        <a:srgbClr val="909D80"/>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2F2F2"/>
                    </a:solidFill>
                  </a:tcPr>
                </a:tc>
                <a:tc>
                  <a:txBody>
                    <a:bodyPr/>
                    <a:lstStyle/>
                    <a:p>
                      <a:pPr algn="l" fontAlgn="t"/>
                      <a:r>
                        <a:rPr lang="en-US" sz="1200" b="1">
                          <a:effectLst/>
                          <a:latin typeface="Arial" panose="020B0604020202020204" pitchFamily="34" charset="0"/>
                          <a:cs typeface="Arial" panose="020B0604020202020204" pitchFamily="34" charset="0"/>
                        </a:rPr>
                        <a:t>Snowflake Schema</a:t>
                      </a:r>
                    </a:p>
                  </a:txBody>
                  <a:tcPr marL="19797" marR="19797" marT="19797" marB="19797">
                    <a:lnL w="6350" cap="flat" cmpd="sng" algn="ctr">
                      <a:solidFill>
                        <a:srgbClr val="909D80"/>
                      </a:solidFill>
                      <a:prstDash val="solid"/>
                      <a:round/>
                      <a:headEnd type="none" w="med" len="med"/>
                      <a:tailEnd type="none" w="med" len="med"/>
                    </a:lnL>
                    <a:lnR w="12700" cap="flat" cmpd="sng" algn="ctr">
                      <a:solidFill>
                        <a:srgbClr val="90D9AC"/>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2F2F2"/>
                    </a:solidFill>
                  </a:tcPr>
                </a:tc>
                <a:extLst>
                  <a:ext uri="{0D108BD9-81ED-4DB2-BD59-A6C34878D82A}">
                    <a16:rowId xmlns:a16="http://schemas.microsoft.com/office/drawing/2014/main" val="3842418537"/>
                  </a:ext>
                </a:extLst>
              </a:tr>
              <a:tr h="467205">
                <a:tc>
                  <a:txBody>
                    <a:bodyPr/>
                    <a:lstStyle/>
                    <a:p>
                      <a:pPr algn="l" fontAlgn="t"/>
                      <a:r>
                        <a:rPr lang="en-US" sz="1200">
                          <a:effectLst/>
                          <a:latin typeface="Arial" panose="020B0604020202020204" pitchFamily="34" charset="0"/>
                          <a:cs typeface="Arial" panose="020B0604020202020204" pitchFamily="34" charset="0"/>
                        </a:rPr>
                        <a:t>Hierarchies for the dimensions are stored in the dimensional table.</a:t>
                      </a:r>
                    </a:p>
                  </a:txBody>
                  <a:tcPr marL="19797" marR="19797" marT="19797" marB="19797">
                    <a:lnL w="12700" cap="flat" cmpd="sng" algn="ctr">
                      <a:solidFill>
                        <a:srgbClr val="10F1AC"/>
                      </a:solidFill>
                      <a:prstDash val="solid"/>
                      <a:round/>
                      <a:headEnd type="none" w="med" len="med"/>
                      <a:tailEnd type="none" w="med" len="med"/>
                    </a:lnL>
                    <a:lnR w="12700" cap="flat" cmpd="sng" algn="ctr">
                      <a:solidFill>
                        <a:srgbClr val="30F4AC"/>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a:effectLst/>
                          <a:latin typeface="Arial" panose="020B0604020202020204" pitchFamily="34" charset="0"/>
                          <a:cs typeface="Arial" panose="020B0604020202020204" pitchFamily="34" charset="0"/>
                        </a:rPr>
                        <a:t>Hierarchies are divided into separate tables.</a:t>
                      </a:r>
                    </a:p>
                  </a:txBody>
                  <a:tcPr marL="19797" marR="19797" marT="19797" marB="19797">
                    <a:lnL w="12700" cap="flat" cmpd="sng" algn="ctr">
                      <a:solidFill>
                        <a:srgbClr val="30F4AC"/>
                      </a:solidFill>
                      <a:prstDash val="solid"/>
                      <a:round/>
                      <a:headEnd type="none" w="med" len="med"/>
                      <a:tailEnd type="none" w="med" len="med"/>
                    </a:lnL>
                    <a:lnR w="12700" cap="flat" cmpd="sng" algn="ctr">
                      <a:solidFill>
                        <a:srgbClr val="10F1AC"/>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477591021"/>
                  </a:ext>
                </a:extLst>
              </a:tr>
              <a:tr h="681010">
                <a:tc>
                  <a:txBody>
                    <a:bodyPr/>
                    <a:lstStyle/>
                    <a:p>
                      <a:pPr algn="l" fontAlgn="t"/>
                      <a:r>
                        <a:rPr lang="en-US" sz="1200" dirty="0">
                          <a:effectLst/>
                          <a:latin typeface="Arial" panose="020B0604020202020204" pitchFamily="34" charset="0"/>
                          <a:cs typeface="Arial" panose="020B0604020202020204" pitchFamily="34" charset="0"/>
                        </a:rPr>
                        <a:t>It contains a fact table surrounded by dimension tables.</a:t>
                      </a:r>
                    </a:p>
                  </a:txBody>
                  <a:tcPr marL="19797" marR="19797" marT="19797" marB="19797">
                    <a:lnL w="12700" cap="flat" cmpd="sng" algn="ctr">
                      <a:solidFill>
                        <a:srgbClr val="3001AD"/>
                      </a:solidFill>
                      <a:prstDash val="solid"/>
                      <a:round/>
                      <a:headEnd type="none" w="med" len="med"/>
                      <a:tailEnd type="none" w="med" len="med"/>
                    </a:lnL>
                    <a:lnR w="12700" cap="flat" cmpd="sng" algn="ctr">
                      <a:solidFill>
                        <a:srgbClr val="3009A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a:effectLst/>
                          <a:latin typeface="Arial" panose="020B0604020202020204" pitchFamily="34" charset="0"/>
                          <a:cs typeface="Arial" panose="020B0604020202020204" pitchFamily="34" charset="0"/>
                        </a:rPr>
                        <a:t>One fact table surrounded by dimension table which are in turn surrounded by dimension table</a:t>
                      </a:r>
                    </a:p>
                  </a:txBody>
                  <a:tcPr marL="19797" marR="19797" marT="19797" marB="19797">
                    <a:lnL w="12700" cap="flat" cmpd="sng" algn="ctr">
                      <a:solidFill>
                        <a:srgbClr val="3009AD"/>
                      </a:solidFill>
                      <a:prstDash val="solid"/>
                      <a:round/>
                      <a:headEnd type="none" w="med" len="med"/>
                      <a:tailEnd type="none" w="med" len="med"/>
                    </a:lnL>
                    <a:lnR w="12700" cap="flat" cmpd="sng" algn="ctr">
                      <a:solidFill>
                        <a:srgbClr val="10F1AC"/>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64381211"/>
                  </a:ext>
                </a:extLst>
              </a:tr>
              <a:tr h="574107">
                <a:tc>
                  <a:txBody>
                    <a:bodyPr/>
                    <a:lstStyle/>
                    <a:p>
                      <a:pPr algn="l" fontAlgn="t"/>
                      <a:r>
                        <a:rPr lang="en-US" sz="1200">
                          <a:effectLst/>
                          <a:latin typeface="Arial" panose="020B0604020202020204" pitchFamily="34" charset="0"/>
                          <a:cs typeface="Arial" panose="020B0604020202020204" pitchFamily="34" charset="0"/>
                        </a:rPr>
                        <a:t>In a star schema, only single join creates the relationship between the fact table and any dimension tables.</a:t>
                      </a:r>
                    </a:p>
                  </a:txBody>
                  <a:tcPr marL="19797" marR="19797" marT="19797" marB="19797">
                    <a:lnL w="12700" cap="flat" cmpd="sng" algn="ctr">
                      <a:solidFill>
                        <a:srgbClr val="D006AD"/>
                      </a:solidFill>
                      <a:prstDash val="solid"/>
                      <a:round/>
                      <a:headEnd type="none" w="med" len="med"/>
                      <a:tailEnd type="none" w="med" len="med"/>
                    </a:lnL>
                    <a:lnR w="12700" cap="flat" cmpd="sng" algn="ctr">
                      <a:solidFill>
                        <a:srgbClr val="5018A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dirty="0">
                          <a:effectLst/>
                          <a:latin typeface="Arial" panose="020B0604020202020204" pitchFamily="34" charset="0"/>
                          <a:cs typeface="Arial" panose="020B0604020202020204" pitchFamily="34" charset="0"/>
                        </a:rPr>
                        <a:t>A snowflake schema requires many joins to fetch the data.</a:t>
                      </a:r>
                    </a:p>
                  </a:txBody>
                  <a:tcPr marL="19797" marR="19797" marT="19797" marB="19797">
                    <a:lnL w="12700" cap="flat" cmpd="sng" algn="ctr">
                      <a:solidFill>
                        <a:srgbClr val="5018AD"/>
                      </a:solidFill>
                      <a:prstDash val="solid"/>
                      <a:round/>
                      <a:headEnd type="none" w="med" len="med"/>
                      <a:tailEnd type="none" w="med" len="med"/>
                    </a:lnL>
                    <a:lnR w="12700" cap="flat" cmpd="sng" algn="ctr">
                      <a:solidFill>
                        <a:srgbClr val="10F1AC"/>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641019811"/>
                  </a:ext>
                </a:extLst>
              </a:tr>
              <a:tr h="253399">
                <a:tc>
                  <a:txBody>
                    <a:bodyPr/>
                    <a:lstStyle/>
                    <a:p>
                      <a:pPr algn="l" fontAlgn="t"/>
                      <a:r>
                        <a:rPr lang="en-US" sz="1200">
                          <a:effectLst/>
                          <a:latin typeface="Arial" panose="020B0604020202020204" pitchFamily="34" charset="0"/>
                          <a:cs typeface="Arial" panose="020B0604020202020204" pitchFamily="34" charset="0"/>
                        </a:rPr>
                        <a:t>Simple DB Design.</a:t>
                      </a:r>
                    </a:p>
                  </a:txBody>
                  <a:tcPr marL="19797" marR="19797" marT="19797" marB="19797">
                    <a:lnL w="12700" cap="flat" cmpd="sng" algn="ctr">
                      <a:solidFill>
                        <a:srgbClr val="3013AD"/>
                      </a:solidFill>
                      <a:prstDash val="solid"/>
                      <a:round/>
                      <a:headEnd type="none" w="med" len="med"/>
                      <a:tailEnd type="none" w="med" len="med"/>
                    </a:lnL>
                    <a:lnR w="12700" cap="flat" cmpd="sng" algn="ctr">
                      <a:solidFill>
                        <a:srgbClr val="501DA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a:effectLst/>
                          <a:latin typeface="Arial" panose="020B0604020202020204" pitchFamily="34" charset="0"/>
                          <a:cs typeface="Arial" panose="020B0604020202020204" pitchFamily="34" charset="0"/>
                        </a:rPr>
                        <a:t>Very Complex DB Design.</a:t>
                      </a:r>
                    </a:p>
                  </a:txBody>
                  <a:tcPr marL="19797" marR="19797" marT="19797" marB="19797">
                    <a:lnL w="12700" cap="flat" cmpd="sng" algn="ctr">
                      <a:solidFill>
                        <a:srgbClr val="501DAD"/>
                      </a:solidFill>
                      <a:prstDash val="solid"/>
                      <a:round/>
                      <a:headEnd type="none" w="med" len="med"/>
                      <a:tailEnd type="none" w="med" len="med"/>
                    </a:lnL>
                    <a:lnR w="12700" cap="flat" cmpd="sng" algn="ctr">
                      <a:solidFill>
                        <a:srgbClr val="10F1AC"/>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285194441"/>
                  </a:ext>
                </a:extLst>
              </a:tr>
              <a:tr h="360302">
                <a:tc>
                  <a:txBody>
                    <a:bodyPr/>
                    <a:lstStyle/>
                    <a:p>
                      <a:pPr algn="l" fontAlgn="t"/>
                      <a:r>
                        <a:rPr lang="en-US" sz="1200">
                          <a:effectLst/>
                          <a:latin typeface="Arial" panose="020B0604020202020204" pitchFamily="34" charset="0"/>
                          <a:cs typeface="Arial" panose="020B0604020202020204" pitchFamily="34" charset="0"/>
                        </a:rPr>
                        <a:t>Denormalized Data structure and query also run faster.</a:t>
                      </a:r>
                    </a:p>
                  </a:txBody>
                  <a:tcPr marL="19797" marR="19797" marT="19797" marB="19797">
                    <a:lnL w="12700" cap="flat" cmpd="sng" algn="ctr">
                      <a:solidFill>
                        <a:srgbClr val="9025AD"/>
                      </a:solidFill>
                      <a:prstDash val="solid"/>
                      <a:round/>
                      <a:headEnd type="none" w="med" len="med"/>
                      <a:tailEnd type="none" w="med" len="med"/>
                    </a:lnL>
                    <a:lnR w="12700" cap="flat" cmpd="sng" algn="ctr">
                      <a:solidFill>
                        <a:srgbClr val="3028A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a:effectLst/>
                          <a:latin typeface="Arial" panose="020B0604020202020204" pitchFamily="34" charset="0"/>
                          <a:cs typeface="Arial" panose="020B0604020202020204" pitchFamily="34" charset="0"/>
                        </a:rPr>
                        <a:t>Normalized Data Structure.</a:t>
                      </a:r>
                    </a:p>
                  </a:txBody>
                  <a:tcPr marL="19797" marR="19797" marT="19797" marB="19797">
                    <a:lnL w="12700" cap="flat" cmpd="sng" algn="ctr">
                      <a:solidFill>
                        <a:srgbClr val="3028AD"/>
                      </a:solidFill>
                      <a:prstDash val="solid"/>
                      <a:round/>
                      <a:headEnd type="none" w="med" len="med"/>
                      <a:tailEnd type="none" w="med" len="med"/>
                    </a:lnL>
                    <a:lnR w="12700" cap="flat" cmpd="sng" algn="ctr">
                      <a:solidFill>
                        <a:srgbClr val="10F1AC"/>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276618106"/>
                  </a:ext>
                </a:extLst>
              </a:tr>
              <a:tr h="253399">
                <a:tc>
                  <a:txBody>
                    <a:bodyPr/>
                    <a:lstStyle/>
                    <a:p>
                      <a:pPr algn="l" fontAlgn="t"/>
                      <a:r>
                        <a:rPr lang="en-US" sz="1200">
                          <a:effectLst/>
                          <a:latin typeface="Arial" panose="020B0604020202020204" pitchFamily="34" charset="0"/>
                          <a:cs typeface="Arial" panose="020B0604020202020204" pitchFamily="34" charset="0"/>
                        </a:rPr>
                        <a:t>High level of Data redundancy</a:t>
                      </a:r>
                    </a:p>
                  </a:txBody>
                  <a:tcPr marL="19797" marR="19797" marT="19797" marB="19797">
                    <a:lnL w="12700" cap="flat" cmpd="sng" algn="ctr">
                      <a:solidFill>
                        <a:srgbClr val="3037AD"/>
                      </a:solidFill>
                      <a:prstDash val="solid"/>
                      <a:round/>
                      <a:headEnd type="none" w="med" len="med"/>
                      <a:tailEnd type="none" w="med" len="med"/>
                    </a:lnL>
                    <a:lnR w="12700" cap="flat" cmpd="sng" algn="ctr">
                      <a:solidFill>
                        <a:srgbClr val="5040A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a:effectLst/>
                          <a:latin typeface="Arial" panose="020B0604020202020204" pitchFamily="34" charset="0"/>
                          <a:cs typeface="Arial" panose="020B0604020202020204" pitchFamily="34" charset="0"/>
                        </a:rPr>
                        <a:t>Very low-level data redundancy</a:t>
                      </a:r>
                    </a:p>
                  </a:txBody>
                  <a:tcPr marL="19797" marR="19797" marT="19797" marB="19797">
                    <a:lnL w="12700" cap="flat" cmpd="sng" algn="ctr">
                      <a:solidFill>
                        <a:srgbClr val="5040AD"/>
                      </a:solidFill>
                      <a:prstDash val="solid"/>
                      <a:round/>
                      <a:headEnd type="none" w="med" len="med"/>
                      <a:tailEnd type="none" w="med" len="med"/>
                    </a:lnL>
                    <a:lnR w="12700" cap="flat" cmpd="sng" algn="ctr">
                      <a:solidFill>
                        <a:srgbClr val="9031A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938956853"/>
                  </a:ext>
                </a:extLst>
              </a:tr>
              <a:tr h="360302">
                <a:tc>
                  <a:txBody>
                    <a:bodyPr/>
                    <a:lstStyle/>
                    <a:p>
                      <a:pPr algn="l" fontAlgn="t"/>
                      <a:r>
                        <a:rPr lang="en-US" sz="1200">
                          <a:effectLst/>
                          <a:latin typeface="Arial" panose="020B0604020202020204" pitchFamily="34" charset="0"/>
                          <a:cs typeface="Arial" panose="020B0604020202020204" pitchFamily="34" charset="0"/>
                        </a:rPr>
                        <a:t>Single Dimension table contains aggregated data.</a:t>
                      </a:r>
                    </a:p>
                  </a:txBody>
                  <a:tcPr marL="19797" marR="19797" marT="19797" marB="19797">
                    <a:lnL w="12700" cap="flat" cmpd="sng" algn="ctr">
                      <a:solidFill>
                        <a:srgbClr val="B03AAD"/>
                      </a:solidFill>
                      <a:prstDash val="solid"/>
                      <a:round/>
                      <a:headEnd type="none" w="med" len="med"/>
                      <a:tailEnd type="none" w="med" len="med"/>
                    </a:lnL>
                    <a:lnR w="12700" cap="flat" cmpd="sng" algn="ctr">
                      <a:solidFill>
                        <a:srgbClr val="5040A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a:effectLst/>
                          <a:latin typeface="Arial" panose="020B0604020202020204" pitchFamily="34" charset="0"/>
                          <a:cs typeface="Arial" panose="020B0604020202020204" pitchFamily="34" charset="0"/>
                        </a:rPr>
                        <a:t>Data Split into different Dimension Tables.</a:t>
                      </a:r>
                    </a:p>
                  </a:txBody>
                  <a:tcPr marL="19797" marR="19797" marT="19797" marB="19797">
                    <a:lnL w="12700" cap="flat" cmpd="sng" algn="ctr">
                      <a:solidFill>
                        <a:srgbClr val="5040AD"/>
                      </a:solidFill>
                      <a:prstDash val="solid"/>
                      <a:round/>
                      <a:headEnd type="none" w="med" len="med"/>
                      <a:tailEnd type="none" w="med" len="med"/>
                    </a:lnL>
                    <a:lnR w="12700" cap="flat" cmpd="sng" algn="ctr">
                      <a:solidFill>
                        <a:srgbClr val="1033A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186350574"/>
                  </a:ext>
                </a:extLst>
              </a:tr>
              <a:tr h="467205">
                <a:tc>
                  <a:txBody>
                    <a:bodyPr/>
                    <a:lstStyle/>
                    <a:p>
                      <a:pPr algn="l" fontAlgn="t"/>
                      <a:r>
                        <a:rPr lang="en-US" sz="1200">
                          <a:effectLst/>
                          <a:latin typeface="Arial" panose="020B0604020202020204" pitchFamily="34" charset="0"/>
                          <a:cs typeface="Arial" panose="020B0604020202020204" pitchFamily="34" charset="0"/>
                        </a:rPr>
                        <a:t>Cube processing is faster.</a:t>
                      </a:r>
                    </a:p>
                  </a:txBody>
                  <a:tcPr marL="19797" marR="19797" marT="19797" marB="19797">
                    <a:lnL w="12700" cap="flat" cmpd="sng" algn="ctr">
                      <a:solidFill>
                        <a:srgbClr val="F05CAD"/>
                      </a:solidFill>
                      <a:prstDash val="solid"/>
                      <a:round/>
                      <a:headEnd type="none" w="med" len="med"/>
                      <a:tailEnd type="none" w="med" len="med"/>
                    </a:lnL>
                    <a:lnR w="12700" cap="flat" cmpd="sng" algn="ctr">
                      <a:solidFill>
                        <a:srgbClr val="1079A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a:effectLst/>
                          <a:latin typeface="Arial" panose="020B0604020202020204" pitchFamily="34" charset="0"/>
                          <a:cs typeface="Arial" panose="020B0604020202020204" pitchFamily="34" charset="0"/>
                        </a:rPr>
                        <a:t>Cube processing might be slow because of the complex join.</a:t>
                      </a:r>
                    </a:p>
                  </a:txBody>
                  <a:tcPr marL="19797" marR="19797" marT="19797" marB="19797">
                    <a:lnL w="12700" cap="flat" cmpd="sng" algn="ctr">
                      <a:solidFill>
                        <a:srgbClr val="1079AD"/>
                      </a:solidFill>
                      <a:prstDash val="solid"/>
                      <a:round/>
                      <a:headEnd type="none" w="med" len="med"/>
                      <a:tailEnd type="none" w="med" len="med"/>
                    </a:lnL>
                    <a:lnR w="12700" cap="flat" cmpd="sng" algn="ctr">
                      <a:solidFill>
                        <a:srgbClr val="D038A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732955849"/>
                  </a:ext>
                </a:extLst>
              </a:tr>
              <a:tr h="787913">
                <a:tc>
                  <a:txBody>
                    <a:bodyPr/>
                    <a:lstStyle/>
                    <a:p>
                      <a:pPr algn="l" fontAlgn="t"/>
                      <a:r>
                        <a:rPr lang="en-US" sz="1200">
                          <a:effectLst/>
                          <a:latin typeface="Arial" panose="020B0604020202020204" pitchFamily="34" charset="0"/>
                          <a:cs typeface="Arial" panose="020B0604020202020204" pitchFamily="34" charset="0"/>
                        </a:rPr>
                        <a:t>Offers higher performing queries using Star Join Query Optimization. Tables may be connected with multiple dimensions.</a:t>
                      </a:r>
                    </a:p>
                  </a:txBody>
                  <a:tcPr marL="19797" marR="19797" marT="19797" marB="19797">
                    <a:lnL w="12700" cap="flat" cmpd="sng" algn="ctr">
                      <a:solidFill>
                        <a:srgbClr val="70DAAC"/>
                      </a:solidFill>
                      <a:prstDash val="solid"/>
                      <a:round/>
                      <a:headEnd type="none" w="med" len="med"/>
                      <a:tailEnd type="none" w="med" len="med"/>
                    </a:lnL>
                    <a:lnR w="12700" cap="flat" cmpd="sng" algn="ctr">
                      <a:solidFill>
                        <a:srgbClr val="7080AD"/>
                      </a:solidFill>
                      <a:prstDash val="solid"/>
                      <a:round/>
                      <a:headEnd type="none" w="med" len="med"/>
                      <a:tailEnd type="none" w="med" len="med"/>
                    </a:lnR>
                    <a:lnT w="6350" cap="flat" cmpd="sng" algn="ctr">
                      <a:solidFill>
                        <a:srgbClr val="DDDDDD"/>
                      </a:solidFill>
                      <a:prstDash val="solid"/>
                      <a:round/>
                      <a:headEnd type="none" w="med" len="med"/>
                      <a:tailEnd type="none" w="med" len="med"/>
                    </a:lnT>
                    <a:lnB w="12700" cap="flat" cmpd="sng" algn="ctr">
                      <a:solidFill>
                        <a:srgbClr val="F0D2AC"/>
                      </a:solidFill>
                      <a:prstDash val="solid"/>
                      <a:round/>
                      <a:headEnd type="none" w="med" len="med"/>
                      <a:tailEnd type="none" w="med" len="med"/>
                    </a:lnB>
                    <a:solidFill>
                      <a:srgbClr val="FFFFFF"/>
                    </a:solidFill>
                  </a:tcPr>
                </a:tc>
                <a:tc>
                  <a:txBody>
                    <a:bodyPr/>
                    <a:lstStyle/>
                    <a:p>
                      <a:pPr algn="l" fontAlgn="t"/>
                      <a:r>
                        <a:rPr lang="en-US" sz="1200" dirty="0">
                          <a:effectLst/>
                          <a:latin typeface="Arial" panose="020B0604020202020204" pitchFamily="34" charset="0"/>
                          <a:cs typeface="Arial" panose="020B0604020202020204" pitchFamily="34" charset="0"/>
                        </a:rPr>
                        <a:t>The Snowflake schema is represented by centralized fact table which unlikely connected with multiple dimensions.</a:t>
                      </a:r>
                    </a:p>
                  </a:txBody>
                  <a:tcPr marL="19797" marR="19797" marT="19797" marB="19797">
                    <a:lnL w="12700" cap="flat" cmpd="sng" algn="ctr">
                      <a:solidFill>
                        <a:srgbClr val="7080AD"/>
                      </a:solidFill>
                      <a:prstDash val="solid"/>
                      <a:round/>
                      <a:headEnd type="none" w="med" len="med"/>
                      <a:tailEnd type="none" w="med" len="med"/>
                    </a:lnL>
                    <a:lnR w="12700" cap="flat" cmpd="sng" algn="ctr">
                      <a:solidFill>
                        <a:srgbClr val="307BAD"/>
                      </a:solidFill>
                      <a:prstDash val="solid"/>
                      <a:round/>
                      <a:headEnd type="none" w="med" len="med"/>
                      <a:tailEnd type="none" w="med" len="med"/>
                    </a:lnR>
                    <a:lnT w="6350" cap="flat" cmpd="sng" algn="ctr">
                      <a:solidFill>
                        <a:srgbClr val="DDDDDD"/>
                      </a:solidFill>
                      <a:prstDash val="solid"/>
                      <a:round/>
                      <a:headEnd type="none" w="med" len="med"/>
                      <a:tailEnd type="none" w="med" len="med"/>
                    </a:lnT>
                    <a:lnB w="12700" cap="flat" cmpd="sng" algn="ctr">
                      <a:solidFill>
                        <a:srgbClr val="507DAD"/>
                      </a:solidFill>
                      <a:prstDash val="solid"/>
                      <a:round/>
                      <a:headEnd type="none" w="med" len="med"/>
                      <a:tailEnd type="none" w="med" len="med"/>
                    </a:lnB>
                    <a:solidFill>
                      <a:srgbClr val="FFFFFF"/>
                    </a:solidFill>
                  </a:tcPr>
                </a:tc>
                <a:extLst>
                  <a:ext uri="{0D108BD9-81ED-4DB2-BD59-A6C34878D82A}">
                    <a16:rowId xmlns:a16="http://schemas.microsoft.com/office/drawing/2014/main" val="1140035753"/>
                  </a:ext>
                </a:extLst>
              </a:tr>
            </a:tbl>
          </a:graphicData>
        </a:graphic>
      </p:graphicFrame>
    </p:spTree>
    <p:extLst>
      <p:ext uri="{BB962C8B-B14F-4D97-AF65-F5344CB8AC3E}">
        <p14:creationId xmlns:p14="http://schemas.microsoft.com/office/powerpoint/2010/main" val="199261714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8544A-D83D-47F1-95E9-6BAEAE5E9D3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15D32F1-1586-4108-A3FA-F44F14A24346}"/>
              </a:ext>
            </a:extLst>
          </p:cNvPr>
          <p:cNvSpPr>
            <a:spLocks noGrp="1"/>
          </p:cNvSpPr>
          <p:nvPr>
            <p:ph idx="1"/>
          </p:nvPr>
        </p:nvSpPr>
        <p:spPr/>
        <p:txBody>
          <a:bodyPr/>
          <a:lstStyle/>
          <a:p>
            <a:r>
              <a:rPr lang="en-US" dirty="0"/>
              <a:t>Create a procedure which takes input a name of the database and returns the names of the tables inside the database along with the number of records in it</a:t>
            </a:r>
          </a:p>
        </p:txBody>
      </p:sp>
    </p:spTree>
    <p:extLst>
      <p:ext uri="{BB962C8B-B14F-4D97-AF65-F5344CB8AC3E}">
        <p14:creationId xmlns:p14="http://schemas.microsoft.com/office/powerpoint/2010/main" val="345353033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2FDA60-70E8-4A25-AFE1-EFC71878CFB8}"/>
              </a:ext>
            </a:extLst>
          </p:cNvPr>
          <p:cNvGraphicFramePr>
            <a:graphicFrameLocks noChangeAspect="1"/>
          </p:cNvGraphicFramePr>
          <p:nvPr>
            <p:custDataLst>
              <p:tags r:id="rId2"/>
            </p:custDataLst>
            <p:extLst>
              <p:ext uri="{D42A27DB-BD31-4B8C-83A1-F6EECF244321}">
                <p14:modId xmlns:p14="http://schemas.microsoft.com/office/powerpoint/2010/main" val="26766717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5852"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699F6B0D-D9B2-48F3-B73F-B741847B28A7}"/>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0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C3310090-8AF3-4058-9943-C937EFCC3C46}"/>
              </a:ext>
            </a:extLst>
          </p:cNvPr>
          <p:cNvSpPr>
            <a:spLocks noGrp="1"/>
          </p:cNvSpPr>
          <p:nvPr>
            <p:ph type="title"/>
          </p:nvPr>
        </p:nvSpPr>
        <p:spPr>
          <a:xfrm>
            <a:off x="838200" y="365125"/>
            <a:ext cx="9211322" cy="1325563"/>
          </a:xfrm>
        </p:spPr>
        <p:txBody>
          <a:bodyPr vert="horz">
            <a:normAutofit fontScale="90000"/>
          </a:bodyPr>
          <a:lstStyle/>
          <a:p>
            <a:r>
              <a:rPr lang="en-US" dirty="0"/>
              <a:t>Triggers- set of code that gets executed whenever a specific event occurs. Trigger is like a hidden code</a:t>
            </a:r>
          </a:p>
        </p:txBody>
      </p:sp>
      <p:sp>
        <p:nvSpPr>
          <p:cNvPr id="3" name="Content Placeholder 2">
            <a:extLst>
              <a:ext uri="{FF2B5EF4-FFF2-40B4-BE49-F238E27FC236}">
                <a16:creationId xmlns:a16="http://schemas.microsoft.com/office/drawing/2014/main" id="{98F67C05-1D6F-445D-9231-C125F34B4CE1}"/>
              </a:ext>
            </a:extLst>
          </p:cNvPr>
          <p:cNvSpPr>
            <a:spLocks noGrp="1"/>
          </p:cNvSpPr>
          <p:nvPr>
            <p:ph idx="1"/>
          </p:nvPr>
        </p:nvSpPr>
        <p:spPr/>
        <p:txBody>
          <a:bodyPr/>
          <a:lstStyle/>
          <a:p>
            <a:r>
              <a:rPr lang="en-US" dirty="0"/>
              <a:t>Events</a:t>
            </a:r>
          </a:p>
          <a:p>
            <a:pPr lvl="1"/>
            <a:r>
              <a:rPr lang="en-US" dirty="0"/>
              <a:t>DML Commands</a:t>
            </a:r>
          </a:p>
          <a:p>
            <a:pPr lvl="2"/>
            <a:r>
              <a:rPr lang="en-US" dirty="0"/>
              <a:t>Insert, update , delete</a:t>
            </a:r>
          </a:p>
          <a:p>
            <a:pPr lvl="1"/>
            <a:r>
              <a:rPr lang="en-US" dirty="0"/>
              <a:t>Logon Triggers</a:t>
            </a:r>
          </a:p>
          <a:p>
            <a:pPr lvl="1"/>
            <a:r>
              <a:rPr lang="en-US" dirty="0"/>
              <a:t>System Commands</a:t>
            </a:r>
          </a:p>
          <a:p>
            <a:pPr lvl="2"/>
            <a:r>
              <a:rPr lang="en-US" dirty="0"/>
              <a:t>Startup, Shutdown</a:t>
            </a:r>
          </a:p>
          <a:p>
            <a:pPr lvl="1"/>
            <a:r>
              <a:rPr lang="en-US" dirty="0"/>
              <a:t>DDL Commands</a:t>
            </a:r>
          </a:p>
          <a:p>
            <a:pPr lvl="2"/>
            <a:r>
              <a:rPr lang="en-US" dirty="0"/>
              <a:t>Create , Drop, Alter</a:t>
            </a:r>
          </a:p>
          <a:p>
            <a:pPr marL="914400" lvl="2" indent="0">
              <a:buNone/>
            </a:pPr>
            <a:endParaRPr lang="en-US" dirty="0"/>
          </a:p>
        </p:txBody>
      </p:sp>
    </p:spTree>
    <p:extLst>
      <p:ext uri="{BB962C8B-B14F-4D97-AF65-F5344CB8AC3E}">
        <p14:creationId xmlns:p14="http://schemas.microsoft.com/office/powerpoint/2010/main" val="148524445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619A49D7-295C-49B0-96E0-0555CBAEC39D}"/>
              </a:ext>
            </a:extLst>
          </p:cNvPr>
          <p:cNvGraphicFramePr>
            <a:graphicFrameLocks noChangeAspect="1"/>
          </p:cNvGraphicFramePr>
          <p:nvPr>
            <p:custDataLst>
              <p:tags r:id="rId2"/>
            </p:custDataLst>
            <p:extLst>
              <p:ext uri="{D42A27DB-BD31-4B8C-83A1-F6EECF244321}">
                <p14:modId xmlns:p14="http://schemas.microsoft.com/office/powerpoint/2010/main" val="37111724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6873"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C8F8665-6116-46FB-A97E-7998E1EF8552}"/>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945D86A9-6485-4FB6-BBB5-4DD2EAC4EE9C}"/>
              </a:ext>
            </a:extLst>
          </p:cNvPr>
          <p:cNvSpPr>
            <a:spLocks noGrp="1"/>
          </p:cNvSpPr>
          <p:nvPr>
            <p:ph type="title"/>
          </p:nvPr>
        </p:nvSpPr>
        <p:spPr/>
        <p:txBody>
          <a:bodyPr/>
          <a:lstStyle/>
          <a:p>
            <a:r>
              <a:rPr lang="en-US" dirty="0"/>
              <a:t>Usage of Triggers</a:t>
            </a:r>
          </a:p>
        </p:txBody>
      </p:sp>
      <p:sp>
        <p:nvSpPr>
          <p:cNvPr id="3" name="Content Placeholder 2">
            <a:extLst>
              <a:ext uri="{FF2B5EF4-FFF2-40B4-BE49-F238E27FC236}">
                <a16:creationId xmlns:a16="http://schemas.microsoft.com/office/drawing/2014/main" id="{2454CC6D-050A-4B17-B3FC-2B465F48412F}"/>
              </a:ext>
            </a:extLst>
          </p:cNvPr>
          <p:cNvSpPr>
            <a:spLocks noGrp="1"/>
          </p:cNvSpPr>
          <p:nvPr>
            <p:ph idx="1"/>
          </p:nvPr>
        </p:nvSpPr>
        <p:spPr/>
        <p:txBody>
          <a:bodyPr/>
          <a:lstStyle/>
          <a:p>
            <a:r>
              <a:rPr lang="en-US" dirty="0"/>
              <a:t>Auditing</a:t>
            </a:r>
          </a:p>
          <a:p>
            <a:r>
              <a:rPr lang="en-US" dirty="0"/>
              <a:t>Automation</a:t>
            </a:r>
          </a:p>
        </p:txBody>
      </p:sp>
    </p:spTree>
    <p:extLst>
      <p:ext uri="{BB962C8B-B14F-4D97-AF65-F5344CB8AC3E}">
        <p14:creationId xmlns:p14="http://schemas.microsoft.com/office/powerpoint/2010/main" val="3249378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B1599BB-9606-40E5-B6C5-0572A068B888}"/>
              </a:ext>
            </a:extLst>
          </p:cNvPr>
          <p:cNvGraphicFramePr>
            <a:graphicFrameLocks noChangeAspect="1"/>
          </p:cNvGraphicFramePr>
          <p:nvPr>
            <p:custDataLst>
              <p:tags r:id="rId2"/>
            </p:custDataLst>
            <p:extLst>
              <p:ext uri="{D42A27DB-BD31-4B8C-83A1-F6EECF244321}">
                <p14:modId xmlns:p14="http://schemas.microsoft.com/office/powerpoint/2010/main" val="2107407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417" name="think-cell Slide" r:id="rId4" imgW="395" imgH="394" progId="TCLayout.ActiveDocument.1">
                  <p:embed/>
                </p:oleObj>
              </mc:Choice>
              <mc:Fallback>
                <p:oleObj name="think-cell Slide" r:id="rId4" imgW="395" imgH="394"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4DE6A1A7-F56E-46C5-B584-9ABE47FA3334}"/>
              </a:ext>
            </a:extLst>
          </p:cNvPr>
          <p:cNvSpPr>
            <a:spLocks noGrp="1"/>
          </p:cNvSpPr>
          <p:nvPr>
            <p:ph type="title"/>
          </p:nvPr>
        </p:nvSpPr>
        <p:spPr/>
        <p:txBody>
          <a:bodyPr/>
          <a:lstStyle/>
          <a:p>
            <a:r>
              <a:rPr lang="en-US" dirty="0"/>
              <a:t>MySQL</a:t>
            </a:r>
          </a:p>
        </p:txBody>
      </p:sp>
      <p:sp>
        <p:nvSpPr>
          <p:cNvPr id="3" name="Content Placeholder 2">
            <a:extLst>
              <a:ext uri="{FF2B5EF4-FFF2-40B4-BE49-F238E27FC236}">
                <a16:creationId xmlns:a16="http://schemas.microsoft.com/office/drawing/2014/main" id="{B1D23387-150F-4AE4-9995-3E2704CB8009}"/>
              </a:ext>
            </a:extLst>
          </p:cNvPr>
          <p:cNvSpPr>
            <a:spLocks noGrp="1"/>
          </p:cNvSpPr>
          <p:nvPr>
            <p:ph idx="1"/>
          </p:nvPr>
        </p:nvSpPr>
        <p:spPr/>
        <p:txBody>
          <a:bodyPr/>
          <a:lstStyle/>
          <a:p>
            <a:r>
              <a:rPr lang="en-US" dirty="0"/>
              <a:t>Instance of MySQL</a:t>
            </a:r>
          </a:p>
          <a:p>
            <a:pPr lvl="1"/>
            <a:r>
              <a:rPr lang="en-US" dirty="0"/>
              <a:t>System Database</a:t>
            </a:r>
          </a:p>
          <a:p>
            <a:pPr lvl="2"/>
            <a:r>
              <a:rPr lang="en-US" dirty="0"/>
              <a:t>MySQL</a:t>
            </a:r>
          </a:p>
          <a:p>
            <a:pPr lvl="2"/>
            <a:r>
              <a:rPr lang="en-US" dirty="0"/>
              <a:t>Information Schema</a:t>
            </a:r>
          </a:p>
          <a:p>
            <a:pPr lvl="2"/>
            <a:r>
              <a:rPr lang="en-US" dirty="0"/>
              <a:t>Performance Schema</a:t>
            </a:r>
          </a:p>
          <a:p>
            <a:pPr lvl="2"/>
            <a:r>
              <a:rPr lang="en-US" dirty="0"/>
              <a:t>Sys</a:t>
            </a:r>
          </a:p>
          <a:p>
            <a:pPr lvl="1"/>
            <a:r>
              <a:rPr lang="en-US" dirty="0"/>
              <a:t>User Databases</a:t>
            </a:r>
          </a:p>
          <a:p>
            <a:pPr lvl="2"/>
            <a:r>
              <a:rPr lang="en-US" dirty="0" err="1"/>
              <a:t>Sakila</a:t>
            </a:r>
            <a:endParaRPr lang="en-US" dirty="0"/>
          </a:p>
          <a:p>
            <a:pPr lvl="2"/>
            <a:r>
              <a:rPr lang="en-US" dirty="0"/>
              <a:t>Your database for your applications</a:t>
            </a:r>
          </a:p>
        </p:txBody>
      </p:sp>
    </p:spTree>
    <p:extLst>
      <p:ext uri="{BB962C8B-B14F-4D97-AF65-F5344CB8AC3E}">
        <p14:creationId xmlns:p14="http://schemas.microsoft.com/office/powerpoint/2010/main" val="3757006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AA7D4C86-6317-46F4-A59F-E5AC6B36D69D}"/>
              </a:ext>
            </a:extLst>
          </p:cNvPr>
          <p:cNvGraphicFramePr>
            <a:graphicFrameLocks noChangeAspect="1"/>
          </p:cNvGraphicFramePr>
          <p:nvPr>
            <p:custDataLst>
              <p:tags r:id="rId2"/>
            </p:custDataLst>
            <p:extLst>
              <p:ext uri="{D42A27DB-BD31-4B8C-83A1-F6EECF244321}">
                <p14:modId xmlns:p14="http://schemas.microsoft.com/office/powerpoint/2010/main" val="7814290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8911"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47C94837-49A7-469C-B412-912CE9A6D2D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74AD5C16-CA53-4229-9093-AC51FC8EF03A}"/>
              </a:ext>
            </a:extLst>
          </p:cNvPr>
          <p:cNvSpPr>
            <a:spLocks noGrp="1"/>
          </p:cNvSpPr>
          <p:nvPr>
            <p:ph type="title"/>
          </p:nvPr>
        </p:nvSpPr>
        <p:spPr/>
        <p:txBody>
          <a:bodyPr/>
          <a:lstStyle/>
          <a:p>
            <a:r>
              <a:rPr lang="en-US" dirty="0"/>
              <a:t>Indexes- are objects which are used to optimize search</a:t>
            </a:r>
          </a:p>
        </p:txBody>
      </p:sp>
      <p:sp>
        <p:nvSpPr>
          <p:cNvPr id="3" name="Content Placeholder 2">
            <a:extLst>
              <a:ext uri="{FF2B5EF4-FFF2-40B4-BE49-F238E27FC236}">
                <a16:creationId xmlns:a16="http://schemas.microsoft.com/office/drawing/2014/main" id="{18B509AA-1804-4D69-8D71-1F15F27003BB}"/>
              </a:ext>
            </a:extLst>
          </p:cNvPr>
          <p:cNvSpPr>
            <a:spLocks noGrp="1"/>
          </p:cNvSpPr>
          <p:nvPr>
            <p:ph idx="1"/>
          </p:nvPr>
        </p:nvSpPr>
        <p:spPr/>
        <p:txBody>
          <a:bodyPr/>
          <a:lstStyle/>
          <a:p>
            <a:r>
              <a:rPr lang="en-US" dirty="0"/>
              <a:t>ROWID- is the physical address of the row. It is available to read in Oracle but not in MySQL</a:t>
            </a:r>
          </a:p>
          <a:p>
            <a:r>
              <a:rPr lang="en-US" dirty="0"/>
              <a:t>ROWNUM-it is a sequential number assigned to result set</a:t>
            </a:r>
          </a:p>
        </p:txBody>
      </p:sp>
    </p:spTree>
    <p:extLst>
      <p:ext uri="{BB962C8B-B14F-4D97-AF65-F5344CB8AC3E}">
        <p14:creationId xmlns:p14="http://schemas.microsoft.com/office/powerpoint/2010/main" val="302360425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EDB3ED0-598C-4730-8AAB-318BAA7BDDD3}"/>
              </a:ext>
            </a:extLst>
          </p:cNvPr>
          <p:cNvGraphicFramePr>
            <a:graphicFrameLocks noChangeAspect="1"/>
          </p:cNvGraphicFramePr>
          <p:nvPr>
            <p:custDataLst>
              <p:tags r:id="rId2"/>
            </p:custDataLst>
            <p:extLst>
              <p:ext uri="{D42A27DB-BD31-4B8C-83A1-F6EECF244321}">
                <p14:modId xmlns:p14="http://schemas.microsoft.com/office/powerpoint/2010/main" val="12071691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7898"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a:extLst>
              <a:ext uri="{FF2B5EF4-FFF2-40B4-BE49-F238E27FC236}">
                <a16:creationId xmlns:a16="http://schemas.microsoft.com/office/drawing/2014/main" id="{F9E6666B-1F7A-44CE-9F62-2897223CB3B4}"/>
              </a:ext>
            </a:extLst>
          </p:cNvPr>
          <p:cNvSpPr/>
          <p:nvPr/>
        </p:nvSpPr>
        <p:spPr>
          <a:xfrm>
            <a:off x="-1219200" y="257175"/>
            <a:ext cx="1495425"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1,a1,100,1</a:t>
            </a:r>
          </a:p>
          <a:p>
            <a:pPr algn="ctr"/>
            <a:r>
              <a:rPr lang="en-US" dirty="0"/>
              <a:t>2,a2,300,2</a:t>
            </a:r>
          </a:p>
          <a:p>
            <a:pPr algn="ctr"/>
            <a:r>
              <a:rPr lang="en-US" dirty="0"/>
              <a:t>3,a3,400,3</a:t>
            </a:r>
          </a:p>
          <a:p>
            <a:pPr algn="ctr"/>
            <a:r>
              <a:rPr lang="en-US" dirty="0"/>
              <a:t>4,a4,500,3</a:t>
            </a:r>
          </a:p>
        </p:txBody>
      </p:sp>
      <p:sp>
        <p:nvSpPr>
          <p:cNvPr id="6" name="Rectangle 5">
            <a:extLst>
              <a:ext uri="{FF2B5EF4-FFF2-40B4-BE49-F238E27FC236}">
                <a16:creationId xmlns:a16="http://schemas.microsoft.com/office/drawing/2014/main" id="{6EED2BCE-2686-4AA9-A03E-FC4E150A8DBD}"/>
              </a:ext>
            </a:extLst>
          </p:cNvPr>
          <p:cNvSpPr/>
          <p:nvPr/>
        </p:nvSpPr>
        <p:spPr>
          <a:xfrm>
            <a:off x="581025" y="257175"/>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a:p>
            <a:pPr algn="ctr"/>
            <a:r>
              <a:rPr lang="en-US" dirty="0"/>
              <a:t>30</a:t>
            </a:r>
          </a:p>
          <a:p>
            <a:pPr algn="ctr"/>
            <a:r>
              <a:rPr lang="en-US" dirty="0"/>
              <a:t>40</a:t>
            </a:r>
          </a:p>
          <a:p>
            <a:pPr algn="ctr"/>
            <a:r>
              <a:rPr lang="en-US" dirty="0"/>
              <a:t>41</a:t>
            </a:r>
          </a:p>
        </p:txBody>
      </p:sp>
      <p:sp>
        <p:nvSpPr>
          <p:cNvPr id="7" name="Rectangle 6">
            <a:extLst>
              <a:ext uri="{FF2B5EF4-FFF2-40B4-BE49-F238E27FC236}">
                <a16:creationId xmlns:a16="http://schemas.microsoft.com/office/drawing/2014/main" id="{388A2C3B-98CA-4FCF-A871-4369475EE47F}"/>
              </a:ext>
            </a:extLst>
          </p:cNvPr>
          <p:cNvSpPr/>
          <p:nvPr/>
        </p:nvSpPr>
        <p:spPr>
          <a:xfrm>
            <a:off x="2076450" y="257175"/>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21</a:t>
            </a:r>
          </a:p>
          <a:p>
            <a:pPr algn="ctr"/>
            <a:r>
              <a:rPr lang="en-US" dirty="0"/>
              <a:t>22</a:t>
            </a:r>
          </a:p>
          <a:p>
            <a:pPr algn="ctr"/>
            <a:r>
              <a:rPr lang="en-US" dirty="0"/>
              <a:t>23</a:t>
            </a:r>
          </a:p>
          <a:p>
            <a:pPr algn="ctr"/>
            <a:r>
              <a:rPr lang="en-US" dirty="0"/>
              <a:t>24</a:t>
            </a:r>
          </a:p>
        </p:txBody>
      </p:sp>
      <p:sp>
        <p:nvSpPr>
          <p:cNvPr id="8" name="Rectangle 7">
            <a:extLst>
              <a:ext uri="{FF2B5EF4-FFF2-40B4-BE49-F238E27FC236}">
                <a16:creationId xmlns:a16="http://schemas.microsoft.com/office/drawing/2014/main" id="{7C350303-8077-4444-BB8C-971812885AF0}"/>
              </a:ext>
            </a:extLst>
          </p:cNvPr>
          <p:cNvSpPr/>
          <p:nvPr/>
        </p:nvSpPr>
        <p:spPr>
          <a:xfrm>
            <a:off x="3524250" y="257175"/>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41</a:t>
            </a:r>
          </a:p>
          <a:p>
            <a:pPr algn="ctr"/>
            <a:r>
              <a:rPr lang="en-US" dirty="0"/>
              <a:t>42</a:t>
            </a:r>
          </a:p>
          <a:p>
            <a:pPr algn="ctr"/>
            <a:r>
              <a:rPr lang="en-US" dirty="0"/>
              <a:t>43,a43,600,4</a:t>
            </a:r>
          </a:p>
          <a:p>
            <a:pPr algn="ctr"/>
            <a:r>
              <a:rPr lang="en-US" dirty="0"/>
              <a:t>44</a:t>
            </a:r>
          </a:p>
        </p:txBody>
      </p:sp>
      <p:sp>
        <p:nvSpPr>
          <p:cNvPr id="9" name="Rectangle 8">
            <a:extLst>
              <a:ext uri="{FF2B5EF4-FFF2-40B4-BE49-F238E27FC236}">
                <a16:creationId xmlns:a16="http://schemas.microsoft.com/office/drawing/2014/main" id="{17BCCAA6-C194-4FDE-9F27-4AEAB57A8497}"/>
              </a:ext>
            </a:extLst>
          </p:cNvPr>
          <p:cNvSpPr/>
          <p:nvPr/>
        </p:nvSpPr>
        <p:spPr>
          <a:xfrm>
            <a:off x="4819650" y="257175"/>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51</a:t>
            </a:r>
          </a:p>
          <a:p>
            <a:pPr algn="ctr"/>
            <a:r>
              <a:rPr lang="en-US" dirty="0"/>
              <a:t>52</a:t>
            </a:r>
          </a:p>
          <a:p>
            <a:pPr algn="ctr"/>
            <a:r>
              <a:rPr lang="en-US" dirty="0"/>
              <a:t>53</a:t>
            </a:r>
          </a:p>
          <a:p>
            <a:pPr algn="ctr"/>
            <a:r>
              <a:rPr lang="en-US" dirty="0"/>
              <a:t>54</a:t>
            </a:r>
          </a:p>
        </p:txBody>
      </p:sp>
      <p:sp>
        <p:nvSpPr>
          <p:cNvPr id="10" name="Rectangle 9">
            <a:extLst>
              <a:ext uri="{FF2B5EF4-FFF2-40B4-BE49-F238E27FC236}">
                <a16:creationId xmlns:a16="http://schemas.microsoft.com/office/drawing/2014/main" id="{EECFAA26-3E39-42AF-82A3-3932F9B7517D}"/>
              </a:ext>
            </a:extLst>
          </p:cNvPr>
          <p:cNvSpPr/>
          <p:nvPr/>
        </p:nvSpPr>
        <p:spPr>
          <a:xfrm>
            <a:off x="6267450" y="257175"/>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61</a:t>
            </a:r>
          </a:p>
          <a:p>
            <a:pPr algn="ctr"/>
            <a:r>
              <a:rPr lang="en-US" dirty="0"/>
              <a:t>62</a:t>
            </a:r>
          </a:p>
          <a:p>
            <a:pPr algn="ctr"/>
            <a:r>
              <a:rPr lang="en-US" dirty="0"/>
              <a:t>63</a:t>
            </a:r>
          </a:p>
          <a:p>
            <a:pPr algn="ctr"/>
            <a:r>
              <a:rPr lang="en-US" dirty="0"/>
              <a:t>64</a:t>
            </a:r>
          </a:p>
        </p:txBody>
      </p:sp>
      <p:sp>
        <p:nvSpPr>
          <p:cNvPr id="11" name="Rectangle 10">
            <a:extLst>
              <a:ext uri="{FF2B5EF4-FFF2-40B4-BE49-F238E27FC236}">
                <a16:creationId xmlns:a16="http://schemas.microsoft.com/office/drawing/2014/main" id="{AABFB49A-2C1F-4E0C-BCF1-0E4242E9C131}"/>
              </a:ext>
            </a:extLst>
          </p:cNvPr>
          <p:cNvSpPr/>
          <p:nvPr/>
        </p:nvSpPr>
        <p:spPr>
          <a:xfrm>
            <a:off x="7610475" y="257175"/>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57</a:t>
            </a:r>
          </a:p>
          <a:p>
            <a:pPr algn="ctr"/>
            <a:r>
              <a:rPr lang="en-US" dirty="0"/>
              <a:t>58</a:t>
            </a:r>
          </a:p>
          <a:p>
            <a:pPr algn="ctr"/>
            <a:r>
              <a:rPr lang="en-US" dirty="0"/>
              <a:t>59</a:t>
            </a:r>
          </a:p>
          <a:p>
            <a:pPr algn="ctr"/>
            <a:r>
              <a:rPr lang="en-US" dirty="0"/>
              <a:t>60</a:t>
            </a:r>
          </a:p>
        </p:txBody>
      </p:sp>
      <p:sp>
        <p:nvSpPr>
          <p:cNvPr id="12" name="Rectangle 11">
            <a:extLst>
              <a:ext uri="{FF2B5EF4-FFF2-40B4-BE49-F238E27FC236}">
                <a16:creationId xmlns:a16="http://schemas.microsoft.com/office/drawing/2014/main" id="{89CFC76D-CFDE-4456-BAB3-797E27047458}"/>
              </a:ext>
            </a:extLst>
          </p:cNvPr>
          <p:cNvSpPr/>
          <p:nvPr/>
        </p:nvSpPr>
        <p:spPr>
          <a:xfrm>
            <a:off x="9058275" y="257175"/>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81</a:t>
            </a:r>
          </a:p>
          <a:p>
            <a:pPr algn="ctr"/>
            <a:r>
              <a:rPr lang="en-US" dirty="0"/>
              <a:t>82</a:t>
            </a:r>
          </a:p>
          <a:p>
            <a:pPr algn="ctr"/>
            <a:r>
              <a:rPr lang="en-US" dirty="0"/>
              <a:t>83</a:t>
            </a:r>
          </a:p>
          <a:p>
            <a:pPr algn="ctr"/>
            <a:r>
              <a:rPr lang="en-US" dirty="0"/>
              <a:t>84</a:t>
            </a:r>
          </a:p>
        </p:txBody>
      </p:sp>
      <p:sp>
        <p:nvSpPr>
          <p:cNvPr id="13" name="Rectangle 12">
            <a:extLst>
              <a:ext uri="{FF2B5EF4-FFF2-40B4-BE49-F238E27FC236}">
                <a16:creationId xmlns:a16="http://schemas.microsoft.com/office/drawing/2014/main" id="{196E61AF-5074-4F3D-9BFC-332EAF6D940B}"/>
              </a:ext>
            </a:extLst>
          </p:cNvPr>
          <p:cNvSpPr/>
          <p:nvPr/>
        </p:nvSpPr>
        <p:spPr>
          <a:xfrm>
            <a:off x="10506075" y="257175"/>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90</a:t>
            </a:r>
          </a:p>
          <a:p>
            <a:pPr algn="ctr"/>
            <a:r>
              <a:rPr lang="en-US" dirty="0"/>
              <a:t>91</a:t>
            </a:r>
          </a:p>
          <a:p>
            <a:pPr algn="ctr"/>
            <a:r>
              <a:rPr lang="en-US" dirty="0"/>
              <a:t>92</a:t>
            </a:r>
          </a:p>
          <a:p>
            <a:pPr algn="ctr"/>
            <a:r>
              <a:rPr lang="en-US" dirty="0"/>
              <a:t>93</a:t>
            </a:r>
          </a:p>
        </p:txBody>
      </p:sp>
      <p:sp>
        <p:nvSpPr>
          <p:cNvPr id="14" name="Rectangle 13">
            <a:extLst>
              <a:ext uri="{FF2B5EF4-FFF2-40B4-BE49-F238E27FC236}">
                <a16:creationId xmlns:a16="http://schemas.microsoft.com/office/drawing/2014/main" id="{3A7F6493-1797-4FF4-8C99-B4D0E543331C}"/>
              </a:ext>
            </a:extLst>
          </p:cNvPr>
          <p:cNvSpPr/>
          <p:nvPr/>
        </p:nvSpPr>
        <p:spPr>
          <a:xfrm>
            <a:off x="11953875" y="257175"/>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76</a:t>
            </a:r>
          </a:p>
          <a:p>
            <a:pPr algn="ctr"/>
            <a:r>
              <a:rPr lang="en-US" dirty="0"/>
              <a:t>77</a:t>
            </a:r>
          </a:p>
          <a:p>
            <a:pPr algn="ctr"/>
            <a:r>
              <a:rPr lang="en-US" dirty="0"/>
              <a:t>78</a:t>
            </a:r>
          </a:p>
          <a:p>
            <a:pPr algn="ctr"/>
            <a:r>
              <a:rPr lang="en-US" dirty="0"/>
              <a:t>79</a:t>
            </a:r>
          </a:p>
        </p:txBody>
      </p:sp>
      <p:sp>
        <p:nvSpPr>
          <p:cNvPr id="15" name="Rectangle 14">
            <a:extLst>
              <a:ext uri="{FF2B5EF4-FFF2-40B4-BE49-F238E27FC236}">
                <a16:creationId xmlns:a16="http://schemas.microsoft.com/office/drawing/2014/main" id="{8290AE5A-0F2C-4846-99A6-5C2FC1FA07CB}"/>
              </a:ext>
            </a:extLst>
          </p:cNvPr>
          <p:cNvSpPr/>
          <p:nvPr/>
        </p:nvSpPr>
        <p:spPr>
          <a:xfrm>
            <a:off x="-952500" y="5086350"/>
            <a:ext cx="1162050" cy="151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1,RID</a:t>
            </a:r>
          </a:p>
          <a:p>
            <a:pPr algn="ctr"/>
            <a:r>
              <a:rPr lang="en-US" dirty="0"/>
              <a:t>2,RID</a:t>
            </a:r>
          </a:p>
          <a:p>
            <a:pPr algn="ctr"/>
            <a:r>
              <a:rPr lang="en-US" dirty="0"/>
              <a:t>3,RID</a:t>
            </a:r>
          </a:p>
          <a:p>
            <a:pPr algn="ctr"/>
            <a:r>
              <a:rPr lang="en-US" dirty="0"/>
              <a:t>4,RID</a:t>
            </a:r>
          </a:p>
        </p:txBody>
      </p:sp>
      <p:sp>
        <p:nvSpPr>
          <p:cNvPr id="16" name="Rectangle 15">
            <a:extLst>
              <a:ext uri="{FF2B5EF4-FFF2-40B4-BE49-F238E27FC236}">
                <a16:creationId xmlns:a16="http://schemas.microsoft.com/office/drawing/2014/main" id="{2AB7FF52-ACD8-4FBB-A966-B181BFF168FC}"/>
              </a:ext>
            </a:extLst>
          </p:cNvPr>
          <p:cNvSpPr/>
          <p:nvPr/>
        </p:nvSpPr>
        <p:spPr>
          <a:xfrm>
            <a:off x="695325" y="5086349"/>
            <a:ext cx="1162050" cy="151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10,RID</a:t>
            </a:r>
          </a:p>
          <a:p>
            <a:pPr algn="ctr"/>
            <a:r>
              <a:rPr lang="en-US" dirty="0"/>
              <a:t>21,RID</a:t>
            </a:r>
          </a:p>
          <a:p>
            <a:pPr algn="ctr"/>
            <a:r>
              <a:rPr lang="en-US" dirty="0"/>
              <a:t>22,RID</a:t>
            </a:r>
          </a:p>
          <a:p>
            <a:pPr algn="ctr"/>
            <a:r>
              <a:rPr lang="en-US" dirty="0"/>
              <a:t>23,RID</a:t>
            </a:r>
          </a:p>
        </p:txBody>
      </p:sp>
      <p:sp>
        <p:nvSpPr>
          <p:cNvPr id="17" name="Rectangle 16">
            <a:extLst>
              <a:ext uri="{FF2B5EF4-FFF2-40B4-BE49-F238E27FC236}">
                <a16:creationId xmlns:a16="http://schemas.microsoft.com/office/drawing/2014/main" id="{3D8DBC4F-E2FC-4B5C-B160-345FEAA7504B}"/>
              </a:ext>
            </a:extLst>
          </p:cNvPr>
          <p:cNvSpPr/>
          <p:nvPr/>
        </p:nvSpPr>
        <p:spPr>
          <a:xfrm>
            <a:off x="2057400" y="5067331"/>
            <a:ext cx="1162050" cy="151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24,RID</a:t>
            </a:r>
          </a:p>
          <a:p>
            <a:pPr algn="ctr"/>
            <a:r>
              <a:rPr lang="en-US" dirty="0"/>
              <a:t>30,RID</a:t>
            </a:r>
          </a:p>
          <a:p>
            <a:pPr algn="ctr"/>
            <a:r>
              <a:rPr lang="en-US" dirty="0"/>
              <a:t>40,RID</a:t>
            </a:r>
          </a:p>
          <a:p>
            <a:pPr algn="ctr"/>
            <a:r>
              <a:rPr lang="en-US" dirty="0"/>
              <a:t>41,RID</a:t>
            </a:r>
          </a:p>
        </p:txBody>
      </p:sp>
      <p:sp>
        <p:nvSpPr>
          <p:cNvPr id="18" name="Rectangle 17">
            <a:extLst>
              <a:ext uri="{FF2B5EF4-FFF2-40B4-BE49-F238E27FC236}">
                <a16:creationId xmlns:a16="http://schemas.microsoft.com/office/drawing/2014/main" id="{BEAE90F2-B2F9-4A26-8F8A-BD6CE91E08A9}"/>
              </a:ext>
            </a:extLst>
          </p:cNvPr>
          <p:cNvSpPr/>
          <p:nvPr/>
        </p:nvSpPr>
        <p:spPr>
          <a:xfrm>
            <a:off x="3724275" y="5086348"/>
            <a:ext cx="1162050" cy="151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41,RID2</a:t>
            </a:r>
          </a:p>
          <a:p>
            <a:pPr algn="ctr"/>
            <a:r>
              <a:rPr lang="en-US" dirty="0"/>
              <a:t>42,RID</a:t>
            </a:r>
          </a:p>
          <a:p>
            <a:pPr algn="ctr"/>
            <a:r>
              <a:rPr lang="en-US" dirty="0"/>
              <a:t>43,RID</a:t>
            </a:r>
          </a:p>
          <a:p>
            <a:pPr algn="ctr"/>
            <a:r>
              <a:rPr lang="en-US" dirty="0"/>
              <a:t>44,RID</a:t>
            </a:r>
          </a:p>
        </p:txBody>
      </p:sp>
      <p:sp>
        <p:nvSpPr>
          <p:cNvPr id="19" name="Rectangle 18">
            <a:extLst>
              <a:ext uri="{FF2B5EF4-FFF2-40B4-BE49-F238E27FC236}">
                <a16:creationId xmlns:a16="http://schemas.microsoft.com/office/drawing/2014/main" id="{A82E6C32-D3FA-4921-ADAF-D3B161D9E982}"/>
              </a:ext>
            </a:extLst>
          </p:cNvPr>
          <p:cNvSpPr/>
          <p:nvPr/>
        </p:nvSpPr>
        <p:spPr>
          <a:xfrm>
            <a:off x="5267325" y="5086349"/>
            <a:ext cx="1162050" cy="151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51,RID</a:t>
            </a:r>
          </a:p>
          <a:p>
            <a:pPr algn="ctr"/>
            <a:r>
              <a:rPr lang="en-US" dirty="0"/>
              <a:t>52,RID</a:t>
            </a:r>
          </a:p>
          <a:p>
            <a:pPr algn="ctr"/>
            <a:r>
              <a:rPr lang="en-US" dirty="0"/>
              <a:t>53,RID</a:t>
            </a:r>
          </a:p>
          <a:p>
            <a:pPr algn="ctr"/>
            <a:r>
              <a:rPr lang="en-US" dirty="0"/>
              <a:t>54,RID</a:t>
            </a:r>
          </a:p>
        </p:txBody>
      </p:sp>
      <p:sp>
        <p:nvSpPr>
          <p:cNvPr id="20" name="Rectangle 19">
            <a:extLst>
              <a:ext uri="{FF2B5EF4-FFF2-40B4-BE49-F238E27FC236}">
                <a16:creationId xmlns:a16="http://schemas.microsoft.com/office/drawing/2014/main" id="{AE6F338E-E823-4908-B429-DF63618CE4B6}"/>
              </a:ext>
            </a:extLst>
          </p:cNvPr>
          <p:cNvSpPr/>
          <p:nvPr/>
        </p:nvSpPr>
        <p:spPr>
          <a:xfrm>
            <a:off x="6915150" y="5086348"/>
            <a:ext cx="1162050" cy="151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57,RID</a:t>
            </a:r>
          </a:p>
          <a:p>
            <a:pPr algn="ctr"/>
            <a:r>
              <a:rPr lang="en-US" dirty="0"/>
              <a:t>58,RID</a:t>
            </a:r>
          </a:p>
          <a:p>
            <a:pPr algn="ctr"/>
            <a:r>
              <a:rPr lang="en-US" dirty="0"/>
              <a:t>59,RID</a:t>
            </a:r>
          </a:p>
          <a:p>
            <a:pPr algn="ctr"/>
            <a:r>
              <a:rPr lang="en-US" dirty="0"/>
              <a:t>60,RID</a:t>
            </a:r>
          </a:p>
        </p:txBody>
      </p:sp>
      <p:sp>
        <p:nvSpPr>
          <p:cNvPr id="21" name="Rectangle 20">
            <a:extLst>
              <a:ext uri="{FF2B5EF4-FFF2-40B4-BE49-F238E27FC236}">
                <a16:creationId xmlns:a16="http://schemas.microsoft.com/office/drawing/2014/main" id="{53D8CE10-6609-483A-BE08-4189CC122BFA}"/>
              </a:ext>
            </a:extLst>
          </p:cNvPr>
          <p:cNvSpPr/>
          <p:nvPr/>
        </p:nvSpPr>
        <p:spPr>
          <a:xfrm>
            <a:off x="8277225" y="5086348"/>
            <a:ext cx="1162050" cy="151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61,RID</a:t>
            </a:r>
          </a:p>
          <a:p>
            <a:pPr algn="ctr"/>
            <a:r>
              <a:rPr lang="en-US" dirty="0"/>
              <a:t>62,RID</a:t>
            </a:r>
          </a:p>
          <a:p>
            <a:pPr algn="ctr"/>
            <a:r>
              <a:rPr lang="en-US" dirty="0"/>
              <a:t>63,RID</a:t>
            </a:r>
          </a:p>
          <a:p>
            <a:pPr algn="ctr"/>
            <a:r>
              <a:rPr lang="en-US" dirty="0"/>
              <a:t>64,RID</a:t>
            </a:r>
          </a:p>
        </p:txBody>
      </p:sp>
      <p:sp>
        <p:nvSpPr>
          <p:cNvPr id="22" name="Rectangle 21">
            <a:extLst>
              <a:ext uri="{FF2B5EF4-FFF2-40B4-BE49-F238E27FC236}">
                <a16:creationId xmlns:a16="http://schemas.microsoft.com/office/drawing/2014/main" id="{64C64153-F061-4904-92E1-CA5A5B7C2954}"/>
              </a:ext>
            </a:extLst>
          </p:cNvPr>
          <p:cNvSpPr/>
          <p:nvPr/>
        </p:nvSpPr>
        <p:spPr>
          <a:xfrm>
            <a:off x="9925050" y="5086347"/>
            <a:ext cx="1162050" cy="151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76,RID</a:t>
            </a:r>
          </a:p>
          <a:p>
            <a:pPr algn="ctr"/>
            <a:r>
              <a:rPr lang="en-US" dirty="0"/>
              <a:t>77,RID</a:t>
            </a:r>
          </a:p>
          <a:p>
            <a:pPr algn="ctr"/>
            <a:r>
              <a:rPr lang="en-US" dirty="0"/>
              <a:t>78,RID</a:t>
            </a:r>
          </a:p>
          <a:p>
            <a:pPr algn="ctr"/>
            <a:r>
              <a:rPr lang="en-US" dirty="0"/>
              <a:t>79,RID</a:t>
            </a:r>
          </a:p>
        </p:txBody>
      </p:sp>
      <p:sp>
        <p:nvSpPr>
          <p:cNvPr id="23" name="Rectangle 22">
            <a:extLst>
              <a:ext uri="{FF2B5EF4-FFF2-40B4-BE49-F238E27FC236}">
                <a16:creationId xmlns:a16="http://schemas.microsoft.com/office/drawing/2014/main" id="{3F0FB851-FCB5-495B-897B-5EF889BEA815}"/>
              </a:ext>
            </a:extLst>
          </p:cNvPr>
          <p:cNvSpPr/>
          <p:nvPr/>
        </p:nvSpPr>
        <p:spPr>
          <a:xfrm>
            <a:off x="11287125" y="5086347"/>
            <a:ext cx="1162050" cy="151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81,RID</a:t>
            </a:r>
          </a:p>
          <a:p>
            <a:pPr algn="ctr"/>
            <a:r>
              <a:rPr lang="en-US" dirty="0"/>
              <a:t>82,RID</a:t>
            </a:r>
          </a:p>
          <a:p>
            <a:pPr algn="ctr"/>
            <a:r>
              <a:rPr lang="en-US" dirty="0"/>
              <a:t>83,RID</a:t>
            </a:r>
          </a:p>
          <a:p>
            <a:pPr algn="ctr"/>
            <a:r>
              <a:rPr lang="en-US" dirty="0"/>
              <a:t>84,RID</a:t>
            </a:r>
          </a:p>
        </p:txBody>
      </p:sp>
      <p:sp>
        <p:nvSpPr>
          <p:cNvPr id="24" name="Rectangle 23">
            <a:extLst>
              <a:ext uri="{FF2B5EF4-FFF2-40B4-BE49-F238E27FC236}">
                <a16:creationId xmlns:a16="http://schemas.microsoft.com/office/drawing/2014/main" id="{F39EA67F-8AA6-4CE8-90B0-3ACF68A89C4A}"/>
              </a:ext>
            </a:extLst>
          </p:cNvPr>
          <p:cNvSpPr/>
          <p:nvPr/>
        </p:nvSpPr>
        <p:spPr>
          <a:xfrm>
            <a:off x="12934950" y="5086346"/>
            <a:ext cx="1162050" cy="151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90,RID</a:t>
            </a:r>
          </a:p>
          <a:p>
            <a:pPr algn="ctr"/>
            <a:r>
              <a:rPr lang="en-US" dirty="0"/>
              <a:t>91,RID</a:t>
            </a:r>
          </a:p>
          <a:p>
            <a:pPr algn="ctr"/>
            <a:r>
              <a:rPr lang="en-US" dirty="0"/>
              <a:t>92,RID</a:t>
            </a:r>
          </a:p>
          <a:p>
            <a:pPr algn="ctr"/>
            <a:r>
              <a:rPr lang="en-US" dirty="0"/>
              <a:t>93,RID</a:t>
            </a:r>
          </a:p>
        </p:txBody>
      </p:sp>
      <p:cxnSp>
        <p:nvCxnSpPr>
          <p:cNvPr id="26" name="Straight Arrow Connector 25">
            <a:extLst>
              <a:ext uri="{FF2B5EF4-FFF2-40B4-BE49-F238E27FC236}">
                <a16:creationId xmlns:a16="http://schemas.microsoft.com/office/drawing/2014/main" id="{7144A918-B418-4364-A734-A9E452D0F932}"/>
              </a:ext>
            </a:extLst>
          </p:cNvPr>
          <p:cNvCxnSpPr/>
          <p:nvPr/>
        </p:nvCxnSpPr>
        <p:spPr>
          <a:xfrm>
            <a:off x="276225" y="5416826"/>
            <a:ext cx="3667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D684147-2C7B-4F80-8677-F2C37133061C}"/>
              </a:ext>
            </a:extLst>
          </p:cNvPr>
          <p:cNvCxnSpPr/>
          <p:nvPr/>
        </p:nvCxnSpPr>
        <p:spPr>
          <a:xfrm flipH="1">
            <a:off x="209550" y="6172200"/>
            <a:ext cx="3714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60B2809-AFCF-480F-B55B-F1BED080BDDD}"/>
              </a:ext>
            </a:extLst>
          </p:cNvPr>
          <p:cNvCxnSpPr/>
          <p:nvPr/>
        </p:nvCxnSpPr>
        <p:spPr>
          <a:xfrm>
            <a:off x="1724025" y="5599043"/>
            <a:ext cx="3667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8002D32-E1CD-4DCA-91D3-0CB3C6AA59DA}"/>
              </a:ext>
            </a:extLst>
          </p:cNvPr>
          <p:cNvCxnSpPr/>
          <p:nvPr/>
        </p:nvCxnSpPr>
        <p:spPr>
          <a:xfrm flipH="1">
            <a:off x="1657350" y="6354417"/>
            <a:ext cx="3714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1094F3C-E3F8-420E-A2CF-1BEB9CC3DC8F}"/>
              </a:ext>
            </a:extLst>
          </p:cNvPr>
          <p:cNvCxnSpPr/>
          <p:nvPr/>
        </p:nvCxnSpPr>
        <p:spPr>
          <a:xfrm>
            <a:off x="3357563" y="5536095"/>
            <a:ext cx="3667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4F7965D-28BF-45F0-AA88-61573380D6F4}"/>
              </a:ext>
            </a:extLst>
          </p:cNvPr>
          <p:cNvCxnSpPr/>
          <p:nvPr/>
        </p:nvCxnSpPr>
        <p:spPr>
          <a:xfrm flipH="1">
            <a:off x="3290888" y="6291469"/>
            <a:ext cx="3714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639FC16-27EC-40F7-BD71-7EA5C79298DE}"/>
              </a:ext>
            </a:extLst>
          </p:cNvPr>
          <p:cNvCxnSpPr/>
          <p:nvPr/>
        </p:nvCxnSpPr>
        <p:spPr>
          <a:xfrm>
            <a:off x="4886325" y="5599043"/>
            <a:ext cx="3667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6FBC782-786F-4AA9-8BB4-E47A201524CD}"/>
              </a:ext>
            </a:extLst>
          </p:cNvPr>
          <p:cNvCxnSpPr/>
          <p:nvPr/>
        </p:nvCxnSpPr>
        <p:spPr>
          <a:xfrm flipH="1">
            <a:off x="4819650" y="6354417"/>
            <a:ext cx="3714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56E4617-B5DE-40CF-8CC4-48B583E682E9}"/>
              </a:ext>
            </a:extLst>
          </p:cNvPr>
          <p:cNvCxnSpPr/>
          <p:nvPr/>
        </p:nvCxnSpPr>
        <p:spPr>
          <a:xfrm>
            <a:off x="6548438" y="5536095"/>
            <a:ext cx="3667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6284843-670B-48AA-BE7C-AB1ECF043458}"/>
              </a:ext>
            </a:extLst>
          </p:cNvPr>
          <p:cNvCxnSpPr/>
          <p:nvPr/>
        </p:nvCxnSpPr>
        <p:spPr>
          <a:xfrm flipH="1">
            <a:off x="6481763" y="6291469"/>
            <a:ext cx="3714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C629FA7-9C30-4F09-97A6-853A6F7BF1D6}"/>
              </a:ext>
            </a:extLst>
          </p:cNvPr>
          <p:cNvCxnSpPr/>
          <p:nvPr/>
        </p:nvCxnSpPr>
        <p:spPr>
          <a:xfrm>
            <a:off x="8093869" y="5509590"/>
            <a:ext cx="3667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CB7870A1-6889-4C23-9129-856844197E03}"/>
              </a:ext>
            </a:extLst>
          </p:cNvPr>
          <p:cNvCxnSpPr/>
          <p:nvPr/>
        </p:nvCxnSpPr>
        <p:spPr>
          <a:xfrm flipH="1">
            <a:off x="8027194" y="6264964"/>
            <a:ext cx="3714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A78BD17C-B576-44E1-8B12-DA4EF1B7883F}"/>
              </a:ext>
            </a:extLst>
          </p:cNvPr>
          <p:cNvCxnSpPr/>
          <p:nvPr/>
        </p:nvCxnSpPr>
        <p:spPr>
          <a:xfrm>
            <a:off x="9558338" y="5671929"/>
            <a:ext cx="3667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9A12E79-10A7-4216-BC55-EBE3AB34028D}"/>
              </a:ext>
            </a:extLst>
          </p:cNvPr>
          <p:cNvCxnSpPr/>
          <p:nvPr/>
        </p:nvCxnSpPr>
        <p:spPr>
          <a:xfrm flipH="1">
            <a:off x="9491663" y="6427303"/>
            <a:ext cx="3714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FA651927-5374-4FBF-B4BF-57579CAD044A}"/>
              </a:ext>
            </a:extLst>
          </p:cNvPr>
          <p:cNvCxnSpPr/>
          <p:nvPr/>
        </p:nvCxnSpPr>
        <p:spPr>
          <a:xfrm>
            <a:off x="11077575" y="5599043"/>
            <a:ext cx="3667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2CDC1F3-CF35-417A-9EA6-3800DE90FE14}"/>
              </a:ext>
            </a:extLst>
          </p:cNvPr>
          <p:cNvCxnSpPr/>
          <p:nvPr/>
        </p:nvCxnSpPr>
        <p:spPr>
          <a:xfrm flipH="1">
            <a:off x="11010900" y="6354417"/>
            <a:ext cx="3714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83C7FE1C-AB75-43B8-A35C-0EC193D336CD}"/>
              </a:ext>
            </a:extLst>
          </p:cNvPr>
          <p:cNvCxnSpPr>
            <a:cxnSpLocks/>
          </p:cNvCxnSpPr>
          <p:nvPr/>
        </p:nvCxnSpPr>
        <p:spPr>
          <a:xfrm>
            <a:off x="12568238" y="5546034"/>
            <a:ext cx="3667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F1307C1D-E55B-4413-87E6-7BAC81E970EA}"/>
              </a:ext>
            </a:extLst>
          </p:cNvPr>
          <p:cNvCxnSpPr>
            <a:cxnSpLocks/>
          </p:cNvCxnSpPr>
          <p:nvPr/>
        </p:nvCxnSpPr>
        <p:spPr>
          <a:xfrm flipH="1">
            <a:off x="12501563" y="6301408"/>
            <a:ext cx="3714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E0A2C5CF-222D-4ABC-B9EC-1F0EE2233321}"/>
              </a:ext>
            </a:extLst>
          </p:cNvPr>
          <p:cNvSpPr txBox="1"/>
          <p:nvPr/>
        </p:nvSpPr>
        <p:spPr>
          <a:xfrm>
            <a:off x="-1023937" y="4850296"/>
            <a:ext cx="1233487" cy="369332"/>
          </a:xfrm>
          <a:prstGeom prst="rect">
            <a:avLst/>
          </a:prstGeom>
          <a:noFill/>
        </p:spPr>
        <p:txBody>
          <a:bodyPr wrap="square" rtlCol="0">
            <a:spAutoFit/>
          </a:bodyPr>
          <a:lstStyle/>
          <a:p>
            <a:pPr lvl="1"/>
            <a:r>
              <a:rPr lang="en-US" dirty="0"/>
              <a:t>101</a:t>
            </a:r>
          </a:p>
        </p:txBody>
      </p:sp>
      <p:sp>
        <p:nvSpPr>
          <p:cNvPr id="50" name="TextBox 49">
            <a:extLst>
              <a:ext uri="{FF2B5EF4-FFF2-40B4-BE49-F238E27FC236}">
                <a16:creationId xmlns:a16="http://schemas.microsoft.com/office/drawing/2014/main" id="{C84ABE34-5670-4235-A8FC-C9F636A63540}"/>
              </a:ext>
            </a:extLst>
          </p:cNvPr>
          <p:cNvSpPr txBox="1"/>
          <p:nvPr/>
        </p:nvSpPr>
        <p:spPr>
          <a:xfrm>
            <a:off x="309563" y="4773232"/>
            <a:ext cx="1233487" cy="369332"/>
          </a:xfrm>
          <a:prstGeom prst="rect">
            <a:avLst/>
          </a:prstGeom>
          <a:noFill/>
        </p:spPr>
        <p:txBody>
          <a:bodyPr wrap="square" rtlCol="0">
            <a:spAutoFit/>
          </a:bodyPr>
          <a:lstStyle/>
          <a:p>
            <a:pPr lvl="1"/>
            <a:r>
              <a:rPr lang="en-US" dirty="0"/>
              <a:t>102</a:t>
            </a:r>
          </a:p>
        </p:txBody>
      </p:sp>
      <p:sp>
        <p:nvSpPr>
          <p:cNvPr id="51" name="TextBox 50">
            <a:extLst>
              <a:ext uri="{FF2B5EF4-FFF2-40B4-BE49-F238E27FC236}">
                <a16:creationId xmlns:a16="http://schemas.microsoft.com/office/drawing/2014/main" id="{ACE44346-336D-4CB2-A342-822B6233EACC}"/>
              </a:ext>
            </a:extLst>
          </p:cNvPr>
          <p:cNvSpPr txBox="1"/>
          <p:nvPr/>
        </p:nvSpPr>
        <p:spPr>
          <a:xfrm>
            <a:off x="1810061" y="4767578"/>
            <a:ext cx="1233487" cy="369332"/>
          </a:xfrm>
          <a:prstGeom prst="rect">
            <a:avLst/>
          </a:prstGeom>
          <a:noFill/>
        </p:spPr>
        <p:txBody>
          <a:bodyPr wrap="square" rtlCol="0">
            <a:spAutoFit/>
          </a:bodyPr>
          <a:lstStyle/>
          <a:p>
            <a:pPr lvl="1"/>
            <a:r>
              <a:rPr lang="en-US" dirty="0"/>
              <a:t>103</a:t>
            </a:r>
          </a:p>
        </p:txBody>
      </p:sp>
      <p:sp>
        <p:nvSpPr>
          <p:cNvPr id="52" name="TextBox 51">
            <a:extLst>
              <a:ext uri="{FF2B5EF4-FFF2-40B4-BE49-F238E27FC236}">
                <a16:creationId xmlns:a16="http://schemas.microsoft.com/office/drawing/2014/main" id="{8CDA5F91-822C-4D1B-82EA-D2775C1EA626}"/>
              </a:ext>
            </a:extLst>
          </p:cNvPr>
          <p:cNvSpPr txBox="1"/>
          <p:nvPr/>
        </p:nvSpPr>
        <p:spPr>
          <a:xfrm>
            <a:off x="3449293" y="4773340"/>
            <a:ext cx="1233487" cy="369332"/>
          </a:xfrm>
          <a:prstGeom prst="rect">
            <a:avLst/>
          </a:prstGeom>
          <a:noFill/>
        </p:spPr>
        <p:txBody>
          <a:bodyPr wrap="square" rtlCol="0">
            <a:spAutoFit/>
          </a:bodyPr>
          <a:lstStyle/>
          <a:p>
            <a:pPr lvl="1"/>
            <a:r>
              <a:rPr lang="en-US" dirty="0"/>
              <a:t>104</a:t>
            </a:r>
          </a:p>
        </p:txBody>
      </p:sp>
      <p:sp>
        <p:nvSpPr>
          <p:cNvPr id="53" name="TextBox 52">
            <a:extLst>
              <a:ext uri="{FF2B5EF4-FFF2-40B4-BE49-F238E27FC236}">
                <a16:creationId xmlns:a16="http://schemas.microsoft.com/office/drawing/2014/main" id="{F9AE237E-C64E-4A9C-A838-FE69BF683461}"/>
              </a:ext>
            </a:extLst>
          </p:cNvPr>
          <p:cNvSpPr txBox="1"/>
          <p:nvPr/>
        </p:nvSpPr>
        <p:spPr>
          <a:xfrm>
            <a:off x="6552528" y="4676809"/>
            <a:ext cx="1233487" cy="369332"/>
          </a:xfrm>
          <a:prstGeom prst="rect">
            <a:avLst/>
          </a:prstGeom>
          <a:noFill/>
        </p:spPr>
        <p:txBody>
          <a:bodyPr wrap="square" rtlCol="0">
            <a:spAutoFit/>
          </a:bodyPr>
          <a:lstStyle/>
          <a:p>
            <a:pPr lvl="1"/>
            <a:r>
              <a:rPr lang="en-US" dirty="0"/>
              <a:t>106</a:t>
            </a:r>
          </a:p>
        </p:txBody>
      </p:sp>
      <p:sp>
        <p:nvSpPr>
          <p:cNvPr id="54" name="TextBox 53">
            <a:extLst>
              <a:ext uri="{FF2B5EF4-FFF2-40B4-BE49-F238E27FC236}">
                <a16:creationId xmlns:a16="http://schemas.microsoft.com/office/drawing/2014/main" id="{C482320B-9070-4D20-A792-5001B74ECA58}"/>
              </a:ext>
            </a:extLst>
          </p:cNvPr>
          <p:cNvSpPr txBox="1"/>
          <p:nvPr/>
        </p:nvSpPr>
        <p:spPr>
          <a:xfrm>
            <a:off x="5142361" y="4869414"/>
            <a:ext cx="1233487" cy="369332"/>
          </a:xfrm>
          <a:prstGeom prst="rect">
            <a:avLst/>
          </a:prstGeom>
          <a:noFill/>
        </p:spPr>
        <p:txBody>
          <a:bodyPr wrap="square" rtlCol="0">
            <a:spAutoFit/>
          </a:bodyPr>
          <a:lstStyle/>
          <a:p>
            <a:pPr lvl="1"/>
            <a:r>
              <a:rPr lang="en-US" dirty="0"/>
              <a:t>105</a:t>
            </a:r>
          </a:p>
        </p:txBody>
      </p:sp>
      <p:sp>
        <p:nvSpPr>
          <p:cNvPr id="55" name="TextBox 54">
            <a:extLst>
              <a:ext uri="{FF2B5EF4-FFF2-40B4-BE49-F238E27FC236}">
                <a16:creationId xmlns:a16="http://schemas.microsoft.com/office/drawing/2014/main" id="{01C520CE-1711-4940-B15E-7BF446C64312}"/>
              </a:ext>
            </a:extLst>
          </p:cNvPr>
          <p:cNvSpPr txBox="1"/>
          <p:nvPr/>
        </p:nvSpPr>
        <p:spPr>
          <a:xfrm>
            <a:off x="7855123" y="4690061"/>
            <a:ext cx="1233487" cy="369332"/>
          </a:xfrm>
          <a:prstGeom prst="rect">
            <a:avLst/>
          </a:prstGeom>
          <a:noFill/>
        </p:spPr>
        <p:txBody>
          <a:bodyPr wrap="square" rtlCol="0">
            <a:spAutoFit/>
          </a:bodyPr>
          <a:lstStyle/>
          <a:p>
            <a:pPr lvl="1"/>
            <a:r>
              <a:rPr lang="en-US" dirty="0"/>
              <a:t>107</a:t>
            </a:r>
          </a:p>
        </p:txBody>
      </p:sp>
      <p:sp>
        <p:nvSpPr>
          <p:cNvPr id="56" name="TextBox 55">
            <a:extLst>
              <a:ext uri="{FF2B5EF4-FFF2-40B4-BE49-F238E27FC236}">
                <a16:creationId xmlns:a16="http://schemas.microsoft.com/office/drawing/2014/main" id="{9D6C1E78-2F1C-4BB2-87A1-61FF274D94BA}"/>
              </a:ext>
            </a:extLst>
          </p:cNvPr>
          <p:cNvSpPr txBox="1"/>
          <p:nvPr/>
        </p:nvSpPr>
        <p:spPr>
          <a:xfrm>
            <a:off x="9629775" y="4676809"/>
            <a:ext cx="1233487" cy="369332"/>
          </a:xfrm>
          <a:prstGeom prst="rect">
            <a:avLst/>
          </a:prstGeom>
          <a:noFill/>
        </p:spPr>
        <p:txBody>
          <a:bodyPr wrap="square" rtlCol="0">
            <a:spAutoFit/>
          </a:bodyPr>
          <a:lstStyle/>
          <a:p>
            <a:pPr lvl="1"/>
            <a:r>
              <a:rPr lang="en-US" dirty="0"/>
              <a:t>108</a:t>
            </a:r>
          </a:p>
        </p:txBody>
      </p:sp>
      <p:sp>
        <p:nvSpPr>
          <p:cNvPr id="57" name="TextBox 56">
            <a:extLst>
              <a:ext uri="{FF2B5EF4-FFF2-40B4-BE49-F238E27FC236}">
                <a16:creationId xmlns:a16="http://schemas.microsoft.com/office/drawing/2014/main" id="{6218F34D-4988-4099-BE76-874B1E4A82DD}"/>
              </a:ext>
            </a:extLst>
          </p:cNvPr>
          <p:cNvSpPr txBox="1"/>
          <p:nvPr/>
        </p:nvSpPr>
        <p:spPr>
          <a:xfrm>
            <a:off x="11193428" y="4615516"/>
            <a:ext cx="1233487" cy="369332"/>
          </a:xfrm>
          <a:prstGeom prst="rect">
            <a:avLst/>
          </a:prstGeom>
          <a:noFill/>
        </p:spPr>
        <p:txBody>
          <a:bodyPr wrap="square" rtlCol="0">
            <a:spAutoFit/>
          </a:bodyPr>
          <a:lstStyle/>
          <a:p>
            <a:pPr lvl="1"/>
            <a:r>
              <a:rPr lang="en-US" dirty="0"/>
              <a:t>109</a:t>
            </a:r>
          </a:p>
        </p:txBody>
      </p:sp>
      <p:sp>
        <p:nvSpPr>
          <p:cNvPr id="58" name="TextBox 57">
            <a:extLst>
              <a:ext uri="{FF2B5EF4-FFF2-40B4-BE49-F238E27FC236}">
                <a16:creationId xmlns:a16="http://schemas.microsoft.com/office/drawing/2014/main" id="{06FA7F15-1E1B-43CD-B1FD-860990591D9E}"/>
              </a:ext>
            </a:extLst>
          </p:cNvPr>
          <p:cNvSpPr txBox="1"/>
          <p:nvPr/>
        </p:nvSpPr>
        <p:spPr>
          <a:xfrm>
            <a:off x="12687300" y="4762192"/>
            <a:ext cx="1233487" cy="369332"/>
          </a:xfrm>
          <a:prstGeom prst="rect">
            <a:avLst/>
          </a:prstGeom>
          <a:noFill/>
        </p:spPr>
        <p:txBody>
          <a:bodyPr wrap="square" rtlCol="0">
            <a:spAutoFit/>
          </a:bodyPr>
          <a:lstStyle/>
          <a:p>
            <a:pPr lvl="1"/>
            <a:r>
              <a:rPr lang="en-US" dirty="0"/>
              <a:t>110</a:t>
            </a:r>
          </a:p>
        </p:txBody>
      </p:sp>
      <p:sp>
        <p:nvSpPr>
          <p:cNvPr id="59" name="Rectangle 58">
            <a:extLst>
              <a:ext uri="{FF2B5EF4-FFF2-40B4-BE49-F238E27FC236}">
                <a16:creationId xmlns:a16="http://schemas.microsoft.com/office/drawing/2014/main" id="{4B88C9E7-CDE5-43F2-A58D-A6E444A23238}"/>
              </a:ext>
            </a:extLst>
          </p:cNvPr>
          <p:cNvSpPr/>
          <p:nvPr/>
        </p:nvSpPr>
        <p:spPr>
          <a:xfrm>
            <a:off x="1514475" y="3245576"/>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4,101</a:t>
            </a:r>
          </a:p>
          <a:p>
            <a:pPr algn="ctr"/>
            <a:r>
              <a:rPr lang="en-US" dirty="0"/>
              <a:t>23,102</a:t>
            </a:r>
          </a:p>
          <a:p>
            <a:pPr algn="ctr"/>
            <a:r>
              <a:rPr lang="en-US" dirty="0"/>
              <a:t>41,103</a:t>
            </a:r>
          </a:p>
          <a:p>
            <a:pPr algn="ctr"/>
            <a:r>
              <a:rPr lang="en-US" dirty="0"/>
              <a:t>44,104</a:t>
            </a:r>
          </a:p>
        </p:txBody>
      </p:sp>
      <p:sp>
        <p:nvSpPr>
          <p:cNvPr id="60" name="Rectangle 59">
            <a:extLst>
              <a:ext uri="{FF2B5EF4-FFF2-40B4-BE49-F238E27FC236}">
                <a16:creationId xmlns:a16="http://schemas.microsoft.com/office/drawing/2014/main" id="{9A52844C-5EF6-4DFC-86D8-662E4838BA4B}"/>
              </a:ext>
            </a:extLst>
          </p:cNvPr>
          <p:cNvSpPr/>
          <p:nvPr/>
        </p:nvSpPr>
        <p:spPr>
          <a:xfrm>
            <a:off x="2969419" y="3227841"/>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54,105</a:t>
            </a:r>
          </a:p>
          <a:p>
            <a:pPr algn="ctr"/>
            <a:r>
              <a:rPr lang="en-US" dirty="0"/>
              <a:t>60,106</a:t>
            </a:r>
          </a:p>
          <a:p>
            <a:pPr algn="ctr"/>
            <a:r>
              <a:rPr lang="en-US" dirty="0"/>
              <a:t>64,107</a:t>
            </a:r>
          </a:p>
          <a:p>
            <a:pPr algn="ctr"/>
            <a:r>
              <a:rPr lang="en-US" dirty="0"/>
              <a:t>79,108</a:t>
            </a:r>
          </a:p>
        </p:txBody>
      </p:sp>
      <p:sp>
        <p:nvSpPr>
          <p:cNvPr id="61" name="Rectangle 60">
            <a:extLst>
              <a:ext uri="{FF2B5EF4-FFF2-40B4-BE49-F238E27FC236}">
                <a16:creationId xmlns:a16="http://schemas.microsoft.com/office/drawing/2014/main" id="{D4101231-9995-4C44-BD87-D39EAB5971CA}"/>
              </a:ext>
            </a:extLst>
          </p:cNvPr>
          <p:cNvSpPr/>
          <p:nvPr/>
        </p:nvSpPr>
        <p:spPr>
          <a:xfrm>
            <a:off x="4424363" y="3227841"/>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84,109</a:t>
            </a:r>
          </a:p>
          <a:p>
            <a:pPr algn="ctr"/>
            <a:r>
              <a:rPr lang="en-US" dirty="0"/>
              <a:t>93,110</a:t>
            </a:r>
          </a:p>
        </p:txBody>
      </p:sp>
      <p:sp>
        <p:nvSpPr>
          <p:cNvPr id="62" name="Rectangle 61">
            <a:extLst>
              <a:ext uri="{FF2B5EF4-FFF2-40B4-BE49-F238E27FC236}">
                <a16:creationId xmlns:a16="http://schemas.microsoft.com/office/drawing/2014/main" id="{17E75DAC-B0F9-485C-A2ED-D9D2BEDD69F4}"/>
              </a:ext>
            </a:extLst>
          </p:cNvPr>
          <p:cNvSpPr/>
          <p:nvPr/>
        </p:nvSpPr>
        <p:spPr>
          <a:xfrm>
            <a:off x="2952750" y="1707336"/>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44,201</a:t>
            </a:r>
          </a:p>
          <a:p>
            <a:pPr algn="ctr"/>
            <a:r>
              <a:rPr lang="en-US" dirty="0"/>
              <a:t>79,202</a:t>
            </a:r>
          </a:p>
          <a:p>
            <a:pPr algn="ctr"/>
            <a:r>
              <a:rPr lang="en-US" dirty="0"/>
              <a:t>93,203</a:t>
            </a:r>
          </a:p>
        </p:txBody>
      </p:sp>
      <p:sp>
        <p:nvSpPr>
          <p:cNvPr id="63" name="TextBox 62">
            <a:extLst>
              <a:ext uri="{FF2B5EF4-FFF2-40B4-BE49-F238E27FC236}">
                <a16:creationId xmlns:a16="http://schemas.microsoft.com/office/drawing/2014/main" id="{DAE4ED57-AD63-446C-A17F-BF6994628340}"/>
              </a:ext>
            </a:extLst>
          </p:cNvPr>
          <p:cNvSpPr txBox="1"/>
          <p:nvPr/>
        </p:nvSpPr>
        <p:spPr>
          <a:xfrm>
            <a:off x="1202531" y="2934332"/>
            <a:ext cx="1233487" cy="369332"/>
          </a:xfrm>
          <a:prstGeom prst="rect">
            <a:avLst/>
          </a:prstGeom>
          <a:noFill/>
        </p:spPr>
        <p:txBody>
          <a:bodyPr wrap="square" rtlCol="0">
            <a:spAutoFit/>
          </a:bodyPr>
          <a:lstStyle/>
          <a:p>
            <a:pPr lvl="1"/>
            <a:r>
              <a:rPr lang="en-US" dirty="0"/>
              <a:t>201</a:t>
            </a:r>
          </a:p>
        </p:txBody>
      </p:sp>
      <p:sp>
        <p:nvSpPr>
          <p:cNvPr id="64" name="TextBox 63">
            <a:extLst>
              <a:ext uri="{FF2B5EF4-FFF2-40B4-BE49-F238E27FC236}">
                <a16:creationId xmlns:a16="http://schemas.microsoft.com/office/drawing/2014/main" id="{866FF1C1-E529-4C07-AF8D-42651EC39951}"/>
              </a:ext>
            </a:extLst>
          </p:cNvPr>
          <p:cNvSpPr txBox="1"/>
          <p:nvPr/>
        </p:nvSpPr>
        <p:spPr>
          <a:xfrm>
            <a:off x="2813447" y="2989442"/>
            <a:ext cx="1233487" cy="369332"/>
          </a:xfrm>
          <a:prstGeom prst="rect">
            <a:avLst/>
          </a:prstGeom>
          <a:noFill/>
        </p:spPr>
        <p:txBody>
          <a:bodyPr wrap="square" rtlCol="0">
            <a:spAutoFit/>
          </a:bodyPr>
          <a:lstStyle/>
          <a:p>
            <a:pPr lvl="1"/>
            <a:r>
              <a:rPr lang="en-US" dirty="0"/>
              <a:t>202</a:t>
            </a:r>
          </a:p>
        </p:txBody>
      </p:sp>
      <p:sp>
        <p:nvSpPr>
          <p:cNvPr id="65" name="TextBox 64">
            <a:extLst>
              <a:ext uri="{FF2B5EF4-FFF2-40B4-BE49-F238E27FC236}">
                <a16:creationId xmlns:a16="http://schemas.microsoft.com/office/drawing/2014/main" id="{79AB187C-F016-43F4-A948-BBB98A692AE9}"/>
              </a:ext>
            </a:extLst>
          </p:cNvPr>
          <p:cNvSpPr txBox="1"/>
          <p:nvPr/>
        </p:nvSpPr>
        <p:spPr>
          <a:xfrm>
            <a:off x="4235053" y="2876244"/>
            <a:ext cx="1233487" cy="369332"/>
          </a:xfrm>
          <a:prstGeom prst="rect">
            <a:avLst/>
          </a:prstGeom>
          <a:noFill/>
        </p:spPr>
        <p:txBody>
          <a:bodyPr wrap="square" rtlCol="0">
            <a:spAutoFit/>
          </a:bodyPr>
          <a:lstStyle/>
          <a:p>
            <a:pPr lvl="1"/>
            <a:r>
              <a:rPr lang="en-US" dirty="0"/>
              <a:t>203</a:t>
            </a:r>
          </a:p>
        </p:txBody>
      </p:sp>
      <p:sp>
        <p:nvSpPr>
          <p:cNvPr id="66" name="TextBox 65">
            <a:extLst>
              <a:ext uri="{FF2B5EF4-FFF2-40B4-BE49-F238E27FC236}">
                <a16:creationId xmlns:a16="http://schemas.microsoft.com/office/drawing/2014/main" id="{7D571C66-2583-49BC-AD5A-CC11BCFDC1D4}"/>
              </a:ext>
            </a:extLst>
          </p:cNvPr>
          <p:cNvSpPr txBox="1"/>
          <p:nvPr/>
        </p:nvSpPr>
        <p:spPr>
          <a:xfrm>
            <a:off x="1810060" y="1746300"/>
            <a:ext cx="1233487" cy="369332"/>
          </a:xfrm>
          <a:prstGeom prst="rect">
            <a:avLst/>
          </a:prstGeom>
          <a:noFill/>
        </p:spPr>
        <p:txBody>
          <a:bodyPr wrap="square" rtlCol="0">
            <a:spAutoFit/>
          </a:bodyPr>
          <a:lstStyle/>
          <a:p>
            <a:pPr lvl="1"/>
            <a:r>
              <a:rPr lang="en-US" dirty="0"/>
              <a:t>301</a:t>
            </a:r>
          </a:p>
        </p:txBody>
      </p:sp>
      <p:sp>
        <p:nvSpPr>
          <p:cNvPr id="67" name="TextBox 66">
            <a:extLst>
              <a:ext uri="{FF2B5EF4-FFF2-40B4-BE49-F238E27FC236}">
                <a16:creationId xmlns:a16="http://schemas.microsoft.com/office/drawing/2014/main" id="{2886150E-B738-41C1-94A6-9F053F2B84D8}"/>
              </a:ext>
            </a:extLst>
          </p:cNvPr>
          <p:cNvSpPr txBox="1"/>
          <p:nvPr/>
        </p:nvSpPr>
        <p:spPr>
          <a:xfrm>
            <a:off x="4467380" y="1960497"/>
            <a:ext cx="1233487" cy="369332"/>
          </a:xfrm>
          <a:prstGeom prst="rect">
            <a:avLst/>
          </a:prstGeom>
          <a:noFill/>
        </p:spPr>
        <p:txBody>
          <a:bodyPr wrap="square" rtlCol="0">
            <a:spAutoFit/>
          </a:bodyPr>
          <a:lstStyle/>
          <a:p>
            <a:pPr lvl="1"/>
            <a:r>
              <a:rPr lang="en-US" dirty="0"/>
              <a:t>Root</a:t>
            </a:r>
          </a:p>
        </p:txBody>
      </p:sp>
      <p:sp>
        <p:nvSpPr>
          <p:cNvPr id="68" name="TextBox 67">
            <a:extLst>
              <a:ext uri="{FF2B5EF4-FFF2-40B4-BE49-F238E27FC236}">
                <a16:creationId xmlns:a16="http://schemas.microsoft.com/office/drawing/2014/main" id="{C43DC53F-7AFB-4055-A70F-F7CDA48ED5C2}"/>
              </a:ext>
            </a:extLst>
          </p:cNvPr>
          <p:cNvSpPr txBox="1"/>
          <p:nvPr/>
        </p:nvSpPr>
        <p:spPr>
          <a:xfrm>
            <a:off x="11727087" y="4380101"/>
            <a:ext cx="1233487" cy="369332"/>
          </a:xfrm>
          <a:prstGeom prst="rect">
            <a:avLst/>
          </a:prstGeom>
          <a:noFill/>
        </p:spPr>
        <p:txBody>
          <a:bodyPr wrap="square" rtlCol="0">
            <a:spAutoFit/>
          </a:bodyPr>
          <a:lstStyle/>
          <a:p>
            <a:pPr lvl="1"/>
            <a:r>
              <a:rPr lang="en-US" dirty="0"/>
              <a:t>Leaf</a:t>
            </a:r>
          </a:p>
        </p:txBody>
      </p:sp>
      <p:sp>
        <p:nvSpPr>
          <p:cNvPr id="69" name="TextBox 68">
            <a:extLst>
              <a:ext uri="{FF2B5EF4-FFF2-40B4-BE49-F238E27FC236}">
                <a16:creationId xmlns:a16="http://schemas.microsoft.com/office/drawing/2014/main" id="{5EF0D288-957A-4319-A574-C5F593C88DCD}"/>
              </a:ext>
            </a:extLst>
          </p:cNvPr>
          <p:cNvSpPr txBox="1"/>
          <p:nvPr/>
        </p:nvSpPr>
        <p:spPr>
          <a:xfrm>
            <a:off x="5650706" y="3575157"/>
            <a:ext cx="3071813" cy="369332"/>
          </a:xfrm>
          <a:prstGeom prst="rect">
            <a:avLst/>
          </a:prstGeom>
          <a:noFill/>
        </p:spPr>
        <p:txBody>
          <a:bodyPr wrap="square" rtlCol="0">
            <a:spAutoFit/>
          </a:bodyPr>
          <a:lstStyle/>
          <a:p>
            <a:pPr lvl="1"/>
            <a:r>
              <a:rPr lang="en-US" dirty="0"/>
              <a:t>Intermediate Levels</a:t>
            </a:r>
          </a:p>
        </p:txBody>
      </p:sp>
      <p:sp>
        <p:nvSpPr>
          <p:cNvPr id="70" name="TextBox 69">
            <a:extLst>
              <a:ext uri="{FF2B5EF4-FFF2-40B4-BE49-F238E27FC236}">
                <a16:creationId xmlns:a16="http://schemas.microsoft.com/office/drawing/2014/main" id="{AE337A79-281E-4ACF-91BF-515EABA867CE}"/>
              </a:ext>
            </a:extLst>
          </p:cNvPr>
          <p:cNvSpPr txBox="1"/>
          <p:nvPr/>
        </p:nvSpPr>
        <p:spPr>
          <a:xfrm>
            <a:off x="8874919" y="2355573"/>
            <a:ext cx="1988343" cy="923330"/>
          </a:xfrm>
          <a:prstGeom prst="rect">
            <a:avLst/>
          </a:prstGeom>
          <a:noFill/>
        </p:spPr>
        <p:txBody>
          <a:bodyPr wrap="square" rtlCol="0">
            <a:spAutoFit/>
          </a:bodyPr>
          <a:lstStyle/>
          <a:p>
            <a:pPr lvl="1"/>
            <a:r>
              <a:rPr lang="en-US" dirty="0"/>
              <a:t>Non-clustered</a:t>
            </a:r>
          </a:p>
          <a:p>
            <a:pPr lvl="1"/>
            <a:r>
              <a:rPr lang="en-US" dirty="0"/>
              <a:t>B-Tree Index Level =3</a:t>
            </a:r>
          </a:p>
        </p:txBody>
      </p:sp>
      <p:sp>
        <p:nvSpPr>
          <p:cNvPr id="71" name="TextBox 70">
            <a:extLst>
              <a:ext uri="{FF2B5EF4-FFF2-40B4-BE49-F238E27FC236}">
                <a16:creationId xmlns:a16="http://schemas.microsoft.com/office/drawing/2014/main" id="{486B3ED9-50B7-4EB8-BA4F-AFEC5B58996A}"/>
              </a:ext>
            </a:extLst>
          </p:cNvPr>
          <p:cNvSpPr txBox="1"/>
          <p:nvPr/>
        </p:nvSpPr>
        <p:spPr>
          <a:xfrm>
            <a:off x="-2007395" y="2456657"/>
            <a:ext cx="3071813" cy="646331"/>
          </a:xfrm>
          <a:prstGeom prst="rect">
            <a:avLst/>
          </a:prstGeom>
          <a:noFill/>
        </p:spPr>
        <p:txBody>
          <a:bodyPr wrap="square" rtlCol="0">
            <a:spAutoFit/>
          </a:bodyPr>
          <a:lstStyle/>
          <a:p>
            <a:pPr lvl="1"/>
            <a:r>
              <a:rPr lang="en-US" dirty="0"/>
              <a:t>Select * from </a:t>
            </a:r>
            <a:r>
              <a:rPr lang="en-US" dirty="0" err="1"/>
              <a:t>emp_load</a:t>
            </a:r>
            <a:endParaRPr lang="en-US" dirty="0"/>
          </a:p>
          <a:p>
            <a:pPr lvl="1"/>
            <a:r>
              <a:rPr lang="en-US" dirty="0"/>
              <a:t>Where </a:t>
            </a:r>
            <a:r>
              <a:rPr lang="en-US" dirty="0" err="1"/>
              <a:t>eid</a:t>
            </a:r>
            <a:r>
              <a:rPr lang="en-US" dirty="0"/>
              <a:t>=60</a:t>
            </a:r>
          </a:p>
        </p:txBody>
      </p:sp>
      <p:sp>
        <p:nvSpPr>
          <p:cNvPr id="2" name="Rectangle 1">
            <a:extLst>
              <a:ext uri="{FF2B5EF4-FFF2-40B4-BE49-F238E27FC236}">
                <a16:creationId xmlns:a16="http://schemas.microsoft.com/office/drawing/2014/main" id="{C445D462-AAF8-4611-B9DB-5AF9F0520FDB}"/>
              </a:ext>
            </a:extLst>
          </p:cNvPr>
          <p:cNvSpPr/>
          <p:nvPr/>
        </p:nvSpPr>
        <p:spPr>
          <a:xfrm>
            <a:off x="-1659835" y="159026"/>
            <a:ext cx="15286383" cy="15345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18493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2DE04C2-1969-4EDB-9E35-1FACE0B5D7AF}"/>
              </a:ext>
            </a:extLst>
          </p:cNvPr>
          <p:cNvGraphicFramePr>
            <a:graphicFrameLocks noChangeAspect="1"/>
          </p:cNvGraphicFramePr>
          <p:nvPr>
            <p:custDataLst>
              <p:tags r:id="rId2"/>
            </p:custDataLst>
            <p:extLst>
              <p:ext uri="{D42A27DB-BD31-4B8C-83A1-F6EECF244321}">
                <p14:modId xmlns:p14="http://schemas.microsoft.com/office/powerpoint/2010/main" val="26702069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9934"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E420359B-E327-4F99-9A67-7A53A0FC6CD1}"/>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1B10DEF3-1664-40AE-9757-46D149DA1DC1}"/>
              </a:ext>
            </a:extLst>
          </p:cNvPr>
          <p:cNvSpPr>
            <a:spLocks noGrp="1"/>
          </p:cNvSpPr>
          <p:nvPr>
            <p:ph type="title"/>
          </p:nvPr>
        </p:nvSpPr>
        <p:spPr/>
        <p:txBody>
          <a:bodyPr/>
          <a:lstStyle/>
          <a:p>
            <a:r>
              <a:rPr lang="en-US" dirty="0"/>
              <a:t>B-Tree Indexes</a:t>
            </a:r>
          </a:p>
        </p:txBody>
      </p:sp>
      <p:sp>
        <p:nvSpPr>
          <p:cNvPr id="3" name="Content Placeholder 2">
            <a:extLst>
              <a:ext uri="{FF2B5EF4-FFF2-40B4-BE49-F238E27FC236}">
                <a16:creationId xmlns:a16="http://schemas.microsoft.com/office/drawing/2014/main" id="{02F47228-93B2-4AF1-9156-EF4F89975F12}"/>
              </a:ext>
            </a:extLst>
          </p:cNvPr>
          <p:cNvSpPr>
            <a:spLocks noGrp="1"/>
          </p:cNvSpPr>
          <p:nvPr>
            <p:ph idx="1"/>
          </p:nvPr>
        </p:nvSpPr>
        <p:spPr/>
        <p:txBody>
          <a:bodyPr/>
          <a:lstStyle/>
          <a:p>
            <a:r>
              <a:rPr lang="en-US" dirty="0"/>
              <a:t>Clustered Index- Entire row of the table is stored in the leaf level of the Index. Since the entire row is stored in the leaf you cannot create more than 1 clustered index on a table</a:t>
            </a:r>
          </a:p>
          <a:p>
            <a:pPr lvl="1"/>
            <a:r>
              <a:rPr lang="en-US" dirty="0"/>
              <a:t>In MySQL, for </a:t>
            </a:r>
            <a:r>
              <a:rPr lang="en-US" b="1" dirty="0"/>
              <a:t>INNODB tables </a:t>
            </a:r>
            <a:r>
              <a:rPr lang="en-US" dirty="0"/>
              <a:t>when you create a primary key a unique clustered index is created on the table automatically</a:t>
            </a:r>
          </a:p>
          <a:p>
            <a:pPr lvl="1"/>
            <a:r>
              <a:rPr lang="en-US" dirty="0"/>
              <a:t>When a clustered index is created then internal structure of the table is dropped</a:t>
            </a:r>
          </a:p>
          <a:p>
            <a:r>
              <a:rPr lang="en-US" dirty="0"/>
              <a:t>Non-Clustered Index- only the ROWID is store along with index column in the leaf level. Table can have multiple non-clustered indexes. When ever you create a unique key in the table a  unique non-clustered index is added automatically</a:t>
            </a:r>
          </a:p>
          <a:p>
            <a:endParaRPr lang="en-US" dirty="0"/>
          </a:p>
        </p:txBody>
      </p:sp>
    </p:spTree>
    <p:extLst>
      <p:ext uri="{BB962C8B-B14F-4D97-AF65-F5344CB8AC3E}">
        <p14:creationId xmlns:p14="http://schemas.microsoft.com/office/powerpoint/2010/main" val="17279110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5DA05974-710A-4D25-98D1-09FEB35D4B47}"/>
              </a:ext>
            </a:extLst>
          </p:cNvPr>
          <p:cNvGraphicFramePr>
            <a:graphicFrameLocks noChangeAspect="1"/>
          </p:cNvGraphicFramePr>
          <p:nvPr>
            <p:custDataLst>
              <p:tags r:id="rId2"/>
            </p:custDataLst>
            <p:extLst>
              <p:ext uri="{D42A27DB-BD31-4B8C-83A1-F6EECF244321}">
                <p14:modId xmlns:p14="http://schemas.microsoft.com/office/powerpoint/2010/main" val="5043292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0955"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62DD24BC-2037-4CC0-ADF4-C1AF3DF06DC3}"/>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C97A754B-7B31-41C9-9691-49F644D7D5A2}"/>
              </a:ext>
            </a:extLst>
          </p:cNvPr>
          <p:cNvSpPr>
            <a:spLocks noGrp="1"/>
          </p:cNvSpPr>
          <p:nvPr>
            <p:ph type="title"/>
          </p:nvPr>
        </p:nvSpPr>
        <p:spPr/>
        <p:txBody>
          <a:bodyPr/>
          <a:lstStyle/>
          <a:p>
            <a:r>
              <a:rPr lang="en-US" dirty="0"/>
              <a:t>Table Storage Engines (MySQL) </a:t>
            </a:r>
            <a:br>
              <a:rPr lang="en-US" dirty="0"/>
            </a:br>
            <a:r>
              <a:rPr lang="en-US" dirty="0"/>
              <a:t>show table status like 'emp' \G;</a:t>
            </a:r>
          </a:p>
        </p:txBody>
      </p:sp>
      <p:sp>
        <p:nvSpPr>
          <p:cNvPr id="3" name="Content Placeholder 2">
            <a:extLst>
              <a:ext uri="{FF2B5EF4-FFF2-40B4-BE49-F238E27FC236}">
                <a16:creationId xmlns:a16="http://schemas.microsoft.com/office/drawing/2014/main" id="{DC7D7F89-B3D7-4950-AEA8-AEB4DCF78E01}"/>
              </a:ext>
            </a:extLst>
          </p:cNvPr>
          <p:cNvSpPr>
            <a:spLocks noGrp="1"/>
          </p:cNvSpPr>
          <p:nvPr>
            <p:ph idx="1"/>
          </p:nvPr>
        </p:nvSpPr>
        <p:spPr/>
        <p:txBody>
          <a:bodyPr/>
          <a:lstStyle/>
          <a:p>
            <a:r>
              <a:rPr lang="en-US" dirty="0" err="1"/>
              <a:t>InnoDB</a:t>
            </a:r>
            <a:r>
              <a:rPr lang="en-US" dirty="0"/>
              <a:t> – Default Engine from Version 5.1</a:t>
            </a:r>
          </a:p>
          <a:p>
            <a:r>
              <a:rPr lang="en-US" dirty="0" err="1"/>
              <a:t>MyISAM</a:t>
            </a:r>
            <a:r>
              <a:rPr lang="en-US" dirty="0"/>
              <a:t>- Default Engine prior to version 5.1</a:t>
            </a:r>
          </a:p>
          <a:p>
            <a:r>
              <a:rPr lang="en-US" dirty="0"/>
              <a:t>CSV</a:t>
            </a:r>
          </a:p>
          <a:p>
            <a:r>
              <a:rPr lang="en-US" dirty="0"/>
              <a:t>Archive</a:t>
            </a:r>
          </a:p>
          <a:p>
            <a:r>
              <a:rPr lang="en-US" dirty="0"/>
              <a:t>Memory</a:t>
            </a:r>
          </a:p>
        </p:txBody>
      </p:sp>
    </p:spTree>
    <p:extLst>
      <p:ext uri="{BB962C8B-B14F-4D97-AF65-F5344CB8AC3E}">
        <p14:creationId xmlns:p14="http://schemas.microsoft.com/office/powerpoint/2010/main" val="190476362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8D61EF3-F6D6-447A-A2F7-CEBB1E481BCE}"/>
              </a:ext>
            </a:extLst>
          </p:cNvPr>
          <p:cNvGraphicFramePr>
            <a:graphicFrameLocks noChangeAspect="1"/>
          </p:cNvGraphicFramePr>
          <p:nvPr>
            <p:custDataLst>
              <p:tags r:id="rId2"/>
            </p:custDataLst>
            <p:extLst>
              <p:ext uri="{D42A27DB-BD31-4B8C-83A1-F6EECF244321}">
                <p14:modId xmlns:p14="http://schemas.microsoft.com/office/powerpoint/2010/main" val="12944552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1979"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1CE914EB-60D0-4A8F-B215-C8929A2F2BFB}"/>
              </a:ext>
            </a:extLst>
          </p:cNvPr>
          <p:cNvSpPr>
            <a:spLocks noGrp="1"/>
          </p:cNvSpPr>
          <p:nvPr>
            <p:ph type="title"/>
          </p:nvPr>
        </p:nvSpPr>
        <p:spPr/>
        <p:txBody>
          <a:bodyPr/>
          <a:lstStyle/>
          <a:p>
            <a:r>
              <a:rPr lang="en-US" dirty="0"/>
              <a:t>INNODB</a:t>
            </a:r>
          </a:p>
        </p:txBody>
      </p:sp>
      <p:sp>
        <p:nvSpPr>
          <p:cNvPr id="3" name="Content Placeholder 2">
            <a:extLst>
              <a:ext uri="{FF2B5EF4-FFF2-40B4-BE49-F238E27FC236}">
                <a16:creationId xmlns:a16="http://schemas.microsoft.com/office/drawing/2014/main" id="{0A208A76-D3B6-4B95-B0D8-948DA1FB37CB}"/>
              </a:ext>
            </a:extLst>
          </p:cNvPr>
          <p:cNvSpPr>
            <a:spLocks noGrp="1"/>
          </p:cNvSpPr>
          <p:nvPr>
            <p:ph idx="1"/>
          </p:nvPr>
        </p:nvSpPr>
        <p:spPr/>
        <p:txBody>
          <a:bodyPr/>
          <a:lstStyle/>
          <a:p>
            <a:r>
              <a:rPr lang="en-US" dirty="0"/>
              <a:t>Supports Transaction</a:t>
            </a:r>
          </a:p>
          <a:p>
            <a:r>
              <a:rPr lang="en-US" dirty="0"/>
              <a:t>Fully ACID Compliant</a:t>
            </a:r>
          </a:p>
          <a:p>
            <a:r>
              <a:rPr lang="en-US" dirty="0"/>
              <a:t>Foreign Key</a:t>
            </a:r>
          </a:p>
          <a:p>
            <a:r>
              <a:rPr lang="en-US" dirty="0"/>
              <a:t>Log file and Data File</a:t>
            </a:r>
          </a:p>
          <a:p>
            <a:r>
              <a:rPr lang="en-US" dirty="0"/>
              <a:t>Clustered Indexes</a:t>
            </a:r>
          </a:p>
          <a:p>
            <a:r>
              <a:rPr lang="en-US" dirty="0"/>
              <a:t>Can perform </a:t>
            </a:r>
            <a:r>
              <a:rPr lang="en-US" dirty="0" err="1"/>
              <a:t>Insert,update</a:t>
            </a:r>
            <a:r>
              <a:rPr lang="en-US" dirty="0"/>
              <a:t>, delete etc.</a:t>
            </a:r>
          </a:p>
          <a:p>
            <a:r>
              <a:rPr lang="en-US" dirty="0"/>
              <a:t>Default Engine</a:t>
            </a:r>
          </a:p>
        </p:txBody>
      </p:sp>
    </p:spTree>
    <p:extLst>
      <p:ext uri="{BB962C8B-B14F-4D97-AF65-F5344CB8AC3E}">
        <p14:creationId xmlns:p14="http://schemas.microsoft.com/office/powerpoint/2010/main" val="402633057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8D61EF3-F6D6-447A-A2F7-CEBB1E481BCE}"/>
              </a:ext>
            </a:extLst>
          </p:cNvPr>
          <p:cNvGraphicFramePr>
            <a:graphicFrameLocks noChangeAspect="1"/>
          </p:cNvGraphicFramePr>
          <p:nvPr>
            <p:custDataLst>
              <p:tags r:id="rId2"/>
            </p:custDataLst>
            <p:extLst>
              <p:ext uri="{D42A27DB-BD31-4B8C-83A1-F6EECF244321}">
                <p14:modId xmlns:p14="http://schemas.microsoft.com/office/powerpoint/2010/main" val="9953676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3003" name="think-cell Slide" r:id="rId5" imgW="395" imgH="396" progId="TCLayout.ActiveDocument.1">
                  <p:embed/>
                </p:oleObj>
              </mc:Choice>
              <mc:Fallback>
                <p:oleObj name="think-cell Slide" r:id="rId5" imgW="395" imgH="396" progId="TCLayout.ActiveDocument.1">
                  <p:embed/>
                  <p:pic>
                    <p:nvPicPr>
                      <p:cNvPr id="4" name="Object 3" hidden="1">
                        <a:extLst>
                          <a:ext uri="{FF2B5EF4-FFF2-40B4-BE49-F238E27FC236}">
                            <a16:creationId xmlns:a16="http://schemas.microsoft.com/office/drawing/2014/main" id="{38D61EF3-F6D6-447A-A2F7-CEBB1E481BCE}"/>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E28F68CB-BF72-4BC6-B9A0-B8F5C2D49CC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1CE914EB-60D0-4A8F-B215-C8929A2F2BFB}"/>
              </a:ext>
            </a:extLst>
          </p:cNvPr>
          <p:cNvSpPr>
            <a:spLocks noGrp="1"/>
          </p:cNvSpPr>
          <p:nvPr>
            <p:ph type="title"/>
          </p:nvPr>
        </p:nvSpPr>
        <p:spPr/>
        <p:txBody>
          <a:bodyPr/>
          <a:lstStyle/>
          <a:p>
            <a:r>
              <a:rPr lang="en-US" dirty="0" err="1"/>
              <a:t>MyISAM</a:t>
            </a:r>
            <a:r>
              <a:rPr lang="en-US" dirty="0"/>
              <a:t>- create table </a:t>
            </a:r>
            <a:r>
              <a:rPr lang="en-US" dirty="0" err="1"/>
              <a:t>t_myisam</a:t>
            </a:r>
            <a:r>
              <a:rPr lang="en-US" dirty="0"/>
              <a:t> (id int) engine=</a:t>
            </a:r>
            <a:r>
              <a:rPr lang="en-US" dirty="0" err="1"/>
              <a:t>myisam</a:t>
            </a:r>
            <a:r>
              <a:rPr lang="en-US" dirty="0"/>
              <a:t>;</a:t>
            </a:r>
          </a:p>
        </p:txBody>
      </p:sp>
      <p:sp>
        <p:nvSpPr>
          <p:cNvPr id="3" name="Content Placeholder 2">
            <a:extLst>
              <a:ext uri="{FF2B5EF4-FFF2-40B4-BE49-F238E27FC236}">
                <a16:creationId xmlns:a16="http://schemas.microsoft.com/office/drawing/2014/main" id="{0A208A76-D3B6-4B95-B0D8-948DA1FB37CB}"/>
              </a:ext>
            </a:extLst>
          </p:cNvPr>
          <p:cNvSpPr>
            <a:spLocks noGrp="1"/>
          </p:cNvSpPr>
          <p:nvPr>
            <p:ph idx="1"/>
          </p:nvPr>
        </p:nvSpPr>
        <p:spPr/>
        <p:txBody>
          <a:bodyPr/>
          <a:lstStyle/>
          <a:p>
            <a:r>
              <a:rPr lang="en-US" dirty="0"/>
              <a:t>Doesn’t support Transaction</a:t>
            </a:r>
          </a:p>
          <a:p>
            <a:r>
              <a:rPr lang="en-US" dirty="0"/>
              <a:t>Doesn’t support  Foreign Key</a:t>
            </a:r>
          </a:p>
          <a:p>
            <a:r>
              <a:rPr lang="en-US" dirty="0"/>
              <a:t>No Log file</a:t>
            </a:r>
          </a:p>
          <a:p>
            <a:r>
              <a:rPr lang="en-US" dirty="0"/>
              <a:t>Has Data File</a:t>
            </a:r>
          </a:p>
          <a:p>
            <a:r>
              <a:rPr lang="en-US" dirty="0"/>
              <a:t>Can perform </a:t>
            </a:r>
            <a:r>
              <a:rPr lang="en-US" dirty="0" err="1"/>
              <a:t>Insert,update</a:t>
            </a:r>
            <a:r>
              <a:rPr lang="en-US" dirty="0"/>
              <a:t>, delete etc.</a:t>
            </a:r>
          </a:p>
          <a:p>
            <a:r>
              <a:rPr lang="en-US" dirty="0"/>
              <a:t>No Clustered Indexes</a:t>
            </a:r>
          </a:p>
          <a:p>
            <a:r>
              <a:rPr lang="en-US" dirty="0"/>
              <a:t>Not Default Engine</a:t>
            </a:r>
          </a:p>
        </p:txBody>
      </p:sp>
    </p:spTree>
    <p:extLst>
      <p:ext uri="{BB962C8B-B14F-4D97-AF65-F5344CB8AC3E}">
        <p14:creationId xmlns:p14="http://schemas.microsoft.com/office/powerpoint/2010/main" val="107392536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8D61EF3-F6D6-447A-A2F7-CEBB1E481BCE}"/>
              </a:ext>
            </a:extLst>
          </p:cNvPr>
          <p:cNvGraphicFramePr>
            <a:graphicFrameLocks noChangeAspect="1"/>
          </p:cNvGraphicFramePr>
          <p:nvPr>
            <p:custDataLst>
              <p:tags r:id="rId2"/>
            </p:custDataLst>
            <p:extLst>
              <p:ext uri="{D42A27DB-BD31-4B8C-83A1-F6EECF244321}">
                <p14:modId xmlns:p14="http://schemas.microsoft.com/office/powerpoint/2010/main" val="22628987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4026" name="think-cell Slide" r:id="rId5" imgW="395" imgH="396" progId="TCLayout.ActiveDocument.1">
                  <p:embed/>
                </p:oleObj>
              </mc:Choice>
              <mc:Fallback>
                <p:oleObj name="think-cell Slide" r:id="rId5" imgW="395" imgH="396" progId="TCLayout.ActiveDocument.1">
                  <p:embed/>
                  <p:pic>
                    <p:nvPicPr>
                      <p:cNvPr id="4" name="Object 3" hidden="1">
                        <a:extLst>
                          <a:ext uri="{FF2B5EF4-FFF2-40B4-BE49-F238E27FC236}">
                            <a16:creationId xmlns:a16="http://schemas.microsoft.com/office/drawing/2014/main" id="{38D61EF3-F6D6-447A-A2F7-CEBB1E481BCE}"/>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E28F68CB-BF72-4BC6-B9A0-B8F5C2D49CC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1CE914EB-60D0-4A8F-B215-C8929A2F2BFB}"/>
              </a:ext>
            </a:extLst>
          </p:cNvPr>
          <p:cNvSpPr>
            <a:spLocks noGrp="1"/>
          </p:cNvSpPr>
          <p:nvPr>
            <p:ph type="title"/>
          </p:nvPr>
        </p:nvSpPr>
        <p:spPr/>
        <p:txBody>
          <a:bodyPr vert="horz"/>
          <a:lstStyle/>
          <a:p>
            <a:r>
              <a:rPr lang="en-US" dirty="0"/>
              <a:t>CSV- create table </a:t>
            </a:r>
            <a:r>
              <a:rPr lang="en-US" dirty="0" err="1"/>
              <a:t>t_csv</a:t>
            </a:r>
            <a:r>
              <a:rPr lang="en-US" dirty="0"/>
              <a:t> (id int not null,</a:t>
            </a:r>
            <a:br>
              <a:rPr lang="en-US" dirty="0"/>
            </a:br>
            <a:r>
              <a:rPr lang="en-US" dirty="0"/>
              <a:t>name varchar(100) not null) engine=csv;</a:t>
            </a:r>
          </a:p>
        </p:txBody>
      </p:sp>
      <p:sp>
        <p:nvSpPr>
          <p:cNvPr id="3" name="Content Placeholder 2">
            <a:extLst>
              <a:ext uri="{FF2B5EF4-FFF2-40B4-BE49-F238E27FC236}">
                <a16:creationId xmlns:a16="http://schemas.microsoft.com/office/drawing/2014/main" id="{0A208A76-D3B6-4B95-B0D8-948DA1FB37CB}"/>
              </a:ext>
            </a:extLst>
          </p:cNvPr>
          <p:cNvSpPr>
            <a:spLocks noGrp="1"/>
          </p:cNvSpPr>
          <p:nvPr>
            <p:ph idx="1"/>
          </p:nvPr>
        </p:nvSpPr>
        <p:spPr/>
        <p:txBody>
          <a:bodyPr/>
          <a:lstStyle/>
          <a:p>
            <a:r>
              <a:rPr lang="en-US" dirty="0"/>
              <a:t>Doesn’t support Transaction</a:t>
            </a:r>
          </a:p>
          <a:p>
            <a:r>
              <a:rPr lang="en-US" dirty="0"/>
              <a:t>Doesn’t support  Foreign Key</a:t>
            </a:r>
          </a:p>
          <a:p>
            <a:r>
              <a:rPr lang="en-US" dirty="0"/>
              <a:t>No Log file</a:t>
            </a:r>
          </a:p>
          <a:p>
            <a:r>
              <a:rPr lang="en-US" dirty="0"/>
              <a:t>Has Data File with CSV format</a:t>
            </a:r>
          </a:p>
          <a:p>
            <a:r>
              <a:rPr lang="en-US" dirty="0"/>
              <a:t>All columns should be defined as not null columns for CSV engine</a:t>
            </a:r>
          </a:p>
          <a:p>
            <a:r>
              <a:rPr lang="en-US" dirty="0"/>
              <a:t>Can perform </a:t>
            </a:r>
            <a:r>
              <a:rPr lang="en-US" dirty="0" err="1"/>
              <a:t>Insert,update</a:t>
            </a:r>
            <a:r>
              <a:rPr lang="en-US" dirty="0"/>
              <a:t>, delete etc.</a:t>
            </a:r>
          </a:p>
          <a:p>
            <a:r>
              <a:rPr lang="en-US" dirty="0"/>
              <a:t>No Clustered Indexes</a:t>
            </a:r>
          </a:p>
          <a:p>
            <a:r>
              <a:rPr lang="en-US" dirty="0"/>
              <a:t>Not Default Engine</a:t>
            </a:r>
          </a:p>
        </p:txBody>
      </p:sp>
    </p:spTree>
    <p:extLst>
      <p:ext uri="{BB962C8B-B14F-4D97-AF65-F5344CB8AC3E}">
        <p14:creationId xmlns:p14="http://schemas.microsoft.com/office/powerpoint/2010/main" val="64858737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8D61EF3-F6D6-447A-A2F7-CEBB1E481BCE}"/>
              </a:ext>
            </a:extLst>
          </p:cNvPr>
          <p:cNvGraphicFramePr>
            <a:graphicFrameLocks noChangeAspect="1"/>
          </p:cNvGraphicFramePr>
          <p:nvPr>
            <p:custDataLst>
              <p:tags r:id="rId2"/>
            </p:custDataLst>
            <p:extLst>
              <p:ext uri="{D42A27DB-BD31-4B8C-83A1-F6EECF244321}">
                <p14:modId xmlns:p14="http://schemas.microsoft.com/office/powerpoint/2010/main" val="38552776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5050" name="think-cell Slide" r:id="rId5" imgW="395" imgH="396" progId="TCLayout.ActiveDocument.1">
                  <p:embed/>
                </p:oleObj>
              </mc:Choice>
              <mc:Fallback>
                <p:oleObj name="think-cell Slide" r:id="rId5" imgW="395" imgH="396" progId="TCLayout.ActiveDocument.1">
                  <p:embed/>
                  <p:pic>
                    <p:nvPicPr>
                      <p:cNvPr id="4" name="Object 3" hidden="1">
                        <a:extLst>
                          <a:ext uri="{FF2B5EF4-FFF2-40B4-BE49-F238E27FC236}">
                            <a16:creationId xmlns:a16="http://schemas.microsoft.com/office/drawing/2014/main" id="{38D61EF3-F6D6-447A-A2F7-CEBB1E481BCE}"/>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E28F68CB-BF72-4BC6-B9A0-B8F5C2D49CC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1CE914EB-60D0-4A8F-B215-C8929A2F2BFB}"/>
              </a:ext>
            </a:extLst>
          </p:cNvPr>
          <p:cNvSpPr>
            <a:spLocks noGrp="1"/>
          </p:cNvSpPr>
          <p:nvPr>
            <p:ph type="title"/>
          </p:nvPr>
        </p:nvSpPr>
        <p:spPr/>
        <p:txBody>
          <a:bodyPr/>
          <a:lstStyle/>
          <a:p>
            <a:r>
              <a:rPr lang="en-US" dirty="0"/>
              <a:t>archive- create table </a:t>
            </a:r>
            <a:r>
              <a:rPr lang="en-US" dirty="0" err="1"/>
              <a:t>t_archive</a:t>
            </a:r>
            <a:r>
              <a:rPr lang="en-US" dirty="0"/>
              <a:t>(id </a:t>
            </a:r>
            <a:r>
              <a:rPr lang="en-US" dirty="0" err="1"/>
              <a:t>int,name</a:t>
            </a:r>
            <a:r>
              <a:rPr lang="en-US" dirty="0"/>
              <a:t> varchar(100)) engine=archive;</a:t>
            </a:r>
          </a:p>
        </p:txBody>
      </p:sp>
      <p:sp>
        <p:nvSpPr>
          <p:cNvPr id="3" name="Content Placeholder 2">
            <a:extLst>
              <a:ext uri="{FF2B5EF4-FFF2-40B4-BE49-F238E27FC236}">
                <a16:creationId xmlns:a16="http://schemas.microsoft.com/office/drawing/2014/main" id="{0A208A76-D3B6-4B95-B0D8-948DA1FB37CB}"/>
              </a:ext>
            </a:extLst>
          </p:cNvPr>
          <p:cNvSpPr>
            <a:spLocks noGrp="1"/>
          </p:cNvSpPr>
          <p:nvPr>
            <p:ph idx="1"/>
          </p:nvPr>
        </p:nvSpPr>
        <p:spPr/>
        <p:txBody>
          <a:bodyPr/>
          <a:lstStyle/>
          <a:p>
            <a:r>
              <a:rPr lang="en-US" dirty="0"/>
              <a:t>Doesn’t support Transaction</a:t>
            </a:r>
          </a:p>
          <a:p>
            <a:r>
              <a:rPr lang="en-US" dirty="0"/>
              <a:t>Doesn’t support  Foreign Key</a:t>
            </a:r>
          </a:p>
          <a:p>
            <a:r>
              <a:rPr lang="en-US" dirty="0"/>
              <a:t>No Log file</a:t>
            </a:r>
          </a:p>
          <a:p>
            <a:r>
              <a:rPr lang="en-US" dirty="0"/>
              <a:t>Has Data File </a:t>
            </a:r>
          </a:p>
          <a:p>
            <a:r>
              <a:rPr lang="en-US" dirty="0"/>
              <a:t>Can only perform Insert and select</a:t>
            </a:r>
          </a:p>
          <a:p>
            <a:r>
              <a:rPr lang="en-US" dirty="0" err="1"/>
              <a:t>Delete,update</a:t>
            </a:r>
            <a:r>
              <a:rPr lang="en-US" dirty="0"/>
              <a:t>, truncate not allowed</a:t>
            </a:r>
          </a:p>
          <a:p>
            <a:r>
              <a:rPr lang="en-US" dirty="0"/>
              <a:t>No Clustered Indexes</a:t>
            </a:r>
          </a:p>
          <a:p>
            <a:r>
              <a:rPr lang="en-US" dirty="0"/>
              <a:t>Not Default Engine</a:t>
            </a:r>
          </a:p>
        </p:txBody>
      </p:sp>
    </p:spTree>
    <p:extLst>
      <p:ext uri="{BB962C8B-B14F-4D97-AF65-F5344CB8AC3E}">
        <p14:creationId xmlns:p14="http://schemas.microsoft.com/office/powerpoint/2010/main" val="344589600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8D61EF3-F6D6-447A-A2F7-CEBB1E481BCE}"/>
              </a:ext>
            </a:extLst>
          </p:cNvPr>
          <p:cNvGraphicFramePr>
            <a:graphicFrameLocks noChangeAspect="1"/>
          </p:cNvGraphicFramePr>
          <p:nvPr>
            <p:custDataLst>
              <p:tags r:id="rId2"/>
            </p:custDataLst>
            <p:extLst>
              <p:ext uri="{D42A27DB-BD31-4B8C-83A1-F6EECF244321}">
                <p14:modId xmlns:p14="http://schemas.microsoft.com/office/powerpoint/2010/main" val="31441599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6074" name="think-cell Slide" r:id="rId5" imgW="395" imgH="396" progId="TCLayout.ActiveDocument.1">
                  <p:embed/>
                </p:oleObj>
              </mc:Choice>
              <mc:Fallback>
                <p:oleObj name="think-cell Slide" r:id="rId5" imgW="395" imgH="396" progId="TCLayout.ActiveDocument.1">
                  <p:embed/>
                  <p:pic>
                    <p:nvPicPr>
                      <p:cNvPr id="4" name="Object 3" hidden="1">
                        <a:extLst>
                          <a:ext uri="{FF2B5EF4-FFF2-40B4-BE49-F238E27FC236}">
                            <a16:creationId xmlns:a16="http://schemas.microsoft.com/office/drawing/2014/main" id="{38D61EF3-F6D6-447A-A2F7-CEBB1E481BCE}"/>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E28F68CB-BF72-4BC6-B9A0-B8F5C2D49CC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1CE914EB-60D0-4A8F-B215-C8929A2F2BFB}"/>
              </a:ext>
            </a:extLst>
          </p:cNvPr>
          <p:cNvSpPr>
            <a:spLocks noGrp="1"/>
          </p:cNvSpPr>
          <p:nvPr>
            <p:ph type="title"/>
          </p:nvPr>
        </p:nvSpPr>
        <p:spPr/>
        <p:txBody>
          <a:bodyPr/>
          <a:lstStyle/>
          <a:p>
            <a:r>
              <a:rPr lang="en-US" dirty="0"/>
              <a:t>Memory- create table </a:t>
            </a:r>
            <a:r>
              <a:rPr lang="en-US" dirty="0" err="1"/>
              <a:t>t_memory</a:t>
            </a:r>
            <a:r>
              <a:rPr lang="en-US" dirty="0"/>
              <a:t>(id </a:t>
            </a:r>
            <a:r>
              <a:rPr lang="en-US" dirty="0" err="1"/>
              <a:t>int,name</a:t>
            </a:r>
            <a:r>
              <a:rPr lang="en-US" dirty="0"/>
              <a:t> varchar(100)) engine=memory;</a:t>
            </a:r>
          </a:p>
        </p:txBody>
      </p:sp>
      <p:sp>
        <p:nvSpPr>
          <p:cNvPr id="3" name="Content Placeholder 2">
            <a:extLst>
              <a:ext uri="{FF2B5EF4-FFF2-40B4-BE49-F238E27FC236}">
                <a16:creationId xmlns:a16="http://schemas.microsoft.com/office/drawing/2014/main" id="{0A208A76-D3B6-4B95-B0D8-948DA1FB37CB}"/>
              </a:ext>
            </a:extLst>
          </p:cNvPr>
          <p:cNvSpPr>
            <a:spLocks noGrp="1"/>
          </p:cNvSpPr>
          <p:nvPr>
            <p:ph idx="1"/>
          </p:nvPr>
        </p:nvSpPr>
        <p:spPr/>
        <p:txBody>
          <a:bodyPr>
            <a:normAutofit/>
          </a:bodyPr>
          <a:lstStyle/>
          <a:p>
            <a:r>
              <a:rPr lang="en-US" dirty="0"/>
              <a:t>Doesn’t support Transaction</a:t>
            </a:r>
          </a:p>
          <a:p>
            <a:r>
              <a:rPr lang="en-US" dirty="0"/>
              <a:t>Doesn’t support  Foreign Key</a:t>
            </a:r>
          </a:p>
          <a:p>
            <a:r>
              <a:rPr lang="en-US" dirty="0"/>
              <a:t>No Log file</a:t>
            </a:r>
          </a:p>
          <a:p>
            <a:r>
              <a:rPr lang="en-US" dirty="0"/>
              <a:t>No Data File which means data is removed when ever </a:t>
            </a:r>
            <a:r>
              <a:rPr lang="en-US"/>
              <a:t>the server </a:t>
            </a:r>
            <a:r>
              <a:rPr lang="en-US" dirty="0"/>
              <a:t>restarts</a:t>
            </a:r>
          </a:p>
          <a:p>
            <a:r>
              <a:rPr lang="en-US" dirty="0"/>
              <a:t>No Clustered Indexes</a:t>
            </a:r>
          </a:p>
          <a:p>
            <a:r>
              <a:rPr lang="en-US" dirty="0"/>
              <a:t>Can perform </a:t>
            </a:r>
            <a:r>
              <a:rPr lang="en-US" dirty="0" err="1"/>
              <a:t>Insert,update</a:t>
            </a:r>
            <a:r>
              <a:rPr lang="en-US" dirty="0"/>
              <a:t>, delete etc.</a:t>
            </a:r>
          </a:p>
          <a:p>
            <a:r>
              <a:rPr lang="en-US" dirty="0"/>
              <a:t>Not Default Engine</a:t>
            </a:r>
          </a:p>
        </p:txBody>
      </p:sp>
    </p:spTree>
    <p:extLst>
      <p:ext uri="{BB962C8B-B14F-4D97-AF65-F5344CB8AC3E}">
        <p14:creationId xmlns:p14="http://schemas.microsoft.com/office/powerpoint/2010/main" val="1474367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08A52A8-EB28-4B7D-BCAE-4D93735022C5}"/>
              </a:ext>
            </a:extLst>
          </p:cNvPr>
          <p:cNvGraphicFramePr>
            <a:graphicFrameLocks noChangeAspect="1"/>
          </p:cNvGraphicFramePr>
          <p:nvPr>
            <p:custDataLst>
              <p:tags r:id="rId2"/>
            </p:custDataLst>
            <p:extLst>
              <p:ext uri="{D42A27DB-BD31-4B8C-83A1-F6EECF244321}">
                <p14:modId xmlns:p14="http://schemas.microsoft.com/office/powerpoint/2010/main" val="148226424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442" name="think-cell Slide" r:id="rId4" imgW="395" imgH="394" progId="TCLayout.ActiveDocument.1">
                  <p:embed/>
                </p:oleObj>
              </mc:Choice>
              <mc:Fallback>
                <p:oleObj name="think-cell Slide" r:id="rId4" imgW="395" imgH="394"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5112204D-FD08-4855-ACA0-95C764A71670}"/>
              </a:ext>
            </a:extLst>
          </p:cNvPr>
          <p:cNvSpPr>
            <a:spLocks noGrp="1"/>
          </p:cNvSpPr>
          <p:nvPr>
            <p:ph type="title"/>
          </p:nvPr>
        </p:nvSpPr>
        <p:spPr/>
        <p:txBody>
          <a:bodyPr/>
          <a:lstStyle/>
          <a:p>
            <a:r>
              <a:rPr lang="en-US" dirty="0"/>
              <a:t>Table</a:t>
            </a:r>
          </a:p>
        </p:txBody>
      </p:sp>
      <p:sp>
        <p:nvSpPr>
          <p:cNvPr id="3" name="Content Placeholder 2">
            <a:extLst>
              <a:ext uri="{FF2B5EF4-FFF2-40B4-BE49-F238E27FC236}">
                <a16:creationId xmlns:a16="http://schemas.microsoft.com/office/drawing/2014/main" id="{1EB92B41-9F29-4BE3-89DD-252510CFCFDB}"/>
              </a:ext>
            </a:extLst>
          </p:cNvPr>
          <p:cNvSpPr>
            <a:spLocks noGrp="1"/>
          </p:cNvSpPr>
          <p:nvPr>
            <p:ph idx="1"/>
          </p:nvPr>
        </p:nvSpPr>
        <p:spPr>
          <a:xfrm>
            <a:off x="838200" y="1798992"/>
            <a:ext cx="10515600" cy="4351338"/>
          </a:xfrm>
        </p:spPr>
        <p:txBody>
          <a:bodyPr/>
          <a:lstStyle/>
          <a:p>
            <a:r>
              <a:rPr lang="en-US" dirty="0"/>
              <a:t>Table Name</a:t>
            </a:r>
          </a:p>
          <a:p>
            <a:r>
              <a:rPr lang="en-US" dirty="0"/>
              <a:t>Column Name</a:t>
            </a:r>
          </a:p>
          <a:p>
            <a:r>
              <a:rPr lang="en-US" dirty="0"/>
              <a:t>Column Data Type</a:t>
            </a:r>
          </a:p>
          <a:p>
            <a:endParaRPr lang="en-US" dirty="0"/>
          </a:p>
          <a:p>
            <a:endParaRPr lang="en-US" dirty="0"/>
          </a:p>
          <a:p>
            <a:r>
              <a:rPr lang="en-US" dirty="0"/>
              <a:t>E.g.</a:t>
            </a:r>
          </a:p>
          <a:p>
            <a:endParaRPr lang="en-US" dirty="0"/>
          </a:p>
          <a:p>
            <a:pPr marL="0" indent="0">
              <a:buNone/>
            </a:pPr>
            <a:r>
              <a:rPr lang="en-US" dirty="0"/>
              <a:t>Create table t1 (c1 int, c2 varchar(100), c3 date);</a:t>
            </a:r>
          </a:p>
        </p:txBody>
      </p:sp>
    </p:spTree>
    <p:extLst>
      <p:ext uri="{BB962C8B-B14F-4D97-AF65-F5344CB8AC3E}">
        <p14:creationId xmlns:p14="http://schemas.microsoft.com/office/powerpoint/2010/main" val="294014969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UneR82_3jXfVIZT0Us_yeg"/>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ptojwZBaFBEvksWdrZ3hjw"/>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MfYHR83HHL9sIV1y_yyU_A"/>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MfYHR83HHL9sIV1y_yyU_A"/>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5xlCww7ZMlDu9dB5nTzDuA"/>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sSw8mj1G_hVOjn3hqrWZJw"/>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b4DBc277s8Ib6XV3nSy.XA"/>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sUTO0ODCbRwcuMFlQlDDSQ"/>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ImhdgqzaZLomFoYHgueaQw"/>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YNeK0.BVHwZgWOeHkJZ9FA"/>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zf1HMKiVkkRuUJJ7OwoPSg"/>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sItjZ9amIF2JJ.gZyHpyhg"/>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OQf.Gsn_vNf9n7VtI2bUaA"/>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syHNVXTKCx9YlqH.dyu8d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syHNVXTKCx9YlqH.dyu8dw"/>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64u07vu7hGztqF3u7lHUoA"/>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d76UtID07FmKz4.WcxvbvQ"/>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8xEVrYeSdd8L6aUO.hnjeQ"/>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XOqi425wdMRyaHhPAGyUpg"/>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NPTpf4wl3mMzskDznJhb1w"/>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AJy8JcpbWh8M1npfDy365w"/>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YoDkcf2YagQEgtlD6bwvmg"/>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tYoDkcf2YagQEgtlD6bwvmg"/>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YoDkcf2YagQEgtlD6bwvm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tYoDkcf2YagQEgtlD6bwvm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aIx5uC0HhPVeJddVqBzu.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oEHO1xVeLn.NoY6e2bUtl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wPCyzoTXv8x0pMtOJeaba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1q4ee8HZGqjfDuQJekCf9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SkA0eDMcIWr7E4ESsl0Q4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3eWLlvftPQ2iYO5Vph_Mg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Db4Jj23Lufa9tw1g8mv1v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xW7zJcCDkZbP0JDW6pIib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Nk3H..RJ0hSiN7dMM2W44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EWyvUJc4bhmZIpBlLiaOr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PsBngGVsWKOM6htp3LP7t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5tWccENCLuFLsRHICcYbz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nIQ1_hvhhD76vpmMj_hLNA"/>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4mR3bsni2wSCwlEDDVsnl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geKF7xVinBeiy2lW3XAlwQ"/>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AcM5CjgZH2PQL7SraWx6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EBkFLXKnl47nkdKZeJXlLg"/>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yfJYcufkbcx39SmOb9zrrg"/>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6MsbY7iHKDNzSqPbsYm7r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fi4XPnJMFOGmPMIsSeYMlw"/>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ZQv3rG2g74_NMoKx2UhPf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MBCz3AIq0AIIIENNwevY.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43QHyuABd4pPZD3qHH2Uw"/>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43QHyuABd4pPZD3qHH2Uw"/>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iLPi0OaAmrmUgKm_J8u1g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cTUkSzCGpCzZpOgIOeWVww"/>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9CJmoDQ50PmFqUGQ0cI2hg"/>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jJgjVr4urRaKY3QWpS2WzA"/>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9hoaogEQbsWLGcLM8_OcmA"/>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PJOISFGgxVaZQ.rKP0ccMA"/>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kvH6BXmWvf3I74Uwbr.Qug"/>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RrWVeGYxa4z33JMSqCLCPg"/>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6ROxxI6UrUGqS.hJyJcoA"/>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25niiesLKV.TF5ORBIVE8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jnINkBM2Kzjnym6cnI2gs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rGn0EV2ewoocBtaRBhppE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NCSjhpE7SxT4T2jlprHhkg"/>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xsYhfDoVH2qeFg33.O08jQ"/>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iu6Or1P0tWjX9SdQCSHK2A"/>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nd1GB9NuXbI12vb0ioskFQ"/>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6204</TotalTime>
  <Words>5418</Words>
  <Application>Microsoft Office PowerPoint</Application>
  <PresentationFormat>Widescreen</PresentationFormat>
  <Paragraphs>1034</Paragraphs>
  <Slides>88</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88</vt:i4>
      </vt:variant>
    </vt:vector>
  </HeadingPairs>
  <TitlesOfParts>
    <vt:vector size="93" baseType="lpstr">
      <vt:lpstr>Arial</vt:lpstr>
      <vt:lpstr>Calibri</vt:lpstr>
      <vt:lpstr>Calibri Light</vt:lpstr>
      <vt:lpstr>Office Theme</vt:lpstr>
      <vt:lpstr>think-cell Slide</vt:lpstr>
      <vt:lpstr>MySQL is an opensource RDBMS</vt:lpstr>
      <vt:lpstr>Terminologies</vt:lpstr>
      <vt:lpstr>PowerPoint Presentation</vt:lpstr>
      <vt:lpstr>Table – Entity- any real world object</vt:lpstr>
      <vt:lpstr>Popular RDBMS</vt:lpstr>
      <vt:lpstr>RDBMS</vt:lpstr>
      <vt:lpstr>MySQL Client</vt:lpstr>
      <vt:lpstr>MySQL</vt:lpstr>
      <vt:lpstr>Table</vt:lpstr>
      <vt:lpstr>Select- is used to read data from table</vt:lpstr>
      <vt:lpstr>Insert – used to add records to the table</vt:lpstr>
      <vt:lpstr>Operators </vt:lpstr>
      <vt:lpstr>SQL Commands </vt:lpstr>
      <vt:lpstr>Constraints - some sort of restrictions- are used to enforce integrity of the data</vt:lpstr>
      <vt:lpstr>PowerPoint Presentation</vt:lpstr>
      <vt:lpstr>SQL – Structured Query Language</vt:lpstr>
      <vt:lpstr>Joins- Joins are used to retrieve columns from multiple tables in the same query</vt:lpstr>
      <vt:lpstr>PowerPoint Presentation</vt:lpstr>
      <vt:lpstr>PowerPoint Presentation</vt:lpstr>
      <vt:lpstr>PowerPoint Presentation</vt:lpstr>
      <vt:lpstr>PowerPoint Presentation</vt:lpstr>
      <vt:lpstr>PowerPoint Presentation</vt:lpstr>
      <vt:lpstr>Set Operators</vt:lpstr>
      <vt:lpstr>Two Sets A and B A={1,2,3} B={3,4,5}</vt:lpstr>
      <vt:lpstr>Pre-requisites for using Set Operators</vt:lpstr>
      <vt:lpstr>Aggregate Functions </vt:lpstr>
      <vt:lpstr>Sub Queries- When we use a query instead of a value in the main query then it is called as a sub-query</vt:lpstr>
      <vt:lpstr>Group by Clause is used to perform aggregation based on some columns</vt:lpstr>
      <vt:lpstr>Having Clause is used to apply filter on aggregate columns</vt:lpstr>
      <vt:lpstr>Order by Clause- sort the output in either descending or ascending order  Order by is always the last clause in the query. Only limit clause can come after order by clause  </vt:lpstr>
      <vt:lpstr>PowerPoint Presentation</vt:lpstr>
      <vt:lpstr>Where vs Having</vt:lpstr>
      <vt:lpstr>Column Alias and Table Alias</vt:lpstr>
      <vt:lpstr>Limit and Offset</vt:lpstr>
      <vt:lpstr>InLine Views </vt:lpstr>
      <vt:lpstr>Select Query Syntax </vt:lpstr>
      <vt:lpstr>Select Query execution steps</vt:lpstr>
      <vt:lpstr>Self Join</vt:lpstr>
      <vt:lpstr>Case Statements- they are like switch statements</vt:lpstr>
      <vt:lpstr>Views- a logical object , a saved query , a virtual  table</vt:lpstr>
      <vt:lpstr>Correlated Subquery- Subqueries in which we define a relation of a column from the outer query with the column of inner query</vt:lpstr>
      <vt:lpstr>DMLs on Views</vt:lpstr>
      <vt:lpstr>Autoincrement Columns</vt:lpstr>
      <vt:lpstr>Truncate vs Delete </vt:lpstr>
      <vt:lpstr>Exists and Not Exists- operators</vt:lpstr>
      <vt:lpstr>Analytical Functions- Ranking Functions</vt:lpstr>
      <vt:lpstr>Built-in Functions Numeric </vt:lpstr>
      <vt:lpstr>Built-in Functions String</vt:lpstr>
      <vt:lpstr>Built-In Functions Date and Time</vt:lpstr>
      <vt:lpstr>PowerPoint Presentation</vt:lpstr>
      <vt:lpstr>Transaction – Unit of work</vt:lpstr>
      <vt:lpstr>Transaction- transfer 500Rs from Account A to Account B</vt:lpstr>
      <vt:lpstr>Types of Files</vt:lpstr>
      <vt:lpstr>PowerPoint Presentation</vt:lpstr>
      <vt:lpstr>Isolation Levels</vt:lpstr>
      <vt:lpstr>What is Isolation Level</vt:lpstr>
      <vt:lpstr>Blocking</vt:lpstr>
      <vt:lpstr>Read Uncommitted</vt:lpstr>
      <vt:lpstr>Repeatable Read</vt:lpstr>
      <vt:lpstr>Read Committed</vt:lpstr>
      <vt:lpstr>Repeatable Read Isolation</vt:lpstr>
      <vt:lpstr>Serializable</vt:lpstr>
      <vt:lpstr>Isolation </vt:lpstr>
      <vt:lpstr>MySQL Programming</vt:lpstr>
      <vt:lpstr>Procedures</vt:lpstr>
      <vt:lpstr>Function</vt:lpstr>
      <vt:lpstr>Types of Function</vt:lpstr>
      <vt:lpstr>Cursors- is a pointer to a set of records and is used fetch data row by row</vt:lpstr>
      <vt:lpstr>Our first Procedure – Hello World</vt:lpstr>
      <vt:lpstr>Normalization Vs Denormalization</vt:lpstr>
      <vt:lpstr>Types of tables in OLAP</vt:lpstr>
      <vt:lpstr>OLTP vs OLAP</vt:lpstr>
      <vt:lpstr>Retail Industry</vt:lpstr>
      <vt:lpstr>OLAP – Datawarehouse Data Models</vt:lpstr>
      <vt:lpstr>OLAP – Datawarehouse Data Models</vt:lpstr>
      <vt:lpstr>PowerPoint Presentation</vt:lpstr>
      <vt:lpstr>PowerPoint Presentation</vt:lpstr>
      <vt:lpstr>Triggers- set of code that gets executed whenever a specific event occurs. Trigger is like a hidden code</vt:lpstr>
      <vt:lpstr>Usage of Triggers</vt:lpstr>
      <vt:lpstr>Indexes- are objects which are used to optimize search</vt:lpstr>
      <vt:lpstr>PowerPoint Presentation</vt:lpstr>
      <vt:lpstr>B-Tree Indexes</vt:lpstr>
      <vt:lpstr>Table Storage Engines (MySQL)  show table status like 'emp' \G;</vt:lpstr>
      <vt:lpstr>INNODB</vt:lpstr>
      <vt:lpstr>MyISAM- create table t_myisam (id int) engine=myisam;</vt:lpstr>
      <vt:lpstr>CSV- create table t_csv (id int not null, name varchar(100) not null) engine=csv;</vt:lpstr>
      <vt:lpstr>archive- create table t_archive(id int,name varchar(100)) engine=archive;</vt:lpstr>
      <vt:lpstr>Memory- create table t_memory(id int,name varchar(100)) engine=memory;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 RDBMS</dc:title>
  <dc:creator>Jain, Rajendra</dc:creator>
  <cp:lastModifiedBy>Jain, Rajendra</cp:lastModifiedBy>
  <cp:revision>192</cp:revision>
  <dcterms:created xsi:type="dcterms:W3CDTF">2020-11-30T02:38:43Z</dcterms:created>
  <dcterms:modified xsi:type="dcterms:W3CDTF">2022-09-21T06:34:22Z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e815a84-bb14-486b-9367-c1af54c95fa4_Enabled">
    <vt:lpwstr>true</vt:lpwstr>
  </property>
  <property fmtid="{D5CDD505-2E9C-101B-9397-08002B2CF9AE}" pid="3" name="MSIP_Label_0e815a84-bb14-486b-9367-c1af54c95fa4_SetDate">
    <vt:lpwstr>2022-03-10T02:34:40Z</vt:lpwstr>
  </property>
  <property fmtid="{D5CDD505-2E9C-101B-9397-08002B2CF9AE}" pid="4" name="MSIP_Label_0e815a84-bb14-486b-9367-c1af54c95fa4_Method">
    <vt:lpwstr>Privileged</vt:lpwstr>
  </property>
  <property fmtid="{D5CDD505-2E9C-101B-9397-08002B2CF9AE}" pid="5" name="MSIP_Label_0e815a84-bb14-486b-9367-c1af54c95fa4_Name">
    <vt:lpwstr>Standard</vt:lpwstr>
  </property>
  <property fmtid="{D5CDD505-2E9C-101B-9397-08002B2CF9AE}" pid="6" name="MSIP_Label_0e815a84-bb14-486b-9367-c1af54c95fa4_SiteId">
    <vt:lpwstr>5dc645ed-297f-4dca-b0af-2339c71c5388</vt:lpwstr>
  </property>
  <property fmtid="{D5CDD505-2E9C-101B-9397-08002B2CF9AE}" pid="7" name="MSIP_Label_0e815a84-bb14-486b-9367-c1af54c95fa4_ActionId">
    <vt:lpwstr>7e3871f9-cf7c-4132-ba11-55c6a2df74a3</vt:lpwstr>
  </property>
  <property fmtid="{D5CDD505-2E9C-101B-9397-08002B2CF9AE}" pid="8" name="MSIP_Label_0e815a84-bb14-486b-9367-c1af54c95fa4_ContentBits">
    <vt:lpwstr>0</vt:lpwstr>
  </property>
</Properties>
</file>