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7"/>
  </p:notesMasterIdLst>
  <p:handoutMasterIdLst>
    <p:handoutMasterId r:id="rId138"/>
  </p:handoutMasterIdLst>
  <p:sldIdLst>
    <p:sldId id="256" r:id="rId2"/>
    <p:sldId id="861" r:id="rId3"/>
    <p:sldId id="862" r:id="rId4"/>
    <p:sldId id="863" r:id="rId5"/>
    <p:sldId id="864" r:id="rId6"/>
    <p:sldId id="865" r:id="rId7"/>
    <p:sldId id="866" r:id="rId8"/>
    <p:sldId id="867" r:id="rId9"/>
    <p:sldId id="868" r:id="rId10"/>
    <p:sldId id="870" r:id="rId11"/>
    <p:sldId id="872" r:id="rId12"/>
    <p:sldId id="873" r:id="rId13"/>
    <p:sldId id="874" r:id="rId14"/>
    <p:sldId id="875" r:id="rId15"/>
    <p:sldId id="876" r:id="rId16"/>
    <p:sldId id="877" r:id="rId17"/>
    <p:sldId id="878" r:id="rId18"/>
    <p:sldId id="879" r:id="rId19"/>
    <p:sldId id="881" r:id="rId20"/>
    <p:sldId id="832" r:id="rId21"/>
    <p:sldId id="901" r:id="rId22"/>
    <p:sldId id="913" r:id="rId23"/>
    <p:sldId id="918" r:id="rId24"/>
    <p:sldId id="919" r:id="rId25"/>
    <p:sldId id="903" r:id="rId26"/>
    <p:sldId id="468" r:id="rId27"/>
    <p:sldId id="469" r:id="rId28"/>
    <p:sldId id="904" r:id="rId29"/>
    <p:sldId id="905" r:id="rId30"/>
    <p:sldId id="906" r:id="rId31"/>
    <p:sldId id="410" r:id="rId32"/>
    <p:sldId id="412" r:id="rId33"/>
    <p:sldId id="860" r:id="rId34"/>
    <p:sldId id="413" r:id="rId35"/>
    <p:sldId id="515" r:id="rId36"/>
    <p:sldId id="471" r:id="rId37"/>
    <p:sldId id="886" r:id="rId38"/>
    <p:sldId id="472" r:id="rId39"/>
    <p:sldId id="473" r:id="rId40"/>
    <p:sldId id="474" r:id="rId41"/>
    <p:sldId id="896" r:id="rId42"/>
    <p:sldId id="897" r:id="rId43"/>
    <p:sldId id="898" r:id="rId44"/>
    <p:sldId id="899" r:id="rId45"/>
    <p:sldId id="900" r:id="rId46"/>
    <p:sldId id="907" r:id="rId47"/>
    <p:sldId id="908" r:id="rId48"/>
    <p:sldId id="926" r:id="rId49"/>
    <p:sldId id="927" r:id="rId50"/>
    <p:sldId id="928" r:id="rId51"/>
    <p:sldId id="909" r:id="rId52"/>
    <p:sldId id="910" r:id="rId53"/>
    <p:sldId id="911" r:id="rId54"/>
    <p:sldId id="912" r:id="rId55"/>
    <p:sldId id="419" r:id="rId56"/>
    <p:sldId id="439" r:id="rId57"/>
    <p:sldId id="892" r:id="rId58"/>
    <p:sldId id="893" r:id="rId59"/>
    <p:sldId id="894" r:id="rId60"/>
    <p:sldId id="921" r:id="rId61"/>
    <p:sldId id="922" r:id="rId62"/>
    <p:sldId id="923" r:id="rId63"/>
    <p:sldId id="924" r:id="rId64"/>
    <p:sldId id="925" r:id="rId65"/>
    <p:sldId id="475" r:id="rId66"/>
    <p:sldId id="833" r:id="rId67"/>
    <p:sldId id="424" r:id="rId68"/>
    <p:sldId id="426" r:id="rId69"/>
    <p:sldId id="441" r:id="rId70"/>
    <p:sldId id="429" r:id="rId71"/>
    <p:sldId id="915" r:id="rId72"/>
    <p:sldId id="916" r:id="rId73"/>
    <p:sldId id="917" r:id="rId74"/>
    <p:sldId id="890" r:id="rId75"/>
    <p:sldId id="891" r:id="rId76"/>
    <p:sldId id="835" r:id="rId77"/>
    <p:sldId id="834" r:id="rId78"/>
    <p:sldId id="885" r:id="rId79"/>
    <p:sldId id="888" r:id="rId80"/>
    <p:sldId id="618" r:id="rId81"/>
    <p:sldId id="620" r:id="rId82"/>
    <p:sldId id="616" r:id="rId83"/>
    <p:sldId id="619" r:id="rId84"/>
    <p:sldId id="494" r:id="rId85"/>
    <p:sldId id="496" r:id="rId86"/>
    <p:sldId id="889" r:id="rId87"/>
    <p:sldId id="838" r:id="rId88"/>
    <p:sldId id="837" r:id="rId89"/>
    <p:sldId id="623" r:id="rId90"/>
    <p:sldId id="610" r:id="rId91"/>
    <p:sldId id="621" r:id="rId92"/>
    <p:sldId id="602" r:id="rId93"/>
    <p:sldId id="520" r:id="rId94"/>
    <p:sldId id="521" r:id="rId95"/>
    <p:sldId id="839" r:id="rId96"/>
    <p:sldId id="605" r:id="rId97"/>
    <p:sldId id="802" r:id="rId98"/>
    <p:sldId id="858" r:id="rId99"/>
    <p:sldId id="859" r:id="rId100"/>
    <p:sldId id="842" r:id="rId101"/>
    <p:sldId id="843" r:id="rId102"/>
    <p:sldId id="844" r:id="rId103"/>
    <p:sldId id="803" r:id="rId104"/>
    <p:sldId id="684" r:id="rId105"/>
    <p:sldId id="685" r:id="rId106"/>
    <p:sldId id="686" r:id="rId107"/>
    <p:sldId id="687" r:id="rId108"/>
    <p:sldId id="689" r:id="rId109"/>
    <p:sldId id="690" r:id="rId110"/>
    <p:sldId id="691" r:id="rId111"/>
    <p:sldId id="692" r:id="rId112"/>
    <p:sldId id="681" r:id="rId113"/>
    <p:sldId id="682" r:id="rId114"/>
    <p:sldId id="815" r:id="rId115"/>
    <p:sldId id="629" r:id="rId116"/>
    <p:sldId id="630" r:id="rId117"/>
    <p:sldId id="631" r:id="rId118"/>
    <p:sldId id="632" r:id="rId119"/>
    <p:sldId id="633" r:id="rId120"/>
    <p:sldId id="634" r:id="rId121"/>
    <p:sldId id="636" r:id="rId122"/>
    <p:sldId id="845" r:id="rId123"/>
    <p:sldId id="846" r:id="rId124"/>
    <p:sldId id="847" r:id="rId125"/>
    <p:sldId id="848" r:id="rId126"/>
    <p:sldId id="851" r:id="rId127"/>
    <p:sldId id="854" r:id="rId128"/>
    <p:sldId id="855" r:id="rId129"/>
    <p:sldId id="853" r:id="rId130"/>
    <p:sldId id="852" r:id="rId131"/>
    <p:sldId id="849" r:id="rId132"/>
    <p:sldId id="638" r:id="rId133"/>
    <p:sldId id="856" r:id="rId134"/>
    <p:sldId id="857" r:id="rId135"/>
    <p:sldId id="887" r:id="rId136"/>
  </p:sldIdLst>
  <p:sldSz cx="9144000" cy="6858000" type="screen4x3"/>
  <p:notesSz cx="6991350" cy="9282113"/>
  <p:custDataLst>
    <p:tags r:id="rId139"/>
  </p:custDataLst>
  <p:defaultTextStyle>
    <a:defPPr>
      <a:defRPr lang="en-AU"/>
    </a:defPPr>
    <a:lvl1pPr algn="l" rtl="0" fontAlgn="base">
      <a:spcBef>
        <a:spcPct val="0"/>
      </a:spcBef>
      <a:spcAft>
        <a:spcPct val="0"/>
      </a:spcAft>
      <a:defRPr sz="2400" kern="1200">
        <a:solidFill>
          <a:schemeClr val="accent2"/>
        </a:solidFill>
        <a:latin typeface="Times New Roman" pitchFamily="18" charset="0"/>
        <a:ea typeface="+mn-ea"/>
        <a:cs typeface="+mn-cs"/>
      </a:defRPr>
    </a:lvl1pPr>
    <a:lvl2pPr marL="457200" algn="l" rtl="0" fontAlgn="base">
      <a:spcBef>
        <a:spcPct val="0"/>
      </a:spcBef>
      <a:spcAft>
        <a:spcPct val="0"/>
      </a:spcAft>
      <a:defRPr sz="2400" kern="1200">
        <a:solidFill>
          <a:schemeClr val="accent2"/>
        </a:solidFill>
        <a:latin typeface="Times New Roman" pitchFamily="18" charset="0"/>
        <a:ea typeface="+mn-ea"/>
        <a:cs typeface="+mn-cs"/>
      </a:defRPr>
    </a:lvl2pPr>
    <a:lvl3pPr marL="914400" algn="l" rtl="0" fontAlgn="base">
      <a:spcBef>
        <a:spcPct val="0"/>
      </a:spcBef>
      <a:spcAft>
        <a:spcPct val="0"/>
      </a:spcAft>
      <a:defRPr sz="2400" kern="1200">
        <a:solidFill>
          <a:schemeClr val="accent2"/>
        </a:solidFill>
        <a:latin typeface="Times New Roman" pitchFamily="18" charset="0"/>
        <a:ea typeface="+mn-ea"/>
        <a:cs typeface="+mn-cs"/>
      </a:defRPr>
    </a:lvl3pPr>
    <a:lvl4pPr marL="1371600" algn="l" rtl="0" fontAlgn="base">
      <a:spcBef>
        <a:spcPct val="0"/>
      </a:spcBef>
      <a:spcAft>
        <a:spcPct val="0"/>
      </a:spcAft>
      <a:defRPr sz="2400" kern="1200">
        <a:solidFill>
          <a:schemeClr val="accent2"/>
        </a:solidFill>
        <a:latin typeface="Times New Roman" pitchFamily="18" charset="0"/>
        <a:ea typeface="+mn-ea"/>
        <a:cs typeface="+mn-cs"/>
      </a:defRPr>
    </a:lvl4pPr>
    <a:lvl5pPr marL="1828800" algn="l" rtl="0" fontAlgn="base">
      <a:spcBef>
        <a:spcPct val="0"/>
      </a:spcBef>
      <a:spcAft>
        <a:spcPct val="0"/>
      </a:spcAft>
      <a:defRPr sz="2400" kern="1200">
        <a:solidFill>
          <a:schemeClr val="accent2"/>
        </a:solidFill>
        <a:latin typeface="Times New Roman" pitchFamily="18" charset="0"/>
        <a:ea typeface="+mn-ea"/>
        <a:cs typeface="+mn-cs"/>
      </a:defRPr>
    </a:lvl5pPr>
    <a:lvl6pPr marL="2286000" algn="l" defTabSz="914400" rtl="0" eaLnBrk="1" latinLnBrk="0" hangingPunct="1">
      <a:defRPr sz="2400" kern="1200">
        <a:solidFill>
          <a:schemeClr val="accent2"/>
        </a:solidFill>
        <a:latin typeface="Times New Roman" pitchFamily="18" charset="0"/>
        <a:ea typeface="+mn-ea"/>
        <a:cs typeface="+mn-cs"/>
      </a:defRPr>
    </a:lvl6pPr>
    <a:lvl7pPr marL="2743200" algn="l" defTabSz="914400" rtl="0" eaLnBrk="1" latinLnBrk="0" hangingPunct="1">
      <a:defRPr sz="2400" kern="1200">
        <a:solidFill>
          <a:schemeClr val="accent2"/>
        </a:solidFill>
        <a:latin typeface="Times New Roman" pitchFamily="18" charset="0"/>
        <a:ea typeface="+mn-ea"/>
        <a:cs typeface="+mn-cs"/>
      </a:defRPr>
    </a:lvl7pPr>
    <a:lvl8pPr marL="3200400" algn="l" defTabSz="914400" rtl="0" eaLnBrk="1" latinLnBrk="0" hangingPunct="1">
      <a:defRPr sz="2400" kern="1200">
        <a:solidFill>
          <a:schemeClr val="accent2"/>
        </a:solidFill>
        <a:latin typeface="Times New Roman" pitchFamily="18" charset="0"/>
        <a:ea typeface="+mn-ea"/>
        <a:cs typeface="+mn-cs"/>
      </a:defRPr>
    </a:lvl8pPr>
    <a:lvl9pPr marL="3657600" algn="l" defTabSz="914400" rtl="0" eaLnBrk="1" latinLnBrk="0" hangingPunct="1">
      <a:defRPr sz="24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99"/>
    <a:srgbClr val="FF5050"/>
    <a:srgbClr val="009900"/>
    <a:srgbClr val="FF33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0" autoAdjust="0"/>
    <p:restoredTop sz="94959" autoAdjust="0"/>
  </p:normalViewPr>
  <p:slideViewPr>
    <p:cSldViewPr>
      <p:cViewPr varScale="1">
        <p:scale>
          <a:sx n="121" d="100"/>
          <a:sy n="121" d="100"/>
        </p:scale>
        <p:origin x="15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94"/>
    </p:cViewPr>
  </p:sorterViewPr>
  <p:notesViewPr>
    <p:cSldViewPr>
      <p:cViewPr varScale="1">
        <p:scale>
          <a:sx n="55" d="100"/>
          <a:sy n="55" d="100"/>
        </p:scale>
        <p:origin x="-1860" y="-8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2" name="Rectangle 4"/>
          <p:cNvSpPr>
            <a:spLocks noGrp="1" noChangeArrowheads="1"/>
          </p:cNvSpPr>
          <p:nvPr>
            <p:ph type="ftr" sz="quarter" idx="2"/>
          </p:nvPr>
        </p:nvSpPr>
        <p:spPr bwMode="auto">
          <a:xfrm>
            <a:off x="0" y="8604250"/>
            <a:ext cx="3028950" cy="463550"/>
          </a:xfrm>
          <a:prstGeom prst="rect">
            <a:avLst/>
          </a:prstGeom>
          <a:noFill/>
          <a:ln w="12700">
            <a:noFill/>
            <a:miter lim="800000"/>
            <a:headEnd type="none" w="sm" len="sm"/>
            <a:tailEnd type="none" w="sm" len="sm"/>
          </a:ln>
          <a:effectLst/>
        </p:spPr>
        <p:txBody>
          <a:bodyPr vert="horz" wrap="square" lIns="92985" tIns="46493" rIns="92985" bIns="46493" numCol="1" anchor="b" anchorCtr="0" compatLnSpc="1">
            <a:prstTxWarp prst="textNoShape">
              <a:avLst/>
            </a:prstTxWarp>
          </a:bodyPr>
          <a:lstStyle>
            <a:lvl1pPr defTabSz="930275" eaLnBrk="0" hangingPunct="0">
              <a:defRPr sz="1000">
                <a:latin typeface="Comic Sans MS" pitchFamily="66" charset="0"/>
              </a:defRPr>
            </a:lvl1pPr>
          </a:lstStyle>
          <a:p>
            <a:pPr>
              <a:defRPr/>
            </a:pPr>
            <a:r>
              <a:rPr lang="en-AU"/>
              <a:t>Presenter: Prof. Kerrie Mengersen QUT</a:t>
            </a:r>
          </a:p>
        </p:txBody>
      </p:sp>
      <p:sp>
        <p:nvSpPr>
          <p:cNvPr id="22533" name="Rectangle 5"/>
          <p:cNvSpPr>
            <a:spLocks noGrp="1" noChangeArrowheads="1"/>
          </p:cNvSpPr>
          <p:nvPr>
            <p:ph type="sldNum" sz="quarter" idx="3"/>
          </p:nvPr>
        </p:nvSpPr>
        <p:spPr bwMode="auto">
          <a:xfrm>
            <a:off x="3724275" y="8604250"/>
            <a:ext cx="3028950" cy="463550"/>
          </a:xfrm>
          <a:prstGeom prst="rect">
            <a:avLst/>
          </a:prstGeom>
          <a:noFill/>
          <a:ln w="12700">
            <a:noFill/>
            <a:miter lim="800000"/>
            <a:headEnd type="none" w="sm" len="sm"/>
            <a:tailEnd type="none" w="sm" len="sm"/>
          </a:ln>
          <a:effectLst/>
        </p:spPr>
        <p:txBody>
          <a:bodyPr vert="horz" wrap="square" lIns="92985" tIns="46493" rIns="92985" bIns="46493" numCol="1" anchor="b" anchorCtr="0" compatLnSpc="1">
            <a:prstTxWarp prst="textNoShape">
              <a:avLst/>
            </a:prstTxWarp>
          </a:bodyPr>
          <a:lstStyle>
            <a:lvl1pPr algn="r" defTabSz="930275" eaLnBrk="0" hangingPunct="0">
              <a:defRPr sz="1200"/>
            </a:lvl1pPr>
          </a:lstStyle>
          <a:p>
            <a:pPr>
              <a:defRPr/>
            </a:pPr>
            <a:fld id="{310D210E-0599-43E3-9387-FF9278100AB1}" type="slidenum">
              <a:rPr lang="en-AU"/>
              <a:pPr>
                <a:defRPr/>
              </a:pPr>
              <a:t>‹N›</a:t>
            </a:fld>
            <a:endParaRPr lang="en-AU"/>
          </a:p>
        </p:txBody>
      </p:sp>
      <p:sp>
        <p:nvSpPr>
          <p:cNvPr id="22534" name="Rectangle 6"/>
          <p:cNvSpPr>
            <a:spLocks noChangeArrowheads="1"/>
          </p:cNvSpPr>
          <p:nvPr/>
        </p:nvSpPr>
        <p:spPr bwMode="auto">
          <a:xfrm>
            <a:off x="295275" y="222250"/>
            <a:ext cx="3028950" cy="463550"/>
          </a:xfrm>
          <a:prstGeom prst="rect">
            <a:avLst/>
          </a:prstGeom>
          <a:noFill/>
          <a:ln w="12700">
            <a:noFill/>
            <a:miter lim="800000"/>
            <a:headEnd type="none" w="sm" len="sm"/>
            <a:tailEnd type="none" w="sm" len="sm"/>
          </a:ln>
          <a:effectLst/>
        </p:spPr>
        <p:txBody>
          <a:bodyPr lIns="92985" tIns="46493" rIns="92985" bIns="46493"/>
          <a:lstStyle/>
          <a:p>
            <a:pPr defTabSz="930275" eaLnBrk="0" hangingPunct="0">
              <a:defRPr/>
            </a:pPr>
            <a:r>
              <a:rPr lang="en-US" sz="1000">
                <a:latin typeface="Comic Sans MS" pitchFamily="66" charset="0"/>
              </a:rPr>
              <a:t>Bayes for Beginners</a:t>
            </a:r>
            <a:br>
              <a:rPr lang="en-US" sz="1000">
                <a:latin typeface="Comic Sans MS" pitchFamily="66" charset="0"/>
              </a:rPr>
            </a:br>
            <a:r>
              <a:rPr lang="en-US" sz="1000">
                <a:latin typeface="Comic Sans MS" pitchFamily="66" charset="0"/>
              </a:rPr>
              <a:t>Malaysia 2010</a:t>
            </a:r>
            <a:endParaRPr lang="en-AU" sz="1000">
              <a:latin typeface="Comic Sans MS" pitchFamily="66" charset="0"/>
            </a:endParaRPr>
          </a:p>
        </p:txBody>
      </p:sp>
      <p:pic>
        <p:nvPicPr>
          <p:cNvPr id="17413" name="Picture 8"/>
          <p:cNvPicPr>
            <a:picLocks noChangeAspect="1" noChangeArrowheads="1"/>
          </p:cNvPicPr>
          <p:nvPr/>
        </p:nvPicPr>
        <p:blipFill>
          <a:blip r:embed="rId2" cstate="print"/>
          <a:srcRect/>
          <a:stretch>
            <a:fillRect/>
          </a:stretch>
        </p:blipFill>
        <p:spPr bwMode="auto">
          <a:xfrm>
            <a:off x="2809875" y="222250"/>
            <a:ext cx="1295400" cy="460375"/>
          </a:xfrm>
          <a:prstGeom prst="rect">
            <a:avLst/>
          </a:prstGeom>
          <a:noFill/>
          <a:ln w="12700">
            <a:noFill/>
            <a:miter lim="800000"/>
            <a:headEnd type="none" w="sm" len="sm"/>
            <a:tailEnd type="none" w="sm" len="sm"/>
          </a:ln>
        </p:spPr>
      </p:pic>
      <p:pic>
        <p:nvPicPr>
          <p:cNvPr id="17414" name="Picture 9"/>
          <p:cNvPicPr>
            <a:picLocks noChangeAspect="1" noChangeArrowheads="1"/>
          </p:cNvPicPr>
          <p:nvPr/>
        </p:nvPicPr>
        <p:blipFill>
          <a:blip r:embed="rId3" cstate="print"/>
          <a:srcRect t="86748" r="83333"/>
          <a:stretch>
            <a:fillRect/>
          </a:stretch>
        </p:blipFill>
        <p:spPr bwMode="auto">
          <a:xfrm>
            <a:off x="5934075" y="0"/>
            <a:ext cx="671513" cy="755650"/>
          </a:xfrm>
          <a:prstGeom prst="rect">
            <a:avLst/>
          </a:prstGeom>
          <a:noFill/>
          <a:ln w="9525">
            <a:noFill/>
            <a:miter lim="800000"/>
            <a:headEnd/>
            <a:tailEnd/>
          </a:ln>
        </p:spPr>
      </p:pic>
    </p:spTree>
    <p:extLst>
      <p:ext uri="{BB962C8B-B14F-4D97-AF65-F5344CB8AC3E}">
        <p14:creationId xmlns:p14="http://schemas.microsoft.com/office/powerpoint/2010/main" val="1952818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621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76338" y="696913"/>
            <a:ext cx="4640262" cy="3479800"/>
          </a:xfrm>
          <a:prstGeom prst="rect">
            <a:avLst/>
          </a:prstGeom>
          <a:noFill/>
          <a:ln>
            <a:solidFill>
              <a:srgbClr val="000000"/>
            </a:solidFill>
            <a:miter lim="800000"/>
            <a:headEnd/>
            <a:tailEnd/>
          </a:ln>
        </p:spPr>
      </p:sp>
      <p:sp>
        <p:nvSpPr>
          <p:cNvPr id="19458" name="Rectangle 3"/>
          <p:cNvSpPr>
            <a:spLocks noGrp="1" noChangeArrowheads="1"/>
          </p:cNvSpPr>
          <p:nvPr>
            <p:ph type="body" idx="1"/>
          </p:nvPr>
        </p:nvSpPr>
        <p:spPr bwMode="auto">
          <a:xfrm>
            <a:off x="931863" y="4408488"/>
            <a:ext cx="5127625" cy="4176712"/>
          </a:xfrm>
          <a:prstGeom prst="rect">
            <a:avLst/>
          </a:prstGeom>
          <a:noFill/>
          <a:ln w="12700">
            <a:miter lim="800000"/>
            <a:headEnd type="none" w="sm" len="sm"/>
            <a:tailEnd type="none" w="sm" len="sm"/>
          </a:ln>
        </p:spPr>
        <p:txBody>
          <a:bodyPr lIns="92985" tIns="46493" rIns="92985" bIns="46493"/>
          <a:lstStyle/>
          <a:p>
            <a:endParaRPr lang="en-US" dirty="0"/>
          </a:p>
          <a:p>
            <a:r>
              <a:rPr lang="en-US" dirty="0"/>
              <a:t>Thanks for the invitation</a:t>
            </a:r>
          </a:p>
        </p:txBody>
      </p:sp>
    </p:spTree>
    <p:extLst>
      <p:ext uri="{BB962C8B-B14F-4D97-AF65-F5344CB8AC3E}">
        <p14:creationId xmlns:p14="http://schemas.microsoft.com/office/powerpoint/2010/main" val="126584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xfrm>
            <a:off x="3960147" y="8816396"/>
            <a:ext cx="3029585" cy="4641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lvl1pPr>
              <a:defRPr sz="2400">
                <a:solidFill>
                  <a:schemeClr val="tx1"/>
                </a:solidFill>
                <a:latin typeface="Tahoma" charset="0"/>
                <a:ea typeface="ＭＳ Ｐゴシック" charset="0"/>
                <a:cs typeface="ＭＳ Ｐゴシック" charset="0"/>
              </a:defRPr>
            </a:lvl1pPr>
            <a:lvl2pPr marL="755506" indent="-290579">
              <a:defRPr sz="2400">
                <a:solidFill>
                  <a:schemeClr val="tx1"/>
                </a:solidFill>
                <a:latin typeface="Tahoma" charset="0"/>
                <a:ea typeface="ＭＳ Ｐゴシック" charset="0"/>
              </a:defRPr>
            </a:lvl2pPr>
            <a:lvl3pPr marL="1162317" indent="-232463">
              <a:defRPr sz="2400">
                <a:solidFill>
                  <a:schemeClr val="tx1"/>
                </a:solidFill>
                <a:latin typeface="Tahoma" charset="0"/>
                <a:ea typeface="ＭＳ Ｐゴシック" charset="0"/>
              </a:defRPr>
            </a:lvl3pPr>
            <a:lvl4pPr marL="1627243" indent="-232463">
              <a:defRPr sz="2400">
                <a:solidFill>
                  <a:schemeClr val="tx1"/>
                </a:solidFill>
                <a:latin typeface="Tahoma" charset="0"/>
                <a:ea typeface="ＭＳ Ｐゴシック" charset="0"/>
              </a:defRPr>
            </a:lvl4pPr>
            <a:lvl5pPr marL="2092170" indent="-232463">
              <a:defRPr sz="2400">
                <a:solidFill>
                  <a:schemeClr val="tx1"/>
                </a:solidFill>
                <a:latin typeface="Tahoma" charset="0"/>
                <a:ea typeface="ＭＳ Ｐゴシック" charset="0"/>
              </a:defRPr>
            </a:lvl5pPr>
            <a:lvl6pPr marL="2557097" indent="-232463" eaLnBrk="0" fontAlgn="base" hangingPunct="0">
              <a:spcBef>
                <a:spcPct val="0"/>
              </a:spcBef>
              <a:spcAft>
                <a:spcPct val="0"/>
              </a:spcAft>
              <a:defRPr sz="2400">
                <a:solidFill>
                  <a:schemeClr val="tx1"/>
                </a:solidFill>
                <a:latin typeface="Tahoma" charset="0"/>
                <a:ea typeface="ＭＳ Ｐゴシック" charset="0"/>
              </a:defRPr>
            </a:lvl6pPr>
            <a:lvl7pPr marL="3022023" indent="-232463" eaLnBrk="0" fontAlgn="base" hangingPunct="0">
              <a:spcBef>
                <a:spcPct val="0"/>
              </a:spcBef>
              <a:spcAft>
                <a:spcPct val="0"/>
              </a:spcAft>
              <a:defRPr sz="2400">
                <a:solidFill>
                  <a:schemeClr val="tx1"/>
                </a:solidFill>
                <a:latin typeface="Tahoma" charset="0"/>
                <a:ea typeface="ＭＳ Ｐゴシック" charset="0"/>
              </a:defRPr>
            </a:lvl7pPr>
            <a:lvl8pPr marL="3486950" indent="-232463" eaLnBrk="0" fontAlgn="base" hangingPunct="0">
              <a:spcBef>
                <a:spcPct val="0"/>
              </a:spcBef>
              <a:spcAft>
                <a:spcPct val="0"/>
              </a:spcAft>
              <a:defRPr sz="2400">
                <a:solidFill>
                  <a:schemeClr val="tx1"/>
                </a:solidFill>
                <a:latin typeface="Tahoma" charset="0"/>
                <a:ea typeface="ＭＳ Ｐゴシック" charset="0"/>
              </a:defRPr>
            </a:lvl8pPr>
            <a:lvl9pPr marL="3951877" indent="-232463" eaLnBrk="0" fontAlgn="base" hangingPunct="0">
              <a:spcBef>
                <a:spcPct val="0"/>
              </a:spcBef>
              <a:spcAft>
                <a:spcPct val="0"/>
              </a:spcAft>
              <a:defRPr sz="2400">
                <a:solidFill>
                  <a:schemeClr val="tx1"/>
                </a:solidFill>
                <a:latin typeface="Tahoma" charset="0"/>
                <a:ea typeface="ＭＳ Ｐゴシック" charset="0"/>
              </a:defRPr>
            </a:lvl9pPr>
          </a:lstStyle>
          <a:p>
            <a:fld id="{2F05E1B6-63C4-434B-8FD7-4D690891AEDD}" type="slidenum">
              <a:rPr lang="en-US" sz="1200">
                <a:latin typeface="Arial" charset="0"/>
              </a:rPr>
              <a:pPr/>
              <a:t>10</a:t>
            </a:fld>
            <a:endParaRPr lang="en-US" sz="1200">
              <a:latin typeface="Arial" charset="0"/>
            </a:endParaRPr>
          </a:p>
        </p:txBody>
      </p:sp>
      <p:sp>
        <p:nvSpPr>
          <p:cNvPr id="29698" name="Rectangle 2"/>
          <p:cNvSpPr>
            <a:spLocks noGrp="1" noRot="1" noChangeAspect="1" noChangeArrowheads="1" noTextEdit="1"/>
          </p:cNvSpPr>
          <p:nvPr>
            <p:ph type="sldImg"/>
          </p:nvPr>
        </p:nvSpPr>
        <p:spPr>
          <a:xfrm>
            <a:off x="1176338" y="696913"/>
            <a:ext cx="4638675" cy="3479800"/>
          </a:xfrm>
          <a:prstGeom prst="rect">
            <a:avLst/>
          </a:prstGeom>
          <a:ln/>
        </p:spPr>
      </p:sp>
      <p:sp>
        <p:nvSpPr>
          <p:cNvPr id="29699" name="Rectangle 3"/>
          <p:cNvSpPr>
            <a:spLocks noGrp="1" noChangeArrowheads="1"/>
          </p:cNvSpPr>
          <p:nvPr>
            <p:ph type="body" idx="1"/>
          </p:nvPr>
        </p:nvSpPr>
        <p:spPr>
          <a:xfrm>
            <a:off x="699135" y="4409004"/>
            <a:ext cx="5593080" cy="41769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p>
            <a:pPr eaLnBrk="1" hangingPunct="1"/>
            <a:r>
              <a:rPr lang="en-US" dirty="0" err="1"/>
              <a:t>Didn</a:t>
            </a:r>
            <a:r>
              <a:rPr lang="ja-JP" altLang="en-US" dirty="0"/>
              <a:t>’</a:t>
            </a:r>
            <a:r>
              <a:rPr lang="en-US" altLang="ja-JP" dirty="0"/>
              <a:t>t acknowledge Bayes right away</a:t>
            </a:r>
            <a:endParaRPr lang="en-US" dirty="0"/>
          </a:p>
        </p:txBody>
      </p:sp>
    </p:spTree>
    <p:extLst>
      <p:ext uri="{BB962C8B-B14F-4D97-AF65-F5344CB8AC3E}">
        <p14:creationId xmlns:p14="http://schemas.microsoft.com/office/powerpoint/2010/main" val="75142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en-US" sz="1200" dirty="0">
                <a:latin typeface="Tahoma" charset="0"/>
              </a:rPr>
              <a:t>Calculate the probability of the occurrence of an event A</a:t>
            </a:r>
          </a:p>
          <a:p>
            <a:endParaRPr lang="en-US" sz="1200" dirty="0">
              <a:latin typeface="Tahoma" charset="0"/>
            </a:endParaRPr>
          </a:p>
          <a:p>
            <a:r>
              <a:rPr lang="en-US" sz="1200" dirty="0">
                <a:latin typeface="Tahoma" charset="0"/>
              </a:rPr>
              <a:t>Can extend to a</a:t>
            </a:r>
            <a:r>
              <a:rPr lang="en-US" sz="1200" baseline="0" dirty="0">
                <a:latin typeface="Tahoma" charset="0"/>
              </a:rPr>
              <a:t> partition rather than B and B-complement that naturally form </a:t>
            </a:r>
            <a:r>
              <a:rPr lang="en-US" sz="1200" baseline="0">
                <a:latin typeface="Tahoma" charset="0"/>
              </a:rPr>
              <a:t>a partition</a:t>
            </a:r>
            <a:endParaRPr lang="it-IT" dirty="0"/>
          </a:p>
        </p:txBody>
      </p:sp>
    </p:spTree>
    <p:extLst>
      <p:ext uri="{BB962C8B-B14F-4D97-AF65-F5344CB8AC3E}">
        <p14:creationId xmlns:p14="http://schemas.microsoft.com/office/powerpoint/2010/main" val="373670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a:t>Prova 4</a:t>
            </a:r>
          </a:p>
        </p:txBody>
      </p:sp>
    </p:spTree>
    <p:extLst>
      <p:ext uri="{BB962C8B-B14F-4D97-AF65-F5344CB8AC3E}">
        <p14:creationId xmlns:p14="http://schemas.microsoft.com/office/powerpoint/2010/main" val="364917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Notes Placeholder 2"/>
          <p:cNvSpPr>
            <a:spLocks noGrp="1"/>
          </p:cNvSpPr>
          <p:nvPr>
            <p:ph type="body" idx="1"/>
          </p:nvPr>
        </p:nvSpPr>
        <p:spPr>
          <a:xfrm>
            <a:off x="698500" y="4408488"/>
            <a:ext cx="5594350" cy="4176712"/>
          </a:xfrm>
          <a:prstGeom prst="rect">
            <a:avLst/>
          </a:prstGeom>
        </p:spPr>
        <p:txBody>
          <a:bodyPr/>
          <a:lstStyle/>
          <a:p>
            <a:endParaRPr lang="it-IT" dirty="0"/>
          </a:p>
        </p:txBody>
      </p:sp>
    </p:spTree>
    <p:extLst>
      <p:ext uri="{BB962C8B-B14F-4D97-AF65-F5344CB8AC3E}">
        <p14:creationId xmlns:p14="http://schemas.microsoft.com/office/powerpoint/2010/main" val="1265449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endParaRPr lang="it-IT" dirty="0"/>
          </a:p>
        </p:txBody>
      </p:sp>
    </p:spTree>
    <p:extLst>
      <p:ext uri="{BB962C8B-B14F-4D97-AF65-F5344CB8AC3E}">
        <p14:creationId xmlns:p14="http://schemas.microsoft.com/office/powerpoint/2010/main" val="129304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sz="1200" b="0" i="0" u="none" strike="noStrike" kern="1200" baseline="0" dirty="0" err="1">
                <a:solidFill>
                  <a:schemeClr val="tx1"/>
                </a:solidFill>
                <a:latin typeface="Times New Roman" pitchFamily="18" charset="0"/>
                <a:ea typeface="+mn-ea"/>
                <a:cs typeface="+mn-cs"/>
              </a:rPr>
              <a:t>Allows</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incorporation</a:t>
            </a:r>
            <a:r>
              <a:rPr lang="it-IT" sz="1200" b="0" i="0" u="none" strike="noStrike" kern="1200" baseline="0" dirty="0">
                <a:solidFill>
                  <a:schemeClr val="tx1"/>
                </a:solidFill>
                <a:latin typeface="Times New Roman" pitchFamily="18" charset="0"/>
                <a:ea typeface="+mn-ea"/>
                <a:cs typeface="+mn-cs"/>
              </a:rPr>
              <a:t> of </a:t>
            </a:r>
            <a:r>
              <a:rPr lang="it-IT" sz="1200" b="0" i="0" u="none" strike="noStrike" kern="1200" baseline="0" dirty="0" err="1">
                <a:solidFill>
                  <a:schemeClr val="tx1"/>
                </a:solidFill>
                <a:latin typeface="Times New Roman" pitchFamily="18" charset="0"/>
                <a:ea typeface="+mn-ea"/>
                <a:cs typeface="+mn-cs"/>
              </a:rPr>
              <a:t>imperfect</a:t>
            </a:r>
            <a:r>
              <a:rPr lang="it-IT" sz="1200" b="0" i="0" u="none" strike="noStrike" kern="1200" baseline="0" dirty="0">
                <a:solidFill>
                  <a:schemeClr val="tx1"/>
                </a:solidFill>
                <a:latin typeface="Times New Roman" pitchFamily="18" charset="0"/>
                <a:ea typeface="+mn-ea"/>
                <a:cs typeface="+mn-cs"/>
              </a:rPr>
              <a:t>/imprecise information in the </a:t>
            </a:r>
            <a:r>
              <a:rPr lang="it-IT" sz="1200" b="0" i="0" u="none" strike="noStrike" kern="1200" baseline="0" dirty="0" err="1">
                <a:solidFill>
                  <a:schemeClr val="tx1"/>
                </a:solidFill>
                <a:latin typeface="Times New Roman" pitchFamily="18" charset="0"/>
                <a:ea typeface="+mn-ea"/>
                <a:cs typeface="+mn-cs"/>
              </a:rPr>
              <a:t>decision</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process</a:t>
            </a:r>
            <a:endParaRPr lang="it-IT" sz="1200" b="0" i="0" u="none" strike="noStrike" kern="1200" baseline="0" dirty="0">
              <a:solidFill>
                <a:schemeClr val="tx1"/>
              </a:solidFill>
              <a:latin typeface="Times New Roman" pitchFamily="18" charset="0"/>
              <a:ea typeface="+mn-ea"/>
              <a:cs typeface="+mn-cs"/>
            </a:endParaRPr>
          </a:p>
          <a:p>
            <a:endParaRPr lang="it-IT" sz="1200" b="0" i="0" u="none" strike="noStrike" kern="1200" baseline="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it-IT" sz="1200" b="0" i="0" u="none" strike="noStrike" kern="1200" baseline="0" dirty="0" err="1">
                <a:solidFill>
                  <a:schemeClr val="tx1"/>
                </a:solidFill>
                <a:latin typeface="Times New Roman" pitchFamily="18" charset="0"/>
                <a:ea typeface="+mn-ea"/>
                <a:cs typeface="+mn-cs"/>
              </a:rPr>
              <a:t>conditional</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perspective</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condition</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upon</a:t>
            </a:r>
            <a:r>
              <a:rPr lang="it-IT" sz="1200" b="0" i="0" u="none" strike="noStrike" kern="1200" baseline="0" dirty="0">
                <a:solidFill>
                  <a:schemeClr val="tx1"/>
                </a:solidFill>
                <a:latin typeface="Times New Roman" pitchFamily="18" charset="0"/>
                <a:ea typeface="+mn-ea"/>
                <a:cs typeface="+mn-cs"/>
              </a:rPr>
              <a:t> the </a:t>
            </a:r>
            <a:r>
              <a:rPr lang="it-IT" sz="1200" b="0" i="0" u="none" strike="noStrike" kern="1200" baseline="0" dirty="0" err="1">
                <a:solidFill>
                  <a:schemeClr val="tx1"/>
                </a:solidFill>
                <a:latin typeface="Times New Roman" pitchFamily="18" charset="0"/>
                <a:ea typeface="+mn-ea"/>
                <a:cs typeface="+mn-cs"/>
              </a:rPr>
              <a:t>observations</a:t>
            </a:r>
            <a:endParaRPr lang="it-IT" dirty="0"/>
          </a:p>
        </p:txBody>
      </p:sp>
    </p:spTree>
    <p:extLst>
      <p:ext uri="{BB962C8B-B14F-4D97-AF65-F5344CB8AC3E}">
        <p14:creationId xmlns:p14="http://schemas.microsoft.com/office/powerpoint/2010/main" val="1129409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sz="1200" b="0" i="0" u="none" strike="noStrike" kern="1200" baseline="0" dirty="0" err="1">
                <a:solidFill>
                  <a:schemeClr val="tx1"/>
                </a:solidFill>
                <a:latin typeface="Times New Roman" pitchFamily="18" charset="0"/>
                <a:ea typeface="+mn-ea"/>
                <a:cs typeface="+mn-cs"/>
              </a:rPr>
              <a:t>Provides</a:t>
            </a:r>
            <a:r>
              <a:rPr lang="it-IT" sz="1200" b="0" i="0" u="none" strike="noStrike" kern="1200" baseline="0" dirty="0">
                <a:solidFill>
                  <a:schemeClr val="tx1"/>
                </a:solidFill>
                <a:latin typeface="Times New Roman" pitchFamily="18" charset="0"/>
                <a:ea typeface="+mn-ea"/>
                <a:cs typeface="+mn-cs"/>
              </a:rPr>
              <a:t> a complete </a:t>
            </a:r>
            <a:r>
              <a:rPr lang="it-IT" sz="1200" b="0" i="0" u="none" strike="noStrike" kern="1200" baseline="0" dirty="0" err="1">
                <a:solidFill>
                  <a:schemeClr val="tx1"/>
                </a:solidFill>
                <a:latin typeface="Times New Roman" pitchFamily="18" charset="0"/>
                <a:ea typeface="+mn-ea"/>
                <a:cs typeface="+mn-cs"/>
              </a:rPr>
              <a:t>inferential</a:t>
            </a:r>
            <a:r>
              <a:rPr lang="it-IT" sz="1200" b="0" i="0" u="none" strike="noStrike" kern="1200" baseline="0" dirty="0">
                <a:solidFill>
                  <a:schemeClr val="tx1"/>
                </a:solidFill>
                <a:latin typeface="Times New Roman" pitchFamily="18" charset="0"/>
                <a:ea typeface="+mn-ea"/>
                <a:cs typeface="+mn-cs"/>
              </a:rPr>
              <a:t> scope and an </a:t>
            </a:r>
            <a:r>
              <a:rPr lang="it-IT" sz="1200" b="0" i="0" u="none" strike="noStrike" kern="1200" baseline="0" dirty="0" err="1">
                <a:solidFill>
                  <a:schemeClr val="tx1"/>
                </a:solidFill>
                <a:latin typeface="Times New Roman" pitchFamily="18" charset="0"/>
                <a:ea typeface="+mn-ea"/>
                <a:cs typeface="+mn-cs"/>
              </a:rPr>
              <a:t>unique</a:t>
            </a:r>
            <a:r>
              <a:rPr lang="it-IT" sz="1200" b="0" i="0" u="none" strike="noStrike" kern="1200" baseline="0" dirty="0">
                <a:solidFill>
                  <a:schemeClr val="tx1"/>
                </a:solidFill>
                <a:latin typeface="Times New Roman" pitchFamily="18" charset="0"/>
                <a:ea typeface="+mn-ea"/>
                <a:cs typeface="+mn-cs"/>
              </a:rPr>
              <a:t> </a:t>
            </a:r>
            <a:r>
              <a:rPr lang="it-IT" sz="1200" b="0" i="0" u="none" strike="noStrike" kern="1200" baseline="0" dirty="0" err="1">
                <a:solidFill>
                  <a:schemeClr val="tx1"/>
                </a:solidFill>
                <a:latin typeface="Times New Roman" pitchFamily="18" charset="0"/>
                <a:ea typeface="+mn-ea"/>
                <a:cs typeface="+mn-cs"/>
              </a:rPr>
              <a:t>motor</a:t>
            </a:r>
            <a:r>
              <a:rPr lang="it-IT" sz="1200" b="0" i="0" u="none" strike="noStrike" kern="1200" baseline="0" dirty="0">
                <a:solidFill>
                  <a:schemeClr val="tx1"/>
                </a:solidFill>
                <a:latin typeface="Times New Roman" pitchFamily="18" charset="0"/>
                <a:ea typeface="+mn-ea"/>
                <a:cs typeface="+mn-cs"/>
              </a:rPr>
              <a:t> of </a:t>
            </a:r>
            <a:r>
              <a:rPr lang="it-IT" sz="1200" b="0" i="0" u="none" strike="noStrike" kern="1200" baseline="0" dirty="0" err="1">
                <a:solidFill>
                  <a:schemeClr val="tx1"/>
                </a:solidFill>
                <a:latin typeface="Times New Roman" pitchFamily="18" charset="0"/>
                <a:ea typeface="+mn-ea"/>
                <a:cs typeface="+mn-cs"/>
              </a:rPr>
              <a:t>inference</a:t>
            </a:r>
            <a:endParaRPr lang="it-IT" dirty="0"/>
          </a:p>
        </p:txBody>
      </p:sp>
    </p:spTree>
    <p:extLst>
      <p:ext uri="{BB962C8B-B14F-4D97-AF65-F5344CB8AC3E}">
        <p14:creationId xmlns:p14="http://schemas.microsoft.com/office/powerpoint/2010/main" val="2921877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endParaRPr lang="it-IT" dirty="0"/>
          </a:p>
        </p:txBody>
      </p:sp>
    </p:spTree>
    <p:extLst>
      <p:ext uri="{BB962C8B-B14F-4D97-AF65-F5344CB8AC3E}">
        <p14:creationId xmlns:p14="http://schemas.microsoft.com/office/powerpoint/2010/main" val="3462880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err="1"/>
              <a:t>Uniform</a:t>
            </a:r>
            <a:r>
              <a:rPr lang="it-IT" dirty="0"/>
              <a:t> = Beta (1, 1)</a:t>
            </a:r>
          </a:p>
        </p:txBody>
      </p:sp>
    </p:spTree>
    <p:extLst>
      <p:ext uri="{BB962C8B-B14F-4D97-AF65-F5344CB8AC3E}">
        <p14:creationId xmlns:p14="http://schemas.microsoft.com/office/powerpoint/2010/main" val="2962228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a:t>A = 0.5 on first </a:t>
            </a:r>
            <a:r>
              <a:rPr lang="it-IT" dirty="0" err="1"/>
              <a:t>row</a:t>
            </a:r>
            <a:r>
              <a:rPr lang="it-IT" dirty="0"/>
              <a:t> and </a:t>
            </a:r>
            <a:r>
              <a:rPr lang="it-IT" dirty="0" err="1"/>
              <a:t>then</a:t>
            </a:r>
            <a:r>
              <a:rPr lang="it-IT" dirty="0"/>
              <a:t> </a:t>
            </a:r>
            <a:r>
              <a:rPr lang="it-IT" dirty="0" err="1"/>
              <a:t>grows</a:t>
            </a:r>
            <a:r>
              <a:rPr lang="it-IT" dirty="0"/>
              <a:t> in </a:t>
            </a:r>
            <a:r>
              <a:rPr lang="it-IT" dirty="0" err="1"/>
              <a:t>second</a:t>
            </a:r>
            <a:r>
              <a:rPr lang="it-IT" dirty="0"/>
              <a:t> </a:t>
            </a:r>
            <a:r>
              <a:rPr lang="it-IT" dirty="0" err="1"/>
              <a:t>row</a:t>
            </a:r>
            <a:r>
              <a:rPr lang="it-IT" dirty="0"/>
              <a:t> (1) and </a:t>
            </a:r>
            <a:r>
              <a:rPr lang="it-IT" dirty="0" err="1"/>
              <a:t>grows</a:t>
            </a:r>
            <a:r>
              <a:rPr lang="it-IT" dirty="0"/>
              <a:t> </a:t>
            </a:r>
            <a:r>
              <a:rPr lang="it-IT" dirty="0" err="1"/>
              <a:t>again</a:t>
            </a:r>
            <a:r>
              <a:rPr lang="it-IT" dirty="0"/>
              <a:t> in the </a:t>
            </a:r>
            <a:r>
              <a:rPr lang="it-IT" dirty="0" err="1"/>
              <a:t>third</a:t>
            </a:r>
            <a:r>
              <a:rPr lang="it-IT" dirty="0"/>
              <a:t> </a:t>
            </a:r>
            <a:r>
              <a:rPr lang="it-IT" dirty="0" err="1"/>
              <a:t>row</a:t>
            </a:r>
            <a:r>
              <a:rPr lang="it-IT" dirty="0"/>
              <a:t> (1.5)</a:t>
            </a:r>
          </a:p>
          <a:p>
            <a:r>
              <a:rPr lang="it-IT" dirty="0"/>
              <a:t>B = 05 on</a:t>
            </a:r>
            <a:r>
              <a:rPr lang="it-IT" baseline="0" dirty="0"/>
              <a:t> first </a:t>
            </a:r>
            <a:r>
              <a:rPr lang="it-IT" baseline="0" dirty="0" err="1"/>
              <a:t>column</a:t>
            </a:r>
            <a:r>
              <a:rPr lang="it-IT" baseline="0" dirty="0"/>
              <a:t> and </a:t>
            </a:r>
            <a:r>
              <a:rPr lang="it-IT" baseline="0" dirty="0" err="1"/>
              <a:t>then</a:t>
            </a:r>
            <a:r>
              <a:rPr lang="it-IT" baseline="0" dirty="0"/>
              <a:t> </a:t>
            </a:r>
            <a:r>
              <a:rPr lang="it-IT" baseline="0" dirty="0" err="1"/>
              <a:t>grows</a:t>
            </a:r>
            <a:r>
              <a:rPr lang="it-IT" baseline="0" dirty="0"/>
              <a:t> in the </a:t>
            </a:r>
            <a:r>
              <a:rPr lang="it-IT" baseline="0" dirty="0" err="1"/>
              <a:t>second</a:t>
            </a:r>
            <a:r>
              <a:rPr lang="it-IT" baseline="0" dirty="0"/>
              <a:t> </a:t>
            </a:r>
            <a:r>
              <a:rPr lang="it-IT" baseline="0" dirty="0" err="1"/>
              <a:t>column</a:t>
            </a:r>
            <a:r>
              <a:rPr lang="it-IT" baseline="0" dirty="0"/>
              <a:t> (1) and </a:t>
            </a:r>
            <a:r>
              <a:rPr lang="it-IT" baseline="0" dirty="0" err="1"/>
              <a:t>then</a:t>
            </a:r>
            <a:r>
              <a:rPr lang="it-IT" baseline="0" dirty="0"/>
              <a:t> </a:t>
            </a:r>
            <a:r>
              <a:rPr lang="it-IT" baseline="0" dirty="0" err="1"/>
              <a:t>grows</a:t>
            </a:r>
            <a:r>
              <a:rPr lang="it-IT" baseline="0" dirty="0"/>
              <a:t> </a:t>
            </a:r>
            <a:r>
              <a:rPr lang="it-IT" baseline="0" dirty="0" err="1"/>
              <a:t>again</a:t>
            </a:r>
            <a:r>
              <a:rPr lang="it-IT" baseline="0" dirty="0"/>
              <a:t> to 1.5</a:t>
            </a:r>
          </a:p>
          <a:p>
            <a:r>
              <a:rPr lang="it-IT" baseline="0" dirty="0" err="1"/>
              <a:t>Diagonal</a:t>
            </a:r>
            <a:r>
              <a:rPr lang="it-IT" baseline="0" dirty="0"/>
              <a:t> a=b: </a:t>
            </a:r>
            <a:r>
              <a:rPr lang="it-IT" baseline="0" dirty="0" err="1"/>
              <a:t>symmetric</a:t>
            </a:r>
            <a:endParaRPr lang="it-IT" dirty="0"/>
          </a:p>
        </p:txBody>
      </p:sp>
    </p:spTree>
    <p:extLst>
      <p:ext uri="{BB962C8B-B14F-4D97-AF65-F5344CB8AC3E}">
        <p14:creationId xmlns:p14="http://schemas.microsoft.com/office/powerpoint/2010/main" val="118476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err="1"/>
              <a:t>philosophy</a:t>
            </a:r>
            <a:endParaRPr lang="it-IT" dirty="0"/>
          </a:p>
        </p:txBody>
      </p:sp>
    </p:spTree>
    <p:extLst>
      <p:ext uri="{BB962C8B-B14F-4D97-AF65-F5344CB8AC3E}">
        <p14:creationId xmlns:p14="http://schemas.microsoft.com/office/powerpoint/2010/main" val="1202516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Notes Placeholder 2"/>
          <p:cNvSpPr>
            <a:spLocks noGrp="1"/>
          </p:cNvSpPr>
          <p:nvPr>
            <p:ph type="body" idx="1"/>
          </p:nvPr>
        </p:nvSpPr>
        <p:spPr>
          <a:xfrm>
            <a:off x="698500" y="4408488"/>
            <a:ext cx="5594350" cy="4176712"/>
          </a:xfrm>
          <a:prstGeom prst="rect">
            <a:avLst/>
          </a:prstGeom>
        </p:spPr>
        <p:txBody>
          <a:bodyPr/>
          <a:lstStyle/>
          <a:p>
            <a:endParaRPr lang="it-IT"/>
          </a:p>
        </p:txBody>
      </p:sp>
    </p:spTree>
    <p:extLst>
      <p:ext uri="{BB962C8B-B14F-4D97-AF65-F5344CB8AC3E}">
        <p14:creationId xmlns:p14="http://schemas.microsoft.com/office/powerpoint/2010/main" val="637294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7" name="Rectangle 2"/>
          <p:cNvSpPr>
            <a:spLocks noGrp="1" noRot="1" noChangeAspect="1" noChangeArrowheads="1" noTextEdit="1"/>
          </p:cNvSpPr>
          <p:nvPr>
            <p:ph type="sldImg"/>
          </p:nvPr>
        </p:nvSpPr>
        <p:spPr bwMode="auto">
          <a:xfrm>
            <a:off x="1176338" y="696913"/>
            <a:ext cx="4638675" cy="3479800"/>
          </a:xfrm>
          <a:prstGeom prst="rect">
            <a:avLst/>
          </a:prstGeom>
          <a:noFill/>
          <a:ln>
            <a:solidFill>
              <a:srgbClr val="000000"/>
            </a:solidFill>
            <a:miter lim="800000"/>
            <a:headEnd/>
            <a:tailEnd/>
          </a:ln>
        </p:spPr>
      </p:sp>
      <p:sp>
        <p:nvSpPr>
          <p:cNvPr id="935938" name="Rectangle 3"/>
          <p:cNvSpPr>
            <a:spLocks noGrp="1" noChangeArrowheads="1"/>
          </p:cNvSpPr>
          <p:nvPr>
            <p:ph type="body" idx="1"/>
          </p:nvPr>
        </p:nvSpPr>
        <p:spPr bwMode="auto">
          <a:xfrm>
            <a:off x="698500" y="4408488"/>
            <a:ext cx="5594350" cy="4176712"/>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76685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err="1"/>
              <a:t>Succeed</a:t>
            </a:r>
            <a:r>
              <a:rPr lang="it-IT" dirty="0"/>
              <a:t> in </a:t>
            </a:r>
            <a:r>
              <a:rPr lang="it-IT" dirty="0" err="1"/>
              <a:t>driving</a:t>
            </a:r>
            <a:r>
              <a:rPr lang="it-IT" dirty="0"/>
              <a:t> </a:t>
            </a:r>
            <a:r>
              <a:rPr lang="it-IT" dirty="0" err="1"/>
              <a:t>Italy</a:t>
            </a:r>
            <a:r>
              <a:rPr lang="it-IT" dirty="0"/>
              <a:t> out of the </a:t>
            </a:r>
            <a:r>
              <a:rPr lang="it-IT" dirty="0" err="1"/>
              <a:t>economical</a:t>
            </a:r>
            <a:r>
              <a:rPr lang="it-IT" dirty="0"/>
              <a:t> </a:t>
            </a:r>
            <a:r>
              <a:rPr lang="it-IT" dirty="0" err="1"/>
              <a:t>crisis</a:t>
            </a:r>
            <a:endParaRPr lang="it-IT" dirty="0"/>
          </a:p>
        </p:txBody>
      </p:sp>
    </p:spTree>
    <p:extLst>
      <p:ext uri="{BB962C8B-B14F-4D97-AF65-F5344CB8AC3E}">
        <p14:creationId xmlns:p14="http://schemas.microsoft.com/office/powerpoint/2010/main" val="270265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err="1"/>
              <a:t>Historical</a:t>
            </a:r>
            <a:r>
              <a:rPr lang="it-IT" baseline="0" dirty="0"/>
              <a:t> </a:t>
            </a:r>
            <a:r>
              <a:rPr lang="it-IT" baseline="0" dirty="0" err="1"/>
              <a:t>overview</a:t>
            </a:r>
            <a:endParaRPr lang="it-IT" baseline="0" dirty="0"/>
          </a:p>
          <a:p>
            <a:r>
              <a:rPr lang="it-IT" baseline="0" dirty="0" err="1"/>
              <a:t>Conditional</a:t>
            </a:r>
            <a:r>
              <a:rPr lang="it-IT" baseline="0" dirty="0"/>
              <a:t> </a:t>
            </a:r>
            <a:r>
              <a:rPr lang="it-IT" baseline="0" dirty="0" err="1"/>
              <a:t>probability</a:t>
            </a:r>
            <a:r>
              <a:rPr lang="it-IT" baseline="0" dirty="0"/>
              <a:t> and Law of </a:t>
            </a:r>
            <a:r>
              <a:rPr lang="it-IT" baseline="0" dirty="0" err="1"/>
              <a:t>total</a:t>
            </a:r>
            <a:r>
              <a:rPr lang="it-IT" baseline="0" dirty="0"/>
              <a:t> </a:t>
            </a:r>
            <a:r>
              <a:rPr lang="it-IT" baseline="0" dirty="0" err="1"/>
              <a:t>probability</a:t>
            </a:r>
            <a:endParaRPr lang="it-IT" dirty="0"/>
          </a:p>
        </p:txBody>
      </p:sp>
    </p:spTree>
    <p:extLst>
      <p:ext uri="{BB962C8B-B14F-4D97-AF65-F5344CB8AC3E}">
        <p14:creationId xmlns:p14="http://schemas.microsoft.com/office/powerpoint/2010/main" val="270734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r>
              <a:rPr lang="it-IT" dirty="0" err="1"/>
              <a:t>Lived</a:t>
            </a:r>
            <a:r>
              <a:rPr lang="it-IT" dirty="0"/>
              <a:t> </a:t>
            </a:r>
            <a:r>
              <a:rPr lang="it-IT" dirty="0" err="1"/>
              <a:t>at</a:t>
            </a:r>
            <a:r>
              <a:rPr lang="it-IT" dirty="0"/>
              <a:t> the</a:t>
            </a:r>
            <a:r>
              <a:rPr lang="it-IT" baseline="0" dirty="0"/>
              <a:t> </a:t>
            </a:r>
            <a:r>
              <a:rPr lang="it-IT" baseline="0" dirty="0" err="1"/>
              <a:t>beginning</a:t>
            </a:r>
            <a:r>
              <a:rPr lang="it-IT" baseline="0" dirty="0"/>
              <a:t> of the 18° </a:t>
            </a:r>
            <a:r>
              <a:rPr lang="it-IT" baseline="0" dirty="0" err="1"/>
              <a:t>century</a:t>
            </a:r>
            <a:endParaRPr lang="it-IT" dirty="0"/>
          </a:p>
        </p:txBody>
      </p:sp>
    </p:spTree>
    <p:extLst>
      <p:ext uri="{BB962C8B-B14F-4D97-AF65-F5344CB8AC3E}">
        <p14:creationId xmlns:p14="http://schemas.microsoft.com/office/powerpoint/2010/main" val="6574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Tahoma" charset="0"/>
              </a:rPr>
              <a:t>That focus</a:t>
            </a:r>
            <a:r>
              <a:rPr lang="en-US" sz="1200" baseline="0" dirty="0">
                <a:latin typeface="Tahoma" charset="0"/>
              </a:rPr>
              <a:t> </a:t>
            </a:r>
            <a:r>
              <a:rPr lang="en-US" sz="1200" dirty="0">
                <a:latin typeface="Tahoma" charset="0"/>
              </a:rPr>
              <a:t>on the areas of probability and statistics</a:t>
            </a:r>
          </a:p>
          <a:p>
            <a:endParaRPr lang="it-IT" dirty="0"/>
          </a:p>
        </p:txBody>
      </p:sp>
    </p:spTree>
    <p:extLst>
      <p:ext uri="{BB962C8B-B14F-4D97-AF65-F5344CB8AC3E}">
        <p14:creationId xmlns:p14="http://schemas.microsoft.com/office/powerpoint/2010/main" val="133409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xfrm>
            <a:off x="3960147" y="8816396"/>
            <a:ext cx="3029585" cy="4641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lvl1pPr>
              <a:defRPr sz="2400">
                <a:solidFill>
                  <a:schemeClr val="tx1"/>
                </a:solidFill>
                <a:latin typeface="Tahoma" charset="0"/>
                <a:ea typeface="ＭＳ Ｐゴシック" charset="0"/>
                <a:cs typeface="ＭＳ Ｐゴシック" charset="0"/>
              </a:defRPr>
            </a:lvl1pPr>
            <a:lvl2pPr marL="755506" indent="-290579">
              <a:defRPr sz="2400">
                <a:solidFill>
                  <a:schemeClr val="tx1"/>
                </a:solidFill>
                <a:latin typeface="Tahoma" charset="0"/>
                <a:ea typeface="ＭＳ Ｐゴシック" charset="0"/>
              </a:defRPr>
            </a:lvl2pPr>
            <a:lvl3pPr marL="1162317" indent="-232463">
              <a:defRPr sz="2400">
                <a:solidFill>
                  <a:schemeClr val="tx1"/>
                </a:solidFill>
                <a:latin typeface="Tahoma" charset="0"/>
                <a:ea typeface="ＭＳ Ｐゴシック" charset="0"/>
              </a:defRPr>
            </a:lvl3pPr>
            <a:lvl4pPr marL="1627243" indent="-232463">
              <a:defRPr sz="2400">
                <a:solidFill>
                  <a:schemeClr val="tx1"/>
                </a:solidFill>
                <a:latin typeface="Tahoma" charset="0"/>
                <a:ea typeface="ＭＳ Ｐゴシック" charset="0"/>
              </a:defRPr>
            </a:lvl4pPr>
            <a:lvl5pPr marL="2092170" indent="-232463">
              <a:defRPr sz="2400">
                <a:solidFill>
                  <a:schemeClr val="tx1"/>
                </a:solidFill>
                <a:latin typeface="Tahoma" charset="0"/>
                <a:ea typeface="ＭＳ Ｐゴシック" charset="0"/>
              </a:defRPr>
            </a:lvl5pPr>
            <a:lvl6pPr marL="2557097" indent="-232463" eaLnBrk="0" fontAlgn="base" hangingPunct="0">
              <a:spcBef>
                <a:spcPct val="0"/>
              </a:spcBef>
              <a:spcAft>
                <a:spcPct val="0"/>
              </a:spcAft>
              <a:defRPr sz="2400">
                <a:solidFill>
                  <a:schemeClr val="tx1"/>
                </a:solidFill>
                <a:latin typeface="Tahoma" charset="0"/>
                <a:ea typeface="ＭＳ Ｐゴシック" charset="0"/>
              </a:defRPr>
            </a:lvl6pPr>
            <a:lvl7pPr marL="3022023" indent="-232463" eaLnBrk="0" fontAlgn="base" hangingPunct="0">
              <a:spcBef>
                <a:spcPct val="0"/>
              </a:spcBef>
              <a:spcAft>
                <a:spcPct val="0"/>
              </a:spcAft>
              <a:defRPr sz="2400">
                <a:solidFill>
                  <a:schemeClr val="tx1"/>
                </a:solidFill>
                <a:latin typeface="Tahoma" charset="0"/>
                <a:ea typeface="ＭＳ Ｐゴシック" charset="0"/>
              </a:defRPr>
            </a:lvl7pPr>
            <a:lvl8pPr marL="3486950" indent="-232463" eaLnBrk="0" fontAlgn="base" hangingPunct="0">
              <a:spcBef>
                <a:spcPct val="0"/>
              </a:spcBef>
              <a:spcAft>
                <a:spcPct val="0"/>
              </a:spcAft>
              <a:defRPr sz="2400">
                <a:solidFill>
                  <a:schemeClr val="tx1"/>
                </a:solidFill>
                <a:latin typeface="Tahoma" charset="0"/>
                <a:ea typeface="ＭＳ Ｐゴシック" charset="0"/>
              </a:defRPr>
            </a:lvl8pPr>
            <a:lvl9pPr marL="3951877" indent="-232463" eaLnBrk="0" fontAlgn="base" hangingPunct="0">
              <a:spcBef>
                <a:spcPct val="0"/>
              </a:spcBef>
              <a:spcAft>
                <a:spcPct val="0"/>
              </a:spcAft>
              <a:defRPr sz="2400">
                <a:solidFill>
                  <a:schemeClr val="tx1"/>
                </a:solidFill>
                <a:latin typeface="Tahoma" charset="0"/>
                <a:ea typeface="ＭＳ Ｐゴシック" charset="0"/>
              </a:defRPr>
            </a:lvl9pPr>
          </a:lstStyle>
          <a:p>
            <a:fld id="{1CCF2F90-FD3A-1F4D-84D0-0974E0C0B7A1}" type="slidenum">
              <a:rPr lang="en-US" sz="1200">
                <a:latin typeface="Arial" charset="0"/>
              </a:rPr>
              <a:pPr/>
              <a:t>7</a:t>
            </a:fld>
            <a:endParaRPr lang="en-US" sz="1200">
              <a:latin typeface="Arial" charset="0"/>
            </a:endParaRPr>
          </a:p>
        </p:txBody>
      </p:sp>
      <p:sp>
        <p:nvSpPr>
          <p:cNvPr id="23554" name="Rectangle 2"/>
          <p:cNvSpPr>
            <a:spLocks noGrp="1" noRot="1" noChangeAspect="1" noChangeArrowheads="1" noTextEdit="1"/>
          </p:cNvSpPr>
          <p:nvPr>
            <p:ph type="sldImg"/>
          </p:nvPr>
        </p:nvSpPr>
        <p:spPr>
          <a:xfrm>
            <a:off x="1176338" y="696913"/>
            <a:ext cx="4638675" cy="3479800"/>
          </a:xfrm>
          <a:prstGeom prst="rect">
            <a:avLst/>
          </a:prstGeom>
          <a:ln/>
        </p:spPr>
      </p:sp>
      <p:sp>
        <p:nvSpPr>
          <p:cNvPr id="23555" name="Rectangle 3"/>
          <p:cNvSpPr>
            <a:spLocks noGrp="1" noChangeArrowheads="1"/>
          </p:cNvSpPr>
          <p:nvPr>
            <p:ph type="body" idx="1"/>
          </p:nvPr>
        </p:nvSpPr>
        <p:spPr>
          <a:xfrm>
            <a:off x="699135" y="4409004"/>
            <a:ext cx="5593080" cy="41769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p>
            <a:pPr eaLnBrk="1" hangingPunct="1"/>
            <a:r>
              <a:rPr lang="en-US" dirty="0"/>
              <a:t>We</a:t>
            </a:r>
            <a:r>
              <a:rPr lang="en-US" baseline="0" dirty="0"/>
              <a:t> have to thanks Richard Price for examining </a:t>
            </a:r>
            <a:r>
              <a:rPr lang="en-US" baseline="0" dirty="0" err="1"/>
              <a:t>Bayes’s</a:t>
            </a:r>
            <a:r>
              <a:rPr lang="en-US" baseline="0" dirty="0"/>
              <a:t> work, communicating them to the RS and publishing them</a:t>
            </a:r>
            <a:endParaRPr lang="en-US" dirty="0"/>
          </a:p>
        </p:txBody>
      </p:sp>
    </p:spTree>
    <p:extLst>
      <p:ext uri="{BB962C8B-B14F-4D97-AF65-F5344CB8AC3E}">
        <p14:creationId xmlns:p14="http://schemas.microsoft.com/office/powerpoint/2010/main" val="8862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76338" y="696913"/>
            <a:ext cx="4638675" cy="3479800"/>
          </a:xfrm>
          <a:prstGeom prst="rect">
            <a:avLst/>
          </a:prstGeom>
          <a:noFill/>
          <a:ln w="12700">
            <a:solidFill>
              <a:prstClr val="black"/>
            </a:solidFill>
          </a:ln>
        </p:spPr>
      </p:sp>
      <p:sp>
        <p:nvSpPr>
          <p:cNvPr id="3" name="Segnaposto note 2"/>
          <p:cNvSpPr>
            <a:spLocks noGrp="1"/>
          </p:cNvSpPr>
          <p:nvPr>
            <p:ph type="body" idx="1"/>
          </p:nvPr>
        </p:nvSpPr>
        <p:spPr>
          <a:xfrm>
            <a:off x="698500" y="4408488"/>
            <a:ext cx="5594350" cy="4176712"/>
          </a:xfrm>
          <a:prstGeom prst="rect">
            <a:avLst/>
          </a:prstGeom>
        </p:spPr>
        <p:txBody>
          <a:bodyPr/>
          <a:lstStyle/>
          <a:p>
            <a:endParaRPr lang="it-IT" dirty="0"/>
          </a:p>
        </p:txBody>
      </p:sp>
    </p:spTree>
    <p:extLst>
      <p:ext uri="{BB962C8B-B14F-4D97-AF65-F5344CB8AC3E}">
        <p14:creationId xmlns:p14="http://schemas.microsoft.com/office/powerpoint/2010/main" val="276088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xfrm>
            <a:off x="3960147" y="8816396"/>
            <a:ext cx="3029585" cy="4641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lvl1pPr>
              <a:defRPr sz="2400">
                <a:solidFill>
                  <a:schemeClr val="tx1"/>
                </a:solidFill>
                <a:latin typeface="Tahoma" charset="0"/>
                <a:ea typeface="ＭＳ Ｐゴシック" charset="0"/>
                <a:cs typeface="ＭＳ Ｐゴシック" charset="0"/>
              </a:defRPr>
            </a:lvl1pPr>
            <a:lvl2pPr marL="755506" indent="-290579">
              <a:defRPr sz="2400">
                <a:solidFill>
                  <a:schemeClr val="tx1"/>
                </a:solidFill>
                <a:latin typeface="Tahoma" charset="0"/>
                <a:ea typeface="ＭＳ Ｐゴシック" charset="0"/>
              </a:defRPr>
            </a:lvl2pPr>
            <a:lvl3pPr marL="1162317" indent="-232463">
              <a:defRPr sz="2400">
                <a:solidFill>
                  <a:schemeClr val="tx1"/>
                </a:solidFill>
                <a:latin typeface="Tahoma" charset="0"/>
                <a:ea typeface="ＭＳ Ｐゴシック" charset="0"/>
              </a:defRPr>
            </a:lvl3pPr>
            <a:lvl4pPr marL="1627243" indent="-232463">
              <a:defRPr sz="2400">
                <a:solidFill>
                  <a:schemeClr val="tx1"/>
                </a:solidFill>
                <a:latin typeface="Tahoma" charset="0"/>
                <a:ea typeface="ＭＳ Ｐゴシック" charset="0"/>
              </a:defRPr>
            </a:lvl4pPr>
            <a:lvl5pPr marL="2092170" indent="-232463">
              <a:defRPr sz="2400">
                <a:solidFill>
                  <a:schemeClr val="tx1"/>
                </a:solidFill>
                <a:latin typeface="Tahoma" charset="0"/>
                <a:ea typeface="ＭＳ Ｐゴシック" charset="0"/>
              </a:defRPr>
            </a:lvl5pPr>
            <a:lvl6pPr marL="2557097" indent="-232463" eaLnBrk="0" fontAlgn="base" hangingPunct="0">
              <a:spcBef>
                <a:spcPct val="0"/>
              </a:spcBef>
              <a:spcAft>
                <a:spcPct val="0"/>
              </a:spcAft>
              <a:defRPr sz="2400">
                <a:solidFill>
                  <a:schemeClr val="tx1"/>
                </a:solidFill>
                <a:latin typeface="Tahoma" charset="0"/>
                <a:ea typeface="ＭＳ Ｐゴシック" charset="0"/>
              </a:defRPr>
            </a:lvl6pPr>
            <a:lvl7pPr marL="3022023" indent="-232463" eaLnBrk="0" fontAlgn="base" hangingPunct="0">
              <a:spcBef>
                <a:spcPct val="0"/>
              </a:spcBef>
              <a:spcAft>
                <a:spcPct val="0"/>
              </a:spcAft>
              <a:defRPr sz="2400">
                <a:solidFill>
                  <a:schemeClr val="tx1"/>
                </a:solidFill>
                <a:latin typeface="Tahoma" charset="0"/>
                <a:ea typeface="ＭＳ Ｐゴシック" charset="0"/>
              </a:defRPr>
            </a:lvl7pPr>
            <a:lvl8pPr marL="3486950" indent="-232463" eaLnBrk="0" fontAlgn="base" hangingPunct="0">
              <a:spcBef>
                <a:spcPct val="0"/>
              </a:spcBef>
              <a:spcAft>
                <a:spcPct val="0"/>
              </a:spcAft>
              <a:defRPr sz="2400">
                <a:solidFill>
                  <a:schemeClr val="tx1"/>
                </a:solidFill>
                <a:latin typeface="Tahoma" charset="0"/>
                <a:ea typeface="ＭＳ Ｐゴシック" charset="0"/>
              </a:defRPr>
            </a:lvl8pPr>
            <a:lvl9pPr marL="3951877" indent="-232463" eaLnBrk="0" fontAlgn="base" hangingPunct="0">
              <a:spcBef>
                <a:spcPct val="0"/>
              </a:spcBef>
              <a:spcAft>
                <a:spcPct val="0"/>
              </a:spcAft>
              <a:defRPr sz="2400">
                <a:solidFill>
                  <a:schemeClr val="tx1"/>
                </a:solidFill>
                <a:latin typeface="Tahoma" charset="0"/>
                <a:ea typeface="ＭＳ Ｐゴシック" charset="0"/>
              </a:defRPr>
            </a:lvl9pPr>
          </a:lstStyle>
          <a:p>
            <a:fld id="{5D85AB27-5745-AD43-9288-7BA91198D90E}" type="slidenum">
              <a:rPr lang="en-US" sz="1200">
                <a:latin typeface="Arial" charset="0"/>
              </a:rPr>
              <a:pPr/>
              <a:t>9</a:t>
            </a:fld>
            <a:endParaRPr lang="en-US" sz="1200">
              <a:latin typeface="Arial" charset="0"/>
            </a:endParaRPr>
          </a:p>
        </p:txBody>
      </p:sp>
      <p:sp>
        <p:nvSpPr>
          <p:cNvPr id="26626" name="Rectangle 2"/>
          <p:cNvSpPr>
            <a:spLocks noGrp="1" noRot="1" noChangeAspect="1" noChangeArrowheads="1" noTextEdit="1"/>
          </p:cNvSpPr>
          <p:nvPr>
            <p:ph type="sldImg"/>
          </p:nvPr>
        </p:nvSpPr>
        <p:spPr>
          <a:xfrm>
            <a:off x="1176338" y="696913"/>
            <a:ext cx="4638675" cy="3479800"/>
          </a:xfrm>
          <a:prstGeom prst="rect">
            <a:avLst/>
          </a:prstGeom>
          <a:ln/>
        </p:spPr>
      </p:sp>
      <p:sp>
        <p:nvSpPr>
          <p:cNvPr id="26627" name="Rectangle 3"/>
          <p:cNvSpPr>
            <a:spLocks noGrp="1" noChangeArrowheads="1"/>
          </p:cNvSpPr>
          <p:nvPr>
            <p:ph type="body" idx="1"/>
          </p:nvPr>
        </p:nvSpPr>
        <p:spPr>
          <a:xfrm>
            <a:off x="699135" y="4409004"/>
            <a:ext cx="5593080" cy="41769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85" tIns="46493" rIns="92985" bIns="46493"/>
          <a:lstStyle/>
          <a:p>
            <a:pPr eaLnBrk="1" hangingPunct="1"/>
            <a:endParaRPr lang="en-US" dirty="0"/>
          </a:p>
        </p:txBody>
      </p:sp>
    </p:spTree>
    <p:extLst>
      <p:ext uri="{BB962C8B-B14F-4D97-AF65-F5344CB8AC3E}">
        <p14:creationId xmlns:p14="http://schemas.microsoft.com/office/powerpoint/2010/main" val="1154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DF0D51E1-D9A7-4015-8E05-72DB4A9C6ADC}" type="slidenum">
              <a:rPr lang="en-AU"/>
              <a:pPr>
                <a:defRPr/>
              </a:pPr>
              <a:t>‹N›</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952B386-E3DB-4CB2-A308-5E3B63B0458E}" type="slidenum">
              <a:rPr lang="en-AU"/>
              <a:pPr>
                <a:defRPr/>
              </a:pPr>
              <a:t>‹N›</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707237F1-93C9-4564-B545-6B911B217521}" type="slidenum">
              <a:rPr lang="en-AU"/>
              <a:pPr>
                <a:defRPr/>
              </a:pPr>
              <a:t>‹N›</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74610FB4-84BC-4249-B9E7-096D747A5AAD}" type="slidenum">
              <a:rPr lang="en-AU"/>
              <a:pPr>
                <a:defRPr/>
              </a:pPr>
              <a:t>‹N›</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67BC9B53-A350-4A63-A186-DB651CA95ED9}" type="slidenum">
              <a:rPr lang="en-AU"/>
              <a:pPr>
                <a:defRPr/>
              </a:pPr>
              <a:t>‹N›</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AU"/>
          </a:p>
        </p:txBody>
      </p:sp>
      <p:sp>
        <p:nvSpPr>
          <p:cNvPr id="7" name="Rectangle 5"/>
          <p:cNvSpPr>
            <a:spLocks noGrp="1" noChangeArrowheads="1"/>
          </p:cNvSpPr>
          <p:nvPr>
            <p:ph type="ftr" sz="quarter" idx="11"/>
          </p:nvPr>
        </p:nvSpPr>
        <p:spPr>
          <a:ln/>
        </p:spPr>
        <p:txBody>
          <a:bodyPr/>
          <a:lstStyle>
            <a:lvl1pPr>
              <a:defRPr/>
            </a:lvl1pPr>
          </a:lstStyle>
          <a:p>
            <a:pPr>
              <a:defRPr/>
            </a:pPr>
            <a:endParaRPr lang="en-AU"/>
          </a:p>
        </p:txBody>
      </p:sp>
      <p:sp>
        <p:nvSpPr>
          <p:cNvPr id="8" name="Rectangle 6"/>
          <p:cNvSpPr>
            <a:spLocks noGrp="1" noChangeArrowheads="1"/>
          </p:cNvSpPr>
          <p:nvPr>
            <p:ph type="sldNum" sz="quarter" idx="12"/>
          </p:nvPr>
        </p:nvSpPr>
        <p:spPr>
          <a:ln/>
        </p:spPr>
        <p:txBody>
          <a:bodyPr/>
          <a:lstStyle>
            <a:lvl1pPr>
              <a:defRPr/>
            </a:lvl1pPr>
          </a:lstStyle>
          <a:p>
            <a:pPr>
              <a:defRPr/>
            </a:pPr>
            <a:fld id="{F084A45D-B943-4F8E-85B8-EE523254A348}" type="slidenum">
              <a:rPr lang="en-AU"/>
              <a:pPr>
                <a:defRPr/>
              </a:pPr>
              <a:t>‹N›</a:t>
            </a:fld>
            <a:endParaRPr lang="en-A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olo, contenuto e testo">
    <p:spTree>
      <p:nvGrpSpPr>
        <p:cNvPr id="1" name=""/>
        <p:cNvGrpSpPr/>
        <p:nvPr/>
      </p:nvGrpSpPr>
      <p:grpSpPr>
        <a:xfrm>
          <a:off x="0" y="0"/>
          <a:ext cx="0" cy="0"/>
          <a:chOff x="0" y="0"/>
          <a:chExt cx="0" cy="0"/>
        </a:xfrm>
      </p:grpSpPr>
      <p:sp>
        <p:nvSpPr>
          <p:cNvPr id="2" name="Titolo 1"/>
          <p:cNvSpPr>
            <a:spLocks noGrp="1"/>
          </p:cNvSpPr>
          <p:nvPr>
            <p:ph type="title"/>
          </p:nvPr>
        </p:nvSpPr>
        <p:spPr>
          <a:xfrm>
            <a:off x="457200" y="381000"/>
            <a:ext cx="8229600" cy="1371600"/>
          </a:xfrm>
        </p:spPr>
        <p:txBody>
          <a:bodyPr/>
          <a:lstStyle/>
          <a:p>
            <a:r>
              <a:rPr lang="it-IT"/>
              <a:t>Fare clic per modificare stile</a:t>
            </a:r>
          </a:p>
        </p:txBody>
      </p:sp>
      <p:sp>
        <p:nvSpPr>
          <p:cNvPr id="3" name="Segnaposto contenuto 2"/>
          <p:cNvSpPr>
            <a:spLocks noGrp="1"/>
          </p:cNvSpPr>
          <p:nvPr>
            <p:ph sz="half" idx="1"/>
          </p:nvPr>
        </p:nvSpPr>
        <p:spPr>
          <a:xfrm>
            <a:off x="457200" y="1981200"/>
            <a:ext cx="4038600"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648200" y="1981200"/>
            <a:ext cx="4038600"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06E1F6-9729-6149-A992-C77038CA6C39}" type="slidenum">
              <a:rPr lang="en-US"/>
              <a:pPr>
                <a:defRPr/>
              </a:pPr>
              <a:t>‹N›</a:t>
            </a:fld>
            <a:endParaRPr lang="en-US"/>
          </a:p>
        </p:txBody>
      </p:sp>
    </p:spTree>
    <p:extLst>
      <p:ext uri="{BB962C8B-B14F-4D97-AF65-F5344CB8AC3E}">
        <p14:creationId xmlns:p14="http://schemas.microsoft.com/office/powerpoint/2010/main" val="3962081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457200" y="277813"/>
            <a:ext cx="8229600" cy="1139825"/>
          </a:xfrm>
        </p:spPr>
        <p:txBody>
          <a:bodyPr/>
          <a:lstStyle/>
          <a:p>
            <a:r>
              <a:rPr lang="it-IT"/>
              <a:t>Fare clic per modificare stile</a:t>
            </a:r>
          </a:p>
        </p:txBody>
      </p:sp>
      <p:sp>
        <p:nvSpPr>
          <p:cNvPr id="3" name="Segnaposto testo 2"/>
          <p:cNvSpPr>
            <a:spLocks noGrp="1"/>
          </p:cNvSpPr>
          <p:nvPr>
            <p:ph type="body" sz="half" idx="1"/>
          </p:nvPr>
        </p:nvSpPr>
        <p:spPr>
          <a:xfrm>
            <a:off x="457200" y="1600200"/>
            <a:ext cx="4038600" cy="45307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quarter" idx="2"/>
          </p:nvPr>
        </p:nvSpPr>
        <p:spPr>
          <a:xfrm>
            <a:off x="4648200" y="1600200"/>
            <a:ext cx="4038600" cy="21891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3"/>
          </p:nvPr>
        </p:nvSpPr>
        <p:spPr>
          <a:xfrm>
            <a:off x="4648200" y="3941763"/>
            <a:ext cx="4038600" cy="21891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79CC4FC6-B08A-F04C-9311-1EDDF83BA118}" type="slidenum">
              <a:rPr lang="en-US"/>
              <a:pPr/>
              <a:t>‹N›</a:t>
            </a:fld>
            <a:endParaRPr lang="en-US"/>
          </a:p>
        </p:txBody>
      </p:sp>
    </p:spTree>
    <p:extLst>
      <p:ext uri="{BB962C8B-B14F-4D97-AF65-F5344CB8AC3E}">
        <p14:creationId xmlns:p14="http://schemas.microsoft.com/office/powerpoint/2010/main" val="22612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0EB26C3-B44D-4F3D-9D20-4040A79A4CF2}" type="slidenum">
              <a:rPr lang="en-AU"/>
              <a:pPr>
                <a:defRPr/>
              </a:pPr>
              <a:t>‹N›</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2FC25683-D9F3-43FA-857D-A5E519A40BB8}" type="slidenum">
              <a:rPr lang="en-AU"/>
              <a:pPr>
                <a:defRPr/>
              </a:pPr>
              <a:t>‹N›</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C4BDBE27-0CC5-47AB-9BD5-C557A68C4DEC}" type="slidenum">
              <a:rPr lang="en-AU"/>
              <a:pPr>
                <a:defRPr/>
              </a:pPr>
              <a:t>‹N›</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pPr>
              <a:defRPr/>
            </a:pPr>
            <a:fld id="{AEF24620-600B-4897-A779-E3F94C899B76}" type="slidenum">
              <a:rPr lang="en-AU"/>
              <a:pPr>
                <a:defRPr/>
              </a:pPr>
              <a:t>‹N›</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7C5CA7DC-C068-4EE7-85C9-0EC93BB68228}" type="slidenum">
              <a:rPr lang="en-AU"/>
              <a:pPr>
                <a:defRPr/>
              </a:pPr>
              <a:t>‹N›</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pPr>
              <a:defRPr/>
            </a:pPr>
            <a:fld id="{4486FA10-17BB-41AA-8A84-C1952A6010AE}" type="slidenum">
              <a:rPr lang="en-AU"/>
              <a:pPr>
                <a:defRPr/>
              </a:pPr>
              <a:t>‹N›</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DD278552-4E7F-4569-9E59-62BA840BF41D}" type="slidenum">
              <a:rPr lang="en-AU"/>
              <a:pPr>
                <a:defRPr/>
              </a:pPr>
              <a:t>‹N›</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1067EE99-83B7-4D78-B7A5-AEEA4472B466}" type="slidenum">
              <a:rPr lang="en-AU"/>
              <a:pPr>
                <a:defRPr/>
              </a:pPr>
              <a:t>‹N›</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AU"/>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solidFill>
                  <a:schemeClr val="tx1"/>
                </a:solidFill>
              </a:defRPr>
            </a:lvl1pPr>
          </a:lstStyle>
          <a:p>
            <a:pPr>
              <a:defRPr/>
            </a:pPr>
            <a:endParaRPr lang="en-A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solidFill>
                  <a:schemeClr val="tx1"/>
                </a:solidFill>
              </a:defRPr>
            </a:lvl1pPr>
          </a:lstStyle>
          <a:p>
            <a:pPr>
              <a:defRPr/>
            </a:pPr>
            <a:endParaRPr lang="en-A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solidFill>
                  <a:schemeClr val="tx1"/>
                </a:solidFill>
              </a:defRPr>
            </a:lvl1pPr>
          </a:lstStyle>
          <a:p>
            <a:pPr>
              <a:defRPr/>
            </a:pPr>
            <a:fld id="{891FC828-A389-4B18-9F6A-4B5D203AE352}" type="slidenum">
              <a:rPr lang="en-AU"/>
              <a:pPr>
                <a:defRPr/>
              </a:pPr>
              <a:t>‹N›</a:t>
            </a:fld>
            <a:endParaRPr lang="en-AU"/>
          </a:p>
        </p:txBody>
      </p:sp>
    </p:spTree>
  </p:cSld>
  <p:clrMap bg1="dk2" tx1="lt1" bg2="dk1" tx2="lt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 id="2147483663" r:id="rId15"/>
    <p:sldLayoutId id="2147483664"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127.0.0.1:16625/library/bayesm/html/rhierLinearModel.html" TargetMode="External"/><Relationship Id="rId2" Type="http://schemas.openxmlformats.org/officeDocument/2006/relationships/hyperlink" Target="http://127.0.0.1:16625/library/bayesm/html/rbiNormGibbs.html"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hyperlink" Target="https://keisan.casio.com/exec/system/1180573226" TargetMode="Externa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p:cNvSpPr>
            <a:spLocks noGrp="1" noChangeArrowheads="1"/>
          </p:cNvSpPr>
          <p:nvPr>
            <p:ph type="ctrTitle"/>
          </p:nvPr>
        </p:nvSpPr>
        <p:spPr>
          <a:xfrm>
            <a:off x="0" y="0"/>
            <a:ext cx="9220200" cy="6858000"/>
          </a:xfrm>
        </p:spPr>
        <p:txBody>
          <a:bodyPr/>
          <a:lstStyle/>
          <a:p>
            <a:r>
              <a:rPr lang="en-US" dirty="0">
                <a:latin typeface="Comic Sans MS" pitchFamily="66" charset="0"/>
              </a:rPr>
              <a:t>Introduction to </a:t>
            </a:r>
            <a:br>
              <a:rPr lang="en-US" dirty="0">
                <a:latin typeface="Comic Sans MS" pitchFamily="66" charset="0"/>
              </a:rPr>
            </a:br>
            <a:r>
              <a:rPr lang="en-US" dirty="0">
                <a:latin typeface="Comic Sans MS" pitchFamily="66" charset="0"/>
              </a:rPr>
              <a:t>Bayesian Statistics</a:t>
            </a:r>
            <a:br>
              <a:rPr lang="en-US" dirty="0">
                <a:latin typeface="Comic Sans MS" pitchFamily="66" charset="0"/>
              </a:rPr>
            </a:br>
            <a:r>
              <a:rPr lang="en-US" dirty="0">
                <a:latin typeface="Comic Sans MS" pitchFamily="66" charset="0"/>
              </a:rPr>
              <a:t>and Computational Methods</a:t>
            </a:r>
            <a:br>
              <a:rPr lang="en-US" dirty="0">
                <a:latin typeface="Comic Sans MS" pitchFamily="66" charset="0"/>
              </a:rPr>
            </a:br>
            <a:br>
              <a:rPr lang="en-US" dirty="0">
                <a:latin typeface="Comic Sans MS" pitchFamily="66" charset="0"/>
              </a:rPr>
            </a:br>
            <a:br>
              <a:rPr lang="en-US" dirty="0">
                <a:latin typeface="Comic Sans MS" pitchFamily="66" charset="0"/>
              </a:rPr>
            </a:br>
            <a:r>
              <a:rPr lang="en-US" dirty="0">
                <a:solidFill>
                  <a:srgbClr val="FF0000"/>
                </a:solidFill>
                <a:latin typeface="Comic Sans MS" pitchFamily="66" charset="0"/>
              </a:rPr>
              <a:t>Antonietta Mira</a:t>
            </a:r>
            <a:br>
              <a:rPr lang="en-US" dirty="0">
                <a:latin typeface="Comic Sans MS" pitchFamily="66" charset="0"/>
              </a:rPr>
            </a:br>
            <a:br>
              <a:rPr lang="en-US" dirty="0">
                <a:latin typeface="Comic Sans MS" pitchFamily="66" charset="0"/>
              </a:rPr>
            </a:br>
            <a:br>
              <a:rPr lang="en-US" dirty="0">
                <a:latin typeface="Comic Sans MS" pitchFamily="66" charset="0"/>
              </a:rPr>
            </a:b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Grp="1" noChangeArrowheads="1"/>
          </p:cNvSpPr>
          <p:nvPr>
            <p:ph type="body" sz="half" idx="1"/>
          </p:nvPr>
        </p:nvSpPr>
        <p:spPr>
          <a:xfrm>
            <a:off x="0" y="36392"/>
            <a:ext cx="6705600" cy="6821607"/>
          </a:xfrm>
        </p:spPr>
        <p:txBody>
          <a:bodyPr/>
          <a:lstStyle/>
          <a:p>
            <a:pPr eaLnBrk="1" hangingPunct="1">
              <a:defRPr/>
            </a:pPr>
            <a:r>
              <a:rPr lang="en-US" sz="2800" b="1">
                <a:solidFill>
                  <a:srgbClr val="FFFF00"/>
                </a:solidFill>
                <a:latin typeface="Tahoma" charset="0"/>
              </a:rPr>
              <a:t>Pierre Simon Laplace</a:t>
            </a:r>
            <a:r>
              <a:rPr lang="en-US" sz="2400">
                <a:solidFill>
                  <a:srgbClr val="FFFF00"/>
                </a:solidFill>
                <a:latin typeface="Tahoma" charset="0"/>
              </a:rPr>
              <a:t> (</a:t>
            </a:r>
            <a:r>
              <a:rPr lang="it-IT" sz="2400">
                <a:solidFill>
                  <a:srgbClr val="FFFF00"/>
                </a:solidFill>
              </a:rPr>
              <a:t>1749 – 1827)</a:t>
            </a:r>
            <a:endParaRPr lang="en-US" sz="2400" b="1">
              <a:solidFill>
                <a:srgbClr val="FFFF00"/>
              </a:solidFill>
              <a:latin typeface="Tahoma" charset="0"/>
            </a:endParaRPr>
          </a:p>
          <a:p>
            <a:pPr marL="0" indent="0" eaLnBrk="1" hangingPunct="1">
              <a:buNone/>
              <a:defRPr/>
            </a:pPr>
            <a:r>
              <a:rPr lang="en-US" sz="2400" b="1">
                <a:latin typeface="Tahoma" charset="0"/>
              </a:rPr>
              <a:t>French mathematician</a:t>
            </a:r>
          </a:p>
          <a:p>
            <a:pPr marL="0" indent="0" eaLnBrk="1" hangingPunct="1">
              <a:buNone/>
              <a:defRPr/>
            </a:pPr>
            <a:r>
              <a:rPr lang="en-US" sz="2400" b="1">
                <a:latin typeface="Tahoma" charset="0"/>
              </a:rPr>
              <a:t>Responsible for current form of Bayes     Theorem</a:t>
            </a:r>
          </a:p>
          <a:p>
            <a:pPr eaLnBrk="1" hangingPunct="1">
              <a:defRPr/>
            </a:pPr>
            <a:r>
              <a:rPr lang="en-US" sz="2400" b="1">
                <a:solidFill>
                  <a:srgbClr val="FF0000"/>
                </a:solidFill>
                <a:latin typeface="Tahoma" charset="0"/>
              </a:rPr>
              <a:t>Bayes</a:t>
            </a:r>
            <a:r>
              <a:rPr lang="en-US" sz="2400" b="1">
                <a:latin typeface="Tahoma" charset="0"/>
              </a:rPr>
              <a:t> found the probability that </a:t>
            </a:r>
            <a:r>
              <a:rPr lang="en-US" sz="2400" b="1" i="1">
                <a:latin typeface="Tahoma" charset="0"/>
              </a:rPr>
              <a:t>x</a:t>
            </a:r>
            <a:r>
              <a:rPr lang="en-US" sz="2400" b="1">
                <a:latin typeface="Tahoma" charset="0"/>
              </a:rPr>
              <a:t> is between two values given a number of successes and failures</a:t>
            </a:r>
          </a:p>
          <a:p>
            <a:pPr eaLnBrk="1" hangingPunct="1">
              <a:defRPr/>
            </a:pPr>
            <a:r>
              <a:rPr lang="en-US" sz="2400" b="1">
                <a:solidFill>
                  <a:srgbClr val="FF0000"/>
                </a:solidFill>
                <a:latin typeface="Tahoma" charset="0"/>
              </a:rPr>
              <a:t>Laplace</a:t>
            </a:r>
            <a:r>
              <a:rPr lang="en-US" sz="2400" b="1">
                <a:latin typeface="Tahoma" charset="0"/>
              </a:rPr>
              <a:t> found an expression for the probability of a number of future successes and future failures given the number of successes and failures</a:t>
            </a:r>
          </a:p>
          <a:p>
            <a:pPr eaLnBrk="1" hangingPunct="1">
              <a:defRPr/>
            </a:pPr>
            <a:endParaRPr lang="en-US" sz="2400" b="1">
              <a:latin typeface="Tahoma" charset="0"/>
            </a:endParaRPr>
          </a:p>
          <a:p>
            <a:pPr eaLnBrk="1" hangingPunct="1">
              <a:defRPr/>
            </a:pPr>
            <a:r>
              <a:rPr lang="en-US" sz="2400" b="1">
                <a:solidFill>
                  <a:srgbClr val="FF0000"/>
                </a:solidFill>
                <a:latin typeface="Tahoma" charset="0"/>
              </a:rPr>
              <a:t>Richard von Mises</a:t>
            </a:r>
            <a:r>
              <a:rPr lang="en-US" sz="2200">
                <a:latin typeface="Tahoma" charset="0"/>
              </a:rPr>
              <a:t> (1883-1953)</a:t>
            </a:r>
            <a:r>
              <a:rPr lang="en-US" sz="2400">
                <a:latin typeface="Tahoma" charset="0"/>
              </a:rPr>
              <a:t> </a:t>
            </a:r>
            <a:r>
              <a:rPr lang="en-US" sz="2400" b="1">
                <a:latin typeface="Tahoma" charset="0"/>
              </a:rPr>
              <a:t>states, </a:t>
            </a:r>
            <a:r>
              <a:rPr lang="ja-JP" altLang="en-US" sz="2400" b="1">
                <a:latin typeface="Tahoma" charset="0"/>
              </a:rPr>
              <a:t>“</a:t>
            </a:r>
            <a:r>
              <a:rPr lang="en-US" sz="2400" b="1">
                <a:latin typeface="Tahoma" charset="0"/>
              </a:rPr>
              <a:t>We owe Bayes only the statement of the problem and the principle of the solution.  The theorem itself was first formulated by Laplace</a:t>
            </a:r>
            <a:r>
              <a:rPr lang="ja-JP" altLang="en-US" sz="2400" b="1">
                <a:latin typeface="Tahoma" charset="0"/>
              </a:rPr>
              <a:t>”</a:t>
            </a:r>
            <a:endParaRPr lang="en-US" sz="2400" b="1">
              <a:latin typeface="Tahoma" charset="0"/>
            </a:endParaRPr>
          </a:p>
          <a:p>
            <a:pPr eaLnBrk="1" hangingPunct="1">
              <a:defRPr/>
            </a:pPr>
            <a:endParaRPr lang="en-US" sz="2400" b="1" dirty="0">
              <a:latin typeface="Tahoma" charset="0"/>
            </a:endParaRPr>
          </a:p>
        </p:txBody>
      </p:sp>
      <p:pic>
        <p:nvPicPr>
          <p:cNvPr id="28674" name="Picture 7" descr="Lapla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61409" y="0"/>
            <a:ext cx="2482850" cy="4114800"/>
          </a:xfr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20050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3" name="Rectangle 2"/>
          <p:cNvSpPr>
            <a:spLocks noGrp="1" noChangeArrowheads="1"/>
          </p:cNvSpPr>
          <p:nvPr>
            <p:ph type="body" idx="1"/>
          </p:nvPr>
        </p:nvSpPr>
        <p:spPr>
          <a:xfrm>
            <a:off x="0" y="1066800"/>
            <a:ext cx="9144000" cy="5791200"/>
          </a:xfrm>
        </p:spPr>
        <p:txBody>
          <a:bodyPr/>
          <a:lstStyle/>
          <a:p>
            <a:pPr>
              <a:lnSpc>
                <a:spcPct val="90000"/>
              </a:lnSpc>
              <a:buNone/>
            </a:pPr>
            <a:r>
              <a:rPr lang="en-US"/>
              <a:t>For an environmental health study we want to relate </a:t>
            </a:r>
          </a:p>
          <a:p>
            <a:pPr>
              <a:lnSpc>
                <a:spcPct val="90000"/>
              </a:lnSpc>
              <a:buFontTx/>
              <a:buNone/>
            </a:pPr>
            <a:r>
              <a:rPr lang="en-US"/>
              <a:t>Y </a:t>
            </a:r>
            <a:r>
              <a:rPr lang="en-US" sz="3000"/>
              <a:t>= amount of ammonia escaping in an industrial plant</a:t>
            </a:r>
          </a:p>
          <a:p>
            <a:pPr>
              <a:lnSpc>
                <a:spcPct val="90000"/>
              </a:lnSpc>
              <a:buFontTx/>
              <a:buNone/>
            </a:pPr>
            <a:r>
              <a:rPr lang="en-US"/>
              <a:t>X = temperature</a:t>
            </a:r>
          </a:p>
          <a:p>
            <a:pPr>
              <a:lnSpc>
                <a:spcPct val="90000"/>
              </a:lnSpc>
              <a:buFontTx/>
              <a:buNone/>
            </a:pPr>
            <a:endParaRPr lang="en-US"/>
          </a:p>
          <a:p>
            <a:pPr>
              <a:lnSpc>
                <a:spcPct val="90000"/>
              </a:lnSpc>
              <a:buFontTx/>
              <a:buNone/>
            </a:pPr>
            <a:r>
              <a:rPr lang="en-US"/>
              <a:t>	X=c(27,27,25,24,22,23,24,24,23,18,18,17,18,</a:t>
            </a:r>
          </a:p>
          <a:p>
            <a:pPr>
              <a:lnSpc>
                <a:spcPct val="90000"/>
              </a:lnSpc>
              <a:buFontTx/>
              <a:buNone/>
            </a:pPr>
            <a:r>
              <a:rPr lang="en-US"/>
              <a:t>  		  19,18,18,19,19,20,20)</a:t>
            </a:r>
          </a:p>
          <a:p>
            <a:pPr>
              <a:lnSpc>
                <a:spcPct val="90000"/>
              </a:lnSpc>
              <a:buFontTx/>
              <a:buNone/>
            </a:pPr>
            <a:endParaRPr lang="en-US"/>
          </a:p>
          <a:p>
            <a:pPr>
              <a:lnSpc>
                <a:spcPct val="90000"/>
              </a:lnSpc>
              <a:buFontTx/>
              <a:buNone/>
            </a:pPr>
            <a:r>
              <a:rPr lang="en-US"/>
              <a:t>	Y = c(42, 37, 37, 28, 18, 18, 19, 20, 15, 14, 14, </a:t>
            </a:r>
          </a:p>
          <a:p>
            <a:pPr>
              <a:lnSpc>
                <a:spcPct val="90000"/>
              </a:lnSpc>
              <a:buFontTx/>
              <a:buNone/>
            </a:pPr>
            <a:r>
              <a:rPr lang="en-US"/>
              <a:t> 		     13, 11, 12, 8, 7, 8, 8, 9, 15)</a:t>
            </a:r>
          </a:p>
          <a:p>
            <a:pPr>
              <a:lnSpc>
                <a:spcPct val="90000"/>
              </a:lnSpc>
              <a:buFontTx/>
              <a:buNone/>
            </a:pPr>
            <a:r>
              <a:rPr lang="en-US"/>
              <a:t>	</a:t>
            </a:r>
            <a:endParaRPr lang="en-US" dirty="0"/>
          </a:p>
        </p:txBody>
      </p:sp>
      <p:sp>
        <p:nvSpPr>
          <p:cNvPr id="940034" name="Rectangle 3"/>
          <p:cNvSpPr>
            <a:spLocks noGrp="1" noChangeArrowheads="1"/>
          </p:cNvSpPr>
          <p:nvPr>
            <p:ph type="title"/>
          </p:nvPr>
        </p:nvSpPr>
        <p:spPr>
          <a:xfrm>
            <a:off x="0" y="0"/>
            <a:ext cx="9144000" cy="990600"/>
          </a:xfrm>
        </p:spPr>
        <p:txBody>
          <a:bodyPr/>
          <a:lstStyle/>
          <a:p>
            <a:r>
              <a:rPr lang="en-US"/>
              <a:t>Your turn: Do it yourself</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7" name="Rectangle 2"/>
          <p:cNvSpPr>
            <a:spLocks noGrp="1" noChangeArrowheads="1"/>
          </p:cNvSpPr>
          <p:nvPr>
            <p:ph type="title"/>
          </p:nvPr>
        </p:nvSpPr>
        <p:spPr>
          <a:xfrm>
            <a:off x="0" y="0"/>
            <a:ext cx="9144000" cy="990600"/>
          </a:xfrm>
        </p:spPr>
        <p:txBody>
          <a:bodyPr/>
          <a:lstStyle/>
          <a:p>
            <a:r>
              <a:rPr lang="en-US"/>
              <a:t>Do it yourself</a:t>
            </a:r>
            <a:endParaRPr lang="en-US" dirty="0"/>
          </a:p>
        </p:txBody>
      </p:sp>
      <p:sp>
        <p:nvSpPr>
          <p:cNvPr id="941058" name="Rectangle 3"/>
          <p:cNvSpPr>
            <a:spLocks noGrp="1" noChangeArrowheads="1"/>
          </p:cNvSpPr>
          <p:nvPr>
            <p:ph type="body" idx="1"/>
          </p:nvPr>
        </p:nvSpPr>
        <p:spPr>
          <a:xfrm>
            <a:off x="0" y="838200"/>
            <a:ext cx="9144000" cy="6019800"/>
          </a:xfrm>
        </p:spPr>
        <p:txBody>
          <a:bodyPr/>
          <a:lstStyle/>
          <a:p>
            <a:pPr marL="609600" indent="-609600" algn="ctr">
              <a:lnSpc>
                <a:spcPct val="80000"/>
              </a:lnSpc>
              <a:buFontTx/>
              <a:buNone/>
            </a:pPr>
            <a:r>
              <a:rPr lang="en-US" sz="2800"/>
              <a:t>	The aim is to fit a simple regression </a:t>
            </a:r>
          </a:p>
          <a:p>
            <a:pPr marL="609600" indent="-609600" algn="ctr">
              <a:lnSpc>
                <a:spcPct val="80000"/>
              </a:lnSpc>
              <a:buFontTx/>
              <a:buNone/>
            </a:pPr>
            <a:r>
              <a:rPr lang="en-US" sz="2800"/>
              <a:t>y=a+bx</a:t>
            </a:r>
          </a:p>
          <a:p>
            <a:pPr marL="609600" indent="-609600" algn="ctr">
              <a:lnSpc>
                <a:spcPct val="80000"/>
              </a:lnSpc>
              <a:buFontTx/>
              <a:buNone/>
            </a:pPr>
            <a:r>
              <a:rPr lang="en-US" sz="2800"/>
              <a:t> to the data on the previous slide</a:t>
            </a:r>
          </a:p>
          <a:p>
            <a:pPr marL="609600" indent="-609600" algn="ctr">
              <a:lnSpc>
                <a:spcPct val="80000"/>
              </a:lnSpc>
              <a:buFontTx/>
              <a:buNone/>
            </a:pPr>
            <a:endParaRPr lang="en-US" sz="2800"/>
          </a:p>
          <a:p>
            <a:pPr marL="609600" indent="-609600">
              <a:lnSpc>
                <a:spcPct val="80000"/>
              </a:lnSpc>
            </a:pPr>
            <a:r>
              <a:rPr lang="en-US" sz="2800"/>
              <a:t>Open a new file in WinBUGS</a:t>
            </a:r>
          </a:p>
          <a:p>
            <a:pPr marL="609600" indent="-609600">
              <a:lnSpc>
                <a:spcPct val="80000"/>
              </a:lnSpc>
            </a:pPr>
            <a:r>
              <a:rPr lang="en-US" sz="2800"/>
              <a:t>Write a simple regression model in WinBUGS code </a:t>
            </a:r>
          </a:p>
          <a:p>
            <a:pPr marL="609600" indent="-609600">
              <a:lnSpc>
                <a:spcPct val="80000"/>
              </a:lnSpc>
            </a:pPr>
            <a:r>
              <a:rPr lang="en-US" sz="2800"/>
              <a:t>Type the data in your file, in a form that WinBUGS will read</a:t>
            </a:r>
          </a:p>
          <a:p>
            <a:pPr marL="609600" indent="-609600">
              <a:lnSpc>
                <a:spcPct val="80000"/>
              </a:lnSpc>
            </a:pPr>
            <a:r>
              <a:rPr lang="en-US" sz="2800"/>
              <a:t>Type some initial values in your file, in a form that WinBUGS will read. OR let WinBUGS generate the initial values</a:t>
            </a:r>
          </a:p>
          <a:p>
            <a:pPr marL="609600" indent="-609600">
              <a:lnSpc>
                <a:spcPct val="80000"/>
              </a:lnSpc>
            </a:pPr>
            <a:r>
              <a:rPr lang="en-US" sz="2800"/>
              <a:t>Run the model in WinBUGS</a:t>
            </a:r>
          </a:p>
          <a:p>
            <a:pPr marL="990600" lvl="1" indent="-533400">
              <a:lnSpc>
                <a:spcPct val="80000"/>
              </a:lnSpc>
            </a:pPr>
            <a:endParaRPr 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1" name="Rectangle 2"/>
          <p:cNvSpPr>
            <a:spLocks noGrp="1" noChangeArrowheads="1"/>
          </p:cNvSpPr>
          <p:nvPr>
            <p:ph type="title"/>
          </p:nvPr>
        </p:nvSpPr>
        <p:spPr>
          <a:xfrm>
            <a:off x="685800" y="0"/>
            <a:ext cx="7772400" cy="1143000"/>
          </a:xfrm>
        </p:spPr>
        <p:txBody>
          <a:bodyPr/>
          <a:lstStyle/>
          <a:p>
            <a:r>
              <a:rPr lang="en-US"/>
              <a:t>Possible code for regression</a:t>
            </a:r>
          </a:p>
        </p:txBody>
      </p:sp>
      <p:sp>
        <p:nvSpPr>
          <p:cNvPr id="942082" name="Rectangle 3"/>
          <p:cNvSpPr>
            <a:spLocks noGrp="1" noChangeArrowheads="1"/>
          </p:cNvSpPr>
          <p:nvPr>
            <p:ph type="body" idx="1"/>
          </p:nvPr>
        </p:nvSpPr>
        <p:spPr>
          <a:xfrm>
            <a:off x="0" y="914400"/>
            <a:ext cx="9144000" cy="5943600"/>
          </a:xfrm>
        </p:spPr>
        <p:txBody>
          <a:bodyPr/>
          <a:lstStyle/>
          <a:p>
            <a:pPr>
              <a:lnSpc>
                <a:spcPct val="80000"/>
              </a:lnSpc>
              <a:buFontTx/>
              <a:buNone/>
            </a:pPr>
            <a:r>
              <a:rPr lang="en-US" sz="2400"/>
              <a:t>model{</a:t>
            </a:r>
          </a:p>
          <a:p>
            <a:pPr>
              <a:lnSpc>
                <a:spcPct val="80000"/>
              </a:lnSpc>
              <a:buFontTx/>
              <a:buNone/>
            </a:pPr>
            <a:r>
              <a:rPr lang="en-US" sz="2400"/>
              <a:t>	   for( i in 1 : N ) {</a:t>
            </a:r>
          </a:p>
          <a:p>
            <a:pPr>
              <a:lnSpc>
                <a:spcPct val="80000"/>
              </a:lnSpc>
              <a:buFontTx/>
              <a:buNone/>
            </a:pPr>
            <a:r>
              <a:rPr lang="en-US" sz="2400"/>
              <a:t>	    Y[i] ~ dnorm(mu[i],tau)</a:t>
            </a:r>
          </a:p>
          <a:p>
            <a:pPr>
              <a:lnSpc>
                <a:spcPct val="80000"/>
              </a:lnSpc>
              <a:buFontTx/>
              <a:buNone/>
            </a:pPr>
            <a:r>
              <a:rPr lang="en-US" sz="2400"/>
              <a:t>		mu[i] &lt;- alpha + beta * x[i]</a:t>
            </a:r>
          </a:p>
          <a:p>
            <a:pPr>
              <a:lnSpc>
                <a:spcPct val="80000"/>
              </a:lnSpc>
              <a:buFontTx/>
              <a:buNone/>
            </a:pPr>
            <a:r>
              <a:rPr lang="en-US" sz="2400"/>
              <a:t>	   }</a:t>
            </a:r>
          </a:p>
          <a:p>
            <a:pPr>
              <a:lnSpc>
                <a:spcPct val="80000"/>
              </a:lnSpc>
              <a:buFontTx/>
              <a:buNone/>
            </a:pPr>
            <a:r>
              <a:rPr lang="en-US" sz="2400"/>
              <a:t>	   beta ~ dnorm(0.0, 1.0E-6)</a:t>
            </a:r>
          </a:p>
          <a:p>
            <a:pPr>
              <a:lnSpc>
                <a:spcPct val="80000"/>
              </a:lnSpc>
              <a:buFontTx/>
              <a:buNone/>
            </a:pPr>
            <a:r>
              <a:rPr lang="en-US" sz="2400"/>
              <a:t>	   alpha ~ dnorm(0.0,1.0E-6)</a:t>
            </a:r>
          </a:p>
          <a:p>
            <a:pPr>
              <a:lnSpc>
                <a:spcPct val="80000"/>
              </a:lnSpc>
              <a:buFontTx/>
              <a:buNone/>
            </a:pPr>
            <a:r>
              <a:rPr lang="en-US" sz="2400"/>
              <a:t>	   sigma1 ~ dunif(0,100)</a:t>
            </a:r>
          </a:p>
          <a:p>
            <a:pPr>
              <a:lnSpc>
                <a:spcPct val="80000"/>
              </a:lnSpc>
              <a:buFontTx/>
              <a:buNone/>
            </a:pPr>
            <a:r>
              <a:rPr lang="en-US" sz="2400"/>
              <a:t>	   tau &lt;- (1/sigma*sigma)</a:t>
            </a:r>
          </a:p>
          <a:p>
            <a:pPr>
              <a:lnSpc>
                <a:spcPct val="80000"/>
              </a:lnSpc>
              <a:buFontTx/>
              <a:buNone/>
            </a:pPr>
            <a:r>
              <a:rPr lang="en-US" sz="2400"/>
              <a:t>	   	   }</a:t>
            </a:r>
          </a:p>
          <a:p>
            <a:pPr>
              <a:lnSpc>
                <a:spcPct val="80000"/>
              </a:lnSpc>
              <a:buFontTx/>
              <a:buNone/>
            </a:pPr>
            <a:r>
              <a:rPr lang="en-US" sz="2400"/>
              <a:t>	   </a:t>
            </a:r>
          </a:p>
          <a:p>
            <a:pPr>
              <a:lnSpc>
                <a:spcPct val="80000"/>
              </a:lnSpc>
              <a:buFontTx/>
              <a:buNone/>
            </a:pPr>
            <a:r>
              <a:rPr lang="en-US" sz="2400"/>
              <a:t>Data</a:t>
            </a:r>
          </a:p>
          <a:p>
            <a:pPr>
              <a:lnSpc>
                <a:spcPct val="80000"/>
              </a:lnSpc>
              <a:buFontTx/>
              <a:buNone/>
            </a:pPr>
            <a:r>
              <a:rPr lang="en-US" sz="2400"/>
              <a:t>list( N=20, x=c(27,27,25,24,22,23,24,24,23,18,18,17,18,19,18,18,19,19,20,20),</a:t>
            </a:r>
          </a:p>
          <a:p>
            <a:pPr>
              <a:lnSpc>
                <a:spcPct val="80000"/>
              </a:lnSpc>
              <a:buFontTx/>
              <a:buNone/>
            </a:pPr>
            <a:r>
              <a:rPr lang="en-US" sz="2400"/>
              <a:t>    Y=c(42, 37, 37, 28, </a:t>
            </a:r>
            <a:r>
              <a:rPr lang="en-US" sz="2200"/>
              <a:t>18, 18, 19, 20, 15, 14, 14, 13, 11, 12, 8, 7, 8, 8, 9, 15</a:t>
            </a:r>
            <a:r>
              <a:rPr lang="en-US" sz="2400"/>
              <a:t>)</a:t>
            </a:r>
          </a:p>
          <a:p>
            <a:pPr>
              <a:lnSpc>
                <a:spcPct val="80000"/>
              </a:lnSpc>
              <a:buFontTx/>
              <a:buNone/>
            </a:pPr>
            <a:r>
              <a:rPr lang="en-US" sz="2400"/>
              <a:t>     )</a:t>
            </a:r>
          </a:p>
          <a:p>
            <a:pPr>
              <a:lnSpc>
                <a:spcPct val="80000"/>
              </a:lnSpc>
              <a:buFontTx/>
              <a:buNone/>
            </a:pPr>
            <a:endParaRPr lang="en-US"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3" name="Rectangle 2"/>
          <p:cNvSpPr>
            <a:spLocks noGrp="1" noChangeArrowheads="1"/>
          </p:cNvSpPr>
          <p:nvPr>
            <p:ph type="title"/>
          </p:nvPr>
        </p:nvSpPr>
        <p:spPr>
          <a:xfrm>
            <a:off x="0" y="0"/>
            <a:ext cx="9144000" cy="838200"/>
          </a:xfrm>
        </p:spPr>
        <p:txBody>
          <a:bodyPr/>
          <a:lstStyle/>
          <a:p>
            <a:r>
              <a:rPr lang="en-US"/>
              <a:t>Recap</a:t>
            </a:r>
            <a:endParaRPr lang="en-US" dirty="0"/>
          </a:p>
        </p:txBody>
      </p:sp>
      <p:sp>
        <p:nvSpPr>
          <p:cNvPr id="740354" name="Rectangle 3"/>
          <p:cNvSpPr>
            <a:spLocks noGrp="1" noChangeArrowheads="1"/>
          </p:cNvSpPr>
          <p:nvPr>
            <p:ph type="body" idx="1"/>
          </p:nvPr>
        </p:nvSpPr>
        <p:spPr>
          <a:xfrm>
            <a:off x="0" y="914400"/>
            <a:ext cx="9144000" cy="5943600"/>
          </a:xfrm>
        </p:spPr>
        <p:txBody>
          <a:bodyPr/>
          <a:lstStyle/>
          <a:p>
            <a:pPr marL="609600" indent="-609600">
              <a:lnSpc>
                <a:spcPct val="90000"/>
              </a:lnSpc>
              <a:buFontTx/>
              <a:buAutoNum type="arabicPeriod"/>
            </a:pPr>
            <a:r>
              <a:rPr lang="en-US"/>
              <a:t>What is the difference between a likelihood, a prior, a posterior and an initial value?</a:t>
            </a:r>
          </a:p>
          <a:p>
            <a:pPr marL="609600" indent="-609600">
              <a:lnSpc>
                <a:spcPct val="90000"/>
              </a:lnSpc>
              <a:buFontTx/>
              <a:buAutoNum type="arabicPeriod"/>
            </a:pPr>
            <a:endParaRPr lang="en-US"/>
          </a:p>
          <a:p>
            <a:pPr marL="609600" indent="-609600">
              <a:lnSpc>
                <a:spcPct val="90000"/>
              </a:lnSpc>
              <a:buFontTx/>
              <a:buAutoNum type="arabicPeriod"/>
            </a:pPr>
            <a:r>
              <a:rPr lang="en-US"/>
              <a:t>What is a conjugate prior? Give an example</a:t>
            </a:r>
          </a:p>
          <a:p>
            <a:pPr marL="609600" indent="-609600">
              <a:lnSpc>
                <a:spcPct val="90000"/>
              </a:lnSpc>
              <a:buFontTx/>
              <a:buAutoNum type="arabicPeriod"/>
            </a:pPr>
            <a:endParaRPr lang="en-US"/>
          </a:p>
          <a:p>
            <a:pPr marL="609600" indent="-609600">
              <a:lnSpc>
                <a:spcPct val="90000"/>
              </a:lnSpc>
              <a:buFontTx/>
              <a:buAutoNum type="arabicPeriod"/>
            </a:pPr>
            <a:r>
              <a:rPr lang="en-US"/>
              <a:t>Describe the general concept of MCMC</a:t>
            </a:r>
          </a:p>
          <a:p>
            <a:pPr marL="609600" indent="-609600">
              <a:lnSpc>
                <a:spcPct val="90000"/>
              </a:lnSpc>
              <a:buFontTx/>
              <a:buAutoNum type="arabicPeriod"/>
            </a:pPr>
            <a:endParaRPr lang="en-US"/>
          </a:p>
          <a:p>
            <a:pPr marL="609600" indent="-609600">
              <a:lnSpc>
                <a:spcPct val="90000"/>
              </a:lnSpc>
              <a:buFontTx/>
              <a:buAutoNum type="arabicPeriod"/>
            </a:pPr>
            <a:r>
              <a:rPr lang="en-US"/>
              <a:t>How do you obtain a 95% credible interval for a parameter using MCMC?</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29" name="Rectangle 2"/>
          <p:cNvSpPr>
            <a:spLocks noGrp="1" noChangeArrowheads="1"/>
          </p:cNvSpPr>
          <p:nvPr>
            <p:ph type="title"/>
          </p:nvPr>
        </p:nvSpPr>
        <p:spPr/>
        <p:txBody>
          <a:bodyPr/>
          <a:lstStyle/>
          <a:p>
            <a:r>
              <a:rPr lang="en-US"/>
              <a:t>What about convergence?</a:t>
            </a:r>
            <a:endParaRPr lang="en-US" dirty="0"/>
          </a:p>
        </p:txBody>
      </p:sp>
      <p:sp>
        <p:nvSpPr>
          <p:cNvPr id="918530" name="Rectangle 3"/>
          <p:cNvSpPr>
            <a:spLocks noGrp="1" noChangeArrowheads="1"/>
          </p:cNvSpPr>
          <p:nvPr>
            <p:ph type="body" idx="1"/>
          </p:nvPr>
        </p:nvSpPr>
        <p:spPr/>
        <p:txBody>
          <a:bodyPr/>
          <a:lstStyle/>
          <a:p>
            <a:r>
              <a:rPr lang="en-US"/>
              <a:t>As with all simulation methods, we need to make sure that:</a:t>
            </a:r>
          </a:p>
          <a:p>
            <a:pPr lvl="1"/>
            <a:r>
              <a:rPr lang="en-US"/>
              <a:t>the simulations have converged to the right distributions</a:t>
            </a:r>
          </a:p>
          <a:p>
            <a:pPr lvl="1"/>
            <a:r>
              <a:rPr lang="en-US"/>
              <a:t>the whole distribution is being explored in the simulation</a:t>
            </a:r>
          </a:p>
          <a:p>
            <a:pPr lvl="1"/>
            <a:r>
              <a:rPr lang="en-US"/>
              <a:t>we have run the simulations long enough to obtain adequate estimates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3" name="Rectangle 2"/>
          <p:cNvSpPr>
            <a:spLocks noGrp="1" noChangeArrowheads="1"/>
          </p:cNvSpPr>
          <p:nvPr>
            <p:ph type="title"/>
          </p:nvPr>
        </p:nvSpPr>
        <p:spPr>
          <a:xfrm>
            <a:off x="685800" y="304800"/>
            <a:ext cx="7772400" cy="1143000"/>
          </a:xfrm>
        </p:spPr>
        <p:txBody>
          <a:bodyPr/>
          <a:lstStyle/>
          <a:p>
            <a:r>
              <a:rPr lang="en-US"/>
              <a:t>How do we do this?</a:t>
            </a:r>
          </a:p>
        </p:txBody>
      </p:sp>
      <p:sp>
        <p:nvSpPr>
          <p:cNvPr id="919554" name="Rectangle 3"/>
          <p:cNvSpPr>
            <a:spLocks noGrp="1" noChangeArrowheads="1"/>
          </p:cNvSpPr>
          <p:nvPr>
            <p:ph type="body" idx="1"/>
          </p:nvPr>
        </p:nvSpPr>
        <p:spPr>
          <a:xfrm>
            <a:off x="381000" y="1371600"/>
            <a:ext cx="8534400" cy="5181600"/>
          </a:xfrm>
        </p:spPr>
        <p:txBody>
          <a:bodyPr/>
          <a:lstStyle/>
          <a:p>
            <a:r>
              <a:rPr lang="en-US"/>
              <a:t>Theoretical results </a:t>
            </a:r>
          </a:p>
          <a:p>
            <a:r>
              <a:rPr lang="en-US"/>
              <a:t>Diagnostics:</a:t>
            </a:r>
          </a:p>
          <a:p>
            <a:pPr lvl="1"/>
            <a:r>
              <a:rPr lang="en-US">
                <a:solidFill>
                  <a:schemeClr val="accent2"/>
                </a:solidFill>
              </a:rPr>
              <a:t>Can you detect ‘burn-in’?</a:t>
            </a:r>
          </a:p>
          <a:p>
            <a:pPr lvl="1"/>
            <a:r>
              <a:rPr lang="en-US">
                <a:solidFill>
                  <a:schemeClr val="accent2"/>
                </a:solidFill>
              </a:rPr>
              <a:t>Do multiple chains show dependence on initial values?</a:t>
            </a:r>
          </a:p>
          <a:p>
            <a:pPr lvl="1"/>
            <a:r>
              <a:rPr lang="en-US">
                <a:solidFill>
                  <a:schemeClr val="accent2"/>
                </a:solidFill>
              </a:rPr>
              <a:t>Do the (time series) trace plots show that the chain is ‘stable’ around a mean value?</a:t>
            </a:r>
          </a:p>
          <a:p>
            <a:pPr lvl="1"/>
            <a:r>
              <a:rPr lang="en-US">
                <a:solidFill>
                  <a:schemeClr val="accent2"/>
                </a:solidFill>
              </a:rPr>
              <a:t>Are the posterior density plots smooth and well behaved?</a:t>
            </a:r>
          </a:p>
          <a:p>
            <a:pPr lvl="1"/>
            <a:r>
              <a:rPr lang="en-US">
                <a:solidFill>
                  <a:schemeClr val="accent2"/>
                </a:solidFill>
              </a:rPr>
              <a:t>Are the common diagnostic tests passed? </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0577" name="Rectangle 2"/>
          <p:cNvSpPr>
            <a:spLocks noGrp="1" noChangeArrowheads="1"/>
          </p:cNvSpPr>
          <p:nvPr>
            <p:ph type="title"/>
          </p:nvPr>
        </p:nvSpPr>
        <p:spPr>
          <a:xfrm>
            <a:off x="685800" y="685800"/>
            <a:ext cx="7772400" cy="1143000"/>
          </a:xfrm>
        </p:spPr>
        <p:txBody>
          <a:bodyPr/>
          <a:lstStyle/>
          <a:p>
            <a:r>
              <a:rPr lang="en-US"/>
              <a:t>Theoretical Results</a:t>
            </a:r>
            <a:endParaRPr lang="en-AU"/>
          </a:p>
        </p:txBody>
      </p:sp>
      <p:sp>
        <p:nvSpPr>
          <p:cNvPr id="920578" name="Rectangle 3"/>
          <p:cNvSpPr>
            <a:spLocks noGrp="1" noChangeArrowheads="1"/>
          </p:cNvSpPr>
          <p:nvPr>
            <p:ph type="body" idx="1"/>
          </p:nvPr>
        </p:nvSpPr>
        <p:spPr>
          <a:xfrm>
            <a:off x="685800" y="1524000"/>
            <a:ext cx="7772400" cy="4572000"/>
          </a:xfrm>
        </p:spPr>
        <p:txBody>
          <a:bodyPr/>
          <a:lstStyle/>
          <a:p>
            <a:pPr>
              <a:buFontTx/>
              <a:buNone/>
            </a:pPr>
            <a:endParaRPr lang="en-US"/>
          </a:p>
          <a:p>
            <a:endParaRPr lang="en-US"/>
          </a:p>
          <a:p>
            <a:endParaRPr lang="en-US"/>
          </a:p>
          <a:p>
            <a:endParaRPr lang="en-US"/>
          </a:p>
          <a:p>
            <a:endParaRPr lang="en-US"/>
          </a:p>
          <a:p>
            <a:pPr>
              <a:buFontTx/>
              <a:buNone/>
            </a:pPr>
            <a:endParaRPr lang="en-AU"/>
          </a:p>
        </p:txBody>
      </p:sp>
      <p:sp>
        <p:nvSpPr>
          <p:cNvPr id="920579" name="Rectangle 4"/>
          <p:cNvSpPr>
            <a:spLocks noChangeArrowheads="1"/>
          </p:cNvSpPr>
          <p:nvPr/>
        </p:nvSpPr>
        <p:spPr bwMode="auto">
          <a:xfrm>
            <a:off x="1600200" y="2286000"/>
            <a:ext cx="6096000" cy="3962400"/>
          </a:xfrm>
          <a:prstGeom prst="rect">
            <a:avLst/>
          </a:prstGeom>
          <a:solidFill>
            <a:schemeClr val="tx1"/>
          </a:solidFill>
          <a:ln w="9525">
            <a:solidFill>
              <a:schemeClr val="tx1"/>
            </a:solidFill>
            <a:miter lim="800000"/>
            <a:headEnd/>
            <a:tailEnd/>
          </a:ln>
        </p:spPr>
        <p:txBody>
          <a:bodyPr wrap="none" anchor="ctr"/>
          <a:lstStyle/>
          <a:p>
            <a:pPr algn="ctr"/>
            <a:r>
              <a:rPr lang="en-US" sz="3600" dirty="0" err="1">
                <a:solidFill>
                  <a:srgbClr val="000000"/>
                </a:solidFill>
              </a:rPr>
              <a:t>sup</a:t>
            </a:r>
            <a:r>
              <a:rPr lang="en-US" sz="3600" baseline="-25000" dirty="0" err="1">
                <a:solidFill>
                  <a:srgbClr val="000000"/>
                </a:solidFill>
              </a:rPr>
              <a:t>x</a:t>
            </a:r>
            <a:r>
              <a:rPr lang="en-US" sz="3600" baseline="-25000" dirty="0" err="1">
                <a:solidFill>
                  <a:srgbClr val="000000"/>
                </a:solidFill>
                <a:sym typeface="Symbol" pitchFamily="18" charset="2"/>
              </a:rPr>
              <a:t>C</a:t>
            </a:r>
            <a:r>
              <a:rPr lang="en-US" sz="3600" dirty="0" err="1">
                <a:solidFill>
                  <a:srgbClr val="000000"/>
                </a:solidFill>
                <a:sym typeface="Symbol" pitchFamily="18" charset="2"/>
              </a:rPr>
              <a:t>|P</a:t>
            </a:r>
            <a:r>
              <a:rPr lang="en-US" sz="3600" baseline="30000" dirty="0" err="1">
                <a:solidFill>
                  <a:srgbClr val="000000"/>
                </a:solidFill>
                <a:sym typeface="Symbol" pitchFamily="18" charset="2"/>
              </a:rPr>
              <a:t>n</a:t>
            </a:r>
            <a:r>
              <a:rPr lang="en-US" sz="3600" dirty="0">
                <a:solidFill>
                  <a:srgbClr val="000000"/>
                </a:solidFill>
                <a:sym typeface="Symbol" pitchFamily="18" charset="2"/>
              </a:rPr>
              <a:t>(</a:t>
            </a:r>
            <a:r>
              <a:rPr lang="en-US" sz="3600" dirty="0" err="1">
                <a:solidFill>
                  <a:srgbClr val="000000"/>
                </a:solidFill>
                <a:sym typeface="Symbol" pitchFamily="18" charset="2"/>
              </a:rPr>
              <a:t>x,C</a:t>
            </a:r>
            <a:r>
              <a:rPr lang="en-US" sz="3600" dirty="0">
                <a:solidFill>
                  <a:srgbClr val="000000"/>
                </a:solidFill>
                <a:sym typeface="Symbol" pitchFamily="18" charset="2"/>
              </a:rPr>
              <a:t>)-P</a:t>
            </a:r>
            <a:r>
              <a:rPr lang="en-US" sz="3600" baseline="30000" dirty="0">
                <a:solidFill>
                  <a:srgbClr val="000000"/>
                </a:solidFill>
                <a:sym typeface="Symbol" pitchFamily="18" charset="2"/>
              </a:rPr>
              <a:t></a:t>
            </a:r>
            <a:r>
              <a:rPr lang="en-US" sz="3600" dirty="0">
                <a:solidFill>
                  <a:srgbClr val="000000"/>
                </a:solidFill>
                <a:sym typeface="Symbol" pitchFamily="18" charset="2"/>
              </a:rPr>
              <a:t>(C)|</a:t>
            </a:r>
            <a:r>
              <a:rPr lang="en-US" sz="3600" dirty="0" err="1">
                <a:solidFill>
                  <a:srgbClr val="000000"/>
                </a:solidFill>
                <a:sym typeface="Symbol" pitchFamily="18" charset="2"/>
              </a:rPr>
              <a:t>M</a:t>
            </a:r>
            <a:r>
              <a:rPr lang="en-US" sz="3600" dirty="0" err="1">
                <a:solidFill>
                  <a:srgbClr val="000000"/>
                </a:solidFill>
                <a:latin typeface="Symbol" pitchFamily="18" charset="2"/>
                <a:sym typeface="Symbol" pitchFamily="18" charset="2"/>
              </a:rPr>
              <a:t>r</a:t>
            </a:r>
            <a:r>
              <a:rPr lang="en-US" sz="3600" baseline="30000" dirty="0" err="1">
                <a:solidFill>
                  <a:srgbClr val="000000"/>
                </a:solidFill>
                <a:sym typeface="Symbol" pitchFamily="18" charset="2"/>
              </a:rPr>
              <a:t>n</a:t>
            </a:r>
            <a:r>
              <a:rPr lang="en-US" sz="3600" baseline="-25000" dirty="0" err="1">
                <a:solidFill>
                  <a:srgbClr val="000000"/>
                </a:solidFill>
                <a:sym typeface="Symbol" pitchFamily="18" charset="2"/>
              </a:rPr>
              <a:t>C</a:t>
            </a:r>
            <a:endParaRPr lang="en-US" sz="3600" baseline="-25000" dirty="0">
              <a:solidFill>
                <a:srgbClr val="000000"/>
              </a:solidFill>
              <a:sym typeface="Symbol" pitchFamily="18" charset="2"/>
            </a:endParaRPr>
          </a:p>
          <a:p>
            <a:pPr algn="ctr"/>
            <a:endParaRPr lang="en-US" sz="3600" baseline="-25000" dirty="0">
              <a:solidFill>
                <a:srgbClr val="000000"/>
              </a:solidFill>
              <a:sym typeface="Symbol" pitchFamily="18" charset="2"/>
            </a:endParaRPr>
          </a:p>
          <a:p>
            <a:pPr algn="ctr"/>
            <a:endParaRPr lang="en-US" sz="3600" baseline="-25000" dirty="0">
              <a:solidFill>
                <a:srgbClr val="000000"/>
              </a:solidFill>
              <a:sym typeface="Symbol" pitchFamily="18" charset="2"/>
            </a:endParaRPr>
          </a:p>
          <a:p>
            <a:pPr algn="ctr"/>
            <a:r>
              <a:rPr lang="en-AU" sz="3600" dirty="0">
                <a:solidFill>
                  <a:srgbClr val="000000"/>
                </a:solidFill>
                <a:sym typeface="Symbol" pitchFamily="18" charset="2"/>
              </a:rPr>
              <a:t></a:t>
            </a:r>
            <a:r>
              <a:rPr lang="en-US" sz="3600" dirty="0">
                <a:solidFill>
                  <a:srgbClr val="000000"/>
                </a:solidFill>
                <a:sym typeface="Symbol" pitchFamily="18" charset="2"/>
              </a:rPr>
              <a:t>P(</a:t>
            </a:r>
            <a:r>
              <a:rPr lang="en-US" sz="3600" dirty="0" err="1">
                <a:solidFill>
                  <a:srgbClr val="000000"/>
                </a:solidFill>
                <a:sym typeface="Symbol" pitchFamily="18" charset="2"/>
              </a:rPr>
              <a:t>x,dy</a:t>
            </a:r>
            <a:r>
              <a:rPr lang="en-US" sz="3600" dirty="0">
                <a:solidFill>
                  <a:srgbClr val="000000"/>
                </a:solidFill>
                <a:sym typeface="Symbol" pitchFamily="18" charset="2"/>
              </a:rPr>
              <a:t>)V(y) (1-</a:t>
            </a:r>
            <a:r>
              <a:rPr lang="en-US" sz="3600" dirty="0">
                <a:solidFill>
                  <a:srgbClr val="000000"/>
                </a:solidFill>
                <a:latin typeface="Symbol" pitchFamily="18" charset="2"/>
                <a:sym typeface="Symbol" pitchFamily="18" charset="2"/>
              </a:rPr>
              <a:t>b</a:t>
            </a:r>
            <a:r>
              <a:rPr lang="en-US" sz="3600" dirty="0">
                <a:solidFill>
                  <a:srgbClr val="000000"/>
                </a:solidFill>
                <a:sym typeface="Symbol" pitchFamily="18" charset="2"/>
              </a:rPr>
              <a:t>)V(x)+I</a:t>
            </a:r>
            <a:r>
              <a:rPr lang="en-US" sz="3600" baseline="-25000" dirty="0">
                <a:solidFill>
                  <a:srgbClr val="000000"/>
                </a:solidFill>
                <a:sym typeface="Symbol" pitchFamily="18" charset="2"/>
              </a:rPr>
              <a:t>C</a:t>
            </a:r>
            <a:r>
              <a:rPr lang="en-US" sz="3600" dirty="0">
                <a:solidFill>
                  <a:srgbClr val="000000"/>
                </a:solidFill>
                <a:sym typeface="Symbol" pitchFamily="18" charset="2"/>
              </a:rPr>
              <a:t>(x)</a:t>
            </a:r>
            <a:endParaRPr lang="en-AU" sz="3600" dirty="0">
              <a:solidFill>
                <a:srgbClr val="000000"/>
              </a:solidFill>
              <a:sym typeface="Symbol" pitchFamily="18" charset="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2"/>
          <p:cNvSpPr>
            <a:spLocks noGrp="1" noChangeArrowheads="1"/>
          </p:cNvSpPr>
          <p:nvPr>
            <p:ph type="title"/>
          </p:nvPr>
        </p:nvSpPr>
        <p:spPr>
          <a:xfrm>
            <a:off x="685800" y="0"/>
            <a:ext cx="7772400" cy="1143000"/>
          </a:xfrm>
        </p:spPr>
        <p:txBody>
          <a:bodyPr/>
          <a:lstStyle/>
          <a:p>
            <a:r>
              <a:rPr lang="en-US" sz="4000"/>
              <a:t>Visual assessment of multiple chains </a:t>
            </a:r>
            <a:endParaRPr lang="en-US" sz="4000" dirty="0"/>
          </a:p>
        </p:txBody>
      </p:sp>
      <p:graphicFrame>
        <p:nvGraphicFramePr>
          <p:cNvPr id="768003" name="Object 3"/>
          <p:cNvGraphicFramePr>
            <a:graphicFrameLocks noGrp="1" noChangeAspect="1"/>
          </p:cNvGraphicFramePr>
          <p:nvPr>
            <p:ph idx="1"/>
            <p:extLst>
              <p:ext uri="{D42A27DB-BD31-4B8C-83A1-F6EECF244321}">
                <p14:modId xmlns:p14="http://schemas.microsoft.com/office/powerpoint/2010/main" val="2753049435"/>
              </p:ext>
            </p:extLst>
          </p:nvPr>
        </p:nvGraphicFramePr>
        <p:xfrm>
          <a:off x="76200" y="1066800"/>
          <a:ext cx="8924841" cy="5181600"/>
        </p:xfrm>
        <a:graphic>
          <a:graphicData uri="http://schemas.openxmlformats.org/presentationml/2006/ole">
            <mc:AlternateContent xmlns:mc="http://schemas.openxmlformats.org/markup-compatibility/2006">
              <mc:Choice xmlns:v="urn:schemas-microsoft-com:vml" Requires="v">
                <p:oleObj spid="_x0000_s768261" r:id="rId3" imgW="5580000" imgH="3240000" progId="">
                  <p:embed/>
                </p:oleObj>
              </mc:Choice>
              <mc:Fallback>
                <p:oleObj r:id="rId3" imgW="5580000" imgH="3240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24841" cy="5181600"/>
                      </a:xfrm>
                      <a:prstGeom prst="rect">
                        <a:avLst/>
                      </a:prstGeom>
                      <a:noFill/>
                      <a:ln>
                        <a:noFill/>
                      </a:ln>
                      <a:effec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5" name="Rectangle 2"/>
          <p:cNvSpPr>
            <a:spLocks noGrp="1" noChangeArrowheads="1"/>
          </p:cNvSpPr>
          <p:nvPr>
            <p:ph type="title"/>
          </p:nvPr>
        </p:nvSpPr>
        <p:spPr>
          <a:xfrm>
            <a:off x="685800" y="152400"/>
            <a:ext cx="7772400" cy="762000"/>
          </a:xfrm>
        </p:spPr>
        <p:txBody>
          <a:bodyPr/>
          <a:lstStyle/>
          <a:p>
            <a:r>
              <a:rPr lang="en-AU" sz="4000"/>
              <a:t>Convergence: Geweke (1992)</a:t>
            </a:r>
            <a:endParaRPr lang="en-AU" dirty="0"/>
          </a:p>
        </p:txBody>
      </p:sp>
      <p:sp>
        <p:nvSpPr>
          <p:cNvPr id="922626" name="Rectangle 3"/>
          <p:cNvSpPr>
            <a:spLocks noGrp="1" noChangeArrowheads="1"/>
          </p:cNvSpPr>
          <p:nvPr>
            <p:ph type="body" idx="1"/>
          </p:nvPr>
        </p:nvSpPr>
        <p:spPr>
          <a:xfrm>
            <a:off x="0" y="1066800"/>
            <a:ext cx="9144000" cy="5791200"/>
          </a:xfrm>
        </p:spPr>
        <p:txBody>
          <a:bodyPr/>
          <a:lstStyle/>
          <a:p>
            <a:r>
              <a:rPr lang="en-AU"/>
              <a:t>Look at a </a:t>
            </a:r>
            <a:r>
              <a:rPr lang="en-AU">
                <a:solidFill>
                  <a:srgbClr val="FF5050"/>
                </a:solidFill>
              </a:rPr>
              <a:t>single long run</a:t>
            </a:r>
          </a:p>
          <a:p>
            <a:r>
              <a:rPr lang="en-AU"/>
              <a:t>Test for equal mean for </a:t>
            </a:r>
          </a:p>
          <a:p>
            <a:pPr marL="0" indent="0">
              <a:buNone/>
            </a:pPr>
            <a:r>
              <a:rPr lang="en-AU"/>
              <a:t>  </a:t>
            </a:r>
            <a:r>
              <a:rPr lang="en-AU">
                <a:solidFill>
                  <a:srgbClr val="FF5050"/>
                </a:solidFill>
              </a:rPr>
              <a:t> “early” part </a:t>
            </a:r>
            <a:r>
              <a:rPr lang="en-AU"/>
              <a:t>(1st quarter) and </a:t>
            </a:r>
          </a:p>
          <a:p>
            <a:pPr marL="0" indent="0">
              <a:buNone/>
            </a:pPr>
            <a:r>
              <a:rPr lang="en-AU"/>
              <a:t>   </a:t>
            </a:r>
            <a:r>
              <a:rPr lang="en-AU">
                <a:solidFill>
                  <a:srgbClr val="FF5050"/>
                </a:solidFill>
              </a:rPr>
              <a:t>“late” part   </a:t>
            </a:r>
            <a:r>
              <a:rPr lang="en-AU"/>
              <a:t>(2nd     half) of the chain</a:t>
            </a:r>
          </a:p>
          <a:p>
            <a:r>
              <a:rPr lang="en-AU"/>
              <a:t>Test statistic is Z~N(0,1) if the sample is all from the same distribution.</a:t>
            </a:r>
          </a:p>
          <a:p>
            <a:endParaRPr lang="en-AU"/>
          </a:p>
          <a:p>
            <a:r>
              <a:rPr lang="en-AU"/>
              <a:t>(This is only a test of “non-convergence”)</a:t>
            </a:r>
            <a:endParaRPr lang="en-AU"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49" name="Rectangle 2"/>
          <p:cNvSpPr>
            <a:spLocks noGrp="1" noChangeArrowheads="1"/>
          </p:cNvSpPr>
          <p:nvPr>
            <p:ph type="title"/>
          </p:nvPr>
        </p:nvSpPr>
        <p:spPr>
          <a:xfrm>
            <a:off x="304800" y="381000"/>
            <a:ext cx="8153400" cy="457200"/>
          </a:xfrm>
        </p:spPr>
        <p:txBody>
          <a:bodyPr/>
          <a:lstStyle/>
          <a:p>
            <a:r>
              <a:rPr lang="en-AU" sz="4000"/>
              <a:t>Convergence: Gelman &amp; Rubin (1992)</a:t>
            </a:r>
            <a:endParaRPr lang="en-AU"/>
          </a:p>
        </p:txBody>
      </p:sp>
      <p:sp>
        <p:nvSpPr>
          <p:cNvPr id="923650" name="Rectangle 3"/>
          <p:cNvSpPr>
            <a:spLocks noGrp="1" noChangeArrowheads="1"/>
          </p:cNvSpPr>
          <p:nvPr>
            <p:ph type="body" idx="1"/>
          </p:nvPr>
        </p:nvSpPr>
        <p:spPr>
          <a:xfrm>
            <a:off x="228600" y="990600"/>
            <a:ext cx="8915400" cy="5867400"/>
          </a:xfrm>
        </p:spPr>
        <p:txBody>
          <a:bodyPr/>
          <a:lstStyle/>
          <a:p>
            <a:pPr>
              <a:lnSpc>
                <a:spcPct val="90000"/>
              </a:lnSpc>
            </a:pPr>
            <a:r>
              <a:rPr lang="en-AU">
                <a:solidFill>
                  <a:srgbClr val="FF5050"/>
                </a:solidFill>
              </a:rPr>
              <a:t>Many long runs </a:t>
            </a:r>
            <a:r>
              <a:rPr lang="en-AU"/>
              <a:t>from different starting points</a:t>
            </a:r>
          </a:p>
          <a:p>
            <a:pPr>
              <a:lnSpc>
                <a:spcPct val="90000"/>
              </a:lnSpc>
            </a:pPr>
            <a:r>
              <a:rPr lang="en-AU"/>
              <a:t>Convergence assessed via an </a:t>
            </a:r>
            <a:r>
              <a:rPr lang="en-AU">
                <a:solidFill>
                  <a:srgbClr val="FF5050"/>
                </a:solidFill>
              </a:rPr>
              <a:t>ANOVA</a:t>
            </a:r>
            <a:r>
              <a:rPr lang="en-AU"/>
              <a:t> </a:t>
            </a:r>
          </a:p>
          <a:p>
            <a:pPr marL="0" indent="0">
              <a:lnSpc>
                <a:spcPct val="90000"/>
              </a:lnSpc>
              <a:buNone/>
            </a:pPr>
            <a:r>
              <a:rPr lang="en-AU"/>
              <a:t>    between and within the chains</a:t>
            </a:r>
          </a:p>
          <a:p>
            <a:pPr>
              <a:lnSpc>
                <a:spcPct val="90000"/>
              </a:lnSpc>
            </a:pPr>
            <a:r>
              <a:rPr lang="en-AU"/>
              <a:t>Monitor convergence by R: </a:t>
            </a:r>
            <a:r>
              <a:rPr lang="en-AU" sz="2400"/>
              <a:t>a conservative estimate of how much extra information about the variable that we could expect to gain by running the chains indefinitely</a:t>
            </a:r>
            <a:br>
              <a:rPr lang="en-AU"/>
            </a:br>
            <a:r>
              <a:rPr lang="en-AU" sz="2400"/>
              <a:t>	R tends to 1 as n tends to infinity</a:t>
            </a:r>
            <a:br>
              <a:rPr lang="en-AU" sz="2400"/>
            </a:br>
            <a:r>
              <a:rPr lang="en-AU" sz="2400"/>
              <a:t>	R is subject to sampling variation so monitor </a:t>
            </a:r>
            <a:br>
              <a:rPr lang="en-AU" sz="2400"/>
            </a:br>
            <a:r>
              <a:rPr lang="en-AU" sz="2400"/>
              <a:t>	R </a:t>
            </a:r>
            <a:r>
              <a:rPr lang="en-AU" sz="2400" i="1"/>
              <a:t>and</a:t>
            </a:r>
            <a:r>
              <a:rPr lang="en-AU" sz="2400"/>
              <a:t> its upper 97.5% confidence limit</a:t>
            </a:r>
          </a:p>
          <a:p>
            <a:pPr>
              <a:lnSpc>
                <a:spcPct val="90000"/>
              </a:lnSpc>
            </a:pPr>
            <a:endParaRPr lang="en-AU" sz="2400"/>
          </a:p>
          <a:p>
            <a:pPr>
              <a:lnSpc>
                <a:spcPct val="90000"/>
              </a:lnSpc>
            </a:pPr>
            <a:r>
              <a:rPr lang="en-AU"/>
              <a:t>Works best when posterior is approx. normal </a:t>
            </a:r>
            <a:br>
              <a:rPr lang="en-AU"/>
            </a:br>
            <a:r>
              <a:rPr lang="en-AU" sz="2400"/>
              <a:t>(may need to transform some variables, eg probs, variances)</a:t>
            </a: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381000"/>
            <a:ext cx="8229600" cy="838200"/>
          </a:xfrm>
        </p:spPr>
        <p:txBody>
          <a:bodyPr/>
          <a:lstStyle/>
          <a:p>
            <a:pPr eaLnBrk="1" hangingPunct="1">
              <a:defRPr/>
            </a:pPr>
            <a:r>
              <a:rPr lang="en-US">
                <a:latin typeface="Tahoma" charset="0"/>
              </a:rPr>
              <a:t>Law of Total Probability</a:t>
            </a:r>
          </a:p>
        </p:txBody>
      </p:sp>
      <p:sp>
        <p:nvSpPr>
          <p:cNvPr id="129027" name="Rectangle 3"/>
          <p:cNvSpPr>
            <a:spLocks noGrp="1" noChangeArrowheads="1"/>
          </p:cNvSpPr>
          <p:nvPr>
            <p:ph type="body" idx="1"/>
          </p:nvPr>
        </p:nvSpPr>
        <p:spPr>
          <a:xfrm>
            <a:off x="457200" y="1524000"/>
            <a:ext cx="8229600" cy="4648200"/>
          </a:xfrm>
        </p:spPr>
        <p:txBody>
          <a:bodyPr/>
          <a:lstStyle/>
          <a:p>
            <a:pPr eaLnBrk="1" hangingPunct="1">
              <a:defRPr/>
            </a:pPr>
            <a:r>
              <a:rPr lang="en-US" sz="2800">
                <a:latin typeface="Tahoma" charset="0"/>
              </a:rPr>
              <a:t>Sometimes it is not possible to calculate P(A) however, it may be possible to find </a:t>
            </a:r>
          </a:p>
          <a:p>
            <a:pPr marL="0" indent="0" eaLnBrk="1" hangingPunct="1">
              <a:buNone/>
              <a:defRPr/>
            </a:pPr>
            <a:r>
              <a:rPr lang="en-US" sz="2800" i="1">
                <a:latin typeface="Tahoma" charset="0"/>
              </a:rPr>
              <a:t>  </a:t>
            </a:r>
            <a:r>
              <a:rPr lang="en-US" sz="2800" i="1">
                <a:solidFill>
                  <a:srgbClr val="FF5050"/>
                </a:solidFill>
                <a:latin typeface="Tahoma" charset="0"/>
              </a:rPr>
              <a:t> P </a:t>
            </a:r>
            <a:r>
              <a:rPr lang="en-US" sz="2800">
                <a:solidFill>
                  <a:srgbClr val="FF5050"/>
                </a:solidFill>
                <a:latin typeface="Tahoma" charset="0"/>
              </a:rPr>
              <a:t>(A | B)  </a:t>
            </a:r>
            <a:r>
              <a:rPr lang="en-US" sz="2800">
                <a:latin typeface="Tahoma" charset="0"/>
              </a:rPr>
              <a:t>and </a:t>
            </a:r>
            <a:r>
              <a:rPr lang="en-US" sz="2800" i="1">
                <a:solidFill>
                  <a:srgbClr val="FF5050"/>
                </a:solidFill>
                <a:latin typeface="Tahoma" charset="0"/>
              </a:rPr>
              <a:t>P </a:t>
            </a:r>
            <a:r>
              <a:rPr lang="en-US" sz="2800">
                <a:solidFill>
                  <a:srgbClr val="FF5050"/>
                </a:solidFill>
                <a:latin typeface="Tahoma" charset="0"/>
              </a:rPr>
              <a:t>(A | B</a:t>
            </a:r>
            <a:r>
              <a:rPr lang="en-US" sz="2800" baseline="30000">
                <a:solidFill>
                  <a:srgbClr val="FF5050"/>
                </a:solidFill>
                <a:latin typeface="Tahoma" charset="0"/>
              </a:rPr>
              <a:t>c</a:t>
            </a:r>
            <a:r>
              <a:rPr lang="en-US" sz="2800">
                <a:solidFill>
                  <a:srgbClr val="FF5050"/>
                </a:solidFill>
                <a:latin typeface="Tahoma" charset="0"/>
              </a:rPr>
              <a:t>) </a:t>
            </a:r>
            <a:r>
              <a:rPr lang="en-US" sz="2800">
                <a:latin typeface="Tahoma" charset="0"/>
              </a:rPr>
              <a:t>for some event B </a:t>
            </a:r>
          </a:p>
          <a:p>
            <a:pPr eaLnBrk="1" hangingPunct="1">
              <a:defRPr/>
            </a:pPr>
            <a:endParaRPr lang="en-US" sz="2800">
              <a:latin typeface="Tahoma" charset="0"/>
            </a:endParaRPr>
          </a:p>
          <a:p>
            <a:pPr eaLnBrk="1" hangingPunct="1">
              <a:defRPr/>
            </a:pPr>
            <a:r>
              <a:rPr lang="en-US" sz="2800" i="1">
                <a:latin typeface="Tahoma" charset="0"/>
              </a:rPr>
              <a:t>Let</a:t>
            </a:r>
            <a:r>
              <a:rPr lang="en-US" sz="2800">
                <a:latin typeface="Tahoma" charset="0"/>
              </a:rPr>
              <a:t>  B</a:t>
            </a:r>
            <a:r>
              <a:rPr lang="en-US" sz="2800" i="1">
                <a:latin typeface="Tahoma" charset="0"/>
              </a:rPr>
              <a:t> be an event with P </a:t>
            </a:r>
            <a:r>
              <a:rPr lang="en-US" sz="2800">
                <a:latin typeface="Tahoma" charset="0"/>
              </a:rPr>
              <a:t>(B) &gt; 0 </a:t>
            </a:r>
            <a:r>
              <a:rPr lang="en-US" sz="2800" i="1">
                <a:latin typeface="Tahoma" charset="0"/>
              </a:rPr>
              <a:t>and P </a:t>
            </a:r>
            <a:r>
              <a:rPr lang="en-US" sz="2800">
                <a:latin typeface="Tahoma" charset="0"/>
              </a:rPr>
              <a:t>(B</a:t>
            </a:r>
            <a:r>
              <a:rPr lang="en-US" sz="2800" baseline="30000">
                <a:latin typeface="Tahoma" charset="0"/>
              </a:rPr>
              <a:t>c</a:t>
            </a:r>
            <a:r>
              <a:rPr lang="en-US" sz="2800">
                <a:latin typeface="Tahoma" charset="0"/>
              </a:rPr>
              <a:t>) &gt; 0  </a:t>
            </a:r>
            <a:r>
              <a:rPr lang="en-US" sz="2800" i="1">
                <a:latin typeface="Tahoma" charset="0"/>
              </a:rPr>
              <a:t>Then for any event </a:t>
            </a:r>
            <a:r>
              <a:rPr lang="en-US" sz="2800">
                <a:latin typeface="Tahoma" charset="0"/>
              </a:rPr>
              <a:t>A:</a:t>
            </a:r>
          </a:p>
          <a:p>
            <a:pPr eaLnBrk="1" hangingPunct="1">
              <a:defRPr/>
            </a:pPr>
            <a:endParaRPr lang="en-US" sz="2800">
              <a:latin typeface="Tahoma" charset="0"/>
            </a:endParaRPr>
          </a:p>
          <a:p>
            <a:pPr eaLnBrk="1" hangingPunct="1">
              <a:buFont typeface="Wingdings" charset="0"/>
              <a:buNone/>
              <a:defRPr/>
            </a:pPr>
            <a:r>
              <a:rPr lang="en-US" sz="2800" i="1">
                <a:latin typeface="Tahoma" charset="0"/>
              </a:rPr>
              <a:t>		</a:t>
            </a:r>
            <a:r>
              <a:rPr lang="en-US" sz="2800" i="1">
                <a:solidFill>
                  <a:srgbClr val="FFFF00"/>
                </a:solidFill>
                <a:latin typeface="Tahoma" charset="0"/>
              </a:rPr>
              <a:t>P </a:t>
            </a:r>
            <a:r>
              <a:rPr lang="en-US" sz="2800">
                <a:solidFill>
                  <a:srgbClr val="FFFF00"/>
                </a:solidFill>
                <a:latin typeface="Tahoma" charset="0"/>
              </a:rPr>
              <a:t>(A) = </a:t>
            </a:r>
            <a:r>
              <a:rPr lang="en-US" sz="2800" i="1">
                <a:solidFill>
                  <a:srgbClr val="FFFF00"/>
                </a:solidFill>
                <a:latin typeface="Tahoma" charset="0"/>
              </a:rPr>
              <a:t>P </a:t>
            </a:r>
            <a:r>
              <a:rPr lang="en-US" sz="2800">
                <a:solidFill>
                  <a:srgbClr val="FFFF00"/>
                </a:solidFill>
                <a:latin typeface="Tahoma" charset="0"/>
              </a:rPr>
              <a:t>(A | B) </a:t>
            </a:r>
            <a:r>
              <a:rPr lang="en-US" sz="2800" i="1">
                <a:solidFill>
                  <a:srgbClr val="FFFF00"/>
                </a:solidFill>
                <a:latin typeface="Tahoma" charset="0"/>
              </a:rPr>
              <a:t>P </a:t>
            </a:r>
            <a:r>
              <a:rPr lang="en-US" sz="2800">
                <a:solidFill>
                  <a:srgbClr val="FFFF00"/>
                </a:solidFill>
                <a:latin typeface="Tahoma" charset="0"/>
              </a:rPr>
              <a:t>(B) + </a:t>
            </a:r>
            <a:r>
              <a:rPr lang="en-US" sz="2800" i="1">
                <a:solidFill>
                  <a:srgbClr val="FFFF00"/>
                </a:solidFill>
                <a:latin typeface="Tahoma" charset="0"/>
              </a:rPr>
              <a:t>P </a:t>
            </a:r>
            <a:r>
              <a:rPr lang="en-US" sz="2800">
                <a:solidFill>
                  <a:srgbClr val="FFFF00"/>
                </a:solidFill>
                <a:latin typeface="Tahoma" charset="0"/>
              </a:rPr>
              <a:t>(A | B</a:t>
            </a:r>
            <a:r>
              <a:rPr lang="en-US" sz="2800" baseline="30000">
                <a:solidFill>
                  <a:srgbClr val="FFFF00"/>
                </a:solidFill>
                <a:latin typeface="Tahoma" charset="0"/>
              </a:rPr>
              <a:t>c</a:t>
            </a:r>
            <a:r>
              <a:rPr lang="en-US" sz="2800">
                <a:solidFill>
                  <a:srgbClr val="FFFF00"/>
                </a:solidFill>
                <a:latin typeface="Tahoma" charset="0"/>
              </a:rPr>
              <a:t>) </a:t>
            </a:r>
            <a:r>
              <a:rPr lang="en-US" sz="2800" i="1">
                <a:solidFill>
                  <a:srgbClr val="FFFF00"/>
                </a:solidFill>
                <a:latin typeface="Tahoma" charset="0"/>
              </a:rPr>
              <a:t>P</a:t>
            </a:r>
            <a:r>
              <a:rPr lang="en-US" sz="2800">
                <a:solidFill>
                  <a:srgbClr val="FFFF00"/>
                </a:solidFill>
                <a:latin typeface="Tahoma" charset="0"/>
              </a:rPr>
              <a:t> (B</a:t>
            </a:r>
            <a:r>
              <a:rPr lang="en-US" sz="2800" baseline="30000">
                <a:solidFill>
                  <a:srgbClr val="FFFF00"/>
                </a:solidFill>
                <a:latin typeface="Tahoma" charset="0"/>
              </a:rPr>
              <a:t>c</a:t>
            </a:r>
            <a:r>
              <a:rPr lang="en-US" sz="2800">
                <a:solidFill>
                  <a:srgbClr val="FFFF00"/>
                </a:solidFill>
                <a:latin typeface="Tahoma" charset="0"/>
              </a:rPr>
              <a:t>)</a:t>
            </a:r>
            <a:r>
              <a:rPr lang="en-US">
                <a:solidFill>
                  <a:srgbClr val="FFFF00"/>
                </a:solidFill>
                <a:latin typeface="Tahoma" charset="0"/>
              </a:rPr>
              <a:t>	</a:t>
            </a:r>
            <a:r>
              <a:rPr lang="en-US">
                <a:latin typeface="Tahoma" charset="0"/>
              </a:rPr>
              <a:t> </a:t>
            </a:r>
            <a:endParaRPr lang="en-US" dirty="0">
              <a:latin typeface="Tahoma" charset="0"/>
            </a:endParaRPr>
          </a:p>
        </p:txBody>
      </p:sp>
    </p:spTree>
    <p:extLst>
      <p:ext uri="{BB962C8B-B14F-4D97-AF65-F5344CB8AC3E}">
        <p14:creationId xmlns:p14="http://schemas.microsoft.com/office/powerpoint/2010/main" val="175727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3" name="Rectangle 2"/>
          <p:cNvSpPr>
            <a:spLocks noGrp="1" noChangeArrowheads="1"/>
          </p:cNvSpPr>
          <p:nvPr>
            <p:ph type="title"/>
          </p:nvPr>
        </p:nvSpPr>
        <p:spPr>
          <a:xfrm>
            <a:off x="381000" y="304800"/>
            <a:ext cx="8077200" cy="609600"/>
          </a:xfrm>
        </p:spPr>
        <p:txBody>
          <a:bodyPr/>
          <a:lstStyle/>
          <a:p>
            <a:r>
              <a:rPr lang="en-AU" sz="4000"/>
              <a:t>Convergence: Raftery &amp; Lewis (1992)</a:t>
            </a:r>
            <a:endParaRPr lang="en-AU"/>
          </a:p>
        </p:txBody>
      </p:sp>
      <p:sp>
        <p:nvSpPr>
          <p:cNvPr id="924674" name="Rectangle 3"/>
          <p:cNvSpPr>
            <a:spLocks noGrp="1" noChangeArrowheads="1"/>
          </p:cNvSpPr>
          <p:nvPr>
            <p:ph type="body" idx="1"/>
          </p:nvPr>
        </p:nvSpPr>
        <p:spPr>
          <a:xfrm>
            <a:off x="304800" y="1524000"/>
            <a:ext cx="8610600" cy="5105400"/>
          </a:xfrm>
        </p:spPr>
        <p:txBody>
          <a:bodyPr/>
          <a:lstStyle/>
          <a:p>
            <a:pPr>
              <a:lnSpc>
                <a:spcPct val="90000"/>
              </a:lnSpc>
            </a:pPr>
            <a:r>
              <a:rPr lang="en-AU" sz="2800"/>
              <a:t>Look at a </a:t>
            </a:r>
            <a:r>
              <a:rPr lang="en-AU" sz="2800">
                <a:solidFill>
                  <a:srgbClr val="FF5050"/>
                </a:solidFill>
              </a:rPr>
              <a:t>single long run</a:t>
            </a:r>
          </a:p>
          <a:p>
            <a:pPr>
              <a:lnSpc>
                <a:spcPct val="90000"/>
              </a:lnSpc>
            </a:pPr>
            <a:r>
              <a:rPr lang="en-AU" sz="2800"/>
              <a:t>Reduce to two-state Markov chain and use this theory</a:t>
            </a:r>
          </a:p>
          <a:p>
            <a:pPr>
              <a:lnSpc>
                <a:spcPct val="90000"/>
              </a:lnSpc>
            </a:pPr>
            <a:endParaRPr lang="en-AU" sz="2800"/>
          </a:p>
          <a:p>
            <a:pPr>
              <a:lnSpc>
                <a:spcPct val="90000"/>
              </a:lnSpc>
            </a:pPr>
            <a:r>
              <a:rPr lang="en-AU" sz="2800"/>
              <a:t>Diagnostic estimates:</a:t>
            </a:r>
            <a:br>
              <a:rPr lang="en-AU" sz="2800"/>
            </a:br>
            <a:r>
              <a:rPr lang="en-AU" sz="2800"/>
              <a:t>	n0 = length of burnin</a:t>
            </a:r>
            <a:br>
              <a:rPr lang="en-AU" sz="2800"/>
            </a:br>
            <a:r>
              <a:rPr lang="en-AU" sz="2800"/>
              <a:t>	N =  additional iterations needed to estimate a             	        posterior quantile adequately</a:t>
            </a:r>
          </a:p>
          <a:p>
            <a:pPr>
              <a:lnSpc>
                <a:spcPct val="90000"/>
              </a:lnSpc>
            </a:pPr>
            <a:endParaRPr lang="en-AU" sz="2800"/>
          </a:p>
          <a:p>
            <a:pPr>
              <a:lnSpc>
                <a:spcPct val="90000"/>
              </a:lnSpc>
            </a:pPr>
            <a:r>
              <a:rPr lang="en-AU" sz="2800"/>
              <a:t>Can give quite different estimates depending on starting values and required accuracy of estimation</a:t>
            </a:r>
            <a:endParaRPr lang="en-AU" sz="2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7" name="Rectangle 2"/>
          <p:cNvSpPr>
            <a:spLocks noGrp="1" noChangeArrowheads="1"/>
          </p:cNvSpPr>
          <p:nvPr>
            <p:ph type="title"/>
          </p:nvPr>
        </p:nvSpPr>
        <p:spPr>
          <a:xfrm>
            <a:off x="0" y="0"/>
            <a:ext cx="9144000" cy="762000"/>
          </a:xfrm>
        </p:spPr>
        <p:txBody>
          <a:bodyPr/>
          <a:lstStyle/>
          <a:p>
            <a:r>
              <a:rPr lang="en-AU" sz="3600"/>
              <a:t>Convergence: Heidelberger &amp; Welch (1983)</a:t>
            </a:r>
            <a:endParaRPr lang="en-AU" dirty="0"/>
          </a:p>
        </p:txBody>
      </p:sp>
      <p:sp>
        <p:nvSpPr>
          <p:cNvPr id="925698" name="Rectangle 3"/>
          <p:cNvSpPr>
            <a:spLocks noGrp="1" noChangeArrowheads="1"/>
          </p:cNvSpPr>
          <p:nvPr>
            <p:ph type="body" idx="1"/>
          </p:nvPr>
        </p:nvSpPr>
        <p:spPr>
          <a:xfrm>
            <a:off x="152400" y="762000"/>
            <a:ext cx="8915400" cy="6096000"/>
          </a:xfrm>
        </p:spPr>
        <p:txBody>
          <a:bodyPr/>
          <a:lstStyle/>
          <a:p>
            <a:pPr>
              <a:lnSpc>
                <a:spcPct val="90000"/>
              </a:lnSpc>
            </a:pPr>
            <a:r>
              <a:rPr lang="en-AU" sz="2800"/>
              <a:t>Look at a </a:t>
            </a:r>
            <a:r>
              <a:rPr lang="en-AU" sz="2800">
                <a:solidFill>
                  <a:srgbClr val="FF5050"/>
                </a:solidFill>
              </a:rPr>
              <a:t>single long run</a:t>
            </a:r>
          </a:p>
          <a:p>
            <a:pPr>
              <a:lnSpc>
                <a:spcPct val="90000"/>
              </a:lnSpc>
            </a:pPr>
            <a:endParaRPr lang="en-AU" sz="2800">
              <a:solidFill>
                <a:srgbClr val="FF5050"/>
              </a:solidFill>
            </a:endParaRPr>
          </a:p>
          <a:p>
            <a:pPr>
              <a:lnSpc>
                <a:spcPct val="90000"/>
              </a:lnSpc>
            </a:pPr>
            <a:r>
              <a:rPr lang="en-AU" sz="2800"/>
              <a:t>Hypothesis test based on Brownian bridge theory and spectral density estimation</a:t>
            </a:r>
          </a:p>
          <a:p>
            <a:pPr>
              <a:lnSpc>
                <a:spcPct val="90000"/>
              </a:lnSpc>
            </a:pPr>
            <a:endParaRPr lang="en-AU" sz="2800"/>
          </a:p>
          <a:p>
            <a:pPr>
              <a:lnSpc>
                <a:spcPct val="90000"/>
              </a:lnSpc>
            </a:pPr>
            <a:r>
              <a:rPr lang="en-AU" sz="2800"/>
              <a:t>Iterative procedure:</a:t>
            </a:r>
            <a:br>
              <a:rPr lang="en-AU" sz="2800"/>
            </a:br>
            <a:r>
              <a:rPr lang="en-AU" sz="2800"/>
              <a:t>	</a:t>
            </a:r>
            <a:r>
              <a:rPr lang="en-AU" sz="2400"/>
              <a:t>- test H0: </a:t>
            </a:r>
            <a:r>
              <a:rPr lang="en-AU" sz="2400">
                <a:solidFill>
                  <a:srgbClr val="FF5050"/>
                </a:solidFill>
              </a:rPr>
              <a:t>entire sample </a:t>
            </a:r>
            <a:r>
              <a:rPr lang="en-AU" sz="2400"/>
              <a:t>of values for a given variable </a:t>
            </a:r>
            <a:br>
              <a:rPr lang="en-AU" sz="2400"/>
            </a:br>
            <a:r>
              <a:rPr lang="en-AU" sz="2400"/>
              <a:t>	   form a stationary process</a:t>
            </a:r>
            <a:br>
              <a:rPr lang="en-AU" sz="2400"/>
            </a:br>
            <a:r>
              <a:rPr lang="en-AU" sz="2400"/>
              <a:t>	- if H0 rejected, </a:t>
            </a:r>
            <a:r>
              <a:rPr lang="en-AU" sz="2400">
                <a:solidFill>
                  <a:srgbClr val="FF5050"/>
                </a:solidFill>
              </a:rPr>
              <a:t>discard first 10% </a:t>
            </a:r>
            <a:r>
              <a:rPr lang="en-AU" sz="2400"/>
              <a:t>and repeat test</a:t>
            </a:r>
            <a:br>
              <a:rPr lang="en-AU" sz="2400"/>
            </a:br>
            <a:r>
              <a:rPr lang="en-AU" sz="2400"/>
              <a:t>	- continue discarding until H0 accepted or 50% </a:t>
            </a:r>
            <a:br>
              <a:rPr lang="en-AU" sz="2400"/>
            </a:br>
            <a:r>
              <a:rPr lang="en-AU" sz="2400"/>
              <a:t>	   samples are discarded (need to run chain for longer)</a:t>
            </a:r>
          </a:p>
          <a:p>
            <a:pPr>
              <a:lnSpc>
                <a:spcPct val="90000"/>
              </a:lnSpc>
            </a:pPr>
            <a:endParaRPr lang="en-AU" sz="2400"/>
          </a:p>
          <a:p>
            <a:pPr>
              <a:lnSpc>
                <a:spcPct val="90000"/>
              </a:lnSpc>
            </a:pPr>
            <a:r>
              <a:rPr lang="en-AU" sz="2800"/>
              <a:t>Test has </a:t>
            </a:r>
            <a:r>
              <a:rPr lang="en-AU" sz="2800" i="1"/>
              <a:t>very low power</a:t>
            </a:r>
            <a:r>
              <a:rPr lang="en-AU" sz="2800"/>
              <a:t> to detect lack of convergence for small sample size.</a:t>
            </a:r>
            <a:endParaRPr lang="en-AU"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1" name="Rectangle 2"/>
          <p:cNvSpPr>
            <a:spLocks noGrp="1" noChangeArrowheads="1"/>
          </p:cNvSpPr>
          <p:nvPr>
            <p:ph type="title"/>
          </p:nvPr>
        </p:nvSpPr>
        <p:spPr>
          <a:xfrm>
            <a:off x="685800" y="609600"/>
            <a:ext cx="7772400" cy="1752600"/>
          </a:xfrm>
        </p:spPr>
        <p:txBody>
          <a:bodyPr/>
          <a:lstStyle/>
          <a:p>
            <a:r>
              <a:rPr lang="en-US"/>
              <a:t>Convergence assessment in WinBUGS</a:t>
            </a:r>
          </a:p>
        </p:txBody>
      </p:sp>
      <p:sp>
        <p:nvSpPr>
          <p:cNvPr id="926722" name="Rectangle 3"/>
          <p:cNvSpPr>
            <a:spLocks noGrp="1" noChangeArrowheads="1"/>
          </p:cNvSpPr>
          <p:nvPr>
            <p:ph type="body" idx="1"/>
          </p:nvPr>
        </p:nvSpPr>
        <p:spPr>
          <a:xfrm>
            <a:off x="685800" y="2438400"/>
            <a:ext cx="7772400" cy="3657600"/>
          </a:xfrm>
        </p:spPr>
        <p:txBody>
          <a:bodyPr/>
          <a:lstStyle/>
          <a:p>
            <a:r>
              <a:rPr lang="en-US"/>
              <a:t>Trace plots</a:t>
            </a:r>
          </a:p>
          <a:p>
            <a:endParaRPr lang="en-US"/>
          </a:p>
          <a:p>
            <a:r>
              <a:rPr lang="en-US"/>
              <a:t>Autocorrelation</a:t>
            </a:r>
          </a:p>
          <a:p>
            <a:endParaRPr lang="en-US"/>
          </a:p>
          <a:p>
            <a:r>
              <a:rPr lang="en-US"/>
              <a:t>BGR diagnostic</a:t>
            </a:r>
          </a:p>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5" name="Rectangle 2"/>
          <p:cNvSpPr>
            <a:spLocks noGrp="1" noChangeArrowheads="1"/>
          </p:cNvSpPr>
          <p:nvPr>
            <p:ph type="title"/>
          </p:nvPr>
        </p:nvSpPr>
        <p:spPr>
          <a:xfrm>
            <a:off x="0" y="16231"/>
            <a:ext cx="9144000" cy="1126769"/>
          </a:xfrm>
        </p:spPr>
        <p:txBody>
          <a:bodyPr/>
          <a:lstStyle/>
          <a:p>
            <a:r>
              <a:rPr lang="en-US"/>
              <a:t>BGR diagnostic in WinBUGS</a:t>
            </a:r>
            <a:endParaRPr lang="en-US" dirty="0"/>
          </a:p>
        </p:txBody>
      </p:sp>
      <p:sp>
        <p:nvSpPr>
          <p:cNvPr id="927746" name="Rectangle 3"/>
          <p:cNvSpPr>
            <a:spLocks noGrp="1" noChangeArrowheads="1"/>
          </p:cNvSpPr>
          <p:nvPr>
            <p:ph type="body" idx="1"/>
          </p:nvPr>
        </p:nvSpPr>
        <p:spPr>
          <a:xfrm>
            <a:off x="152400" y="1219200"/>
            <a:ext cx="8991600" cy="5638800"/>
          </a:xfrm>
        </p:spPr>
        <p:txBody>
          <a:bodyPr/>
          <a:lstStyle/>
          <a:p>
            <a:r>
              <a:rPr lang="en-US" sz="2800"/>
              <a:t>Brooks-Gelman-Rubin convergence statistic</a:t>
            </a:r>
          </a:p>
          <a:p>
            <a:r>
              <a:rPr lang="en-US" sz="2800"/>
              <a:t>Compare variation </a:t>
            </a:r>
            <a:r>
              <a:rPr lang="en-US" sz="2800">
                <a:solidFill>
                  <a:srgbClr val="FF5050"/>
                </a:solidFill>
              </a:rPr>
              <a:t>between</a:t>
            </a:r>
            <a:r>
              <a:rPr lang="en-US" sz="2800"/>
              <a:t> &amp; </a:t>
            </a:r>
            <a:r>
              <a:rPr lang="en-US" sz="2800">
                <a:solidFill>
                  <a:srgbClr val="FF5050"/>
                </a:solidFill>
              </a:rPr>
              <a:t>within</a:t>
            </a:r>
            <a:r>
              <a:rPr lang="en-US" sz="2800"/>
              <a:t> multiple chains</a:t>
            </a:r>
          </a:p>
          <a:p>
            <a:r>
              <a:rPr lang="en-US" sz="2800"/>
              <a:t>The width of the central 80% interval of the pooled runs is green, the average width of the 80% intervals within the individual runs is blue, and their ratio </a:t>
            </a:r>
            <a:r>
              <a:rPr lang="en-US" sz="2800" i="1"/>
              <a:t>R</a:t>
            </a:r>
            <a:r>
              <a:rPr lang="en-US" sz="2800"/>
              <a:t> (= pooled / within) is red</a:t>
            </a:r>
          </a:p>
          <a:p>
            <a:endParaRPr lang="en-US" sz="2800"/>
          </a:p>
          <a:p>
            <a:r>
              <a:rPr lang="en-US" sz="2800"/>
              <a:t>Want convergence of </a:t>
            </a:r>
            <a:r>
              <a:rPr lang="en-US" sz="2800" i="1"/>
              <a:t>R</a:t>
            </a:r>
            <a:r>
              <a:rPr lang="en-US" sz="2800"/>
              <a:t> to 1</a:t>
            </a:r>
          </a:p>
          <a:p>
            <a:endParaRPr lang="en-US" sz="2800"/>
          </a:p>
          <a:p>
            <a:r>
              <a:rPr lang="en-US" sz="2800"/>
              <a:t>Want convergence of both the pooled and within interval widths to stability</a:t>
            </a:r>
          </a:p>
          <a:p>
            <a:endParaRPr lang="en-US" sz="2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69" name="Rectangle 2"/>
          <p:cNvSpPr>
            <a:spLocks noGrp="1" noChangeArrowheads="1"/>
          </p:cNvSpPr>
          <p:nvPr>
            <p:ph type="title"/>
          </p:nvPr>
        </p:nvSpPr>
        <p:spPr>
          <a:xfrm>
            <a:off x="533400" y="609600"/>
            <a:ext cx="7772400" cy="1295400"/>
          </a:xfrm>
        </p:spPr>
        <p:txBody>
          <a:bodyPr/>
          <a:lstStyle/>
          <a:p>
            <a:r>
              <a:rPr lang="en-AU" sz="4000"/>
              <a:t>Model evaluation</a:t>
            </a:r>
            <a:br>
              <a:rPr lang="en-AU" sz="4000"/>
            </a:br>
            <a:r>
              <a:rPr lang="en-AU" sz="4000"/>
              <a:t>posterior predictive checks</a:t>
            </a:r>
          </a:p>
        </p:txBody>
      </p:sp>
      <p:sp>
        <p:nvSpPr>
          <p:cNvPr id="928770" name="Rectangle 3"/>
          <p:cNvSpPr>
            <a:spLocks noGrp="1" noChangeArrowheads="1"/>
          </p:cNvSpPr>
          <p:nvPr>
            <p:ph type="body" idx="1"/>
          </p:nvPr>
        </p:nvSpPr>
        <p:spPr>
          <a:xfrm>
            <a:off x="304800" y="2209800"/>
            <a:ext cx="8610600" cy="3886200"/>
          </a:xfrm>
        </p:spPr>
        <p:txBody>
          <a:bodyPr/>
          <a:lstStyle/>
          <a:p>
            <a:r>
              <a:rPr lang="en-US"/>
              <a:t>C</a:t>
            </a:r>
            <a:r>
              <a:rPr lang="en-AU"/>
              <a:t>ompar</a:t>
            </a:r>
            <a:r>
              <a:rPr lang="en-US"/>
              <a:t>e</a:t>
            </a:r>
            <a:r>
              <a:rPr lang="en-AU"/>
              <a:t> observed statistics with</a:t>
            </a:r>
            <a:r>
              <a:rPr lang="en-US"/>
              <a:t> </a:t>
            </a:r>
            <a:r>
              <a:rPr lang="en-AU"/>
              <a:t>values</a:t>
            </a:r>
            <a:r>
              <a:rPr lang="en-US"/>
              <a:t> predicted under the model</a:t>
            </a:r>
            <a:endParaRPr lang="en-AU" sz="3600"/>
          </a:p>
          <a:p>
            <a:r>
              <a:rPr lang="en-AU"/>
              <a:t>Compare observed data with replicated data</a:t>
            </a:r>
          </a:p>
          <a:p>
            <a:pPr>
              <a:buFontTx/>
              <a:buNone/>
            </a:pPr>
            <a:r>
              <a:rPr lang="en-AU" sz="3600"/>
              <a:t>	</a:t>
            </a:r>
            <a:r>
              <a:rPr lang="en-AU" sz="3600">
                <a:solidFill>
                  <a:schemeClr val="accent2"/>
                </a:solidFill>
              </a:rPr>
              <a:t>- </a:t>
            </a:r>
            <a:r>
              <a:rPr lang="en-AU" sz="2400">
                <a:solidFill>
                  <a:schemeClr val="accent2"/>
                </a:solidFill>
              </a:rPr>
              <a:t>if the model is adequate, replicated data generated under the model should look similar to the observed data</a:t>
            </a:r>
            <a:endParaRPr lang="en-AU" sz="3600">
              <a:solidFill>
                <a:schemeClr val="accent2"/>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3" name="Rectangle 2"/>
          <p:cNvSpPr>
            <a:spLocks noGrp="1" noChangeArrowheads="1"/>
          </p:cNvSpPr>
          <p:nvPr>
            <p:ph type="title"/>
          </p:nvPr>
        </p:nvSpPr>
        <p:spPr/>
        <p:txBody>
          <a:bodyPr/>
          <a:lstStyle/>
          <a:p>
            <a:r>
              <a:rPr lang="en-US"/>
              <a:t>Model Comparison</a:t>
            </a:r>
            <a:endParaRPr lang="en-AU"/>
          </a:p>
        </p:txBody>
      </p:sp>
      <p:sp>
        <p:nvSpPr>
          <p:cNvPr id="929794" name="Rectangle 3"/>
          <p:cNvSpPr>
            <a:spLocks noGrp="1" noChangeArrowheads="1"/>
          </p:cNvSpPr>
          <p:nvPr>
            <p:ph type="body" idx="1"/>
          </p:nvPr>
        </p:nvSpPr>
        <p:spPr/>
        <p:txBody>
          <a:bodyPr/>
          <a:lstStyle/>
          <a:p>
            <a:r>
              <a:rPr lang="en-US"/>
              <a:t>Bayes factors, posterior odds, BIC, DIC</a:t>
            </a:r>
            <a:br>
              <a:rPr lang="en-US"/>
            </a:br>
            <a:endParaRPr lang="en-US"/>
          </a:p>
          <a:p>
            <a:r>
              <a:rPr lang="en-US"/>
              <a:t>Reversible jump MCMC </a:t>
            </a:r>
            <a:br>
              <a:rPr lang="en-US"/>
            </a:br>
            <a:r>
              <a:rPr lang="en-US"/>
              <a:t>Birth and death MCMC</a:t>
            </a:r>
          </a:p>
          <a:p>
            <a:endParaRPr lang="en-US"/>
          </a:p>
          <a:p>
            <a:r>
              <a:rPr lang="en-US"/>
              <a:t>Model averaging</a:t>
            </a:r>
          </a:p>
          <a:p>
            <a:endParaRPr lang="en-AU"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7" name="Rectangle 2"/>
          <p:cNvSpPr>
            <a:spLocks noGrp="1" noChangeArrowheads="1"/>
          </p:cNvSpPr>
          <p:nvPr>
            <p:ph type="title"/>
          </p:nvPr>
        </p:nvSpPr>
        <p:spPr>
          <a:xfrm>
            <a:off x="381000" y="152400"/>
            <a:ext cx="7772400" cy="1143000"/>
          </a:xfrm>
        </p:spPr>
        <p:txBody>
          <a:bodyPr/>
          <a:lstStyle/>
          <a:p>
            <a:r>
              <a:rPr lang="en-US"/>
              <a:t>Bayes factors</a:t>
            </a:r>
            <a:endParaRPr lang="en-AU" dirty="0"/>
          </a:p>
        </p:txBody>
      </p:sp>
      <p:sp>
        <p:nvSpPr>
          <p:cNvPr id="930818" name="Rectangle 3"/>
          <p:cNvSpPr>
            <a:spLocks noGrp="1" noChangeArrowheads="1"/>
          </p:cNvSpPr>
          <p:nvPr>
            <p:ph type="body" idx="1"/>
          </p:nvPr>
        </p:nvSpPr>
        <p:spPr>
          <a:xfrm>
            <a:off x="152400" y="1143000"/>
            <a:ext cx="8991600" cy="5715000"/>
          </a:xfrm>
        </p:spPr>
        <p:txBody>
          <a:bodyPr/>
          <a:lstStyle/>
          <a:p>
            <a:r>
              <a:rPr lang="en-US"/>
              <a:t>Consider models M</a:t>
            </a:r>
            <a:r>
              <a:rPr lang="en-US" baseline="-25000"/>
              <a:t>1</a:t>
            </a:r>
            <a:r>
              <a:rPr lang="en-US"/>
              <a:t> and M</a:t>
            </a:r>
            <a:r>
              <a:rPr lang="en-US" baseline="-25000"/>
              <a:t>2 </a:t>
            </a:r>
            <a:r>
              <a:rPr lang="en-US"/>
              <a:t>(not nec. nested)</a:t>
            </a:r>
          </a:p>
          <a:p>
            <a:endParaRPr lang="en-US"/>
          </a:p>
          <a:p>
            <a:r>
              <a:rPr lang="en-US"/>
              <a:t>Choose a model based on its posterior probability given the data. This is proportional to the prior probability of the model multiplied by the likelihood of the model given the data. </a:t>
            </a:r>
          </a:p>
          <a:p>
            <a:r>
              <a:rPr lang="en-US"/>
              <a:t>So we consider:</a:t>
            </a:r>
          </a:p>
          <a:p>
            <a:endParaRPr lang="en-US"/>
          </a:p>
          <a:p>
            <a:pPr>
              <a:buFontTx/>
              <a:buNone/>
            </a:pPr>
            <a:r>
              <a:rPr lang="en-US">
                <a:solidFill>
                  <a:schemeClr val="tx2"/>
                </a:solidFill>
              </a:rPr>
              <a:t>	p(M</a:t>
            </a:r>
            <a:r>
              <a:rPr lang="en-US" baseline="-25000">
                <a:solidFill>
                  <a:schemeClr val="tx2"/>
                </a:solidFill>
              </a:rPr>
              <a:t>2</a:t>
            </a:r>
            <a:r>
              <a:rPr lang="en-US">
                <a:solidFill>
                  <a:schemeClr val="tx2"/>
                </a:solidFill>
              </a:rPr>
              <a:t>|y) / P(M</a:t>
            </a:r>
            <a:r>
              <a:rPr lang="en-US" baseline="-25000">
                <a:solidFill>
                  <a:schemeClr val="tx2"/>
                </a:solidFill>
              </a:rPr>
              <a:t>1</a:t>
            </a:r>
            <a:r>
              <a:rPr lang="en-US">
                <a:solidFill>
                  <a:schemeClr val="tx2"/>
                </a:solidFill>
              </a:rPr>
              <a:t>|y) = </a:t>
            </a:r>
            <a:br>
              <a:rPr lang="en-US">
                <a:solidFill>
                  <a:schemeClr val="tx2"/>
                </a:solidFill>
              </a:rPr>
            </a:br>
            <a:r>
              <a:rPr lang="en-US">
                <a:solidFill>
                  <a:schemeClr val="tx2"/>
                </a:solidFill>
              </a:rPr>
              <a:t>{p(M</a:t>
            </a:r>
            <a:r>
              <a:rPr lang="en-US" baseline="-25000">
                <a:solidFill>
                  <a:schemeClr val="tx2"/>
                </a:solidFill>
              </a:rPr>
              <a:t>2</a:t>
            </a:r>
            <a:r>
              <a:rPr lang="en-US">
                <a:solidFill>
                  <a:schemeClr val="tx2"/>
                </a:solidFill>
              </a:rPr>
              <a:t>) / p(M</a:t>
            </a:r>
            <a:r>
              <a:rPr lang="en-US" baseline="-25000">
                <a:solidFill>
                  <a:schemeClr val="tx2"/>
                </a:solidFill>
              </a:rPr>
              <a:t>1</a:t>
            </a:r>
            <a:r>
              <a:rPr lang="en-US">
                <a:solidFill>
                  <a:schemeClr val="tx2"/>
                </a:solidFill>
              </a:rPr>
              <a:t>)} </a:t>
            </a:r>
            <a:r>
              <a:rPr lang="en-US">
                <a:solidFill>
                  <a:schemeClr val="tx2"/>
                </a:solidFill>
                <a:sym typeface="Symbol" pitchFamily="18" charset="2"/>
              </a:rPr>
              <a:t> </a:t>
            </a:r>
            <a:r>
              <a:rPr lang="en-US">
                <a:solidFill>
                  <a:schemeClr val="tx2"/>
                </a:solidFill>
              </a:rPr>
              <a:t>{p(y|M</a:t>
            </a:r>
            <a:r>
              <a:rPr lang="en-US" baseline="-25000">
                <a:solidFill>
                  <a:schemeClr val="tx2"/>
                </a:solidFill>
              </a:rPr>
              <a:t>2</a:t>
            </a:r>
            <a:r>
              <a:rPr lang="en-US">
                <a:solidFill>
                  <a:schemeClr val="tx2"/>
                </a:solidFill>
              </a:rPr>
              <a:t>) / P(y|M</a:t>
            </a:r>
            <a:r>
              <a:rPr lang="en-US" baseline="-25000">
                <a:solidFill>
                  <a:schemeClr val="tx2"/>
                </a:solidFill>
              </a:rPr>
              <a:t>1</a:t>
            </a:r>
            <a:r>
              <a:rPr lang="en-US">
                <a:solidFill>
                  <a:schemeClr val="tx2"/>
                </a:solidFill>
              </a:rPr>
              <a:t>)} </a:t>
            </a:r>
          </a:p>
          <a:p>
            <a:endParaRPr lang="en-US"/>
          </a:p>
          <a:p>
            <a:pPr>
              <a:buFontTx/>
              <a:buNone/>
            </a:pPr>
            <a:endParaRPr lang="en-US"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1" name="Rectangle 2"/>
          <p:cNvSpPr>
            <a:spLocks noGrp="1" noChangeArrowheads="1"/>
          </p:cNvSpPr>
          <p:nvPr>
            <p:ph type="title"/>
          </p:nvPr>
        </p:nvSpPr>
        <p:spPr>
          <a:xfrm>
            <a:off x="0" y="152400"/>
            <a:ext cx="9144000" cy="609600"/>
          </a:xfrm>
        </p:spPr>
        <p:txBody>
          <a:bodyPr/>
          <a:lstStyle/>
          <a:p>
            <a:r>
              <a:rPr lang="en-US"/>
              <a:t>Bayes factors</a:t>
            </a:r>
            <a:endParaRPr lang="en-AU" dirty="0"/>
          </a:p>
        </p:txBody>
      </p:sp>
      <p:sp>
        <p:nvSpPr>
          <p:cNvPr id="931842" name="Rectangle 3"/>
          <p:cNvSpPr>
            <a:spLocks noGrp="1" noChangeArrowheads="1"/>
          </p:cNvSpPr>
          <p:nvPr>
            <p:ph type="body" idx="1"/>
          </p:nvPr>
        </p:nvSpPr>
        <p:spPr>
          <a:xfrm>
            <a:off x="0" y="990600"/>
            <a:ext cx="9144000" cy="5715000"/>
          </a:xfrm>
        </p:spPr>
        <p:txBody>
          <a:bodyPr/>
          <a:lstStyle/>
          <a:p>
            <a:pPr>
              <a:lnSpc>
                <a:spcPct val="90000"/>
              </a:lnSpc>
              <a:buFontTx/>
              <a:buNone/>
            </a:pPr>
            <a:r>
              <a:rPr lang="en-US" sz="2800">
                <a:solidFill>
                  <a:schemeClr val="tx2"/>
                </a:solidFill>
              </a:rPr>
              <a:t>	p(M</a:t>
            </a:r>
            <a:r>
              <a:rPr lang="en-US" sz="2800" baseline="-25000">
                <a:solidFill>
                  <a:schemeClr val="tx2"/>
                </a:solidFill>
              </a:rPr>
              <a:t>2</a:t>
            </a:r>
            <a:r>
              <a:rPr lang="en-US" sz="2800">
                <a:solidFill>
                  <a:schemeClr val="tx2"/>
                </a:solidFill>
              </a:rPr>
              <a:t>|y) / P(M</a:t>
            </a:r>
            <a:r>
              <a:rPr lang="en-US" sz="2800" baseline="-25000">
                <a:solidFill>
                  <a:schemeClr val="tx2"/>
                </a:solidFill>
              </a:rPr>
              <a:t>1</a:t>
            </a:r>
            <a:r>
              <a:rPr lang="en-US" sz="2800">
                <a:solidFill>
                  <a:schemeClr val="tx2"/>
                </a:solidFill>
              </a:rPr>
              <a:t>|y) = </a:t>
            </a:r>
            <a:br>
              <a:rPr lang="en-US" sz="2800">
                <a:solidFill>
                  <a:schemeClr val="tx2"/>
                </a:solidFill>
              </a:rPr>
            </a:br>
            <a:r>
              <a:rPr lang="en-US" sz="2800">
                <a:solidFill>
                  <a:schemeClr val="tx2"/>
                </a:solidFill>
              </a:rPr>
              <a:t>{p(M</a:t>
            </a:r>
            <a:r>
              <a:rPr lang="en-US" sz="2800" baseline="-25000">
                <a:solidFill>
                  <a:schemeClr val="tx2"/>
                </a:solidFill>
              </a:rPr>
              <a:t>2</a:t>
            </a:r>
            <a:r>
              <a:rPr lang="en-US" sz="2800">
                <a:solidFill>
                  <a:schemeClr val="tx2"/>
                </a:solidFill>
              </a:rPr>
              <a:t>) / p(M</a:t>
            </a:r>
            <a:r>
              <a:rPr lang="en-US" sz="2800" baseline="-25000">
                <a:solidFill>
                  <a:schemeClr val="tx2"/>
                </a:solidFill>
              </a:rPr>
              <a:t>1</a:t>
            </a:r>
            <a:r>
              <a:rPr lang="en-US" sz="2800">
                <a:solidFill>
                  <a:schemeClr val="tx2"/>
                </a:solidFill>
              </a:rPr>
              <a:t>)} </a:t>
            </a:r>
            <a:r>
              <a:rPr lang="en-US" sz="2800">
                <a:solidFill>
                  <a:schemeClr val="tx2"/>
                </a:solidFill>
                <a:sym typeface="Symbol" pitchFamily="18" charset="2"/>
              </a:rPr>
              <a:t> </a:t>
            </a:r>
            <a:r>
              <a:rPr lang="en-US" sz="2800">
                <a:solidFill>
                  <a:schemeClr val="tx2"/>
                </a:solidFill>
              </a:rPr>
              <a:t>{p(y|M</a:t>
            </a:r>
            <a:r>
              <a:rPr lang="en-US" sz="2800" baseline="-25000">
                <a:solidFill>
                  <a:schemeClr val="tx2"/>
                </a:solidFill>
              </a:rPr>
              <a:t>2</a:t>
            </a:r>
            <a:r>
              <a:rPr lang="en-US" sz="2800">
                <a:solidFill>
                  <a:schemeClr val="tx2"/>
                </a:solidFill>
              </a:rPr>
              <a:t>) / P(y|M</a:t>
            </a:r>
            <a:r>
              <a:rPr lang="en-US" sz="2800" baseline="-25000">
                <a:solidFill>
                  <a:schemeClr val="tx2"/>
                </a:solidFill>
              </a:rPr>
              <a:t>1</a:t>
            </a:r>
            <a:r>
              <a:rPr lang="en-US" sz="2800">
                <a:solidFill>
                  <a:schemeClr val="tx2"/>
                </a:solidFill>
              </a:rPr>
              <a:t>)} </a:t>
            </a:r>
          </a:p>
          <a:p>
            <a:pPr>
              <a:lnSpc>
                <a:spcPct val="90000"/>
              </a:lnSpc>
            </a:pPr>
            <a:endParaRPr lang="en-US" sz="2800"/>
          </a:p>
          <a:p>
            <a:pPr>
              <a:lnSpc>
                <a:spcPct val="90000"/>
              </a:lnSpc>
            </a:pPr>
            <a:r>
              <a:rPr lang="en-US" sz="2800"/>
              <a:t>The second term (the ratio of marginal likelihoods) is termed the Bayes factor B</a:t>
            </a:r>
            <a:r>
              <a:rPr lang="en-US" sz="2800" baseline="-25000"/>
              <a:t>21</a:t>
            </a:r>
            <a:r>
              <a:rPr lang="en-US" sz="2800"/>
              <a:t> and is similar to a likelihood ratio, but p(y|M) is integrated over the parameters instead of maximised: </a:t>
            </a:r>
          </a:p>
          <a:p>
            <a:pPr>
              <a:lnSpc>
                <a:spcPct val="90000"/>
              </a:lnSpc>
            </a:pPr>
            <a:br>
              <a:rPr lang="en-US" sz="2800"/>
            </a:br>
            <a:r>
              <a:rPr lang="en-US" sz="2800"/>
              <a:t>eg, </a:t>
            </a:r>
            <a:r>
              <a:rPr lang="en-US" sz="2800">
                <a:solidFill>
                  <a:schemeClr val="tx2"/>
                </a:solidFill>
              </a:rPr>
              <a:t>p(y|M</a:t>
            </a:r>
            <a:r>
              <a:rPr lang="en-US" sz="2800" baseline="-25000">
                <a:solidFill>
                  <a:schemeClr val="tx2"/>
                </a:solidFill>
              </a:rPr>
              <a:t>1</a:t>
            </a:r>
            <a:r>
              <a:rPr lang="en-US" sz="2800">
                <a:solidFill>
                  <a:schemeClr val="tx2"/>
                </a:solidFill>
              </a:rPr>
              <a:t>) = </a:t>
            </a:r>
            <a:r>
              <a:rPr lang="en-US" sz="2800">
                <a:solidFill>
                  <a:schemeClr val="tx2"/>
                </a:solidFill>
                <a:sym typeface="Symbol" pitchFamily="18" charset="2"/>
              </a:rPr>
              <a:t> p(y|M</a:t>
            </a:r>
            <a:r>
              <a:rPr lang="en-US" sz="2800" baseline="-25000">
                <a:solidFill>
                  <a:schemeClr val="tx2"/>
                </a:solidFill>
              </a:rPr>
              <a:t>1</a:t>
            </a:r>
            <a:r>
              <a:rPr lang="en-US" sz="2800">
                <a:solidFill>
                  <a:schemeClr val="tx2"/>
                </a:solidFill>
                <a:sym typeface="Symbol" pitchFamily="18" charset="2"/>
              </a:rPr>
              <a:t>,</a:t>
            </a:r>
            <a:r>
              <a:rPr lang="en-US" sz="2800">
                <a:solidFill>
                  <a:schemeClr val="tx2"/>
                </a:solidFill>
                <a:latin typeface="Symbol" pitchFamily="18" charset="2"/>
                <a:sym typeface="Symbol" pitchFamily="18" charset="2"/>
              </a:rPr>
              <a:t>q</a:t>
            </a:r>
            <a:r>
              <a:rPr lang="en-US" sz="2800" baseline="-25000">
                <a:solidFill>
                  <a:schemeClr val="tx2"/>
                </a:solidFill>
              </a:rPr>
              <a:t>1</a:t>
            </a:r>
            <a:r>
              <a:rPr lang="en-US" sz="2800">
                <a:solidFill>
                  <a:schemeClr val="tx2"/>
                </a:solidFill>
                <a:sym typeface="Symbol" pitchFamily="18" charset="2"/>
              </a:rPr>
              <a:t>) p(</a:t>
            </a:r>
            <a:r>
              <a:rPr lang="en-US" sz="2800">
                <a:solidFill>
                  <a:schemeClr val="tx2"/>
                </a:solidFill>
                <a:latin typeface="Symbol" pitchFamily="18" charset="2"/>
                <a:sym typeface="Symbol" pitchFamily="18" charset="2"/>
              </a:rPr>
              <a:t>q</a:t>
            </a:r>
            <a:r>
              <a:rPr lang="en-US" sz="2800" baseline="-25000">
                <a:solidFill>
                  <a:schemeClr val="tx2"/>
                </a:solidFill>
              </a:rPr>
              <a:t>1</a:t>
            </a:r>
            <a:r>
              <a:rPr lang="en-US" sz="2800">
                <a:solidFill>
                  <a:schemeClr val="tx2"/>
                </a:solidFill>
                <a:sym typeface="Symbol" pitchFamily="18" charset="2"/>
              </a:rPr>
              <a:t>) d</a:t>
            </a:r>
            <a:r>
              <a:rPr lang="en-US" sz="2800">
                <a:solidFill>
                  <a:schemeClr val="tx2"/>
                </a:solidFill>
                <a:latin typeface="Symbol" pitchFamily="18" charset="2"/>
                <a:sym typeface="Symbol" pitchFamily="18" charset="2"/>
              </a:rPr>
              <a:t>q</a:t>
            </a:r>
            <a:r>
              <a:rPr lang="en-US" sz="2800" baseline="-25000">
                <a:solidFill>
                  <a:schemeClr val="tx2"/>
                </a:solidFill>
              </a:rPr>
              <a:t>1</a:t>
            </a:r>
            <a:br>
              <a:rPr lang="en-US" sz="2800" baseline="-25000">
                <a:solidFill>
                  <a:schemeClr val="tx2"/>
                </a:solidFill>
              </a:rPr>
            </a:br>
            <a:endParaRPr lang="en-US" sz="2800">
              <a:sym typeface="Symbol" pitchFamily="18" charset="2"/>
            </a:endParaRPr>
          </a:p>
          <a:p>
            <a:pPr>
              <a:lnSpc>
                <a:spcPct val="90000"/>
              </a:lnSpc>
            </a:pPr>
            <a:r>
              <a:rPr lang="en-US" sz="2800"/>
              <a:t>2log(B</a:t>
            </a:r>
            <a:r>
              <a:rPr lang="en-US" sz="2800" baseline="-25000"/>
              <a:t>21</a:t>
            </a:r>
            <a:r>
              <a:rPr lang="en-US" sz="2800"/>
              <a:t>) gives same scale as usual deviance and LR statistics.</a:t>
            </a:r>
            <a:endParaRPr lang="en-AU" sz="2800"/>
          </a:p>
          <a:p>
            <a:pPr>
              <a:lnSpc>
                <a:spcPct val="90000"/>
              </a:lnSpc>
              <a:buFontTx/>
              <a:buNone/>
            </a:pPr>
            <a:endParaRPr 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5" name="Rectangle 2"/>
          <p:cNvSpPr>
            <a:spLocks noGrp="1" noChangeArrowheads="1"/>
          </p:cNvSpPr>
          <p:nvPr>
            <p:ph type="title"/>
          </p:nvPr>
        </p:nvSpPr>
        <p:spPr>
          <a:xfrm>
            <a:off x="685800" y="228600"/>
            <a:ext cx="7772400" cy="1143000"/>
          </a:xfrm>
        </p:spPr>
        <p:txBody>
          <a:bodyPr/>
          <a:lstStyle/>
          <a:p>
            <a:r>
              <a:rPr lang="en-US"/>
              <a:t>Guidelines for Bayes Factors</a:t>
            </a:r>
            <a:br>
              <a:rPr lang="en-US"/>
            </a:br>
            <a:r>
              <a:rPr lang="en-US"/>
              <a:t>(arbitrary!)</a:t>
            </a:r>
            <a:endParaRPr lang="en-AU" dirty="0"/>
          </a:p>
        </p:txBody>
      </p:sp>
      <p:sp>
        <p:nvSpPr>
          <p:cNvPr id="932866" name="Rectangle 3"/>
          <p:cNvSpPr>
            <a:spLocks noGrp="1" noChangeArrowheads="1"/>
          </p:cNvSpPr>
          <p:nvPr>
            <p:ph type="body" idx="1"/>
          </p:nvPr>
        </p:nvSpPr>
        <p:spPr>
          <a:xfrm>
            <a:off x="0" y="1828800"/>
            <a:ext cx="8991600" cy="5029200"/>
          </a:xfrm>
        </p:spPr>
        <p:txBody>
          <a:bodyPr/>
          <a:lstStyle/>
          <a:p>
            <a:pPr>
              <a:buFontTx/>
              <a:buNone/>
            </a:pPr>
            <a:r>
              <a:rPr lang="en-US"/>
              <a:t>	</a:t>
            </a:r>
            <a:r>
              <a:rPr lang="en-US">
                <a:solidFill>
                  <a:srgbClr val="FF5050"/>
                </a:solidFill>
              </a:rPr>
              <a:t>B</a:t>
            </a:r>
            <a:r>
              <a:rPr lang="en-US" baseline="-25000">
                <a:solidFill>
                  <a:srgbClr val="FF5050"/>
                </a:solidFill>
              </a:rPr>
              <a:t>21</a:t>
            </a:r>
            <a:r>
              <a:rPr lang="en-US">
                <a:solidFill>
                  <a:srgbClr val="FF5050"/>
                </a:solidFill>
              </a:rPr>
              <a:t>		2log(B</a:t>
            </a:r>
            <a:r>
              <a:rPr lang="en-US" baseline="-25000">
                <a:solidFill>
                  <a:srgbClr val="FF5050"/>
                </a:solidFill>
              </a:rPr>
              <a:t>21</a:t>
            </a:r>
            <a:r>
              <a:rPr lang="en-US">
                <a:solidFill>
                  <a:srgbClr val="FF5050"/>
                </a:solidFill>
              </a:rPr>
              <a:t>)	  Interpretation</a:t>
            </a:r>
          </a:p>
          <a:p>
            <a:pPr>
              <a:buFontTx/>
              <a:buNone/>
            </a:pPr>
            <a:r>
              <a:rPr lang="en-US"/>
              <a:t> &lt;1		Negative	  Support for </a:t>
            </a:r>
            <a:r>
              <a:rPr lang="en-US">
                <a:solidFill>
                  <a:srgbClr val="FFFF00"/>
                </a:solidFill>
              </a:rPr>
              <a:t>M</a:t>
            </a:r>
            <a:r>
              <a:rPr lang="en-US" baseline="-25000">
                <a:solidFill>
                  <a:srgbClr val="FFFF00"/>
                </a:solidFill>
              </a:rPr>
              <a:t>1</a:t>
            </a:r>
            <a:endParaRPr lang="en-US">
              <a:solidFill>
                <a:srgbClr val="FFFF00"/>
              </a:solidFill>
            </a:endParaRPr>
          </a:p>
          <a:p>
            <a:pPr>
              <a:buFontTx/>
              <a:buNone/>
            </a:pPr>
            <a:r>
              <a:rPr lang="en-US"/>
              <a:t> 1 to 3	0 to 2	  Weak support for </a:t>
            </a:r>
            <a:r>
              <a:rPr lang="en-US">
                <a:solidFill>
                  <a:srgbClr val="FFFF00"/>
                </a:solidFill>
              </a:rPr>
              <a:t>M</a:t>
            </a:r>
            <a:r>
              <a:rPr lang="en-US" baseline="-25000">
                <a:solidFill>
                  <a:srgbClr val="FFFF00"/>
                </a:solidFill>
              </a:rPr>
              <a:t>2</a:t>
            </a:r>
            <a:endParaRPr lang="en-US">
              <a:solidFill>
                <a:srgbClr val="FFFF00"/>
              </a:solidFill>
            </a:endParaRPr>
          </a:p>
          <a:p>
            <a:pPr>
              <a:buFontTx/>
              <a:buNone/>
            </a:pPr>
            <a:r>
              <a:rPr lang="en-US"/>
              <a:t> 3-20		2-6		  Support for </a:t>
            </a:r>
            <a:r>
              <a:rPr lang="en-US">
                <a:solidFill>
                  <a:srgbClr val="FFFF00"/>
                </a:solidFill>
              </a:rPr>
              <a:t>M</a:t>
            </a:r>
            <a:r>
              <a:rPr lang="en-US" baseline="-25000">
                <a:solidFill>
                  <a:srgbClr val="FFFF00"/>
                </a:solidFill>
              </a:rPr>
              <a:t>2</a:t>
            </a:r>
            <a:endParaRPr lang="en-US">
              <a:solidFill>
                <a:srgbClr val="FFFF00"/>
              </a:solidFill>
            </a:endParaRPr>
          </a:p>
          <a:p>
            <a:pPr>
              <a:buFontTx/>
              <a:buNone/>
            </a:pPr>
            <a:r>
              <a:rPr lang="en-US"/>
              <a:t> 20-150	6-10		  Strong evidence for </a:t>
            </a:r>
            <a:r>
              <a:rPr lang="en-US">
                <a:solidFill>
                  <a:srgbClr val="FFFF00"/>
                </a:solidFill>
              </a:rPr>
              <a:t>M</a:t>
            </a:r>
            <a:r>
              <a:rPr lang="en-US" baseline="-25000">
                <a:solidFill>
                  <a:srgbClr val="FFFF00"/>
                </a:solidFill>
              </a:rPr>
              <a:t>2</a:t>
            </a:r>
            <a:endParaRPr lang="en-US">
              <a:solidFill>
                <a:srgbClr val="FFFF00"/>
              </a:solidFill>
            </a:endParaRPr>
          </a:p>
          <a:p>
            <a:pPr>
              <a:buFontTx/>
              <a:buNone/>
            </a:pPr>
            <a:r>
              <a:rPr lang="en-US"/>
              <a:t>&gt;150		&gt;10		  Very strong support for </a:t>
            </a:r>
            <a:r>
              <a:rPr lang="en-US">
                <a:solidFill>
                  <a:srgbClr val="FFFF00"/>
                </a:solidFill>
              </a:rPr>
              <a:t>M</a:t>
            </a:r>
            <a:r>
              <a:rPr lang="en-US" baseline="-25000">
                <a:solidFill>
                  <a:srgbClr val="FFFF00"/>
                </a:solidFill>
              </a:rPr>
              <a:t>2</a:t>
            </a:r>
            <a:endParaRPr lang="en-AU" baseline="-25000" dirty="0">
              <a:solidFill>
                <a:srgbClr val="FFFF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89" name="Rectangle 2"/>
          <p:cNvSpPr>
            <a:spLocks noGrp="1" noChangeArrowheads="1"/>
          </p:cNvSpPr>
          <p:nvPr>
            <p:ph type="title"/>
          </p:nvPr>
        </p:nvSpPr>
        <p:spPr>
          <a:xfrm>
            <a:off x="457200" y="228600"/>
            <a:ext cx="7772400" cy="1143000"/>
          </a:xfrm>
        </p:spPr>
        <p:txBody>
          <a:bodyPr/>
          <a:lstStyle/>
          <a:p>
            <a:r>
              <a:rPr lang="en-US"/>
              <a:t>Bayesian Information Criterion BIC</a:t>
            </a:r>
            <a:endParaRPr lang="en-AU" dirty="0"/>
          </a:p>
        </p:txBody>
      </p:sp>
      <p:sp>
        <p:nvSpPr>
          <p:cNvPr id="933890" name="Rectangle 3"/>
          <p:cNvSpPr>
            <a:spLocks noGrp="1" noChangeArrowheads="1"/>
          </p:cNvSpPr>
          <p:nvPr>
            <p:ph type="body" idx="1"/>
          </p:nvPr>
        </p:nvSpPr>
        <p:spPr>
          <a:xfrm>
            <a:off x="457200" y="1524000"/>
            <a:ext cx="8153400" cy="5181600"/>
          </a:xfrm>
        </p:spPr>
        <p:txBody>
          <a:bodyPr/>
          <a:lstStyle/>
          <a:p>
            <a:r>
              <a:rPr lang="en-US"/>
              <a:t>Approximate the Bayes factor</a:t>
            </a:r>
          </a:p>
          <a:p>
            <a:r>
              <a:rPr lang="en-US">
                <a:solidFill>
                  <a:schemeClr val="accent2"/>
                </a:solidFill>
              </a:rPr>
              <a:t>Assume the prior for </a:t>
            </a:r>
            <a:r>
              <a:rPr lang="en-US">
                <a:solidFill>
                  <a:schemeClr val="accent2"/>
                </a:solidFill>
                <a:latin typeface="Symbol" pitchFamily="18" charset="2"/>
              </a:rPr>
              <a:t>q </a:t>
            </a:r>
            <a:r>
              <a:rPr lang="en-US">
                <a:solidFill>
                  <a:schemeClr val="accent2"/>
                </a:solidFill>
              </a:rPr>
              <a:t>given a model is multivariate normal and that the prior is equivalent to a single extra observation </a:t>
            </a:r>
          </a:p>
          <a:p>
            <a:r>
              <a:rPr lang="en-US">
                <a:solidFill>
                  <a:srgbClr val="FF5050"/>
                </a:solidFill>
              </a:rPr>
              <a:t>p</a:t>
            </a:r>
            <a:r>
              <a:rPr lang="en-US">
                <a:solidFill>
                  <a:schemeClr val="accent2"/>
                </a:solidFill>
              </a:rPr>
              <a:t> is the number of </a:t>
            </a:r>
            <a:r>
              <a:rPr lang="en-US">
                <a:solidFill>
                  <a:srgbClr val="FF5050"/>
                </a:solidFill>
              </a:rPr>
              <a:t>paramet</a:t>
            </a:r>
            <a:r>
              <a:rPr lang="en-US">
                <a:solidFill>
                  <a:schemeClr val="accent2"/>
                </a:solidFill>
              </a:rPr>
              <a:t>ers</a:t>
            </a:r>
          </a:p>
          <a:p>
            <a:r>
              <a:rPr lang="en-US">
                <a:solidFill>
                  <a:srgbClr val="FF5050"/>
                </a:solidFill>
              </a:rPr>
              <a:t>n</a:t>
            </a:r>
            <a:r>
              <a:rPr lang="en-US">
                <a:solidFill>
                  <a:schemeClr val="accent2"/>
                </a:solidFill>
              </a:rPr>
              <a:t> is the number of </a:t>
            </a:r>
            <a:r>
              <a:rPr lang="en-US">
                <a:solidFill>
                  <a:srgbClr val="FF5050"/>
                </a:solidFill>
              </a:rPr>
              <a:t>observations</a:t>
            </a:r>
          </a:p>
          <a:p>
            <a:pPr>
              <a:buFontTx/>
              <a:buNone/>
            </a:pPr>
            <a:r>
              <a:rPr lang="en-US"/>
              <a:t>		BIC = log P(y|</a:t>
            </a:r>
            <a:r>
              <a:rPr lang="en-US">
                <a:latin typeface="Symbol" pitchFamily="18" charset="2"/>
              </a:rPr>
              <a:t>q</a:t>
            </a:r>
            <a:r>
              <a:rPr lang="en-US" baseline="30000"/>
              <a:t>*</a:t>
            </a:r>
            <a:r>
              <a:rPr lang="en-US"/>
              <a:t>,M) – (p/2) log n </a:t>
            </a:r>
          </a:p>
          <a:p>
            <a:pPr>
              <a:buFontTx/>
              <a:buNone/>
            </a:pPr>
            <a:endParaRPr lang="en-US"/>
          </a:p>
          <a:p>
            <a:pPr>
              <a:buFontTx/>
              <a:buNone/>
            </a:pPr>
            <a:r>
              <a:rPr lang="en-US">
                <a:solidFill>
                  <a:schemeClr val="accent2"/>
                </a:solidFill>
              </a:rPr>
              <a:t>	Can rewrite as BIC = n log(1-R</a:t>
            </a:r>
            <a:r>
              <a:rPr lang="en-US" baseline="30000">
                <a:solidFill>
                  <a:schemeClr val="accent2"/>
                </a:solidFill>
              </a:rPr>
              <a:t>2</a:t>
            </a:r>
            <a:r>
              <a:rPr lang="en-US">
                <a:solidFill>
                  <a:schemeClr val="accent2"/>
                </a:solidFill>
              </a:rPr>
              <a:t>) + k log(n)</a:t>
            </a:r>
          </a:p>
          <a:p>
            <a:pPr>
              <a:buFontTx/>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457200" y="685800"/>
            <a:ext cx="8229600" cy="5410200"/>
          </a:xfrm>
        </p:spPr>
        <p:txBody>
          <a:bodyPr/>
          <a:lstStyle/>
          <a:p>
            <a:pPr eaLnBrk="1" hangingPunct="1">
              <a:defRPr/>
            </a:pPr>
            <a:r>
              <a:rPr lang="en-US" sz="2800">
                <a:latin typeface="Tahoma" charset="0"/>
              </a:rPr>
              <a:t>We know that </a:t>
            </a:r>
            <a:r>
              <a:rPr lang="en-US" sz="2800" i="1">
                <a:latin typeface="Tahoma" charset="0"/>
              </a:rPr>
              <a:t>P </a:t>
            </a:r>
            <a:r>
              <a:rPr lang="en-US" sz="2800">
                <a:latin typeface="Tahoma" charset="0"/>
              </a:rPr>
              <a:t>(A) = </a:t>
            </a:r>
            <a:r>
              <a:rPr lang="en-US" sz="2800" i="1">
                <a:latin typeface="Tahoma" charset="0"/>
              </a:rPr>
              <a:t>P </a:t>
            </a:r>
            <a:r>
              <a:rPr lang="en-US" sz="2800">
                <a:latin typeface="Tahoma" charset="0"/>
              </a:rPr>
              <a:t>(AB) + </a:t>
            </a:r>
            <a:r>
              <a:rPr lang="en-US" sz="2800" i="1">
                <a:latin typeface="Tahoma" charset="0"/>
              </a:rPr>
              <a:t>P </a:t>
            </a:r>
            <a:r>
              <a:rPr lang="en-US" sz="2800">
                <a:latin typeface="Tahoma" charset="0"/>
              </a:rPr>
              <a:t>(AB</a:t>
            </a:r>
            <a:r>
              <a:rPr lang="en-US" sz="2800" baseline="30000">
                <a:latin typeface="Tahoma" charset="0"/>
              </a:rPr>
              <a:t>c</a:t>
            </a:r>
            <a:r>
              <a:rPr lang="en-US" sz="2800">
                <a:latin typeface="Tahoma" charset="0"/>
              </a:rPr>
              <a:t>) </a:t>
            </a:r>
          </a:p>
          <a:p>
            <a:pPr eaLnBrk="1" hangingPunct="1">
              <a:buFont typeface="Wingdings" charset="0"/>
              <a:buNone/>
              <a:defRPr/>
            </a:pPr>
            <a:endParaRPr lang="en-US" sz="2800">
              <a:latin typeface="Tahoma" charset="0"/>
            </a:endParaRPr>
          </a:p>
          <a:p>
            <a:pPr eaLnBrk="1" hangingPunct="1">
              <a:buFont typeface="Wingdings" charset="0"/>
              <a:buNone/>
              <a:defRPr/>
            </a:pPr>
            <a:endParaRPr lang="en-US" sz="2800">
              <a:latin typeface="Tahoma" charset="0"/>
            </a:endParaRPr>
          </a:p>
          <a:p>
            <a:pPr eaLnBrk="1" hangingPunct="1">
              <a:buFont typeface="Wingdings" charset="0"/>
              <a:buNone/>
              <a:defRPr/>
            </a:pPr>
            <a:endParaRPr lang="en-US" sz="2800">
              <a:latin typeface="Tahoma" charset="0"/>
            </a:endParaRPr>
          </a:p>
          <a:p>
            <a:pPr eaLnBrk="1" hangingPunct="1">
              <a:buFont typeface="Wingdings" charset="0"/>
              <a:buNone/>
              <a:defRPr/>
            </a:pPr>
            <a:endParaRPr lang="en-US" sz="2800">
              <a:latin typeface="Tahoma" charset="0"/>
            </a:endParaRPr>
          </a:p>
          <a:p>
            <a:pPr eaLnBrk="1" hangingPunct="1">
              <a:buFont typeface="Wingdings" charset="0"/>
              <a:buNone/>
              <a:defRPr/>
            </a:pPr>
            <a:r>
              <a:rPr lang="en-US" sz="2800">
                <a:latin typeface="Tahoma" charset="0"/>
              </a:rPr>
              <a:t>Substitute in the conditional probability</a:t>
            </a:r>
          </a:p>
          <a:p>
            <a:pPr eaLnBrk="1" hangingPunct="1">
              <a:buFont typeface="Wingdings" charset="0"/>
              <a:buNone/>
              <a:defRPr/>
            </a:pPr>
            <a:r>
              <a:rPr lang="en-US" sz="2800" i="1">
                <a:latin typeface="Tahoma" charset="0"/>
              </a:rPr>
              <a:t>			</a:t>
            </a:r>
            <a:r>
              <a:rPr lang="en-US" sz="2400" i="1">
                <a:latin typeface="Tahoma" charset="0"/>
              </a:rPr>
              <a:t>P </a:t>
            </a:r>
            <a:r>
              <a:rPr lang="en-US" sz="2400">
                <a:latin typeface="Tahoma" charset="0"/>
              </a:rPr>
              <a:t>(AB) = </a:t>
            </a:r>
            <a:r>
              <a:rPr lang="en-US" sz="2400" i="1">
                <a:latin typeface="Tahoma" charset="0"/>
              </a:rPr>
              <a:t>P </a:t>
            </a:r>
            <a:r>
              <a:rPr lang="en-US" sz="2400">
                <a:latin typeface="Tahoma" charset="0"/>
              </a:rPr>
              <a:t>(A | B)</a:t>
            </a:r>
            <a:r>
              <a:rPr lang="en-US" sz="2400" i="1">
                <a:latin typeface="Tahoma" charset="0"/>
              </a:rPr>
              <a:t>P </a:t>
            </a:r>
            <a:r>
              <a:rPr lang="en-US" sz="2400">
                <a:latin typeface="Tahoma" charset="0"/>
              </a:rPr>
              <a:t>(B)</a:t>
            </a:r>
          </a:p>
          <a:p>
            <a:pPr eaLnBrk="1" hangingPunct="1">
              <a:buFont typeface="Wingdings" charset="0"/>
              <a:buNone/>
              <a:defRPr/>
            </a:pPr>
            <a:r>
              <a:rPr lang="en-US" sz="2400" i="1">
                <a:latin typeface="Tahoma" charset="0"/>
              </a:rPr>
              <a:t>			P </a:t>
            </a:r>
            <a:r>
              <a:rPr lang="en-US" sz="2400">
                <a:latin typeface="Tahoma" charset="0"/>
              </a:rPr>
              <a:t>(AB</a:t>
            </a:r>
            <a:r>
              <a:rPr lang="en-US" sz="2400" baseline="30000">
                <a:latin typeface="Tahoma" charset="0"/>
              </a:rPr>
              <a:t>c</a:t>
            </a:r>
            <a:r>
              <a:rPr lang="en-US" sz="2400">
                <a:latin typeface="Tahoma" charset="0"/>
              </a:rPr>
              <a:t>) = </a:t>
            </a:r>
            <a:r>
              <a:rPr lang="en-US" sz="2400" i="1">
                <a:latin typeface="Tahoma" charset="0"/>
              </a:rPr>
              <a:t>P </a:t>
            </a:r>
            <a:r>
              <a:rPr lang="en-US" sz="2400">
                <a:latin typeface="Tahoma" charset="0"/>
              </a:rPr>
              <a:t>(A | B</a:t>
            </a:r>
            <a:r>
              <a:rPr lang="en-US" sz="2400" baseline="30000">
                <a:latin typeface="Tahoma" charset="0"/>
              </a:rPr>
              <a:t>c</a:t>
            </a:r>
            <a:r>
              <a:rPr lang="en-US" sz="2400">
                <a:latin typeface="Tahoma" charset="0"/>
              </a:rPr>
              <a:t>)</a:t>
            </a:r>
            <a:r>
              <a:rPr lang="en-US" sz="2400" i="1">
                <a:latin typeface="Tahoma" charset="0"/>
              </a:rPr>
              <a:t>P </a:t>
            </a:r>
            <a:r>
              <a:rPr lang="en-US" sz="2400">
                <a:latin typeface="Tahoma" charset="0"/>
              </a:rPr>
              <a:t>(B</a:t>
            </a:r>
            <a:r>
              <a:rPr lang="en-US" sz="2400" baseline="30000">
                <a:latin typeface="Tahoma" charset="0"/>
              </a:rPr>
              <a:t>c</a:t>
            </a:r>
            <a:r>
              <a:rPr lang="en-US" sz="2400">
                <a:latin typeface="Tahoma" charset="0"/>
              </a:rPr>
              <a:t>)</a:t>
            </a:r>
            <a:r>
              <a:rPr lang="en-US" sz="2800">
                <a:latin typeface="Tahoma" charset="0"/>
              </a:rPr>
              <a:t> </a:t>
            </a:r>
          </a:p>
          <a:p>
            <a:pPr eaLnBrk="1" hangingPunct="1">
              <a:buFont typeface="Wingdings" charset="0"/>
              <a:buNone/>
              <a:defRPr/>
            </a:pPr>
            <a:r>
              <a:rPr lang="en-US" sz="2800">
                <a:latin typeface="Tahoma" charset="0"/>
              </a:rPr>
              <a:t>The Law of Total Probability then becomes:</a:t>
            </a:r>
          </a:p>
          <a:p>
            <a:pPr eaLnBrk="1" hangingPunct="1">
              <a:buFont typeface="Wingdings" charset="0"/>
              <a:buNone/>
              <a:defRPr/>
            </a:pPr>
            <a:r>
              <a:rPr lang="en-US" sz="2800">
                <a:latin typeface="Tahoma" charset="0"/>
              </a:rPr>
              <a:t>		 </a:t>
            </a:r>
            <a:r>
              <a:rPr lang="en-US" sz="2400" i="1">
                <a:latin typeface="Tahoma" charset="0"/>
              </a:rPr>
              <a:t>P </a:t>
            </a:r>
            <a:r>
              <a:rPr lang="en-US" sz="2400">
                <a:latin typeface="Tahoma" charset="0"/>
              </a:rPr>
              <a:t>(A) = </a:t>
            </a:r>
            <a:r>
              <a:rPr lang="en-US" sz="2400" i="1">
                <a:latin typeface="Tahoma" charset="0"/>
              </a:rPr>
              <a:t>P </a:t>
            </a:r>
            <a:r>
              <a:rPr lang="en-US" sz="2400">
                <a:latin typeface="Tahoma" charset="0"/>
              </a:rPr>
              <a:t>(A | B)</a:t>
            </a:r>
            <a:r>
              <a:rPr lang="en-US" sz="2400" i="1">
                <a:latin typeface="Tahoma" charset="0"/>
              </a:rPr>
              <a:t>P </a:t>
            </a:r>
            <a:r>
              <a:rPr lang="en-US" sz="2400">
                <a:latin typeface="Tahoma" charset="0"/>
              </a:rPr>
              <a:t>(B) + </a:t>
            </a:r>
            <a:r>
              <a:rPr lang="en-US" sz="2400" i="1">
                <a:latin typeface="Tahoma" charset="0"/>
              </a:rPr>
              <a:t>P </a:t>
            </a:r>
            <a:r>
              <a:rPr lang="en-US" sz="2400">
                <a:latin typeface="Tahoma" charset="0"/>
              </a:rPr>
              <a:t>(A | B</a:t>
            </a:r>
            <a:r>
              <a:rPr lang="en-US" sz="2400" baseline="30000">
                <a:latin typeface="Tahoma" charset="0"/>
              </a:rPr>
              <a:t>c</a:t>
            </a:r>
            <a:r>
              <a:rPr lang="en-US" sz="2400">
                <a:latin typeface="Tahoma" charset="0"/>
              </a:rPr>
              <a:t>)</a:t>
            </a:r>
            <a:r>
              <a:rPr lang="en-US" sz="2400" i="1">
                <a:latin typeface="Tahoma" charset="0"/>
              </a:rPr>
              <a:t>P</a:t>
            </a:r>
            <a:r>
              <a:rPr lang="en-US" sz="2400">
                <a:latin typeface="Tahoma" charset="0"/>
              </a:rPr>
              <a:t> (B</a:t>
            </a:r>
            <a:r>
              <a:rPr lang="en-US" sz="2400" baseline="30000">
                <a:latin typeface="Tahoma" charset="0"/>
              </a:rPr>
              <a:t>c</a:t>
            </a:r>
            <a:r>
              <a:rPr lang="en-US" sz="2400">
                <a:latin typeface="Tahoma" charset="0"/>
              </a:rPr>
              <a:t>)</a:t>
            </a:r>
            <a:endParaRPr lang="en-US" sz="2400" dirty="0">
              <a:latin typeface="Tahoma" charset="0"/>
            </a:endParaRPr>
          </a:p>
        </p:txBody>
      </p:sp>
      <p:pic>
        <p:nvPicPr>
          <p:cNvPr id="32770" name="Picture 7" descr="綴MȾ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600"/>
            <a:ext cx="2828925"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102991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3" name="Rectangle 2"/>
          <p:cNvSpPr>
            <a:spLocks noGrp="1" noChangeArrowheads="1"/>
          </p:cNvSpPr>
          <p:nvPr>
            <p:ph type="title"/>
          </p:nvPr>
        </p:nvSpPr>
        <p:spPr>
          <a:xfrm>
            <a:off x="685800" y="0"/>
            <a:ext cx="7772400" cy="1143000"/>
          </a:xfrm>
        </p:spPr>
        <p:txBody>
          <a:bodyPr/>
          <a:lstStyle/>
          <a:p>
            <a:r>
              <a:rPr lang="en-US"/>
              <a:t>Discussion of BIC</a:t>
            </a:r>
            <a:endParaRPr lang="en-AU"/>
          </a:p>
        </p:txBody>
      </p:sp>
      <p:sp>
        <p:nvSpPr>
          <p:cNvPr id="934914" name="Rectangle 3"/>
          <p:cNvSpPr>
            <a:spLocks noGrp="1" noChangeArrowheads="1"/>
          </p:cNvSpPr>
          <p:nvPr>
            <p:ph type="body" idx="1"/>
          </p:nvPr>
        </p:nvSpPr>
        <p:spPr>
          <a:xfrm>
            <a:off x="685800" y="1066800"/>
            <a:ext cx="7772400" cy="5029200"/>
          </a:xfrm>
        </p:spPr>
        <p:txBody>
          <a:bodyPr/>
          <a:lstStyle/>
          <a:p>
            <a:pPr>
              <a:lnSpc>
                <a:spcPct val="90000"/>
              </a:lnSpc>
            </a:pPr>
            <a:r>
              <a:rPr lang="en-US" sz="2800"/>
              <a:t>BIC penalises models which improve fit at the expense of more parameters (encourages parsimony) </a:t>
            </a:r>
          </a:p>
          <a:p>
            <a:pPr>
              <a:lnSpc>
                <a:spcPct val="90000"/>
              </a:lnSpc>
            </a:pPr>
            <a:r>
              <a:rPr lang="en-US" sz="2800"/>
              <a:t>A problem is that the true dimensionality (number of parameters </a:t>
            </a:r>
            <a:r>
              <a:rPr lang="en-US" sz="2800" i="1"/>
              <a:t>p</a:t>
            </a:r>
            <a:r>
              <a:rPr lang="en-US" sz="2800"/>
              <a:t>) of the model is often not known, and also that the number of parameters may increase with sample size </a:t>
            </a:r>
            <a:r>
              <a:rPr lang="en-US" sz="2800" i="1"/>
              <a:t>n</a:t>
            </a:r>
            <a:r>
              <a:rPr lang="en-US" sz="2800"/>
              <a:t>.</a:t>
            </a:r>
          </a:p>
          <a:p>
            <a:pPr>
              <a:lnSpc>
                <a:spcPct val="90000"/>
              </a:lnSpc>
            </a:pPr>
            <a:r>
              <a:rPr lang="en-US" sz="2800"/>
              <a:t>Can approximate using the effective number of parameters (Speigelhalter et al, 1999)</a:t>
            </a:r>
          </a:p>
          <a:p>
            <a:pPr>
              <a:lnSpc>
                <a:spcPct val="90000"/>
              </a:lnSpc>
            </a:pPr>
            <a:r>
              <a:rPr lang="en-US" sz="2800"/>
              <a:t>Alternatives are DIC (deviance information criterion, calculated in WinBUGS), conditional posterior predictive probabilities, etc.</a:t>
            </a:r>
            <a:endParaRPr lang="en-AU" sz="28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1" name="Rectangle 2"/>
          <p:cNvSpPr>
            <a:spLocks noGrp="1" noChangeArrowheads="1"/>
          </p:cNvSpPr>
          <p:nvPr>
            <p:ph type="title"/>
          </p:nvPr>
        </p:nvSpPr>
        <p:spPr>
          <a:xfrm>
            <a:off x="533400" y="76200"/>
            <a:ext cx="7772400" cy="1143000"/>
          </a:xfrm>
        </p:spPr>
        <p:txBody>
          <a:bodyPr/>
          <a:lstStyle/>
          <a:p>
            <a:r>
              <a:rPr lang="en-US"/>
              <a:t>Model Averaging</a:t>
            </a:r>
            <a:endParaRPr lang="en-AU" dirty="0"/>
          </a:p>
        </p:txBody>
      </p:sp>
      <p:sp>
        <p:nvSpPr>
          <p:cNvPr id="936962" name="Rectangle 3"/>
          <p:cNvSpPr>
            <a:spLocks noChangeArrowheads="1"/>
          </p:cNvSpPr>
          <p:nvPr/>
        </p:nvSpPr>
        <p:spPr bwMode="auto">
          <a:xfrm>
            <a:off x="304800" y="1295400"/>
            <a:ext cx="8534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dirty="0">
                <a:solidFill>
                  <a:schemeClr val="tx1"/>
                </a:solidFill>
              </a:rPr>
              <a:t>Instead of choosing a single model, a common practice is model averaging</a:t>
            </a:r>
          </a:p>
          <a:p>
            <a:pPr marL="342900" indent="-342900" eaLnBrk="0" hangingPunct="0">
              <a:spcBef>
                <a:spcPct val="20000"/>
              </a:spcBef>
              <a:buFontTx/>
              <a:buChar char="•"/>
            </a:pPr>
            <a:r>
              <a:rPr lang="en-US" sz="3200" dirty="0">
                <a:solidFill>
                  <a:schemeClr val="tx1"/>
                </a:solidFill>
              </a:rPr>
              <a:t>This is the practice of combining expected values obtained from different models (perhaps describing different combinations of variables) weighted by their corresponding posterior probabilities</a:t>
            </a:r>
          </a:p>
          <a:p>
            <a:pPr marL="342900" indent="-342900" eaLnBrk="0" hangingPunct="0">
              <a:spcBef>
                <a:spcPct val="20000"/>
              </a:spcBef>
              <a:buFontTx/>
              <a:buChar char="•"/>
            </a:pPr>
            <a:r>
              <a:rPr lang="en-US" sz="3200" dirty="0">
                <a:solidFill>
                  <a:schemeClr val="tx1"/>
                </a:solidFill>
              </a:rPr>
              <a:t>Adoption of this approach depends on the aim of the analysis and the trade-off between improved estimation and ease of interpretation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AU"/>
              <a:t>Your turn: using R (bayesm) for linear modelling</a:t>
            </a:r>
            <a:endParaRPr lang="en-AU" dirty="0"/>
          </a:p>
        </p:txBody>
      </p:sp>
      <p:sp>
        <p:nvSpPr>
          <p:cNvPr id="3" name="Content Placeholder 2"/>
          <p:cNvSpPr>
            <a:spLocks noGrp="1"/>
          </p:cNvSpPr>
          <p:nvPr>
            <p:ph idx="1"/>
          </p:nvPr>
        </p:nvSpPr>
        <p:spPr>
          <a:xfrm>
            <a:off x="685800" y="2209800"/>
            <a:ext cx="7772400" cy="4267200"/>
          </a:xfrm>
        </p:spPr>
        <p:txBody>
          <a:bodyPr/>
          <a:lstStyle/>
          <a:p>
            <a:r>
              <a:rPr lang="en-AU" sz="2800"/>
              <a:t>Install and load </a:t>
            </a:r>
            <a:r>
              <a:rPr lang="en-AU" sz="2800" i="1"/>
              <a:t>bayesm</a:t>
            </a:r>
          </a:p>
          <a:p>
            <a:r>
              <a:rPr lang="en-AU" sz="2800"/>
              <a:t>Read the documentation for </a:t>
            </a:r>
            <a:r>
              <a:rPr lang="en-AU" sz="2800" i="1"/>
              <a:t>runiregGibbs</a:t>
            </a:r>
          </a:p>
          <a:p>
            <a:r>
              <a:rPr lang="en-AU" sz="2800"/>
              <a:t>Run the example given in the documentation (see also next slide)</a:t>
            </a:r>
          </a:p>
          <a:p>
            <a:r>
              <a:rPr lang="en-AU" sz="2800"/>
              <a:t>Use this package to analyse the environmental health study data given in the previous example. </a:t>
            </a:r>
          </a:p>
          <a:p>
            <a:pPr>
              <a:buNone/>
            </a:pPr>
            <a:endParaRPr lang="en-AU" sz="2800"/>
          </a:p>
          <a:p>
            <a:endParaRPr lang="en-AU" sz="2400"/>
          </a:p>
          <a:p>
            <a:endParaRPr lang="en-AU"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a:t>bayesm code for linear modelling</a:t>
            </a:r>
            <a:endParaRPr lang="en-AU" dirty="0"/>
          </a:p>
        </p:txBody>
      </p:sp>
      <p:sp>
        <p:nvSpPr>
          <p:cNvPr id="3" name="Content Placeholder 2"/>
          <p:cNvSpPr>
            <a:spLocks noGrp="1"/>
          </p:cNvSpPr>
          <p:nvPr>
            <p:ph idx="1"/>
          </p:nvPr>
        </p:nvSpPr>
        <p:spPr>
          <a:xfrm>
            <a:off x="685800" y="990600"/>
            <a:ext cx="7772400" cy="5486400"/>
          </a:xfrm>
        </p:spPr>
        <p:txBody>
          <a:bodyPr/>
          <a:lstStyle/>
          <a:p>
            <a:pPr>
              <a:buNone/>
            </a:pPr>
            <a:r>
              <a:rPr lang="en-AU" sz="2000"/>
              <a:t># set number of iterations</a:t>
            </a:r>
          </a:p>
          <a:p>
            <a:pPr>
              <a:buNone/>
            </a:pPr>
            <a:r>
              <a:rPr lang="en-AU" sz="2000"/>
              <a:t> 	R = 10000</a:t>
            </a:r>
          </a:p>
          <a:p>
            <a:pPr>
              <a:buNone/>
            </a:pPr>
            <a:r>
              <a:rPr lang="en-AU" sz="2000"/>
              <a:t># simulate data</a:t>
            </a:r>
          </a:p>
          <a:p>
            <a:pPr>
              <a:buNone/>
            </a:pPr>
            <a:r>
              <a:rPr lang="en-AU" sz="2000"/>
              <a:t>	X=cbind(rep(1,n),runif(n)) </a:t>
            </a:r>
          </a:p>
          <a:p>
            <a:pPr>
              <a:buNone/>
            </a:pPr>
            <a:r>
              <a:rPr lang="en-AU" sz="2000"/>
              <a:t>    beta=c(1,2)</a:t>
            </a:r>
          </a:p>
          <a:p>
            <a:pPr>
              <a:buNone/>
            </a:pPr>
            <a:r>
              <a:rPr lang="en-AU" sz="2000"/>
              <a:t> 	sigsq=.25 y=X%*%beta+rnorm(n,sd=sqrt(sigsq))</a:t>
            </a:r>
          </a:p>
          <a:p>
            <a:pPr>
              <a:buNone/>
            </a:pPr>
            <a:r>
              <a:rPr lang="en-AU" sz="2000"/>
              <a:t># set data</a:t>
            </a:r>
          </a:p>
          <a:p>
            <a:pPr>
              <a:buNone/>
            </a:pPr>
            <a:r>
              <a:rPr lang="en-AU" sz="2000"/>
              <a:t>     Data1=list(y=y,X=X)</a:t>
            </a:r>
          </a:p>
          <a:p>
            <a:pPr>
              <a:buNone/>
            </a:pPr>
            <a:r>
              <a:rPr lang="en-AU" sz="2000"/>
              <a:t>     Mcmc1=list(R=R)</a:t>
            </a:r>
          </a:p>
          <a:p>
            <a:pPr>
              <a:buNone/>
            </a:pPr>
            <a:r>
              <a:rPr lang="en-AU" sz="2000"/>
              <a:t># run analysis</a:t>
            </a:r>
          </a:p>
          <a:p>
            <a:pPr>
              <a:buNone/>
            </a:pPr>
            <a:r>
              <a:rPr lang="en-AU" sz="2000"/>
              <a:t>    out=runiregGibbs(Data=Data1,Mcmc=Mcmc1)</a:t>
            </a:r>
          </a:p>
          <a:p>
            <a:pPr>
              <a:buNone/>
            </a:pPr>
            <a:r>
              <a:rPr lang="en-AU" sz="2000"/>
              <a:t># print output</a:t>
            </a:r>
          </a:p>
          <a:p>
            <a:pPr>
              <a:buNone/>
            </a:pPr>
            <a:r>
              <a:rPr lang="en-AU" sz="2000"/>
              <a:t>	 cat("Summary of beta and Sigma draws",fill=TRUE) summary(out$betadraw,tvalues=beta) summary(out$sigmasqdraw,tvalues=sigsq) </a:t>
            </a:r>
          </a:p>
          <a:p>
            <a:pPr>
              <a:buNone/>
            </a:pPr>
            <a:r>
              <a:rPr lang="en-AU" sz="2000"/>
              <a:t>	plot(out$betadraw)  </a:t>
            </a:r>
            <a:endParaRPr lang="en-AU"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a:t>code for env. health model</a:t>
            </a:r>
            <a:endParaRPr lang="en-AU" dirty="0"/>
          </a:p>
        </p:txBody>
      </p:sp>
      <p:sp>
        <p:nvSpPr>
          <p:cNvPr id="3" name="Content Placeholder 2"/>
          <p:cNvSpPr>
            <a:spLocks noGrp="1"/>
          </p:cNvSpPr>
          <p:nvPr>
            <p:ph idx="1"/>
          </p:nvPr>
        </p:nvSpPr>
        <p:spPr>
          <a:xfrm>
            <a:off x="533400" y="990600"/>
            <a:ext cx="8229600" cy="5486400"/>
          </a:xfrm>
        </p:spPr>
        <p:txBody>
          <a:bodyPr/>
          <a:lstStyle/>
          <a:p>
            <a:pPr>
              <a:buNone/>
            </a:pPr>
            <a:r>
              <a:rPr lang="en-AU" sz="2000"/>
              <a:t>	library(bayesm)</a:t>
            </a:r>
          </a:p>
          <a:p>
            <a:pPr>
              <a:buNone/>
            </a:pPr>
            <a:r>
              <a:rPr lang="en-AU" sz="2000"/>
              <a:t>	R = 10000</a:t>
            </a:r>
          </a:p>
          <a:p>
            <a:pPr>
              <a:buNone/>
            </a:pPr>
            <a:r>
              <a:rPr lang="en-AU" sz="2000"/>
              <a:t># read data from a .csv file, with columns Amm, Int, Temp;  Int col = 1’s</a:t>
            </a:r>
          </a:p>
          <a:p>
            <a:pPr>
              <a:buNone/>
            </a:pPr>
            <a:r>
              <a:rPr lang="en-AU" sz="2000"/>
              <a:t>#     wd&lt;-"c://Work/Work13/courses/MISG2013"</a:t>
            </a:r>
          </a:p>
          <a:p>
            <a:pPr>
              <a:buNone/>
            </a:pPr>
            <a:r>
              <a:rPr lang="en-AU" sz="2000"/>
              <a:t># 	setwd(wd)</a:t>
            </a:r>
          </a:p>
          <a:p>
            <a:pPr>
              <a:buNone/>
            </a:pPr>
            <a:r>
              <a:rPr lang="en-AU" sz="2000"/>
              <a:t>#	seeds &lt;- read.csv(“seeds.csv")</a:t>
            </a:r>
          </a:p>
          <a:p>
            <a:pPr>
              <a:buNone/>
            </a:pPr>
            <a:r>
              <a:rPr lang="en-AU" sz="2000"/>
              <a:t>#	attach(seeds)</a:t>
            </a:r>
          </a:p>
          <a:p>
            <a:pPr>
              <a:buNone/>
            </a:pPr>
            <a:r>
              <a:rPr lang="en-AU" sz="2000"/>
              <a:t># alternative: directly enter Amm , Int and Temp in R:</a:t>
            </a:r>
          </a:p>
          <a:p>
            <a:pPr>
              <a:buNone/>
            </a:pPr>
            <a:r>
              <a:rPr lang="en-AU" sz="2000"/>
              <a:t>     Amm&lt;- c(42,37,37,28,18,18,19,20,15,14,14,13,11,12,8,7,8,8,9,15)</a:t>
            </a:r>
          </a:p>
          <a:p>
            <a:pPr>
              <a:buNone/>
            </a:pPr>
            <a:r>
              <a:rPr lang="en-AU" sz="2000"/>
              <a:t>     Temp&lt;- c(27,27,25,24,22,23,24,24,23,18,18,17,18,19,18,18,19,19,20,20 )</a:t>
            </a:r>
          </a:p>
          <a:p>
            <a:pPr>
              <a:buNone/>
            </a:pPr>
            <a:r>
              <a:rPr lang="en-AU" sz="2000"/>
              <a:t>     Int &lt;- rep(1,20) </a:t>
            </a:r>
          </a:p>
          <a:p>
            <a:pPr>
              <a:buNone/>
            </a:pPr>
            <a:r>
              <a:rPr lang="en-AU" sz="2000"/>
              <a:t>	X=cbind(Int, Temp) </a:t>
            </a:r>
          </a:p>
          <a:p>
            <a:pPr>
              <a:buNone/>
            </a:pPr>
            <a:r>
              <a:rPr lang="en-AU" sz="2000"/>
              <a:t>	Data1=list(y=Amm,X=X)</a:t>
            </a:r>
          </a:p>
          <a:p>
            <a:pPr>
              <a:buNone/>
            </a:pPr>
            <a:r>
              <a:rPr lang="en-AU" sz="2000"/>
              <a:t>     Mcmc1=list(R=R)</a:t>
            </a:r>
          </a:p>
          <a:p>
            <a:pPr>
              <a:buNone/>
            </a:pPr>
            <a:r>
              <a:rPr lang="en-AU" sz="2000"/>
              <a:t> 	out=runiregGibbs(Data=Data1,Mcmc=Mcmc1)</a:t>
            </a:r>
          </a:p>
          <a:p>
            <a:pPr>
              <a:buNone/>
            </a:pPr>
            <a:r>
              <a:rPr lang="en-AU" sz="2000"/>
              <a:t>	</a:t>
            </a:r>
            <a:endParaRPr lang="en-AU" sz="20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a:t>code for env. health model (cont)</a:t>
            </a:r>
            <a:endParaRPr lang="en-AU" dirty="0"/>
          </a:p>
        </p:txBody>
      </p:sp>
      <p:sp>
        <p:nvSpPr>
          <p:cNvPr id="3" name="Content Placeholder 2"/>
          <p:cNvSpPr>
            <a:spLocks noGrp="1"/>
          </p:cNvSpPr>
          <p:nvPr>
            <p:ph idx="1"/>
          </p:nvPr>
        </p:nvSpPr>
        <p:spPr>
          <a:xfrm>
            <a:off x="685800" y="990600"/>
            <a:ext cx="7772400" cy="5486400"/>
          </a:xfrm>
        </p:spPr>
        <p:txBody>
          <a:bodyPr/>
          <a:lstStyle/>
          <a:p>
            <a:pPr>
              <a:buNone/>
            </a:pPr>
            <a:endParaRPr lang="en-AU" sz="2000"/>
          </a:p>
          <a:p>
            <a:pPr>
              <a:buNone/>
            </a:pPr>
            <a:r>
              <a:rPr lang="en-AU" sz="2000"/>
              <a:t>  cat("Summary of beta and Sigma draws",fill=TRUE)</a:t>
            </a:r>
          </a:p>
          <a:p>
            <a:pPr>
              <a:buNone/>
            </a:pPr>
            <a:r>
              <a:rPr lang="en-AU" sz="2000"/>
              <a:t>  summary(out$betadraw)</a:t>
            </a:r>
          </a:p>
          <a:p>
            <a:pPr>
              <a:buNone/>
            </a:pPr>
            <a:r>
              <a:rPr lang="en-AU" sz="2000"/>
              <a:t>  summary(out$sigmasqdraw) </a:t>
            </a:r>
          </a:p>
          <a:p>
            <a:pPr>
              <a:buNone/>
            </a:pPr>
            <a:r>
              <a:rPr lang="en-AU" sz="2000"/>
              <a:t>  plot(out$betadraw)  </a:t>
            </a:r>
          </a:p>
          <a:p>
            <a:pPr>
              <a:buNone/>
            </a:pPr>
            <a:r>
              <a:rPr lang="en-AU" sz="2000"/>
              <a:t>  b0 &lt;-  mean(out$betadraw[,1])</a:t>
            </a:r>
          </a:p>
          <a:p>
            <a:pPr>
              <a:buNone/>
            </a:pPr>
            <a:r>
              <a:rPr lang="en-AU" sz="2000"/>
              <a:t>  b1 &lt;-  mean(out$betadraw[,2])</a:t>
            </a:r>
          </a:p>
          <a:p>
            <a:pPr>
              <a:buNone/>
            </a:pPr>
            <a:r>
              <a:rPr lang="en-AU" sz="2000"/>
              <a:t>  plot(Temp, Amm)</a:t>
            </a:r>
          </a:p>
          <a:p>
            <a:pPr>
              <a:buNone/>
            </a:pPr>
            <a:r>
              <a:rPr lang="en-AU" sz="2000"/>
              <a:t>  lines(Temp, b0 + b1*Temp)</a:t>
            </a:r>
          </a:p>
          <a:p>
            <a:pPr>
              <a:buNone/>
            </a:pPr>
            <a:r>
              <a:rPr lang="en-AU" sz="2000"/>
              <a:t>  plot(Amm, Amm, type= ″l″)  # note, if you copy this into R, change the “</a:t>
            </a:r>
          </a:p>
          <a:p>
            <a:pPr>
              <a:buNone/>
            </a:pPr>
            <a:r>
              <a:rPr lang="en-AU" sz="2000"/>
              <a:t>  points(Amm, b0+b1*Temp)</a:t>
            </a:r>
          </a:p>
          <a:p>
            <a:pPr>
              <a:buNone/>
            </a:pPr>
            <a:endParaRPr lang="en-AU" sz="2000"/>
          </a:p>
          <a:p>
            <a:r>
              <a:rPr lang="en-AU" sz="2800"/>
              <a:t>What could you do to improve the fit of this model? (Hint: consider a transformation.)</a:t>
            </a:r>
          </a:p>
          <a:p>
            <a:endParaRPr lang="en-AU" sz="2000"/>
          </a:p>
          <a:p>
            <a:pPr>
              <a:buNone/>
            </a:pPr>
            <a:endParaRPr lang="en-AU"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AU"/>
              <a:t>Your turn: using R (MCMCPack) for linear regression</a:t>
            </a:r>
            <a:endParaRPr lang="en-AU" dirty="0"/>
          </a:p>
        </p:txBody>
      </p:sp>
      <p:sp>
        <p:nvSpPr>
          <p:cNvPr id="3" name="Content Placeholder 2"/>
          <p:cNvSpPr>
            <a:spLocks noGrp="1"/>
          </p:cNvSpPr>
          <p:nvPr>
            <p:ph idx="1"/>
          </p:nvPr>
        </p:nvSpPr>
        <p:spPr>
          <a:xfrm>
            <a:off x="685800" y="1752600"/>
            <a:ext cx="7772400" cy="4724400"/>
          </a:xfrm>
        </p:spPr>
        <p:txBody>
          <a:bodyPr/>
          <a:lstStyle/>
          <a:p>
            <a:r>
              <a:rPr lang="en-AU" sz="2800"/>
              <a:t>Install and load </a:t>
            </a:r>
            <a:r>
              <a:rPr lang="en-AU" sz="2800" i="1"/>
              <a:t>MCMCPack</a:t>
            </a:r>
          </a:p>
          <a:p>
            <a:r>
              <a:rPr lang="en-AU" sz="2800"/>
              <a:t>Browse:</a:t>
            </a:r>
            <a:br>
              <a:rPr lang="en-AU" sz="2800"/>
            </a:br>
            <a:r>
              <a:rPr lang="en-AU" sz="2800" i="1"/>
              <a:t>http://mcmcpack.wustl.edu/files/MartinQuinnMCMCpackslides.pdf</a:t>
            </a:r>
          </a:p>
          <a:p>
            <a:r>
              <a:rPr lang="en-AU" sz="2800"/>
              <a:t>Read the documentation for </a:t>
            </a:r>
            <a:r>
              <a:rPr lang="en-AU" sz="2800" i="1"/>
              <a:t>MCMCregress</a:t>
            </a:r>
            <a:endParaRPr lang="en-AU" sz="2800"/>
          </a:p>
          <a:p>
            <a:r>
              <a:rPr lang="en-AU" sz="2800"/>
              <a:t>Run the example given in the </a:t>
            </a:r>
            <a:r>
              <a:rPr lang="en-AU" sz="2800" i="1"/>
              <a:t>MCMCregress</a:t>
            </a:r>
            <a:r>
              <a:rPr lang="en-AU" sz="2800"/>
              <a:t> documentation (see also next slide)</a:t>
            </a:r>
          </a:p>
          <a:p>
            <a:r>
              <a:rPr lang="en-AU" sz="2800"/>
              <a:t>Use this package to analyse the environmental health example.</a:t>
            </a:r>
          </a:p>
          <a:p>
            <a:pPr>
              <a:buNone/>
            </a:pPr>
            <a:endParaRPr lang="en-AU" sz="2800"/>
          </a:p>
          <a:p>
            <a:endParaRPr lang="en-AU" sz="2400"/>
          </a:p>
          <a:p>
            <a:endParaRPr lang="en-AU"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0"/>
            <a:ext cx="7772400" cy="1143000"/>
          </a:xfrm>
        </p:spPr>
        <p:txBody>
          <a:bodyPr/>
          <a:lstStyle/>
          <a:p>
            <a:r>
              <a:rPr lang="en-AU"/>
              <a:t>code for example regression</a:t>
            </a:r>
            <a:endParaRPr lang="en-AU" dirty="0"/>
          </a:p>
        </p:txBody>
      </p:sp>
      <p:sp>
        <p:nvSpPr>
          <p:cNvPr id="5" name="Content Placeholder 2"/>
          <p:cNvSpPr>
            <a:spLocks noGrp="1"/>
          </p:cNvSpPr>
          <p:nvPr>
            <p:ph idx="1"/>
          </p:nvPr>
        </p:nvSpPr>
        <p:spPr>
          <a:xfrm>
            <a:off x="533400" y="990600"/>
            <a:ext cx="8229600" cy="5486400"/>
          </a:xfrm>
        </p:spPr>
        <p:txBody>
          <a:bodyPr/>
          <a:lstStyle/>
          <a:p>
            <a:pPr>
              <a:buNone/>
            </a:pPr>
            <a:endParaRPr lang="en-AU" sz="2000"/>
          </a:p>
          <a:p>
            <a:pPr>
              <a:buNone/>
            </a:pPr>
            <a:r>
              <a:rPr lang="en-AU" sz="2400"/>
              <a:t>	library(MCMCPack)</a:t>
            </a:r>
          </a:p>
          <a:p>
            <a:pPr>
              <a:buNone/>
            </a:pPr>
            <a:endParaRPr lang="en-AU" sz="2400"/>
          </a:p>
          <a:p>
            <a:pPr>
              <a:buNone/>
            </a:pPr>
            <a:r>
              <a:rPr lang="en-AU" sz="2400"/>
              <a:t>     line &lt;- list(X = c(-2,-1,0,1,2), Y = c(1,3,3,3,5)) </a:t>
            </a:r>
          </a:p>
          <a:p>
            <a:pPr>
              <a:buNone/>
            </a:pPr>
            <a:r>
              <a:rPr lang="en-AU" sz="2400"/>
              <a:t>     line</a:t>
            </a:r>
          </a:p>
          <a:p>
            <a:pPr>
              <a:buNone/>
            </a:pPr>
            <a:r>
              <a:rPr lang="en-AU" sz="2400"/>
              <a:t>     posterior &lt;- MCMCregress(Y~X, data=line, verbose=FALSE) </a:t>
            </a:r>
          </a:p>
          <a:p>
            <a:pPr>
              <a:buNone/>
            </a:pPr>
            <a:r>
              <a:rPr lang="en-AU" sz="2400"/>
              <a:t>     posterior &lt;- MCMCregress(Y~X, data=line, verbose=TRUE)</a:t>
            </a:r>
          </a:p>
          <a:p>
            <a:pPr>
              <a:buNone/>
            </a:pPr>
            <a:r>
              <a:rPr lang="en-AU" sz="2400"/>
              <a:t>     plot(posterior) </a:t>
            </a:r>
          </a:p>
          <a:p>
            <a:pPr>
              <a:buNone/>
            </a:pPr>
            <a:r>
              <a:rPr lang="en-AU" sz="2400"/>
              <a:t>     raftery.diag(posterior) </a:t>
            </a:r>
          </a:p>
          <a:p>
            <a:pPr>
              <a:buNone/>
            </a:pPr>
            <a:r>
              <a:rPr lang="en-AU" sz="2400"/>
              <a:t>     summary(posterior) </a:t>
            </a:r>
            <a:endParaRPr lang="en-AU" sz="2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0"/>
            <a:ext cx="7772400" cy="1143000"/>
          </a:xfrm>
        </p:spPr>
        <p:txBody>
          <a:bodyPr/>
          <a:lstStyle/>
          <a:p>
            <a:r>
              <a:rPr lang="en-AU"/>
              <a:t>code for env. health model</a:t>
            </a:r>
            <a:endParaRPr lang="en-AU" dirty="0"/>
          </a:p>
        </p:txBody>
      </p:sp>
      <p:sp>
        <p:nvSpPr>
          <p:cNvPr id="5" name="Content Placeholder 2"/>
          <p:cNvSpPr>
            <a:spLocks noGrp="1"/>
          </p:cNvSpPr>
          <p:nvPr>
            <p:ph idx="1"/>
          </p:nvPr>
        </p:nvSpPr>
        <p:spPr>
          <a:xfrm>
            <a:off x="533400" y="990600"/>
            <a:ext cx="8229600" cy="5486400"/>
          </a:xfrm>
        </p:spPr>
        <p:txBody>
          <a:bodyPr/>
          <a:lstStyle/>
          <a:p>
            <a:pPr>
              <a:buNone/>
            </a:pPr>
            <a:endParaRPr lang="en-AU" sz="2000"/>
          </a:p>
          <a:p>
            <a:pPr>
              <a:buNone/>
            </a:pPr>
            <a:r>
              <a:rPr lang="en-AU" sz="2000"/>
              <a:t>     Amm&lt;- c(42,37,37,28,18,18,19,20,15,14,14,13,11,12,8,7,8,8,9,15)</a:t>
            </a:r>
          </a:p>
          <a:p>
            <a:pPr>
              <a:buNone/>
            </a:pPr>
            <a:r>
              <a:rPr lang="en-AU" sz="2000"/>
              <a:t>     Temp&lt;- c(27,27,25,24,22,23,24,24,23,18,18,17,18,19,18,18,19,19,20,20 )</a:t>
            </a:r>
          </a:p>
          <a:p>
            <a:pPr>
              <a:buNone/>
            </a:pPr>
            <a:r>
              <a:rPr lang="en-AU" sz="2000"/>
              <a:t>     Data1=list(y=Amm,X=Temp)</a:t>
            </a:r>
          </a:p>
          <a:p>
            <a:pPr>
              <a:buNone/>
            </a:pPr>
            <a:r>
              <a:rPr lang="en-AU" sz="2000"/>
              <a:t>     posterior &lt;- MCMCregress(y~X, data=Data1, verbose=FALSE) </a:t>
            </a:r>
          </a:p>
          <a:p>
            <a:pPr>
              <a:buNone/>
            </a:pPr>
            <a:r>
              <a:rPr lang="en-AU" sz="2000"/>
              <a:t>     plot(posterior) </a:t>
            </a:r>
          </a:p>
          <a:p>
            <a:pPr>
              <a:buNone/>
            </a:pPr>
            <a:r>
              <a:rPr lang="en-AU" sz="2000"/>
              <a:t>     raftery.diag(posterior) </a:t>
            </a:r>
          </a:p>
          <a:p>
            <a:pPr>
              <a:buNone/>
            </a:pPr>
            <a:r>
              <a:rPr lang="en-AU" sz="2000"/>
              <a:t>     summary(posterior) </a:t>
            </a:r>
            <a:endParaRPr lang="en-AU" sz="20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AU"/>
              <a:t>Your turn: using R (MCMCPack) for linear logistic regression</a:t>
            </a:r>
            <a:endParaRPr lang="en-AU" dirty="0"/>
          </a:p>
        </p:txBody>
      </p:sp>
      <p:sp>
        <p:nvSpPr>
          <p:cNvPr id="3" name="Content Placeholder 2"/>
          <p:cNvSpPr>
            <a:spLocks noGrp="1"/>
          </p:cNvSpPr>
          <p:nvPr>
            <p:ph idx="1"/>
          </p:nvPr>
        </p:nvSpPr>
        <p:spPr>
          <a:xfrm>
            <a:off x="685800" y="1752600"/>
            <a:ext cx="7772400" cy="4724400"/>
          </a:xfrm>
        </p:spPr>
        <p:txBody>
          <a:bodyPr/>
          <a:lstStyle/>
          <a:p>
            <a:endParaRPr lang="en-AU" sz="2800"/>
          </a:p>
          <a:p>
            <a:r>
              <a:rPr lang="en-AU" sz="2800"/>
              <a:t>Read the documentation for </a:t>
            </a:r>
            <a:r>
              <a:rPr lang="en-AU" sz="2800" i="1"/>
              <a:t>MCMClogit</a:t>
            </a:r>
          </a:p>
          <a:p>
            <a:r>
              <a:rPr lang="en-AU" sz="2800"/>
              <a:t>Run the example given in the </a:t>
            </a:r>
            <a:r>
              <a:rPr lang="en-AU" sz="2800" i="1"/>
              <a:t>MCMClogit</a:t>
            </a:r>
            <a:r>
              <a:rPr lang="en-AU" sz="2800"/>
              <a:t> documentation (see also next slide)</a:t>
            </a:r>
          </a:p>
          <a:p>
            <a:pPr>
              <a:buNone/>
            </a:pPr>
            <a:r>
              <a:rPr lang="en-AU" sz="2800">
                <a:solidFill>
                  <a:schemeClr val="accent1"/>
                </a:solidFill>
                <a:latin typeface="Comic Sans MS" pitchFamily="66" charset="0"/>
              </a:rPr>
              <a:t> 	How would you use this package to analyse the seeds example?</a:t>
            </a:r>
          </a:p>
          <a:p>
            <a:pPr>
              <a:buNone/>
            </a:pPr>
            <a:endParaRPr lang="en-AU" sz="2800"/>
          </a:p>
          <a:p>
            <a:endParaRPr lang="en-AU" sz="2400"/>
          </a:p>
          <a:p>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idx="1"/>
          </p:nvPr>
        </p:nvSpPr>
        <p:spPr>
          <a:xfrm>
            <a:off x="0" y="0"/>
            <a:ext cx="9144000" cy="6858000"/>
          </a:xfrm>
        </p:spPr>
        <p:txBody>
          <a:bodyPr/>
          <a:lstStyle/>
          <a:p>
            <a:pPr marL="0" indent="0" eaLnBrk="1" hangingPunct="1">
              <a:buNone/>
              <a:defRPr/>
            </a:pPr>
            <a:r>
              <a:rPr lang="en-US" sz="2800">
                <a:latin typeface="Tahoma" charset="0"/>
              </a:rPr>
              <a:t>An insurance company rents </a:t>
            </a:r>
          </a:p>
          <a:p>
            <a:pPr eaLnBrk="1" hangingPunct="1">
              <a:defRPr/>
            </a:pPr>
            <a:r>
              <a:rPr lang="en-US" sz="2800">
                <a:solidFill>
                  <a:srgbClr val="FFFF00"/>
                </a:solidFill>
                <a:latin typeface="Tahoma" charset="0"/>
              </a:rPr>
              <a:t>40%</a:t>
            </a:r>
            <a:r>
              <a:rPr lang="en-US" sz="2800">
                <a:latin typeface="Tahoma" charset="0"/>
              </a:rPr>
              <a:t> of the cars for its customers from </a:t>
            </a:r>
            <a:r>
              <a:rPr lang="en-US" sz="2800">
                <a:solidFill>
                  <a:srgbClr val="FFFF00"/>
                </a:solidFill>
                <a:latin typeface="Tahoma" charset="0"/>
              </a:rPr>
              <a:t>agency I </a:t>
            </a:r>
          </a:p>
          <a:p>
            <a:pPr eaLnBrk="1" hangingPunct="1">
              <a:defRPr/>
            </a:pPr>
            <a:r>
              <a:rPr lang="en-US" sz="2800">
                <a:solidFill>
                  <a:srgbClr val="FF0000"/>
                </a:solidFill>
                <a:latin typeface="Tahoma" charset="0"/>
              </a:rPr>
              <a:t>60%</a:t>
            </a:r>
            <a:r>
              <a:rPr lang="en-US" sz="2800">
                <a:latin typeface="Tahoma" charset="0"/>
              </a:rPr>
              <a:t> from </a:t>
            </a:r>
            <a:r>
              <a:rPr lang="en-US" sz="2800">
                <a:solidFill>
                  <a:srgbClr val="FF0000"/>
                </a:solidFill>
                <a:latin typeface="Tahoma" charset="0"/>
              </a:rPr>
              <a:t>agency II</a:t>
            </a:r>
          </a:p>
          <a:p>
            <a:pPr eaLnBrk="1" hangingPunct="1">
              <a:defRPr/>
            </a:pPr>
            <a:endParaRPr lang="en-US" sz="2800">
              <a:latin typeface="Tahoma" charset="0"/>
            </a:endParaRPr>
          </a:p>
          <a:p>
            <a:pPr eaLnBrk="1" hangingPunct="1">
              <a:defRPr/>
            </a:pPr>
            <a:r>
              <a:rPr lang="en-US" sz="2800">
                <a:latin typeface="Tahoma" charset="0"/>
              </a:rPr>
              <a:t>If </a:t>
            </a:r>
            <a:r>
              <a:rPr lang="en-US" sz="2800">
                <a:solidFill>
                  <a:srgbClr val="FFFF00"/>
                </a:solidFill>
                <a:latin typeface="Tahoma" charset="0"/>
              </a:rPr>
              <a:t>6% </a:t>
            </a:r>
            <a:r>
              <a:rPr lang="en-US" sz="2800">
                <a:latin typeface="Tahoma" charset="0"/>
              </a:rPr>
              <a:t>of the cars from </a:t>
            </a:r>
            <a:r>
              <a:rPr lang="en-US" sz="2800">
                <a:solidFill>
                  <a:srgbClr val="FFFF00"/>
                </a:solidFill>
                <a:latin typeface="Tahoma" charset="0"/>
              </a:rPr>
              <a:t>agency I </a:t>
            </a:r>
          </a:p>
          <a:p>
            <a:pPr eaLnBrk="1" hangingPunct="1">
              <a:defRPr/>
            </a:pPr>
            <a:r>
              <a:rPr lang="en-US" sz="2800">
                <a:latin typeface="Tahoma" charset="0"/>
              </a:rPr>
              <a:t>and </a:t>
            </a:r>
            <a:r>
              <a:rPr lang="en-US" sz="2800">
                <a:solidFill>
                  <a:srgbClr val="FF0000"/>
                </a:solidFill>
                <a:latin typeface="Tahoma" charset="0"/>
              </a:rPr>
              <a:t>5% </a:t>
            </a:r>
            <a:r>
              <a:rPr lang="en-US" sz="2800">
                <a:latin typeface="Tahoma" charset="0"/>
              </a:rPr>
              <a:t>of the cars from </a:t>
            </a:r>
            <a:r>
              <a:rPr lang="en-US" sz="2800">
                <a:solidFill>
                  <a:srgbClr val="FF0000"/>
                </a:solidFill>
                <a:latin typeface="Tahoma" charset="0"/>
              </a:rPr>
              <a:t>agency II </a:t>
            </a:r>
          </a:p>
          <a:p>
            <a:pPr marL="0" indent="0" eaLnBrk="1" hangingPunct="1">
              <a:buNone/>
              <a:defRPr/>
            </a:pPr>
            <a:r>
              <a:rPr lang="en-US" sz="2800">
                <a:latin typeface="Tahoma" charset="0"/>
              </a:rPr>
              <a:t>    break down</a:t>
            </a:r>
          </a:p>
          <a:p>
            <a:pPr marL="0" indent="0" eaLnBrk="1" hangingPunct="1">
              <a:buNone/>
              <a:defRPr/>
            </a:pPr>
            <a:r>
              <a:rPr lang="en-US" sz="2800">
                <a:latin typeface="Tahoma" charset="0"/>
              </a:rPr>
              <a:t>What is the probability that a car rented by this company breaks down?</a:t>
            </a:r>
          </a:p>
          <a:p>
            <a:pPr marL="0" indent="0" eaLnBrk="1" hangingPunct="1">
              <a:buNone/>
              <a:defRPr/>
            </a:pPr>
            <a:endParaRPr lang="en-US" sz="2800">
              <a:latin typeface="Tahoma" charset="0"/>
            </a:endParaRPr>
          </a:p>
          <a:p>
            <a:pPr eaLnBrk="1" hangingPunct="1">
              <a:buFont typeface="Wingdings" charset="0"/>
              <a:buNone/>
              <a:defRPr/>
            </a:pPr>
            <a:r>
              <a:rPr lang="en-US" sz="2400" b="1">
                <a:latin typeface="Tahoma" charset="0"/>
              </a:rPr>
              <a:t>P(car rented by insurance breaks down)</a:t>
            </a:r>
          </a:p>
          <a:p>
            <a:pPr eaLnBrk="1" hangingPunct="1">
              <a:buFont typeface="Wingdings" charset="0"/>
              <a:buNone/>
              <a:defRPr/>
            </a:pPr>
            <a:r>
              <a:rPr lang="en-US" sz="2400" b="1">
                <a:latin typeface="Tahoma" charset="0"/>
              </a:rPr>
              <a:t>			= (.4)(.06) + (.6)(.05)</a:t>
            </a:r>
          </a:p>
          <a:p>
            <a:pPr eaLnBrk="1" hangingPunct="1">
              <a:buFont typeface="Wingdings" charset="0"/>
              <a:buNone/>
              <a:defRPr/>
            </a:pPr>
            <a:r>
              <a:rPr lang="en-US" sz="2400" b="1">
                <a:latin typeface="Tahoma" charset="0"/>
              </a:rPr>
              <a:t>			= .054  = 5.4%</a:t>
            </a:r>
            <a:endParaRPr lang="en-US" sz="2400" b="1" dirty="0">
              <a:latin typeface="Tahoma" charset="0"/>
            </a:endParaRPr>
          </a:p>
        </p:txBody>
      </p:sp>
      <p:pic>
        <p:nvPicPr>
          <p:cNvPr id="33794" name="Picture 4" descr="j023645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4958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1048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0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20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209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209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2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MCMCPack example: </a:t>
            </a:r>
            <a:br>
              <a:rPr lang="en-AU"/>
            </a:br>
            <a:r>
              <a:rPr lang="en-AU"/>
              <a:t>logistic regression</a:t>
            </a:r>
            <a:endParaRPr lang="en-AU" dirty="0"/>
          </a:p>
        </p:txBody>
      </p:sp>
      <p:sp>
        <p:nvSpPr>
          <p:cNvPr id="3" name="Content Placeholder 2"/>
          <p:cNvSpPr>
            <a:spLocks noGrp="1"/>
          </p:cNvSpPr>
          <p:nvPr>
            <p:ph idx="1"/>
          </p:nvPr>
        </p:nvSpPr>
        <p:spPr>
          <a:xfrm>
            <a:off x="685800" y="2133600"/>
            <a:ext cx="7772400" cy="3962400"/>
          </a:xfrm>
        </p:spPr>
        <p:txBody>
          <a:bodyPr/>
          <a:lstStyle/>
          <a:p>
            <a:pPr>
              <a:buNone/>
            </a:pPr>
            <a:r>
              <a:rPr lang="en-AU" sz="2400"/>
              <a:t>library(MCMCPack)</a:t>
            </a:r>
          </a:p>
          <a:p>
            <a:pPr>
              <a:buNone/>
            </a:pPr>
            <a:r>
              <a:rPr lang="en-AU" sz="2400"/>
              <a:t>data(birthwt) </a:t>
            </a:r>
          </a:p>
          <a:p>
            <a:pPr>
              <a:buNone/>
            </a:pPr>
            <a:r>
              <a:rPr lang="pt-BR" sz="2400"/>
              <a:t>?MCMClogit</a:t>
            </a:r>
            <a:endParaRPr lang="en-AU" sz="2400"/>
          </a:p>
          <a:p>
            <a:pPr>
              <a:buNone/>
            </a:pPr>
            <a:r>
              <a:rPr lang="en-AU" sz="2400"/>
              <a:t>?birthwt</a:t>
            </a:r>
          </a:p>
          <a:p>
            <a:pPr>
              <a:buNone/>
            </a:pPr>
            <a:r>
              <a:rPr lang="en-AU" sz="2400"/>
              <a:t>summary(birthwt)</a:t>
            </a:r>
          </a:p>
          <a:p>
            <a:pPr>
              <a:buNone/>
            </a:pPr>
            <a:r>
              <a:rPr lang="en-AU" sz="2400"/>
              <a:t>names(birthwt)</a:t>
            </a:r>
          </a:p>
          <a:p>
            <a:pPr>
              <a:buNone/>
            </a:pPr>
            <a:r>
              <a:rPr lang="en-AU" sz="2400"/>
              <a:t>posterior &lt;- MCMClogit(low~age+as.factor(race)+smoke, data=birthwt) plot(posterior) </a:t>
            </a:r>
          </a:p>
          <a:p>
            <a:pPr>
              <a:buNone/>
            </a:pPr>
            <a:r>
              <a:rPr lang="en-AU" sz="2400"/>
              <a:t>summary(posterior) </a:t>
            </a:r>
            <a:endParaRPr lang="en-AU" sz="24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AU" sz="4000"/>
              <a:t>More modelling in R using bayesm</a:t>
            </a:r>
            <a:endParaRPr lang="en-AU" sz="4000" dirty="0"/>
          </a:p>
        </p:txBody>
      </p:sp>
      <p:sp>
        <p:nvSpPr>
          <p:cNvPr id="3" name="Content Placeholder 2"/>
          <p:cNvSpPr>
            <a:spLocks noGrp="1"/>
          </p:cNvSpPr>
          <p:nvPr>
            <p:ph idx="1"/>
          </p:nvPr>
        </p:nvSpPr>
        <p:spPr>
          <a:xfrm>
            <a:off x="381000" y="1676400"/>
            <a:ext cx="8458200" cy="4724400"/>
          </a:xfrm>
        </p:spPr>
        <p:txBody>
          <a:bodyPr/>
          <a:lstStyle/>
          <a:p>
            <a:r>
              <a:rPr lang="en-AU" sz="2800"/>
              <a:t>Bivariate normal Gibbs sampler:</a:t>
            </a:r>
          </a:p>
          <a:p>
            <a:pPr>
              <a:buNone/>
            </a:pPr>
            <a:r>
              <a:rPr lang="en-AU" sz="2800"/>
              <a:t> 	In your own time, read the documentation for </a:t>
            </a:r>
            <a:r>
              <a:rPr lang="en-AU" sz="2800">
                <a:solidFill>
                  <a:schemeClr val="tx2"/>
                </a:solidFill>
                <a:hlinkClick r:id="rId2" action="ppaction://hlinkfile"/>
              </a:rPr>
              <a:t>rbiNormGibbs</a:t>
            </a:r>
            <a:r>
              <a:rPr lang="en-AU" sz="2800"/>
              <a:t>  and run the example. </a:t>
            </a:r>
          </a:p>
          <a:p>
            <a:endParaRPr lang="en-AU" sz="2800"/>
          </a:p>
          <a:p>
            <a:r>
              <a:rPr lang="en-AU" sz="2800"/>
              <a:t>Hierarchical linear model:</a:t>
            </a:r>
          </a:p>
          <a:p>
            <a:pPr>
              <a:buNone/>
            </a:pPr>
            <a:r>
              <a:rPr lang="en-AU" sz="2800"/>
              <a:t> 	In your own time, read the documentation for </a:t>
            </a:r>
            <a:r>
              <a:rPr lang="en-AU" sz="2800">
                <a:hlinkClick r:id="rId3" action="ppaction://hlinkfile"/>
              </a:rPr>
              <a:t>rhierLinearModel</a:t>
            </a:r>
            <a:r>
              <a:rPr lang="en-AU" sz="2800"/>
              <a:t>  and run the example.</a:t>
            </a:r>
          </a:p>
          <a:p>
            <a:pPr>
              <a:buNone/>
            </a:pPr>
            <a:r>
              <a:rPr lang="en-AU" sz="2800"/>
              <a:t> 	</a:t>
            </a:r>
            <a:r>
              <a:rPr lang="en-AU" sz="2800">
                <a:solidFill>
                  <a:srgbClr val="FFC000"/>
                </a:solidFill>
                <a:latin typeface="Comic Sans MS" pitchFamily="66" charset="0"/>
                <a:cs typeface="Courier New" pitchFamily="49" charset="0"/>
              </a:rPr>
              <a:t>Would this be applicable to the Rats example? If so, how?</a:t>
            </a:r>
            <a:endParaRPr lang="en-AU" sz="2800" dirty="0">
              <a:solidFill>
                <a:srgbClr val="FFC000"/>
              </a:solidFill>
              <a:latin typeface="Comic Sans MS" pitchFamily="66" charset="0"/>
              <a:cs typeface="Courier New" pitchFamily="49"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5" name="Rectangle 2"/>
          <p:cNvSpPr>
            <a:spLocks noGrp="1" noChangeArrowheads="1"/>
          </p:cNvSpPr>
          <p:nvPr>
            <p:ph type="body" idx="1"/>
          </p:nvPr>
        </p:nvSpPr>
        <p:spPr>
          <a:xfrm>
            <a:off x="381000" y="1905000"/>
            <a:ext cx="8458200" cy="4724400"/>
          </a:xfrm>
        </p:spPr>
        <p:txBody>
          <a:bodyPr/>
          <a:lstStyle/>
          <a:p>
            <a:r>
              <a:rPr lang="en-US" sz="2800"/>
              <a:t>Using WinBUGS, run the Seeds example with and without the interaction term. </a:t>
            </a:r>
          </a:p>
          <a:p>
            <a:pPr lvl="1"/>
            <a:r>
              <a:rPr lang="en-US"/>
              <a:t>What is the difference in goodness of fit of the models as measured by the DIC? (A smaller DIC indicates a better fit.)</a:t>
            </a:r>
            <a:endParaRPr lang="en-US" dirty="0">
              <a:solidFill>
                <a:schemeClr val="accent2"/>
              </a:solidFill>
            </a:endParaRPr>
          </a:p>
        </p:txBody>
      </p:sp>
      <p:sp>
        <p:nvSpPr>
          <p:cNvPr id="937986" name="Rectangle 3"/>
          <p:cNvSpPr>
            <a:spLocks noGrp="1" noChangeArrowheads="1"/>
          </p:cNvSpPr>
          <p:nvPr>
            <p:ph type="title"/>
          </p:nvPr>
        </p:nvSpPr>
        <p:spPr>
          <a:xfrm>
            <a:off x="685800" y="304800"/>
            <a:ext cx="7772400" cy="1143000"/>
          </a:xfrm>
        </p:spPr>
        <p:txBody>
          <a:bodyPr/>
          <a:lstStyle/>
          <a:p>
            <a:r>
              <a:rPr lang="en-US"/>
              <a:t>Your turn: model assessment and comparison in WinBugs</a:t>
            </a:r>
            <a:endParaRPr lang="en-US" dirty="0"/>
          </a:p>
        </p:txBody>
      </p:sp>
      <p:sp>
        <p:nvSpPr>
          <p:cNvPr id="6" name="Text Box 4"/>
          <p:cNvSpPr txBox="1">
            <a:spLocks noChangeArrowheads="1"/>
          </p:cNvSpPr>
          <p:nvPr/>
        </p:nvSpPr>
        <p:spPr bwMode="auto">
          <a:xfrm>
            <a:off x="304800" y="4419600"/>
            <a:ext cx="8305800" cy="1015663"/>
          </a:xfrm>
          <a:prstGeom prst="rect">
            <a:avLst/>
          </a:prstGeom>
          <a:noFill/>
          <a:ln w="9525">
            <a:noFill/>
            <a:miter lim="800000"/>
            <a:headEnd/>
            <a:tailEnd/>
          </a:ln>
          <a:effectLst/>
        </p:spPr>
        <p:txBody>
          <a:bodyPr>
            <a:spAutoFit/>
          </a:bodyPr>
          <a:lstStyle/>
          <a:p>
            <a:r>
              <a:rPr lang="en-US" sz="2000" dirty="0">
                <a:latin typeface="Comic Sans MS" pitchFamily="66" charset="0"/>
              </a:rPr>
              <a:t>Run some iterations. Choose the DIC option from the ‘Inference’ menu and set DIC. Run some more iterations. Return to the DIC box. Use the ‘Total DIC’.</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5" name="Rectangle 2"/>
          <p:cNvSpPr>
            <a:spLocks noGrp="1" noChangeArrowheads="1"/>
          </p:cNvSpPr>
          <p:nvPr>
            <p:ph type="body" idx="1"/>
          </p:nvPr>
        </p:nvSpPr>
        <p:spPr>
          <a:xfrm>
            <a:off x="381000" y="1905000"/>
            <a:ext cx="8458200" cy="4724400"/>
          </a:xfrm>
        </p:spPr>
        <p:txBody>
          <a:bodyPr/>
          <a:lstStyle/>
          <a:p>
            <a:r>
              <a:rPr lang="en-US" sz="2800"/>
              <a:t>Read the documentation for the package </a:t>
            </a:r>
            <a:r>
              <a:rPr lang="en-US" sz="2800" i="1"/>
              <a:t>BayesFactor </a:t>
            </a:r>
            <a:r>
              <a:rPr lang="en-US" sz="2800"/>
              <a:t>in MCMCPack</a:t>
            </a:r>
          </a:p>
          <a:p>
            <a:r>
              <a:rPr lang="en-US" sz="2800"/>
              <a:t>Using R, run the environmental health example with the following models and compute the BF for each:</a:t>
            </a:r>
          </a:p>
          <a:p>
            <a:pPr marL="971550" lvl="1" indent="-514350">
              <a:buFont typeface="+mj-lt"/>
              <a:buAutoNum type="romanLcPeriod"/>
            </a:pPr>
            <a:r>
              <a:rPr lang="en-US" sz="2400"/>
              <a:t>y ~ X</a:t>
            </a:r>
          </a:p>
          <a:p>
            <a:pPr marL="971550" lvl="1" indent="-514350">
              <a:buFont typeface="+mj-lt"/>
              <a:buAutoNum type="romanLcPeriod"/>
            </a:pPr>
            <a:r>
              <a:rPr lang="en-US" sz="2400"/>
              <a:t>log(y) ~ X</a:t>
            </a:r>
          </a:p>
          <a:p>
            <a:pPr marL="971550" lvl="1" indent="-514350">
              <a:buFont typeface="+mj-lt"/>
              <a:buAutoNum type="romanLcPeriod"/>
            </a:pPr>
            <a:r>
              <a:rPr lang="en-US" sz="2400"/>
              <a:t>y ~ X + X</a:t>
            </a:r>
          </a:p>
          <a:p>
            <a:r>
              <a:rPr lang="en-US" sz="2800"/>
              <a:t>Based on the Bayes Factor, what model would you choose for these data?</a:t>
            </a:r>
            <a:endParaRPr lang="en-US" sz="2800" dirty="0"/>
          </a:p>
        </p:txBody>
      </p:sp>
      <p:sp>
        <p:nvSpPr>
          <p:cNvPr id="937986" name="Rectangle 3"/>
          <p:cNvSpPr>
            <a:spLocks noGrp="1" noChangeArrowheads="1"/>
          </p:cNvSpPr>
          <p:nvPr>
            <p:ph type="title"/>
          </p:nvPr>
        </p:nvSpPr>
        <p:spPr>
          <a:xfrm>
            <a:off x="685800" y="304800"/>
            <a:ext cx="7772400" cy="1143000"/>
          </a:xfrm>
        </p:spPr>
        <p:txBody>
          <a:bodyPr/>
          <a:lstStyle/>
          <a:p>
            <a:r>
              <a:rPr lang="en-US"/>
              <a:t>Your turn: model assessment and comparison in R</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 y="0"/>
            <a:ext cx="9110671" cy="990600"/>
          </a:xfrm>
        </p:spPr>
        <p:txBody>
          <a:bodyPr/>
          <a:lstStyle/>
          <a:p>
            <a:r>
              <a:rPr lang="en-AU" sz="3600"/>
              <a:t>Code for BF in the env. health example</a:t>
            </a:r>
            <a:endParaRPr lang="en-AU" sz="3600" dirty="0"/>
          </a:p>
        </p:txBody>
      </p:sp>
      <p:sp>
        <p:nvSpPr>
          <p:cNvPr id="3" name="Content Placeholder 2"/>
          <p:cNvSpPr>
            <a:spLocks noGrp="1"/>
          </p:cNvSpPr>
          <p:nvPr>
            <p:ph idx="1"/>
          </p:nvPr>
        </p:nvSpPr>
        <p:spPr>
          <a:xfrm>
            <a:off x="0" y="1066800"/>
            <a:ext cx="9144000" cy="5791200"/>
          </a:xfrm>
        </p:spPr>
        <p:txBody>
          <a:bodyPr/>
          <a:lstStyle/>
          <a:p>
            <a:pPr>
              <a:buNone/>
            </a:pPr>
            <a:r>
              <a:rPr lang="en-AU" sz="2000"/>
              <a:t>Amm&lt;- c(42,37,37,28,18,18,19,20,15,14,14,13,11,12,8,7,8,8,9,15)</a:t>
            </a:r>
          </a:p>
          <a:p>
            <a:pPr>
              <a:buNone/>
            </a:pPr>
            <a:r>
              <a:rPr lang="en-AU" sz="2000"/>
              <a:t>Temp&lt;- c(27,27,25,24,22,23,24,24,23,18,18,17,18,19,18,18,19,19,20,20 )</a:t>
            </a:r>
          </a:p>
          <a:p>
            <a:pPr>
              <a:buNone/>
            </a:pPr>
            <a:endParaRPr lang="en-AU" sz="2000"/>
          </a:p>
          <a:p>
            <a:pPr>
              <a:buNone/>
            </a:pPr>
            <a:r>
              <a:rPr lang="en-AU" sz="2000"/>
              <a:t>post1 &lt;- MCMCregress(Amm~Temp, b0=1, B0=1e-6,</a:t>
            </a:r>
          </a:p>
          <a:p>
            <a:pPr>
              <a:buNone/>
            </a:pPr>
            <a:r>
              <a:rPr lang="en-AU" sz="2000"/>
              <a:t>       marginal.likelihood="Chib95") </a:t>
            </a:r>
          </a:p>
          <a:p>
            <a:pPr>
              <a:buNone/>
            </a:pPr>
            <a:r>
              <a:rPr lang="en-AU" sz="2000"/>
              <a:t>post2 &lt;- MCMCregress(log(Amm)~Temp, b0=0, B0=1e-6, </a:t>
            </a:r>
          </a:p>
          <a:p>
            <a:pPr>
              <a:buNone/>
            </a:pPr>
            <a:r>
              <a:rPr lang="en-AU" sz="2000"/>
              <a:t>       marginal.likelihood="Chib95") </a:t>
            </a:r>
          </a:p>
          <a:p>
            <a:pPr>
              <a:buNone/>
            </a:pPr>
            <a:r>
              <a:rPr lang="en-AU" sz="2000"/>
              <a:t>Temp2 &lt;- Temp**2</a:t>
            </a:r>
          </a:p>
          <a:p>
            <a:pPr>
              <a:buNone/>
            </a:pPr>
            <a:r>
              <a:rPr lang="en-AU" sz="2000"/>
              <a:t>post3 &lt;- MCMCregress(Amm~Temp+Temp2, b0=1,  B0=1e-6,</a:t>
            </a:r>
          </a:p>
          <a:p>
            <a:pPr>
              <a:buNone/>
            </a:pPr>
            <a:r>
              <a:rPr lang="en-AU" sz="2000"/>
              <a:t>        marginal.likelihood="Chib95")      </a:t>
            </a:r>
          </a:p>
          <a:p>
            <a:pPr>
              <a:buNone/>
            </a:pPr>
            <a:endParaRPr lang="en-AU" sz="2000"/>
          </a:p>
          <a:p>
            <a:pPr>
              <a:buNone/>
            </a:pPr>
            <a:r>
              <a:rPr lang="en-AU" sz="2000"/>
              <a:t>raftery.diag(post1); raftery.diag(post2); rafter.diag(post3) </a:t>
            </a:r>
          </a:p>
          <a:p>
            <a:pPr>
              <a:buNone/>
            </a:pPr>
            <a:endParaRPr lang="en-AU" sz="2000"/>
          </a:p>
          <a:p>
            <a:pPr>
              <a:buNone/>
            </a:pPr>
            <a:r>
              <a:rPr lang="en-AU" sz="2000"/>
              <a:t>summary(post1) ; summary(post2); summary(post3)</a:t>
            </a:r>
          </a:p>
          <a:p>
            <a:pPr>
              <a:buNone/>
            </a:pPr>
            <a:r>
              <a:rPr lang="en-AU" sz="2000"/>
              <a:t>BayesFactor(post1, post2, post3)</a:t>
            </a:r>
          </a:p>
          <a:p>
            <a:pPr>
              <a:buNone/>
            </a:pPr>
            <a:endParaRPr lang="en-AU" sz="20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0" y="1651"/>
            <a:ext cx="9144000" cy="836549"/>
          </a:xfrm>
        </p:spPr>
        <p:txBody>
          <a:bodyPr/>
          <a:lstStyle/>
          <a:p>
            <a:r>
              <a:rPr lang="en-GB"/>
              <a:t>References</a:t>
            </a:r>
            <a:endParaRPr lang="en-GB" dirty="0"/>
          </a:p>
        </p:txBody>
      </p:sp>
      <p:sp>
        <p:nvSpPr>
          <p:cNvPr id="288771" name="Rectangle 3"/>
          <p:cNvSpPr>
            <a:spLocks noGrp="1" noChangeArrowheads="1"/>
          </p:cNvSpPr>
          <p:nvPr>
            <p:ph type="body" idx="1"/>
          </p:nvPr>
        </p:nvSpPr>
        <p:spPr>
          <a:xfrm>
            <a:off x="0" y="838200"/>
            <a:ext cx="9144000" cy="6019800"/>
          </a:xfrm>
        </p:spPr>
        <p:txBody>
          <a:bodyPr/>
          <a:lstStyle/>
          <a:p>
            <a:r>
              <a:rPr lang="en-GB"/>
              <a:t>C.P. </a:t>
            </a:r>
            <a:r>
              <a:rPr lang="en-GB">
                <a:solidFill>
                  <a:srgbClr val="FF5050"/>
                </a:solidFill>
              </a:rPr>
              <a:t>Robert</a:t>
            </a:r>
            <a:r>
              <a:rPr lang="en-GB"/>
              <a:t> and </a:t>
            </a:r>
            <a:r>
              <a:rPr lang="en-GB">
                <a:solidFill>
                  <a:srgbClr val="FF5050"/>
                </a:solidFill>
              </a:rPr>
              <a:t>G. Casella</a:t>
            </a:r>
            <a:endParaRPr lang="en-GB"/>
          </a:p>
          <a:p>
            <a:pPr marL="0" indent="0">
              <a:buNone/>
            </a:pPr>
            <a:r>
              <a:rPr lang="en-GB" sz="3000"/>
              <a:t>	</a:t>
            </a:r>
            <a:r>
              <a:rPr lang="en-GB" sz="3000" i="1"/>
              <a:t>Monte Carlo Statistical Methods</a:t>
            </a:r>
            <a:r>
              <a:rPr lang="en-GB" sz="3000"/>
              <a:t>, 1999</a:t>
            </a:r>
          </a:p>
          <a:p>
            <a:pPr marL="0" indent="0">
              <a:buNone/>
            </a:pPr>
            <a:r>
              <a:rPr lang="it-IT" sz="3000" b="1" i="1"/>
              <a:t>	</a:t>
            </a:r>
            <a:r>
              <a:rPr lang="it-IT" sz="3000" i="1"/>
              <a:t>Méthodes de Monte-Carlo avec R,</a:t>
            </a:r>
            <a:r>
              <a:rPr lang="it-IT" sz="3000"/>
              <a:t> 2011</a:t>
            </a:r>
          </a:p>
          <a:p>
            <a:r>
              <a:rPr lang="it-IT" sz="2800" b="1"/>
              <a:t>C.P.</a:t>
            </a:r>
            <a:r>
              <a:rPr lang="it-IT" sz="2800" b="1">
                <a:solidFill>
                  <a:srgbClr val="FF0000"/>
                </a:solidFill>
              </a:rPr>
              <a:t> Robert </a:t>
            </a:r>
            <a:r>
              <a:rPr lang="it-IT" sz="2800" b="1"/>
              <a:t>and J.M. </a:t>
            </a:r>
            <a:r>
              <a:rPr lang="it-IT" sz="2800" b="1">
                <a:solidFill>
                  <a:srgbClr val="FF0000"/>
                </a:solidFill>
              </a:rPr>
              <a:t>Marin</a:t>
            </a:r>
            <a:r>
              <a:rPr lang="it-IT" sz="2800" b="1"/>
              <a:t> </a:t>
            </a:r>
            <a:r>
              <a:rPr lang="it-IT" sz="2800" b="1" i="1"/>
              <a:t>Bayesian Core: A practical approach to computational Bayesian analysis, </a:t>
            </a:r>
            <a:r>
              <a:rPr lang="it-IT" sz="2800"/>
              <a:t>2007	</a:t>
            </a:r>
          </a:p>
          <a:p>
            <a:pPr marL="0" indent="0">
              <a:buNone/>
            </a:pPr>
            <a:endParaRPr lang="en-GB"/>
          </a:p>
          <a:p>
            <a:r>
              <a:rPr lang="en-GB"/>
              <a:t>W. R. </a:t>
            </a:r>
            <a:r>
              <a:rPr lang="en-GB">
                <a:solidFill>
                  <a:srgbClr val="FF5050"/>
                </a:solidFill>
              </a:rPr>
              <a:t>Gilks</a:t>
            </a:r>
            <a:r>
              <a:rPr lang="en-GB"/>
              <a:t> , S. </a:t>
            </a:r>
            <a:r>
              <a:rPr lang="en-GB">
                <a:solidFill>
                  <a:srgbClr val="FF5050"/>
                </a:solidFill>
              </a:rPr>
              <a:t>Richardson</a:t>
            </a:r>
            <a:r>
              <a:rPr lang="en-GB"/>
              <a:t> and D. J. </a:t>
            </a:r>
            <a:r>
              <a:rPr lang="en-GB">
                <a:solidFill>
                  <a:srgbClr val="FF5050"/>
                </a:solidFill>
              </a:rPr>
              <a:t>Spiegelhalter</a:t>
            </a:r>
            <a:r>
              <a:rPr lang="en-GB"/>
              <a:t>, </a:t>
            </a:r>
            <a:r>
              <a:rPr lang="en-GB" i="1"/>
              <a:t>Markov chain Monte Carlo in practice</a:t>
            </a:r>
            <a:r>
              <a:rPr lang="en-GB"/>
              <a:t>, 1996</a:t>
            </a:r>
          </a:p>
          <a:p>
            <a:pPr marL="0" indent="0">
              <a:buNone/>
            </a:pPr>
            <a:endParaRPr lang="en-GB"/>
          </a:p>
          <a:p>
            <a:r>
              <a:rPr lang="en-GB"/>
              <a:t>P. J.  </a:t>
            </a:r>
            <a:r>
              <a:rPr lang="en-GB">
                <a:solidFill>
                  <a:srgbClr val="FF5050"/>
                </a:solidFill>
              </a:rPr>
              <a:t>Green</a:t>
            </a:r>
            <a:r>
              <a:rPr lang="en-GB"/>
              <a:t>, </a:t>
            </a:r>
            <a:r>
              <a:rPr lang="en-GB" sz="2400" i="1"/>
              <a:t>Reversible Jump Markov-chain Monte Carlo computation and Bayesian model determination</a:t>
            </a:r>
            <a:r>
              <a:rPr lang="en-GB" sz="2400"/>
              <a:t>, Biometrika, 1995</a:t>
            </a:r>
            <a:endParaRPr lang="en-GB" sz="2400" dirty="0"/>
          </a:p>
        </p:txBody>
      </p:sp>
    </p:spTree>
    <p:extLst>
      <p:ext uri="{BB962C8B-B14F-4D97-AF65-F5344CB8AC3E}">
        <p14:creationId xmlns:p14="http://schemas.microsoft.com/office/powerpoint/2010/main" val="19802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0"/>
            <a:ext cx="9144000" cy="838200"/>
          </a:xfrm>
        </p:spPr>
        <p:txBody>
          <a:bodyPr/>
          <a:lstStyle/>
          <a:p>
            <a:pPr eaLnBrk="1" hangingPunct="1">
              <a:defRPr/>
            </a:pPr>
            <a:r>
              <a:rPr lang="en-US" b="1">
                <a:latin typeface="Tahoma" charset="0"/>
              </a:rPr>
              <a:t>Bayes Theorem</a:t>
            </a:r>
            <a:endParaRPr lang="en-US" b="1" dirty="0">
              <a:latin typeface="Tahoma" charset="0"/>
            </a:endParaRPr>
          </a:p>
        </p:txBody>
      </p:sp>
      <mc:AlternateContent xmlns:mc="http://schemas.openxmlformats.org/markup-compatibility/2006" xmlns:a14="http://schemas.microsoft.com/office/drawing/2010/main">
        <mc:Choice Requires="a14">
          <p:sp>
            <p:nvSpPr>
              <p:cNvPr id="134147" name="Rectangle 3"/>
              <p:cNvSpPr>
                <a:spLocks noGrp="1" noChangeArrowheads="1"/>
              </p:cNvSpPr>
              <p:nvPr>
                <p:ph type="body" idx="1"/>
              </p:nvPr>
            </p:nvSpPr>
            <p:spPr>
              <a:xfrm>
                <a:off x="0" y="835179"/>
                <a:ext cx="9144000" cy="6019800"/>
              </a:xfrm>
            </p:spPr>
            <p:txBody>
              <a:bodyPr/>
              <a:lstStyle/>
              <a:p>
                <a:pPr eaLnBrk="1" hangingPunct="1">
                  <a:buNone/>
                  <a:defRPr/>
                </a:pPr>
                <a:r>
                  <a:rPr lang="en-US" sz="2400" i="1" dirty="0">
                    <a:latin typeface="Tahoma" charset="0"/>
                  </a:rPr>
                  <a:t>Consider the sample space S of an experiment</a:t>
                </a:r>
              </a:p>
              <a:p>
                <a:pPr eaLnBrk="1" hangingPunct="1">
                  <a:buNone/>
                  <a:defRPr/>
                </a:pPr>
                <a:r>
                  <a:rPr lang="en-US" sz="2400" i="1" dirty="0">
                    <a:latin typeface="Tahoma" charset="0"/>
                  </a:rPr>
                  <a:t>and a partition </a:t>
                </a:r>
                <a:r>
                  <a:rPr lang="en-US" sz="2400" dirty="0">
                    <a:latin typeface="Tahoma" charset="0"/>
                  </a:rPr>
                  <a:t>{B</a:t>
                </a:r>
                <a:r>
                  <a:rPr lang="en-US" sz="2400" baseline="-25000" dirty="0">
                    <a:latin typeface="Tahoma" charset="0"/>
                  </a:rPr>
                  <a:t>1</a:t>
                </a:r>
                <a:r>
                  <a:rPr lang="en-US" sz="2400" dirty="0">
                    <a:latin typeface="Tahoma" charset="0"/>
                  </a:rPr>
                  <a:t>, B</a:t>
                </a:r>
                <a:r>
                  <a:rPr lang="en-US" sz="2400" baseline="-25000" dirty="0">
                    <a:latin typeface="Tahoma" charset="0"/>
                  </a:rPr>
                  <a:t>2</a:t>
                </a:r>
                <a:r>
                  <a:rPr lang="en-US" sz="2400" dirty="0">
                    <a:latin typeface="Tahoma" charset="0"/>
                  </a:rPr>
                  <a:t>, …, </a:t>
                </a:r>
                <a:r>
                  <a:rPr lang="en-US" sz="2400" dirty="0" err="1">
                    <a:latin typeface="Tahoma" charset="0"/>
                  </a:rPr>
                  <a:t>B</a:t>
                </a:r>
                <a:r>
                  <a:rPr lang="en-US" sz="2400" baseline="-25000" dirty="0" err="1">
                    <a:latin typeface="Tahoma" charset="0"/>
                  </a:rPr>
                  <a:t>n</a:t>
                </a:r>
                <a:r>
                  <a:rPr lang="en-US" sz="2400" dirty="0">
                    <a:latin typeface="Tahoma" charset="0"/>
                  </a:rPr>
                  <a:t>}, </a:t>
                </a:r>
              </a:p>
              <a:p>
                <a:pPr eaLnBrk="1" hangingPunct="1">
                  <a:buNone/>
                  <a:defRPr/>
                </a:pPr>
                <a:r>
                  <a:rPr lang="en-US" sz="2400" dirty="0">
                    <a:latin typeface="Tahoma" charset="0"/>
                  </a:rPr>
                  <a:t>with </a:t>
                </a:r>
                <a:r>
                  <a:rPr lang="en-US" sz="2400" i="1" dirty="0">
                    <a:latin typeface="Tahoma" charset="0"/>
                  </a:rPr>
                  <a:t>P </a:t>
                </a:r>
                <a:r>
                  <a:rPr lang="en-US" sz="2400" dirty="0">
                    <a:latin typeface="Tahoma" charset="0"/>
                  </a:rPr>
                  <a:t>(B</a:t>
                </a:r>
                <a:r>
                  <a:rPr lang="en-US" sz="2400" baseline="-25000" dirty="0">
                    <a:latin typeface="Tahoma" charset="0"/>
                  </a:rPr>
                  <a:t>i</a:t>
                </a:r>
                <a:r>
                  <a:rPr lang="en-US" sz="2400" dirty="0">
                    <a:latin typeface="Tahoma" charset="0"/>
                  </a:rPr>
                  <a:t>) &gt; 0</a:t>
                </a:r>
                <a:r>
                  <a:rPr lang="en-US" sz="2400" i="1" dirty="0">
                    <a:latin typeface="Tahoma" charset="0"/>
                  </a:rPr>
                  <a:t>, for </a:t>
                </a:r>
                <a:r>
                  <a:rPr lang="en-US" sz="2400" dirty="0" err="1">
                    <a:latin typeface="Tahoma" charset="0"/>
                  </a:rPr>
                  <a:t>i</a:t>
                </a:r>
                <a:r>
                  <a:rPr lang="en-US" sz="2400" dirty="0">
                    <a:latin typeface="Tahoma" charset="0"/>
                  </a:rPr>
                  <a:t> = 1, 2, …, n  </a:t>
                </a:r>
              </a:p>
              <a:p>
                <a:pPr eaLnBrk="1" hangingPunct="1">
                  <a:buFont typeface="Wingdings" charset="0"/>
                  <a:buNone/>
                  <a:defRPr/>
                </a:pPr>
                <a:endParaRPr lang="en-US" sz="2400" dirty="0">
                  <a:latin typeface="Tahoma" charset="0"/>
                </a:endParaRPr>
              </a:p>
              <a:p>
                <a:pPr eaLnBrk="1" hangingPunct="1">
                  <a:buFont typeface="Wingdings" charset="0"/>
                  <a:buNone/>
                  <a:defRPr/>
                </a:pPr>
                <a:endParaRPr lang="en-US" sz="2400" i="1" dirty="0">
                  <a:latin typeface="Tahoma" charset="0"/>
                </a:endParaRPr>
              </a:p>
              <a:p>
                <a:pPr eaLnBrk="1" hangingPunct="1">
                  <a:buFont typeface="Wingdings" charset="0"/>
                  <a:buNone/>
                  <a:defRPr/>
                </a:pPr>
                <a:r>
                  <a:rPr lang="en-US" sz="2400" i="1" dirty="0">
                    <a:latin typeface="Tahoma" charset="0"/>
                  </a:rPr>
                  <a:t>                                   </a:t>
                </a:r>
                <a:endParaRPr lang="en-US" sz="2400" dirty="0">
                  <a:latin typeface="Tahoma" charset="0"/>
                </a:endParaRPr>
              </a:p>
              <a:p>
                <a:pPr eaLnBrk="1" hangingPunct="1">
                  <a:buFont typeface="Wingdings" charset="0"/>
                  <a:buNone/>
                  <a:defRPr/>
                </a:pPr>
                <a:r>
                  <a:rPr lang="en-US" sz="2400" i="1" dirty="0">
                    <a:latin typeface="Tahoma" charset="0"/>
                  </a:rPr>
                  <a:t>Then, for any </a:t>
                </a:r>
                <a:r>
                  <a:rPr lang="en-US" sz="2400" i="1" dirty="0">
                    <a:solidFill>
                      <a:srgbClr val="FF5050"/>
                    </a:solidFill>
                    <a:latin typeface="Tahoma" charset="0"/>
                  </a:rPr>
                  <a:t>event </a:t>
                </a:r>
                <a:r>
                  <a:rPr lang="en-US" sz="2400" dirty="0">
                    <a:solidFill>
                      <a:srgbClr val="FF5050"/>
                    </a:solidFill>
                    <a:latin typeface="Tahoma" charset="0"/>
                  </a:rPr>
                  <a:t>A</a:t>
                </a:r>
                <a:r>
                  <a:rPr lang="en-US" sz="2400" i="1" dirty="0">
                    <a:solidFill>
                      <a:srgbClr val="FF5050"/>
                    </a:solidFill>
                    <a:latin typeface="Tahoma" charset="0"/>
                  </a:rPr>
                  <a:t> </a:t>
                </a:r>
                <a:r>
                  <a:rPr lang="en-US" sz="2400" i="1" dirty="0">
                    <a:latin typeface="Tahoma" charset="0"/>
                  </a:rPr>
                  <a:t>of  </a:t>
                </a:r>
                <a:r>
                  <a:rPr lang="en-US" sz="2400" dirty="0">
                    <a:latin typeface="Tahoma" charset="0"/>
                  </a:rPr>
                  <a:t>S, </a:t>
                </a:r>
                <a:r>
                  <a:rPr lang="en-US" sz="2400" i="1" dirty="0">
                    <a:latin typeface="Tahoma" charset="0"/>
                  </a:rPr>
                  <a:t>with P </a:t>
                </a:r>
                <a:r>
                  <a:rPr lang="en-US" sz="2400" dirty="0">
                    <a:latin typeface="Tahoma" charset="0"/>
                  </a:rPr>
                  <a:t>(A) &gt; 0</a:t>
                </a:r>
              </a:p>
              <a:p>
                <a:pPr eaLnBrk="1" hangingPunct="1">
                  <a:buFont typeface="Wingdings" charset="0"/>
                  <a:buNone/>
                  <a:defRPr/>
                </a:pPr>
                <a:r>
                  <a:rPr lang="en-US" sz="2400" dirty="0">
                    <a:latin typeface="Tahoma" charset="0"/>
                  </a:rPr>
                  <a:t>		</a:t>
                </a:r>
                <a:endParaRPr lang="en-US" sz="2400" i="1" dirty="0">
                  <a:latin typeface="Tahoma" charset="0"/>
                </a:endParaRPr>
              </a:p>
              <a:p>
                <a:pPr eaLnBrk="1" hangingPunct="1">
                  <a:buNone/>
                  <a:defRPr/>
                </a:pPr>
                <a:r>
                  <a:rPr lang="en-US" sz="2400" i="1" dirty="0">
                    <a:latin typeface="Tahoma" charset="0"/>
                  </a:rPr>
                  <a:t>P </a:t>
                </a:r>
                <a:r>
                  <a:rPr lang="en-US" sz="2400" dirty="0">
                    <a:latin typeface="Tahoma" charset="0"/>
                  </a:rPr>
                  <a:t>(B</a:t>
                </a:r>
                <a:r>
                  <a:rPr lang="en-US" sz="2400" baseline="-25000" dirty="0">
                    <a:latin typeface="Tahoma" charset="0"/>
                  </a:rPr>
                  <a:t>k</a:t>
                </a:r>
                <a:r>
                  <a:rPr lang="en-US" sz="2400" dirty="0">
                    <a:latin typeface="Tahoma" charset="0"/>
                  </a:rPr>
                  <a:t> | A)   =</a:t>
                </a:r>
                <a14:m>
                  <m:oMath xmlns:m="http://schemas.openxmlformats.org/officeDocument/2006/math">
                    <m:f>
                      <m:fPr>
                        <m:ctrlPr>
                          <a:rPr lang="it-CH" sz="2400" i="1" smtClean="0">
                            <a:latin typeface="Cambria Math" panose="02040503050406030204" pitchFamily="18" charset="0"/>
                          </a:rPr>
                        </m:ctrlPr>
                      </m:fPr>
                      <m:num>
                        <m:r>
                          <a:rPr lang="it-CH" sz="2400" i="1">
                            <a:latin typeface="Cambria Math" panose="02040503050406030204" pitchFamily="18" charset="0"/>
                          </a:rPr>
                          <m:t>𝑃</m:t>
                        </m:r>
                        <m:d>
                          <m:dPr>
                            <m:ctrlPr>
                              <a:rPr lang="it-CH" sz="2400" i="1">
                                <a:latin typeface="Cambria Math" panose="02040503050406030204" pitchFamily="18" charset="0"/>
                              </a:rPr>
                            </m:ctrlPr>
                          </m:dPr>
                          <m:e>
                            <m:r>
                              <a:rPr lang="it-CH" sz="2400" i="1">
                                <a:latin typeface="Cambria Math" panose="02040503050406030204" pitchFamily="18" charset="0"/>
                              </a:rPr>
                              <m:t>𝐴</m:t>
                            </m:r>
                          </m:e>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𝑘</m:t>
                                </m:r>
                              </m:sub>
                            </m:sSub>
                          </m:e>
                        </m:d>
                        <m:r>
                          <a:rPr lang="it-CH" sz="2400" i="1">
                            <a:latin typeface="Cambria Math" panose="02040503050406030204" pitchFamily="18" charset="0"/>
                          </a:rPr>
                          <m:t>𝑃</m:t>
                        </m:r>
                        <m:d>
                          <m:dPr>
                            <m:ctrlPr>
                              <a:rPr lang="it-CH" sz="2400" i="1">
                                <a:latin typeface="Cambria Math" panose="02040503050406030204" pitchFamily="18" charset="0"/>
                              </a:rPr>
                            </m:ctrlPr>
                          </m:dPr>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𝑘</m:t>
                                </m:r>
                              </m:sub>
                            </m:sSub>
                          </m:e>
                        </m:d>
                      </m:num>
                      <m:den>
                        <m:r>
                          <a:rPr lang="it-CH" sz="2400" i="1">
                            <a:latin typeface="Cambria Math" panose="02040503050406030204" pitchFamily="18" charset="0"/>
                          </a:rPr>
                          <m:t>𝑃</m:t>
                        </m:r>
                        <m:d>
                          <m:dPr>
                            <m:ctrlPr>
                              <a:rPr lang="it-CH" sz="2400" i="1">
                                <a:latin typeface="Cambria Math" panose="02040503050406030204" pitchFamily="18" charset="0"/>
                              </a:rPr>
                            </m:ctrlPr>
                          </m:dPr>
                          <m:e>
                            <m:r>
                              <a:rPr lang="it-CH" sz="2400" i="1">
                                <a:latin typeface="Cambria Math" panose="02040503050406030204" pitchFamily="18" charset="0"/>
                              </a:rPr>
                              <m:t>𝐴</m:t>
                            </m:r>
                          </m:e>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1</m:t>
                                </m:r>
                              </m:sub>
                            </m:sSub>
                          </m:e>
                        </m:d>
                        <m:r>
                          <a:rPr lang="it-CH" sz="2400" i="1">
                            <a:latin typeface="Cambria Math" panose="02040503050406030204" pitchFamily="18" charset="0"/>
                          </a:rPr>
                          <m:t>𝑃</m:t>
                        </m:r>
                        <m:d>
                          <m:dPr>
                            <m:ctrlPr>
                              <a:rPr lang="it-CH" sz="2400" i="1">
                                <a:latin typeface="Cambria Math" panose="02040503050406030204" pitchFamily="18" charset="0"/>
                              </a:rPr>
                            </m:ctrlPr>
                          </m:dPr>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1</m:t>
                                </m:r>
                              </m:sub>
                            </m:sSub>
                          </m:e>
                        </m:d>
                        <m:r>
                          <a:rPr lang="it-CH" sz="2400" i="1">
                            <a:latin typeface="Cambria Math" panose="02040503050406030204" pitchFamily="18" charset="0"/>
                          </a:rPr>
                          <m:t>+</m:t>
                        </m:r>
                        <m:r>
                          <a:rPr lang="it-CH" sz="2400" i="1">
                            <a:latin typeface="Cambria Math" panose="02040503050406030204" pitchFamily="18" charset="0"/>
                          </a:rPr>
                          <m:t>𝑃</m:t>
                        </m:r>
                        <m:d>
                          <m:dPr>
                            <m:ctrlPr>
                              <a:rPr lang="it-CH" sz="2400" i="1">
                                <a:latin typeface="Cambria Math" panose="02040503050406030204" pitchFamily="18" charset="0"/>
                              </a:rPr>
                            </m:ctrlPr>
                          </m:dPr>
                          <m:e>
                            <m:r>
                              <a:rPr lang="it-CH" sz="2400" i="1">
                                <a:latin typeface="Cambria Math" panose="02040503050406030204" pitchFamily="18" charset="0"/>
                              </a:rPr>
                              <m:t>𝐴</m:t>
                            </m:r>
                          </m:e>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2</m:t>
                                </m:r>
                              </m:sub>
                            </m:sSub>
                          </m:e>
                        </m:d>
                        <m:r>
                          <a:rPr lang="it-CH" sz="2400" i="1">
                            <a:latin typeface="Cambria Math" panose="02040503050406030204" pitchFamily="18" charset="0"/>
                          </a:rPr>
                          <m:t>𝑃</m:t>
                        </m:r>
                        <m:d>
                          <m:dPr>
                            <m:ctrlPr>
                              <a:rPr lang="it-CH" sz="2400" i="1">
                                <a:latin typeface="Cambria Math" panose="02040503050406030204" pitchFamily="18" charset="0"/>
                              </a:rPr>
                            </m:ctrlPr>
                          </m:dPr>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2</m:t>
                                </m:r>
                              </m:sub>
                            </m:sSub>
                          </m:e>
                        </m:d>
                        <m:r>
                          <a:rPr lang="it-CH" sz="2400" i="1">
                            <a:latin typeface="Cambria Math" panose="02040503050406030204" pitchFamily="18" charset="0"/>
                          </a:rPr>
                          <m:t>+…+</m:t>
                        </m:r>
                        <m:r>
                          <a:rPr lang="it-CH" sz="2400" i="1">
                            <a:latin typeface="Cambria Math" panose="02040503050406030204" pitchFamily="18" charset="0"/>
                          </a:rPr>
                          <m:t>𝑃</m:t>
                        </m:r>
                        <m:d>
                          <m:dPr>
                            <m:ctrlPr>
                              <a:rPr lang="it-CH" sz="2400" i="1">
                                <a:latin typeface="Cambria Math" panose="02040503050406030204" pitchFamily="18" charset="0"/>
                              </a:rPr>
                            </m:ctrlPr>
                          </m:dPr>
                          <m:e>
                            <m:r>
                              <a:rPr lang="it-CH" sz="2400" i="1">
                                <a:latin typeface="Cambria Math" panose="02040503050406030204" pitchFamily="18" charset="0"/>
                              </a:rPr>
                              <m:t>𝐴</m:t>
                            </m:r>
                          </m:e>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𝑛</m:t>
                                </m:r>
                              </m:sub>
                            </m:sSub>
                          </m:e>
                        </m:d>
                        <m:r>
                          <a:rPr lang="it-CH" sz="2400" i="1">
                            <a:latin typeface="Cambria Math" panose="02040503050406030204" pitchFamily="18" charset="0"/>
                          </a:rPr>
                          <m:t>𝑃</m:t>
                        </m:r>
                        <m:d>
                          <m:dPr>
                            <m:ctrlPr>
                              <a:rPr lang="it-CH" sz="2400" i="1">
                                <a:latin typeface="Cambria Math" panose="02040503050406030204" pitchFamily="18" charset="0"/>
                              </a:rPr>
                            </m:ctrlPr>
                          </m:dPr>
                          <m:e>
                            <m:sSub>
                              <m:sSubPr>
                                <m:ctrlPr>
                                  <a:rPr lang="it-CH" sz="2400" i="1">
                                    <a:latin typeface="Cambria Math" panose="02040503050406030204" pitchFamily="18" charset="0"/>
                                  </a:rPr>
                                </m:ctrlPr>
                              </m:sSubPr>
                              <m:e>
                                <m:r>
                                  <a:rPr lang="it-CH" sz="2400" i="1">
                                    <a:latin typeface="Cambria Math" panose="02040503050406030204" pitchFamily="18" charset="0"/>
                                  </a:rPr>
                                  <m:t>𝐵</m:t>
                                </m:r>
                              </m:e>
                              <m:sub>
                                <m:r>
                                  <a:rPr lang="it-CH" sz="2400" i="1">
                                    <a:latin typeface="Cambria Math" panose="02040503050406030204" pitchFamily="18" charset="0"/>
                                  </a:rPr>
                                  <m:t>𝑛</m:t>
                                </m:r>
                              </m:sub>
                            </m:sSub>
                          </m:e>
                        </m:d>
                      </m:den>
                    </m:f>
                  </m:oMath>
                </a14:m>
                <a:endParaRPr lang="it-CH" sz="2400" dirty="0">
                  <a:latin typeface="Tahoma" panose="020B0604030504040204" pitchFamily="34" charset="0"/>
                  <a:ea typeface="Tahoma" panose="020B0604030504040204" pitchFamily="34" charset="0"/>
                  <a:cs typeface="Tahoma" panose="020B0604030504040204" pitchFamily="34" charset="0"/>
                </a:endParaRPr>
              </a:p>
              <a:p>
                <a:pPr eaLnBrk="1" hangingPunct="1">
                  <a:buFont typeface="Wingdings" charset="0"/>
                  <a:buNone/>
                  <a:defRPr/>
                </a:pPr>
                <a:endParaRPr lang="en-US" sz="2400" dirty="0">
                  <a:latin typeface="Tahoma" charset="0"/>
                </a:endParaRPr>
              </a:p>
              <a:p>
                <a:pPr eaLnBrk="1" hangingPunct="1">
                  <a:buFont typeface="Wingdings" charset="0"/>
                  <a:buNone/>
                  <a:defRPr/>
                </a:pPr>
                <a:r>
                  <a:rPr lang="en-US" sz="2400" dirty="0">
                    <a:latin typeface="Tahoma" charset="0"/>
                  </a:rPr>
                  <a:t>P(B</a:t>
                </a:r>
                <a:r>
                  <a:rPr lang="en-US" sz="2400" baseline="-25000" dirty="0">
                    <a:latin typeface="Tahoma" charset="0"/>
                  </a:rPr>
                  <a:t>k</a:t>
                </a:r>
                <a:r>
                  <a:rPr lang="en-US" sz="2400" dirty="0">
                    <a:latin typeface="Tahoma" charset="0"/>
                  </a:rPr>
                  <a:t>) is the prior probability </a:t>
                </a:r>
              </a:p>
              <a:p>
                <a:pPr eaLnBrk="1" hangingPunct="1">
                  <a:buFont typeface="Wingdings" charset="0"/>
                  <a:buNone/>
                  <a:defRPr/>
                </a:pPr>
                <a:r>
                  <a:rPr lang="en-US" sz="2400" dirty="0">
                    <a:latin typeface="Tahoma" charset="0"/>
                  </a:rPr>
                  <a:t>P(B</a:t>
                </a:r>
                <a:r>
                  <a:rPr lang="en-US" sz="2400" baseline="-25000" dirty="0">
                    <a:latin typeface="Tahoma" charset="0"/>
                  </a:rPr>
                  <a:t>k</a:t>
                </a:r>
                <a:r>
                  <a:rPr lang="en-US" sz="2400" dirty="0">
                    <a:latin typeface="Tahoma" charset="0"/>
                  </a:rPr>
                  <a:t> | A) is the posterior probability</a:t>
                </a:r>
                <a:r>
                  <a:rPr lang="en-US" dirty="0">
                    <a:latin typeface="Tahoma" charset="0"/>
                  </a:rPr>
                  <a:t> </a:t>
                </a:r>
              </a:p>
            </p:txBody>
          </p:sp>
        </mc:Choice>
        <mc:Fallback xmlns="">
          <p:sp>
            <p:nvSpPr>
              <p:cNvPr id="134147" name="Rectangle 3"/>
              <p:cNvSpPr>
                <a:spLocks noGrp="1" noRot="1" noChangeAspect="1" noMove="1" noResize="1" noEditPoints="1" noAdjustHandles="1" noChangeArrowheads="1" noChangeShapeType="1" noTextEdit="1"/>
              </p:cNvSpPr>
              <p:nvPr>
                <p:ph type="body" idx="1"/>
              </p:nvPr>
            </p:nvSpPr>
            <p:spPr>
              <a:xfrm>
                <a:off x="0" y="835179"/>
                <a:ext cx="9144000" cy="6019800"/>
              </a:xfrm>
              <a:blipFill rotWithShape="0">
                <a:blip r:embed="rId2"/>
                <a:stretch>
                  <a:fillRect l="-1000" t="-810"/>
                </a:stretch>
              </a:blipFill>
            </p:spPr>
            <p:txBody>
              <a:bodyPr/>
              <a:lstStyle/>
              <a:p>
                <a:r>
                  <a:rPr lang="it-CH">
                    <a:noFill/>
                  </a:rPr>
                  <a:t> </a:t>
                </a:r>
              </a:p>
            </p:txBody>
          </p:sp>
        </mc:Fallback>
      </mc:AlternateContent>
      <p:sp>
        <p:nvSpPr>
          <p:cNvPr id="3481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
        <p:nvSpPr>
          <p:cNvPr id="2" name="Rettangolo 1"/>
          <p:cNvSpPr/>
          <p:nvPr/>
        </p:nvSpPr>
        <p:spPr bwMode="auto">
          <a:xfrm>
            <a:off x="4648200" y="1524000"/>
            <a:ext cx="3886200" cy="17526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1" hangingPunct="1">
              <a:buNone/>
              <a:defRPr/>
            </a:pPr>
            <a:r>
              <a:rPr lang="en-US" i="1" dirty="0">
                <a:latin typeface="Tahoma" charset="0"/>
              </a:rPr>
              <a:t>B</a:t>
            </a:r>
            <a:r>
              <a:rPr lang="en-US" i="1" baseline="-25000" dirty="0">
                <a:latin typeface="Tahoma" charset="0"/>
              </a:rPr>
              <a:t>1            </a:t>
            </a:r>
            <a:r>
              <a:rPr lang="en-US" i="1" dirty="0">
                <a:latin typeface="Tahoma" charset="0"/>
              </a:rPr>
              <a:t>B</a:t>
            </a:r>
            <a:r>
              <a:rPr lang="en-US" i="1" baseline="-25000" dirty="0">
                <a:latin typeface="Tahoma" charset="0"/>
              </a:rPr>
              <a:t>2</a:t>
            </a:r>
            <a:r>
              <a:rPr lang="en-US" i="1" dirty="0">
                <a:latin typeface="Tahoma" charset="0"/>
              </a:rPr>
              <a:t>              B</a:t>
            </a:r>
            <a:r>
              <a:rPr lang="en-US" i="1" baseline="-25000" dirty="0">
                <a:latin typeface="Tahoma" charset="0"/>
              </a:rPr>
              <a:t>3           </a:t>
            </a:r>
          </a:p>
          <a:p>
            <a:pPr eaLnBrk="1" hangingPunct="1">
              <a:buNone/>
              <a:defRPr/>
            </a:pPr>
            <a:endParaRPr lang="en-US" i="1" baseline="-25000" dirty="0">
              <a:latin typeface="Tahoma" charset="0"/>
            </a:endParaRPr>
          </a:p>
          <a:p>
            <a:pPr eaLnBrk="1" hangingPunct="1">
              <a:buNone/>
              <a:defRPr/>
            </a:pPr>
            <a:endParaRPr lang="en-US" i="1" baseline="-25000" dirty="0">
              <a:latin typeface="Tahoma" charset="0"/>
            </a:endParaRPr>
          </a:p>
          <a:p>
            <a:pPr eaLnBrk="1" hangingPunct="1">
              <a:buNone/>
              <a:defRPr/>
            </a:pPr>
            <a:endParaRPr lang="en-US" i="1" baseline="-25000" dirty="0">
              <a:latin typeface="Tahoma" charset="0"/>
            </a:endParaRPr>
          </a:p>
          <a:p>
            <a:pPr eaLnBrk="1" hangingPunct="1">
              <a:buNone/>
              <a:defRPr/>
            </a:pPr>
            <a:r>
              <a:rPr lang="en-US" i="1" baseline="-25000" dirty="0">
                <a:latin typeface="Tahoma" charset="0"/>
              </a:rPr>
              <a:t> </a:t>
            </a:r>
            <a:r>
              <a:rPr lang="en-US" i="1" dirty="0">
                <a:latin typeface="Tahoma" charset="0"/>
              </a:rPr>
              <a:t>           B</a:t>
            </a:r>
            <a:r>
              <a:rPr lang="en-US" i="1" baseline="-25000" dirty="0">
                <a:latin typeface="Tahoma" charset="0"/>
              </a:rPr>
              <a:t>4</a:t>
            </a:r>
            <a:r>
              <a:rPr lang="en-US" i="1" dirty="0">
                <a:latin typeface="Tahoma" charset="0"/>
              </a:rPr>
              <a:t>           </a:t>
            </a:r>
          </a:p>
        </p:txBody>
      </p:sp>
      <p:cxnSp>
        <p:nvCxnSpPr>
          <p:cNvPr id="4" name="Connettore 1 3"/>
          <p:cNvCxnSpPr/>
          <p:nvPr/>
        </p:nvCxnSpPr>
        <p:spPr bwMode="auto">
          <a:xfrm>
            <a:off x="5181600" y="1524000"/>
            <a:ext cx="533400" cy="1752600"/>
          </a:xfrm>
          <a:prstGeom prst="line">
            <a:avLst/>
          </a:prstGeom>
          <a:solidFill>
            <a:schemeClr val="accent1"/>
          </a:solidFill>
          <a:ln w="57150" cap="flat" cmpd="sng" algn="ctr">
            <a:solidFill>
              <a:schemeClr val="tx1"/>
            </a:solidFill>
            <a:prstDash val="solid"/>
            <a:round/>
            <a:headEnd type="none" w="sm" len="sm"/>
            <a:tailEnd type="none" w="sm" len="sm"/>
          </a:ln>
          <a:effectLst/>
        </p:spPr>
      </p:cxnSp>
      <p:cxnSp>
        <p:nvCxnSpPr>
          <p:cNvPr id="6" name="Connettore 1 5"/>
          <p:cNvCxnSpPr/>
          <p:nvPr/>
        </p:nvCxnSpPr>
        <p:spPr bwMode="auto">
          <a:xfrm flipV="1">
            <a:off x="5410200" y="1524000"/>
            <a:ext cx="1752600" cy="914400"/>
          </a:xfrm>
          <a:prstGeom prst="line">
            <a:avLst/>
          </a:prstGeom>
          <a:solidFill>
            <a:schemeClr val="accent1"/>
          </a:solidFill>
          <a:ln w="57150" cap="flat" cmpd="sng" algn="ctr">
            <a:solidFill>
              <a:schemeClr val="tx1"/>
            </a:solidFill>
            <a:prstDash val="solid"/>
            <a:round/>
            <a:headEnd type="none" w="sm" len="sm"/>
            <a:tailEnd type="none" w="sm" len="sm"/>
          </a:ln>
          <a:effectLst/>
        </p:spPr>
      </p:cxnSp>
      <p:cxnSp>
        <p:nvCxnSpPr>
          <p:cNvPr id="8" name="Connettore 1 7"/>
          <p:cNvCxnSpPr/>
          <p:nvPr/>
        </p:nvCxnSpPr>
        <p:spPr bwMode="auto">
          <a:xfrm>
            <a:off x="6477000" y="1828800"/>
            <a:ext cx="1524000" cy="1447800"/>
          </a:xfrm>
          <a:prstGeom prst="line">
            <a:avLst/>
          </a:prstGeom>
          <a:solidFill>
            <a:schemeClr val="accent1"/>
          </a:solidFill>
          <a:ln w="57150" cap="flat" cmpd="sng" algn="ctr">
            <a:solidFill>
              <a:schemeClr val="tx1"/>
            </a:solidFill>
            <a:prstDash val="solid"/>
            <a:round/>
            <a:headEnd type="none" w="sm" len="sm"/>
            <a:tailEnd type="none" w="sm" len="sm"/>
          </a:ln>
          <a:effectLst/>
        </p:spPr>
      </p:cxnSp>
      <p:sp>
        <p:nvSpPr>
          <p:cNvPr id="11" name="Ovale 10"/>
          <p:cNvSpPr/>
          <p:nvPr/>
        </p:nvSpPr>
        <p:spPr bwMode="auto">
          <a:xfrm>
            <a:off x="6324600" y="2133600"/>
            <a:ext cx="1676400" cy="990600"/>
          </a:xfrm>
          <a:prstGeom prst="ellipse">
            <a:avLst/>
          </a:prstGeom>
          <a:solidFill>
            <a:srgbClr val="00CC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it-IT" sz="2400" b="0" i="0" u="none" strike="noStrike" cap="none" normalizeH="0" baseline="0" dirty="0">
                <a:ln>
                  <a:noFill/>
                </a:ln>
                <a:solidFill>
                  <a:srgbClr val="FF5050"/>
                </a:solidFill>
                <a:effectLst/>
                <a:latin typeface="Times New Roman" pitchFamily="18" charset="0"/>
              </a:rPr>
              <a:t>A</a:t>
            </a:r>
          </a:p>
        </p:txBody>
      </p:sp>
      <p:sp>
        <p:nvSpPr>
          <p:cNvPr id="12" name="Ovale 11"/>
          <p:cNvSpPr/>
          <p:nvPr/>
        </p:nvSpPr>
        <p:spPr bwMode="auto">
          <a:xfrm>
            <a:off x="1371600" y="4764012"/>
            <a:ext cx="7620000" cy="8382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3" name="CasellaDiTesto 2"/>
          <p:cNvSpPr txBox="1"/>
          <p:nvPr/>
        </p:nvSpPr>
        <p:spPr>
          <a:xfrm>
            <a:off x="7004890" y="6088726"/>
            <a:ext cx="889987" cy="553998"/>
          </a:xfrm>
          <a:prstGeom prst="rect">
            <a:avLst/>
          </a:prstGeom>
          <a:noFill/>
        </p:spPr>
        <p:txBody>
          <a:bodyPr wrap="none" rtlCol="0">
            <a:spAutoFit/>
          </a:bodyPr>
          <a:lstStyle/>
          <a:p>
            <a:r>
              <a:rPr lang="it-IT" sz="3000" b="1" dirty="0">
                <a:solidFill>
                  <a:srgbClr val="FF0000"/>
                </a:solidFill>
              </a:rPr>
              <a:t>LTP</a:t>
            </a:r>
          </a:p>
        </p:txBody>
      </p:sp>
      <p:cxnSp>
        <p:nvCxnSpPr>
          <p:cNvPr id="7" name="Connettore 2 6"/>
          <p:cNvCxnSpPr/>
          <p:nvPr/>
        </p:nvCxnSpPr>
        <p:spPr bwMode="auto">
          <a:xfrm flipH="1" flipV="1">
            <a:off x="6705600" y="5486400"/>
            <a:ext cx="381000" cy="533400"/>
          </a:xfrm>
          <a:prstGeom prst="straightConnector1">
            <a:avLst/>
          </a:prstGeom>
          <a:solidFill>
            <a:schemeClr val="accent1"/>
          </a:solidFill>
          <a:ln w="5715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2522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14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414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414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41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41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5171" name="Rectangle 3"/>
              <p:cNvSpPr>
                <a:spLocks noGrp="1" noChangeArrowheads="1"/>
              </p:cNvSpPr>
              <p:nvPr>
                <p:ph type="body" idx="1"/>
              </p:nvPr>
            </p:nvSpPr>
            <p:spPr>
              <a:xfrm>
                <a:off x="457200" y="457200"/>
                <a:ext cx="8229600" cy="5638800"/>
              </a:xfrm>
            </p:spPr>
            <p:txBody>
              <a:bodyPr/>
              <a:lstStyle/>
              <a:p>
                <a:pPr eaLnBrk="1" hangingPunct="1">
                  <a:defRPr/>
                </a:pPr>
                <a:r>
                  <a:rPr lang="en-US" sz="2400" dirty="0">
                    <a:latin typeface="Tahoma" charset="0"/>
                  </a:rPr>
                  <a:t>Proof:</a:t>
                </a:r>
              </a:p>
              <a:p>
                <a:pPr eaLnBrk="1" hangingPunct="1">
                  <a:defRPr/>
                </a:pPr>
                <a:endParaRPr lang="en-US" sz="2000" dirty="0">
                  <a:latin typeface="Tahoma" charset="0"/>
                  <a:ea typeface="ＭＳ Ｐゴシック" charset="0"/>
                </a:endParaRPr>
              </a:p>
              <a:p>
                <a:pPr lvl="1" eaLnBrk="1" hangingPunct="1">
                  <a:defRPr/>
                </a:pPr>
                <a:r>
                  <a:rPr lang="en-US" sz="2400" dirty="0">
                    <a:latin typeface="Tahoma" charset="0"/>
                    <a:ea typeface="ＭＳ Ｐゴシック" charset="0"/>
                  </a:rPr>
                  <a:t>P(A | B) = </a:t>
                </a:r>
                <a14:m>
                  <m:oMath xmlns:m="http://schemas.openxmlformats.org/officeDocument/2006/math">
                    <m:f>
                      <m:fPr>
                        <m:ctrlPr>
                          <a:rPr lang="it-CH" i="1">
                            <a:latin typeface="Cambria Math" panose="02040503050406030204" pitchFamily="18" charset="0"/>
                          </a:rPr>
                        </m:ctrlPr>
                      </m:fPr>
                      <m:num>
                        <m:r>
                          <a:rPr lang="it-CH" i="1">
                            <a:latin typeface="Cambria Math" panose="02040503050406030204" pitchFamily="18" charset="0"/>
                          </a:rPr>
                          <m:t>𝑃</m:t>
                        </m:r>
                        <m:r>
                          <a:rPr lang="it-CH" i="1">
                            <a:latin typeface="Cambria Math" panose="02040503050406030204" pitchFamily="18" charset="0"/>
                          </a:rPr>
                          <m:t>(</m:t>
                        </m:r>
                        <m:r>
                          <a:rPr lang="it-CH" i="1">
                            <a:latin typeface="Cambria Math" panose="02040503050406030204" pitchFamily="18" charset="0"/>
                          </a:rPr>
                          <m:t>𝐴𝐵</m:t>
                        </m:r>
                        <m:r>
                          <a:rPr lang="it-CH" i="1">
                            <a:latin typeface="Cambria Math" panose="02040503050406030204" pitchFamily="18" charset="0"/>
                          </a:rPr>
                          <m:t>)</m:t>
                        </m:r>
                      </m:num>
                      <m:den>
                        <m:r>
                          <a:rPr lang="it-CH" i="1">
                            <a:latin typeface="Cambria Math" panose="02040503050406030204" pitchFamily="18" charset="0"/>
                          </a:rPr>
                          <m:t>𝑃</m:t>
                        </m:r>
                        <m:r>
                          <a:rPr lang="it-CH" i="1">
                            <a:latin typeface="Cambria Math" panose="02040503050406030204" pitchFamily="18" charset="0"/>
                          </a:rPr>
                          <m:t>(</m:t>
                        </m:r>
                        <m:r>
                          <a:rPr lang="it-CH" i="1">
                            <a:latin typeface="Cambria Math" panose="02040503050406030204" pitchFamily="18" charset="0"/>
                          </a:rPr>
                          <m:t>𝐵</m:t>
                        </m:r>
                        <m:r>
                          <a:rPr lang="it-CH" i="1">
                            <a:latin typeface="Cambria Math" panose="02040503050406030204" pitchFamily="18" charset="0"/>
                          </a:rPr>
                          <m:t>)</m:t>
                        </m:r>
                      </m:den>
                    </m:f>
                  </m:oMath>
                </a14:m>
                <a:r>
                  <a:rPr lang="en-US" sz="2400" dirty="0">
                    <a:latin typeface="Tahoma" charset="0"/>
                    <a:ea typeface="ＭＳ Ｐゴシック" charset="0"/>
                  </a:rPr>
                  <a:t>   , conditional probability</a:t>
                </a:r>
                <a:r>
                  <a:rPr lang="en-US" sz="2000" dirty="0">
                    <a:latin typeface="Tahoma" charset="0"/>
                    <a:ea typeface="ＭＳ Ｐゴシック" charset="0"/>
                  </a:rPr>
                  <a:t> </a:t>
                </a:r>
              </a:p>
              <a:p>
                <a:pPr lvl="1" eaLnBrk="1" hangingPunct="1">
                  <a:buFont typeface="Wingdings" charset="0"/>
                  <a:buNone/>
                  <a:defRPr/>
                </a:pPr>
                <a:endParaRPr lang="en-US" sz="2000" dirty="0">
                  <a:latin typeface="Tahoma" charset="0"/>
                  <a:ea typeface="ＭＳ Ｐゴシック" charset="0"/>
                </a:endParaRPr>
              </a:p>
              <a:p>
                <a:pPr lvl="1" eaLnBrk="1" hangingPunct="1">
                  <a:defRPr/>
                </a:pPr>
                <a:r>
                  <a:rPr lang="en-US" sz="2400" dirty="0">
                    <a:latin typeface="Tahoma" charset="0"/>
                    <a:ea typeface="ＭＳ Ｐゴシック" charset="0"/>
                  </a:rPr>
                  <a:t>Rearranged becomes:</a:t>
                </a:r>
              </a:p>
              <a:p>
                <a:pPr lvl="1" eaLnBrk="1" hangingPunct="1">
                  <a:defRPr/>
                </a:pPr>
                <a:r>
                  <a:rPr lang="en-US" sz="2400" i="1" dirty="0">
                    <a:latin typeface="Tahoma" charset="0"/>
                    <a:ea typeface="ＭＳ Ｐゴシック" charset="0"/>
                  </a:rPr>
                  <a:t>P </a:t>
                </a:r>
                <a:r>
                  <a:rPr lang="en-US" sz="2400" dirty="0">
                    <a:latin typeface="Tahoma" charset="0"/>
                    <a:ea typeface="ＭＳ Ｐゴシック" charset="0"/>
                  </a:rPr>
                  <a:t>(AB) = </a:t>
                </a:r>
                <a:r>
                  <a:rPr lang="en-US" sz="2400" i="1" dirty="0">
                    <a:latin typeface="Tahoma" charset="0"/>
                    <a:ea typeface="ＭＳ Ｐゴシック" charset="0"/>
                  </a:rPr>
                  <a:t>P </a:t>
                </a:r>
                <a:r>
                  <a:rPr lang="en-US" sz="2400" dirty="0">
                    <a:latin typeface="Tahoma" charset="0"/>
                    <a:ea typeface="ＭＳ Ｐゴシック" charset="0"/>
                  </a:rPr>
                  <a:t>(B) </a:t>
                </a:r>
                <a:r>
                  <a:rPr lang="en-US" sz="2400" i="1" dirty="0">
                    <a:latin typeface="Tahoma" charset="0"/>
                    <a:ea typeface="ＭＳ Ｐゴシック" charset="0"/>
                  </a:rPr>
                  <a:t>P </a:t>
                </a:r>
                <a:r>
                  <a:rPr lang="en-US" sz="2400" dirty="0">
                    <a:latin typeface="Tahoma" charset="0"/>
                    <a:ea typeface="ＭＳ Ｐゴシック" charset="0"/>
                  </a:rPr>
                  <a:t>(A | B)</a:t>
                </a:r>
              </a:p>
              <a:p>
                <a:pPr lvl="1" eaLnBrk="1" hangingPunct="1">
                  <a:defRPr/>
                </a:pPr>
                <a:r>
                  <a:rPr lang="en-US" sz="2400" i="1" dirty="0">
                    <a:latin typeface="Tahoma" charset="0"/>
                    <a:ea typeface="ＭＳ Ｐゴシック" charset="0"/>
                  </a:rPr>
                  <a:t>P </a:t>
                </a:r>
                <a:r>
                  <a:rPr lang="en-US" sz="2400" dirty="0">
                    <a:latin typeface="Tahoma" charset="0"/>
                    <a:ea typeface="ＭＳ Ｐゴシック" charset="0"/>
                  </a:rPr>
                  <a:t>(BA) = </a:t>
                </a:r>
                <a:r>
                  <a:rPr lang="en-US" sz="2400" i="1" dirty="0">
                    <a:latin typeface="Tahoma" charset="0"/>
                    <a:ea typeface="ＭＳ Ｐゴシック" charset="0"/>
                  </a:rPr>
                  <a:t>P </a:t>
                </a:r>
                <a:r>
                  <a:rPr lang="en-US" sz="2400" dirty="0">
                    <a:latin typeface="Tahoma" charset="0"/>
                    <a:ea typeface="ＭＳ Ｐゴシック" charset="0"/>
                  </a:rPr>
                  <a:t>(A) </a:t>
                </a:r>
                <a:r>
                  <a:rPr lang="en-US" sz="2400" i="1" dirty="0">
                    <a:latin typeface="Tahoma" charset="0"/>
                    <a:ea typeface="ＭＳ Ｐゴシック" charset="0"/>
                  </a:rPr>
                  <a:t>P </a:t>
                </a:r>
                <a:r>
                  <a:rPr lang="en-US" sz="2400" dirty="0">
                    <a:latin typeface="Tahoma" charset="0"/>
                    <a:ea typeface="ＭＳ Ｐゴシック" charset="0"/>
                  </a:rPr>
                  <a:t>(B | A)</a:t>
                </a:r>
              </a:p>
              <a:p>
                <a:pPr lvl="1" eaLnBrk="1" hangingPunct="1">
                  <a:defRPr/>
                </a:pPr>
                <a:endParaRPr lang="en-US" sz="2400" dirty="0">
                  <a:latin typeface="Tahoma" charset="0"/>
                  <a:ea typeface="ＭＳ Ｐゴシック" charset="0"/>
                </a:endParaRPr>
              </a:p>
              <a:p>
                <a:pPr lvl="1" eaLnBrk="1" hangingPunct="1">
                  <a:defRPr/>
                </a:pPr>
                <a:r>
                  <a:rPr lang="en-US" sz="2400" dirty="0">
                    <a:latin typeface="Tahoma" charset="0"/>
                    <a:ea typeface="ＭＳ Ｐゴシック" charset="0"/>
                  </a:rPr>
                  <a:t>Therefore </a:t>
                </a:r>
                <a:r>
                  <a:rPr lang="en-US" sz="2400" i="1" dirty="0">
                    <a:latin typeface="Tahoma" charset="0"/>
                    <a:ea typeface="ＭＳ Ｐゴシック" charset="0"/>
                  </a:rPr>
                  <a:t>P </a:t>
                </a:r>
                <a:r>
                  <a:rPr lang="en-US" sz="2400" dirty="0">
                    <a:latin typeface="Tahoma" charset="0"/>
                    <a:ea typeface="ＭＳ Ｐゴシック" charset="0"/>
                  </a:rPr>
                  <a:t>(B)</a:t>
                </a:r>
                <a:r>
                  <a:rPr lang="en-US" sz="2400" i="1" dirty="0">
                    <a:latin typeface="Tahoma" charset="0"/>
                    <a:ea typeface="ＭＳ Ｐゴシック" charset="0"/>
                  </a:rPr>
                  <a:t>P </a:t>
                </a:r>
                <a:r>
                  <a:rPr lang="en-US" sz="2400" dirty="0">
                    <a:latin typeface="Tahoma" charset="0"/>
                    <a:ea typeface="ＭＳ Ｐゴシック" charset="0"/>
                  </a:rPr>
                  <a:t>(A | B) = </a:t>
                </a:r>
                <a:r>
                  <a:rPr lang="en-US" sz="2400" i="1" dirty="0">
                    <a:latin typeface="Tahoma" charset="0"/>
                    <a:ea typeface="ＭＳ Ｐゴシック" charset="0"/>
                  </a:rPr>
                  <a:t>P </a:t>
                </a:r>
                <a:r>
                  <a:rPr lang="en-US" sz="2400" dirty="0">
                    <a:latin typeface="Tahoma" charset="0"/>
                    <a:ea typeface="ＭＳ Ｐゴシック" charset="0"/>
                  </a:rPr>
                  <a:t>(A)</a:t>
                </a:r>
                <a:r>
                  <a:rPr lang="en-US" sz="2400" i="1" dirty="0">
                    <a:latin typeface="Tahoma" charset="0"/>
                    <a:ea typeface="ＭＳ Ｐゴシック" charset="0"/>
                  </a:rPr>
                  <a:t>P </a:t>
                </a:r>
                <a:r>
                  <a:rPr lang="en-US" sz="2400" dirty="0">
                    <a:latin typeface="Tahoma" charset="0"/>
                    <a:ea typeface="ＭＳ Ｐゴシック" charset="0"/>
                  </a:rPr>
                  <a:t>(B | A)</a:t>
                </a:r>
              </a:p>
              <a:p>
                <a:pPr lvl="1" eaLnBrk="1" hangingPunct="1">
                  <a:defRPr/>
                </a:pPr>
                <a:r>
                  <a:rPr lang="en-US" sz="2400" dirty="0">
                    <a:latin typeface="Tahoma" charset="0"/>
                    <a:ea typeface="ＭＳ Ｐゴシック" charset="0"/>
                  </a:rPr>
                  <a:t>Solve for the </a:t>
                </a:r>
                <a:r>
                  <a:rPr lang="en-US" sz="2400" i="1" dirty="0">
                    <a:latin typeface="Tahoma" charset="0"/>
                    <a:ea typeface="ＭＳ Ｐゴシック" charset="0"/>
                  </a:rPr>
                  <a:t>P </a:t>
                </a:r>
                <a:r>
                  <a:rPr lang="en-US" sz="2400" dirty="0">
                    <a:latin typeface="Tahoma" charset="0"/>
                    <a:ea typeface="ＭＳ Ｐゴシック" charset="0"/>
                  </a:rPr>
                  <a:t>(B | A)</a:t>
                </a:r>
              </a:p>
              <a:p>
                <a:pPr lvl="1" eaLnBrk="1" hangingPunct="1">
                  <a:defRPr/>
                </a:pPr>
                <a:endParaRPr lang="en-US" sz="2400" dirty="0">
                  <a:latin typeface="Tahoma" charset="0"/>
                  <a:ea typeface="ＭＳ Ｐゴシック" charset="0"/>
                </a:endParaRPr>
              </a:p>
              <a:p>
                <a:pPr lvl="1" eaLnBrk="1" hangingPunct="1">
                  <a:buNone/>
                  <a:defRPr/>
                </a:pPr>
                <a:r>
                  <a:rPr lang="en-US" sz="2400" i="1" dirty="0">
                    <a:latin typeface="Tahoma" charset="0"/>
                    <a:ea typeface="ＭＳ Ｐゴシック" charset="0"/>
                  </a:rPr>
                  <a:t>P </a:t>
                </a:r>
                <a:r>
                  <a:rPr lang="en-US" sz="2400" dirty="0">
                    <a:latin typeface="Tahoma" charset="0"/>
                    <a:ea typeface="ＭＳ Ｐゴシック" charset="0"/>
                  </a:rPr>
                  <a:t>(B | A) = </a:t>
                </a:r>
                <a14:m>
                  <m:oMath xmlns:m="http://schemas.openxmlformats.org/officeDocument/2006/math">
                    <m:f>
                      <m:fPr>
                        <m:ctrlPr>
                          <a:rPr lang="it-CH" i="1">
                            <a:latin typeface="Cambria Math" panose="02040503050406030204" pitchFamily="18" charset="0"/>
                          </a:rPr>
                        </m:ctrlPr>
                      </m:fPr>
                      <m:num>
                        <m:r>
                          <a:rPr lang="it-CH" b="0" i="1" smtClean="0">
                            <a:latin typeface="Cambria Math" panose="02040503050406030204" pitchFamily="18" charset="0"/>
                          </a:rPr>
                          <m:t> </m:t>
                        </m:r>
                        <m:r>
                          <a:rPr lang="it-CH" i="1">
                            <a:latin typeface="Cambria Math" panose="02040503050406030204" pitchFamily="18" charset="0"/>
                          </a:rPr>
                          <m:t>𝑃</m:t>
                        </m:r>
                        <m:r>
                          <a:rPr lang="it-CH" i="1">
                            <a:latin typeface="Cambria Math" panose="02040503050406030204" pitchFamily="18" charset="0"/>
                          </a:rPr>
                          <m:t>(</m:t>
                        </m:r>
                        <m:r>
                          <a:rPr lang="it-CH" i="1">
                            <a:latin typeface="Cambria Math" panose="02040503050406030204" pitchFamily="18" charset="0"/>
                          </a:rPr>
                          <m:t>𝐴</m:t>
                        </m:r>
                        <m:r>
                          <a:rPr lang="it-CH" i="1">
                            <a:latin typeface="Cambria Math" panose="02040503050406030204" pitchFamily="18" charset="0"/>
                          </a:rPr>
                          <m:t>|</m:t>
                        </m:r>
                        <m:r>
                          <a:rPr lang="it-CH" i="1">
                            <a:latin typeface="Cambria Math" panose="02040503050406030204" pitchFamily="18" charset="0"/>
                          </a:rPr>
                          <m:t>𝐵</m:t>
                        </m:r>
                        <m:r>
                          <a:rPr lang="it-CH" i="1">
                            <a:latin typeface="Cambria Math" panose="02040503050406030204" pitchFamily="18" charset="0"/>
                          </a:rPr>
                          <m:t>)</m:t>
                        </m:r>
                        <m:r>
                          <a:rPr lang="it-CH" i="1">
                            <a:latin typeface="Cambria Math" panose="02040503050406030204" pitchFamily="18" charset="0"/>
                          </a:rPr>
                          <m:t>𝑃</m:t>
                        </m:r>
                        <m:r>
                          <a:rPr lang="it-CH" i="1">
                            <a:latin typeface="Cambria Math" panose="02040503050406030204" pitchFamily="18" charset="0"/>
                          </a:rPr>
                          <m:t>(</m:t>
                        </m:r>
                        <m:r>
                          <a:rPr lang="it-CH" i="1">
                            <a:latin typeface="Cambria Math" panose="02040503050406030204" pitchFamily="18" charset="0"/>
                          </a:rPr>
                          <m:t>𝐵</m:t>
                        </m:r>
                        <m:r>
                          <a:rPr lang="it-CH" i="1">
                            <a:latin typeface="Cambria Math" panose="02040503050406030204" pitchFamily="18" charset="0"/>
                          </a:rPr>
                          <m:t>)</m:t>
                        </m:r>
                      </m:num>
                      <m:den>
                        <m:r>
                          <a:rPr lang="it-CH" i="1">
                            <a:latin typeface="Cambria Math" panose="02040503050406030204" pitchFamily="18" charset="0"/>
                          </a:rPr>
                          <m:t>𝑃</m:t>
                        </m:r>
                        <m:r>
                          <a:rPr lang="it-CH" i="1">
                            <a:latin typeface="Cambria Math" panose="02040503050406030204" pitchFamily="18" charset="0"/>
                          </a:rPr>
                          <m:t>(</m:t>
                        </m:r>
                        <m:r>
                          <a:rPr lang="it-CH" i="1">
                            <a:latin typeface="Cambria Math" panose="02040503050406030204" pitchFamily="18" charset="0"/>
                          </a:rPr>
                          <m:t>𝐴</m:t>
                        </m:r>
                        <m:r>
                          <a:rPr lang="it-CH" i="1">
                            <a:latin typeface="Cambria Math" panose="02040503050406030204" pitchFamily="18" charset="0"/>
                          </a:rPr>
                          <m:t>)</m:t>
                        </m:r>
                      </m:den>
                    </m:f>
                  </m:oMath>
                </a14:m>
                <a:endParaRPr lang="it-CH" dirty="0"/>
              </a:p>
              <a:p>
                <a:pPr lvl="1" eaLnBrk="1" hangingPunct="1">
                  <a:buFont typeface="Wingdings" charset="0"/>
                  <a:buNone/>
                  <a:defRPr/>
                </a:pPr>
                <a:endParaRPr lang="en-US" sz="2400" dirty="0">
                  <a:latin typeface="Tahoma" charset="0"/>
                  <a:ea typeface="ＭＳ Ｐゴシック" charset="0"/>
                </a:endParaRPr>
              </a:p>
            </p:txBody>
          </p:sp>
        </mc:Choice>
        <mc:Fallback xmlns="">
          <p:sp>
            <p:nvSpPr>
              <p:cNvPr id="135171" name="Rectangle 3"/>
              <p:cNvSpPr>
                <a:spLocks noGrp="1" noRot="1" noChangeAspect="1" noMove="1" noResize="1" noEditPoints="1" noAdjustHandles="1" noChangeArrowheads="1" noChangeShapeType="1" noTextEdit="1"/>
              </p:cNvSpPr>
              <p:nvPr>
                <p:ph type="body" idx="1"/>
              </p:nvPr>
            </p:nvSpPr>
            <p:spPr>
              <a:xfrm>
                <a:off x="457200" y="457200"/>
                <a:ext cx="8229600" cy="5638800"/>
              </a:xfrm>
              <a:blipFill rotWithShape="0">
                <a:blip r:embed="rId2"/>
                <a:stretch>
                  <a:fillRect l="-1111" t="-865" b="-3892"/>
                </a:stretch>
              </a:blipFill>
            </p:spPr>
            <p:txBody>
              <a:bodyPr/>
              <a:lstStyle/>
              <a:p>
                <a:r>
                  <a:rPr lang="it-CH">
                    <a:noFill/>
                  </a:rPr>
                  <a:t> </a:t>
                </a:r>
              </a:p>
            </p:txBody>
          </p:sp>
        </mc:Fallback>
      </mc:AlternateContent>
      <p:sp>
        <p:nvSpPr>
          <p:cNvPr id="3584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
        <p:nvSpPr>
          <p:cNvPr id="3584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Tree>
    <p:extLst>
      <p:ext uri="{BB962C8B-B14F-4D97-AF65-F5344CB8AC3E}">
        <p14:creationId xmlns:p14="http://schemas.microsoft.com/office/powerpoint/2010/main" val="89774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6195" name="Rectangle 3"/>
              <p:cNvSpPr>
                <a:spLocks noGrp="1" noChangeArrowheads="1"/>
              </p:cNvSpPr>
              <p:nvPr>
                <p:ph type="body" idx="1"/>
              </p:nvPr>
            </p:nvSpPr>
            <p:spPr>
              <a:xfrm>
                <a:off x="457200" y="685800"/>
                <a:ext cx="8229600" cy="5410200"/>
              </a:xfrm>
            </p:spPr>
            <p:txBody>
              <a:bodyPr/>
              <a:lstStyle/>
              <a:p>
                <a:pPr eaLnBrk="1" hangingPunct="1">
                  <a:defRPr/>
                </a:pPr>
                <a:r>
                  <a:rPr lang="en-US" sz="2400" dirty="0">
                    <a:latin typeface="Tahoma" charset="0"/>
                  </a:rPr>
                  <a:t>A box contains </a:t>
                </a:r>
                <a:r>
                  <a:rPr lang="en-US" sz="2400" dirty="0">
                    <a:solidFill>
                      <a:srgbClr val="FF0000"/>
                    </a:solidFill>
                    <a:latin typeface="Tahoma" charset="0"/>
                  </a:rPr>
                  <a:t>7 red </a:t>
                </a:r>
                <a:r>
                  <a:rPr lang="en-US" sz="2400" dirty="0">
                    <a:latin typeface="Tahoma" charset="0"/>
                  </a:rPr>
                  <a:t>and </a:t>
                </a:r>
                <a:r>
                  <a:rPr lang="en-US" sz="2400" dirty="0">
                    <a:solidFill>
                      <a:srgbClr val="FFFF00"/>
                    </a:solidFill>
                    <a:latin typeface="Tahoma" charset="0"/>
                  </a:rPr>
                  <a:t>13 blue </a:t>
                </a:r>
                <a:r>
                  <a:rPr lang="en-US" sz="2400" dirty="0">
                    <a:latin typeface="Tahoma" charset="0"/>
                  </a:rPr>
                  <a:t>balls </a:t>
                </a:r>
              </a:p>
              <a:p>
                <a:pPr eaLnBrk="1" hangingPunct="1">
                  <a:defRPr/>
                </a:pPr>
                <a:r>
                  <a:rPr lang="en-US" sz="2400" dirty="0">
                    <a:latin typeface="Tahoma" charset="0"/>
                  </a:rPr>
                  <a:t>Two balls are selected at random and are discarded without their colors being seen</a:t>
                </a:r>
              </a:p>
              <a:p>
                <a:pPr eaLnBrk="1" hangingPunct="1">
                  <a:defRPr/>
                </a:pPr>
                <a:r>
                  <a:rPr lang="en-US" sz="2400" dirty="0">
                    <a:latin typeface="Tahoma" charset="0"/>
                  </a:rPr>
                  <a:t>If a third ball is drawn randomly and observed to be red, what is the probability that both of the discarded balls were blue?</a:t>
                </a:r>
              </a:p>
              <a:p>
                <a:pPr eaLnBrk="1" hangingPunct="1">
                  <a:defRPr/>
                </a:pPr>
                <a:endParaRPr lang="en-US" sz="2400" dirty="0">
                  <a:latin typeface="Tahoma" charset="0"/>
                </a:endParaRPr>
              </a:p>
              <a:p>
                <a:pPr eaLnBrk="1" hangingPunct="1">
                  <a:defRPr/>
                </a:pPr>
                <a:r>
                  <a:rPr lang="en-US" sz="2400" dirty="0">
                    <a:latin typeface="Tahoma" charset="0"/>
                  </a:rPr>
                  <a:t>Solve </a:t>
                </a:r>
                <a:r>
                  <a:rPr lang="en-US" sz="2400" i="1" dirty="0">
                    <a:latin typeface="Tahoma" charset="0"/>
                  </a:rPr>
                  <a:t>P</a:t>
                </a:r>
                <a:r>
                  <a:rPr lang="en-US" sz="2400" dirty="0">
                    <a:latin typeface="Tahoma" charset="0"/>
                  </a:rPr>
                  <a:t> (BB | R)   </a:t>
                </a:r>
              </a:p>
              <a:p>
                <a:pPr lvl="2" eaLnBrk="1" hangingPunct="1">
                  <a:buNone/>
                  <a:defRPr/>
                </a:pPr>
                <a:r>
                  <a:rPr lang="en-US" dirty="0">
                    <a:latin typeface="Tahoma" charset="0"/>
                    <a:ea typeface="ＭＳ Ｐゴシック" charset="0"/>
                  </a:rPr>
                  <a:t>= </a:t>
                </a:r>
                <a14:m>
                  <m:oMath xmlns:m="http://schemas.openxmlformats.org/officeDocument/2006/math">
                    <m:f>
                      <m:fPr>
                        <m:ctrlPr>
                          <a:rPr lang="it-CH" sz="2800" i="1">
                            <a:latin typeface="Cambria Math" panose="02040503050406030204" pitchFamily="18" charset="0"/>
                          </a:rPr>
                        </m:ctrlPr>
                      </m:fPr>
                      <m:num>
                        <m:r>
                          <a:rPr lang="it-CH" sz="2800" i="1">
                            <a:latin typeface="Cambria Math" panose="02040503050406030204" pitchFamily="18" charset="0"/>
                          </a:rPr>
                          <m:t>𝑃</m:t>
                        </m:r>
                        <m:r>
                          <a:rPr lang="it-CH" sz="2800" i="1">
                            <a:latin typeface="Cambria Math" panose="02040503050406030204" pitchFamily="18" charset="0"/>
                          </a:rPr>
                          <m:t>(</m:t>
                        </m:r>
                        <m:r>
                          <a:rPr lang="it-CH" sz="2800" i="1">
                            <a:latin typeface="Cambria Math" panose="02040503050406030204" pitchFamily="18" charset="0"/>
                          </a:rPr>
                          <m:t>𝑅</m:t>
                        </m:r>
                        <m:r>
                          <a:rPr lang="it-CH" sz="2800" i="1">
                            <a:latin typeface="Cambria Math" panose="02040503050406030204" pitchFamily="18" charset="0"/>
                          </a:rPr>
                          <m:t>|</m:t>
                        </m:r>
                        <m:r>
                          <a:rPr lang="it-CH" sz="2800" i="1">
                            <a:latin typeface="Cambria Math" panose="02040503050406030204" pitchFamily="18" charset="0"/>
                          </a:rPr>
                          <m:t>𝐵𝐵</m:t>
                        </m:r>
                        <m:r>
                          <a:rPr lang="it-CH" sz="2800" i="1">
                            <a:latin typeface="Cambria Math" panose="02040503050406030204" pitchFamily="18" charset="0"/>
                          </a:rPr>
                          <m:t>)</m:t>
                        </m:r>
                        <m:r>
                          <a:rPr lang="it-CH" sz="2800" i="1">
                            <a:latin typeface="Cambria Math" panose="02040503050406030204" pitchFamily="18" charset="0"/>
                          </a:rPr>
                          <m:t>𝑃</m:t>
                        </m:r>
                        <m:r>
                          <a:rPr lang="it-CH" sz="2800" i="1">
                            <a:latin typeface="Cambria Math" panose="02040503050406030204" pitchFamily="18" charset="0"/>
                          </a:rPr>
                          <m:t>(</m:t>
                        </m:r>
                        <m:r>
                          <a:rPr lang="it-CH" sz="2800" i="1">
                            <a:latin typeface="Cambria Math" panose="02040503050406030204" pitchFamily="18" charset="0"/>
                          </a:rPr>
                          <m:t>𝐵𝐵</m:t>
                        </m:r>
                        <m:r>
                          <a:rPr lang="it-CH" sz="2800" i="1">
                            <a:latin typeface="Cambria Math" panose="02040503050406030204" pitchFamily="18" charset="0"/>
                          </a:rPr>
                          <m:t>)</m:t>
                        </m:r>
                      </m:num>
                      <m:den>
                        <m:r>
                          <a:rPr lang="it-CH" sz="2800" i="1">
                            <a:latin typeface="Cambria Math" panose="02040503050406030204" pitchFamily="18" charset="0"/>
                          </a:rPr>
                          <m:t>𝑃</m:t>
                        </m:r>
                        <m:d>
                          <m:dPr>
                            <m:ctrlPr>
                              <a:rPr lang="it-CH" sz="2800" i="1">
                                <a:latin typeface="Cambria Math" panose="02040503050406030204" pitchFamily="18" charset="0"/>
                              </a:rPr>
                            </m:ctrlPr>
                          </m:dPr>
                          <m:e>
                            <m:r>
                              <a:rPr lang="it-CH" sz="2800" i="1">
                                <a:latin typeface="Cambria Math" panose="02040503050406030204" pitchFamily="18" charset="0"/>
                              </a:rPr>
                              <m:t>𝑅</m:t>
                            </m:r>
                          </m:e>
                          <m:e>
                            <m:r>
                              <a:rPr lang="it-CH" sz="2800" i="1">
                                <a:latin typeface="Cambria Math" panose="02040503050406030204" pitchFamily="18" charset="0"/>
                              </a:rPr>
                              <m:t>𝐵𝐵</m:t>
                            </m:r>
                          </m:e>
                        </m:d>
                        <m:r>
                          <a:rPr lang="it-CH" sz="2800" i="1">
                            <a:latin typeface="Cambria Math" panose="02040503050406030204" pitchFamily="18" charset="0"/>
                          </a:rPr>
                          <m:t>𝑃</m:t>
                        </m:r>
                        <m:d>
                          <m:dPr>
                            <m:ctrlPr>
                              <a:rPr lang="it-CH" sz="2800" i="1">
                                <a:latin typeface="Cambria Math" panose="02040503050406030204" pitchFamily="18" charset="0"/>
                              </a:rPr>
                            </m:ctrlPr>
                          </m:dPr>
                          <m:e>
                            <m:r>
                              <a:rPr lang="it-CH" sz="2800" i="1">
                                <a:latin typeface="Cambria Math" panose="02040503050406030204" pitchFamily="18" charset="0"/>
                              </a:rPr>
                              <m:t>𝐵𝐵</m:t>
                            </m:r>
                          </m:e>
                        </m:d>
                        <m:r>
                          <a:rPr lang="it-CH" sz="2800" i="1">
                            <a:latin typeface="Cambria Math" panose="02040503050406030204" pitchFamily="18" charset="0"/>
                          </a:rPr>
                          <m:t>+</m:t>
                        </m:r>
                        <m:r>
                          <a:rPr lang="it-CH" sz="2800" i="1">
                            <a:latin typeface="Cambria Math" panose="02040503050406030204" pitchFamily="18" charset="0"/>
                          </a:rPr>
                          <m:t>𝑃</m:t>
                        </m:r>
                        <m:d>
                          <m:dPr>
                            <m:ctrlPr>
                              <a:rPr lang="it-CH" sz="2800" i="1">
                                <a:latin typeface="Cambria Math" panose="02040503050406030204" pitchFamily="18" charset="0"/>
                              </a:rPr>
                            </m:ctrlPr>
                          </m:dPr>
                          <m:e>
                            <m:r>
                              <a:rPr lang="it-CH" sz="2800" i="1">
                                <a:latin typeface="Cambria Math" panose="02040503050406030204" pitchFamily="18" charset="0"/>
                              </a:rPr>
                              <m:t>𝑅</m:t>
                            </m:r>
                          </m:e>
                          <m:e>
                            <m:r>
                              <a:rPr lang="it-CH" sz="2800" i="1">
                                <a:latin typeface="Cambria Math" panose="02040503050406030204" pitchFamily="18" charset="0"/>
                              </a:rPr>
                              <m:t>𝐵𝑅</m:t>
                            </m:r>
                          </m:e>
                        </m:d>
                        <m:r>
                          <a:rPr lang="it-CH" sz="2800" i="1">
                            <a:latin typeface="Cambria Math" panose="02040503050406030204" pitchFamily="18" charset="0"/>
                          </a:rPr>
                          <m:t>𝑃</m:t>
                        </m:r>
                        <m:d>
                          <m:dPr>
                            <m:ctrlPr>
                              <a:rPr lang="it-CH" sz="2800" i="1">
                                <a:latin typeface="Cambria Math" panose="02040503050406030204" pitchFamily="18" charset="0"/>
                              </a:rPr>
                            </m:ctrlPr>
                          </m:dPr>
                          <m:e>
                            <m:r>
                              <a:rPr lang="it-CH" sz="2800" i="1">
                                <a:latin typeface="Cambria Math" panose="02040503050406030204" pitchFamily="18" charset="0"/>
                              </a:rPr>
                              <m:t>𝐵𝑅</m:t>
                            </m:r>
                          </m:e>
                        </m:d>
                        <m:r>
                          <a:rPr lang="it-CH" sz="2800" i="1">
                            <a:latin typeface="Cambria Math" panose="02040503050406030204" pitchFamily="18" charset="0"/>
                          </a:rPr>
                          <m:t>+</m:t>
                        </m:r>
                        <m:r>
                          <a:rPr lang="it-CH" sz="2800" i="1">
                            <a:latin typeface="Cambria Math" panose="02040503050406030204" pitchFamily="18" charset="0"/>
                          </a:rPr>
                          <m:t>𝑃</m:t>
                        </m:r>
                        <m:r>
                          <a:rPr lang="it-CH" sz="2800" i="1">
                            <a:latin typeface="Cambria Math" panose="02040503050406030204" pitchFamily="18" charset="0"/>
                          </a:rPr>
                          <m:t>(</m:t>
                        </m:r>
                        <m:r>
                          <a:rPr lang="it-CH" sz="2800" i="1">
                            <a:latin typeface="Cambria Math" panose="02040503050406030204" pitchFamily="18" charset="0"/>
                          </a:rPr>
                          <m:t>𝑅</m:t>
                        </m:r>
                        <m:r>
                          <a:rPr lang="it-CH" sz="2800" i="1">
                            <a:latin typeface="Cambria Math" panose="02040503050406030204" pitchFamily="18" charset="0"/>
                          </a:rPr>
                          <m:t>|</m:t>
                        </m:r>
                        <m:r>
                          <a:rPr lang="it-CH" sz="2800" i="1">
                            <a:latin typeface="Cambria Math" panose="02040503050406030204" pitchFamily="18" charset="0"/>
                          </a:rPr>
                          <m:t>𝑅𝑅</m:t>
                        </m:r>
                        <m:r>
                          <a:rPr lang="it-CH" sz="2800" i="1">
                            <a:latin typeface="Cambria Math" panose="02040503050406030204" pitchFamily="18" charset="0"/>
                          </a:rPr>
                          <m:t>)</m:t>
                        </m:r>
                        <m:r>
                          <a:rPr lang="it-CH" sz="2800" i="1">
                            <a:latin typeface="Cambria Math" panose="02040503050406030204" pitchFamily="18" charset="0"/>
                          </a:rPr>
                          <m:t>𝑃</m:t>
                        </m:r>
                        <m:r>
                          <a:rPr lang="it-CH" sz="2800" i="1">
                            <a:latin typeface="Cambria Math" panose="02040503050406030204" pitchFamily="18" charset="0"/>
                          </a:rPr>
                          <m:t>(</m:t>
                        </m:r>
                        <m:r>
                          <a:rPr lang="it-CH" sz="2800" i="1">
                            <a:latin typeface="Cambria Math" panose="02040503050406030204" pitchFamily="18" charset="0"/>
                          </a:rPr>
                          <m:t>𝑅𝑅</m:t>
                        </m:r>
                        <m:r>
                          <a:rPr lang="it-CH" sz="2800" i="1">
                            <a:latin typeface="Cambria Math" panose="02040503050406030204" pitchFamily="18" charset="0"/>
                          </a:rPr>
                          <m:t>)</m:t>
                        </m:r>
                      </m:den>
                    </m:f>
                  </m:oMath>
                </a14:m>
                <a:endParaRPr lang="en-US" sz="2400" dirty="0">
                  <a:latin typeface="Tahoma" charset="0"/>
                </a:endParaRPr>
              </a:p>
              <a:p>
                <a:pPr eaLnBrk="1" hangingPunct="1">
                  <a:buNone/>
                  <a:defRPr/>
                </a:pPr>
                <a:r>
                  <a:rPr lang="en-US" sz="2400" dirty="0">
                    <a:latin typeface="Tahoma" charset="0"/>
                  </a:rPr>
                  <a:t>		=</a:t>
                </a:r>
                <a14:m>
                  <m:oMath xmlns:m="http://schemas.openxmlformats.org/officeDocument/2006/math">
                    <m:f>
                      <m:fPr>
                        <m:ctrlPr>
                          <a:rPr lang="it-CH" sz="2400" i="1">
                            <a:latin typeface="Cambria Math" panose="02040503050406030204" pitchFamily="18" charset="0"/>
                          </a:rPr>
                        </m:ctrlPr>
                      </m:fPr>
                      <m:num>
                        <m:f>
                          <m:fPr>
                            <m:ctrlPr>
                              <a:rPr lang="it-CH" sz="2400" i="1">
                                <a:latin typeface="Cambria Math" panose="02040503050406030204" pitchFamily="18" charset="0"/>
                              </a:rPr>
                            </m:ctrlPr>
                          </m:fPr>
                          <m:num>
                            <m:r>
                              <a:rPr lang="it-CH" sz="2400" i="1">
                                <a:latin typeface="Cambria Math" panose="02040503050406030204" pitchFamily="18" charset="0"/>
                              </a:rPr>
                              <m:t>7</m:t>
                            </m:r>
                          </m:num>
                          <m:den>
                            <m:r>
                              <a:rPr lang="it-CH" sz="2400" i="1">
                                <a:latin typeface="Cambria Math" panose="02040503050406030204" pitchFamily="18" charset="0"/>
                              </a:rPr>
                              <m:t>18</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39</m:t>
                            </m:r>
                          </m:num>
                          <m:den>
                            <m:r>
                              <a:rPr lang="it-CH" sz="2400" i="1">
                                <a:latin typeface="Cambria Math" panose="02040503050406030204" pitchFamily="18" charset="0"/>
                              </a:rPr>
                              <m:t>95</m:t>
                            </m:r>
                          </m:den>
                        </m:f>
                      </m:num>
                      <m:den>
                        <m:f>
                          <m:fPr>
                            <m:ctrlPr>
                              <a:rPr lang="it-CH" sz="2400" i="1">
                                <a:latin typeface="Cambria Math" panose="02040503050406030204" pitchFamily="18" charset="0"/>
                              </a:rPr>
                            </m:ctrlPr>
                          </m:fPr>
                          <m:num>
                            <m:r>
                              <a:rPr lang="it-CH" sz="2400" i="1">
                                <a:latin typeface="Cambria Math" panose="02040503050406030204" pitchFamily="18" charset="0"/>
                              </a:rPr>
                              <m:t>7</m:t>
                            </m:r>
                          </m:num>
                          <m:den>
                            <m:r>
                              <a:rPr lang="it-CH" sz="2400" i="1">
                                <a:latin typeface="Cambria Math" panose="02040503050406030204" pitchFamily="18" charset="0"/>
                              </a:rPr>
                              <m:t>18</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39</m:t>
                            </m:r>
                          </m:num>
                          <m:den>
                            <m:r>
                              <a:rPr lang="it-CH" sz="2400" i="1">
                                <a:latin typeface="Cambria Math" panose="02040503050406030204" pitchFamily="18" charset="0"/>
                              </a:rPr>
                              <m:t>95</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6</m:t>
                            </m:r>
                          </m:num>
                          <m:den>
                            <m:r>
                              <a:rPr lang="it-CH" sz="2400" i="1">
                                <a:latin typeface="Cambria Math" panose="02040503050406030204" pitchFamily="18" charset="0"/>
                              </a:rPr>
                              <m:t>18</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91</m:t>
                            </m:r>
                          </m:num>
                          <m:den>
                            <m:r>
                              <a:rPr lang="it-CH" sz="2400" i="1">
                                <a:latin typeface="Cambria Math" panose="02040503050406030204" pitchFamily="18" charset="0"/>
                              </a:rPr>
                              <m:t>190</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5</m:t>
                            </m:r>
                          </m:num>
                          <m:den>
                            <m:r>
                              <a:rPr lang="it-CH" sz="2400" i="1">
                                <a:latin typeface="Cambria Math" panose="02040503050406030204" pitchFamily="18" charset="0"/>
                              </a:rPr>
                              <m:t>18</m:t>
                            </m:r>
                          </m:den>
                        </m:f>
                        <m:r>
                          <a:rPr lang="it-CH" sz="2400" i="1">
                            <a:latin typeface="Cambria Math" panose="02040503050406030204" pitchFamily="18" charset="0"/>
                          </a:rPr>
                          <m:t>∗</m:t>
                        </m:r>
                        <m:f>
                          <m:fPr>
                            <m:ctrlPr>
                              <a:rPr lang="it-CH" sz="2400" i="1">
                                <a:latin typeface="Cambria Math" panose="02040503050406030204" pitchFamily="18" charset="0"/>
                              </a:rPr>
                            </m:ctrlPr>
                          </m:fPr>
                          <m:num>
                            <m:r>
                              <a:rPr lang="it-CH" sz="2400" i="1">
                                <a:latin typeface="Cambria Math" panose="02040503050406030204" pitchFamily="18" charset="0"/>
                              </a:rPr>
                              <m:t>21</m:t>
                            </m:r>
                          </m:num>
                          <m:den>
                            <m:r>
                              <a:rPr lang="it-CH" sz="2400" i="1">
                                <a:latin typeface="Cambria Math" panose="02040503050406030204" pitchFamily="18" charset="0"/>
                              </a:rPr>
                              <m:t>190</m:t>
                            </m:r>
                          </m:den>
                        </m:f>
                      </m:den>
                    </m:f>
                    <m:r>
                      <a:rPr lang="it-CH" sz="2400" i="1">
                        <a:latin typeface="Cambria Math" panose="02040503050406030204" pitchFamily="18" charset="0"/>
                      </a:rPr>
                      <m:t>≈0.46</m:t>
                    </m:r>
                  </m:oMath>
                </a14:m>
                <a:endParaRPr lang="it-CH" sz="2400" dirty="0"/>
              </a:p>
              <a:p>
                <a:pPr eaLnBrk="1" hangingPunct="1">
                  <a:buFont typeface="Wingdings" charset="0"/>
                  <a:buNone/>
                  <a:defRPr/>
                </a:pPr>
                <a:r>
                  <a:rPr lang="en-US" sz="2400" dirty="0">
                    <a:latin typeface="Tahoma" charset="0"/>
                  </a:rPr>
                  <a:t> </a:t>
                </a:r>
              </a:p>
            </p:txBody>
          </p:sp>
        </mc:Choice>
        <mc:Fallback xmlns="">
          <p:sp>
            <p:nvSpPr>
              <p:cNvPr id="136195" name="Rectangle 3"/>
              <p:cNvSpPr>
                <a:spLocks noGrp="1" noRot="1" noChangeAspect="1" noMove="1" noResize="1" noEditPoints="1" noAdjustHandles="1" noChangeArrowheads="1" noChangeShapeType="1" noTextEdit="1"/>
              </p:cNvSpPr>
              <p:nvPr>
                <p:ph type="body" idx="1"/>
              </p:nvPr>
            </p:nvSpPr>
            <p:spPr>
              <a:xfrm>
                <a:off x="457200" y="685800"/>
                <a:ext cx="8229600" cy="5410200"/>
              </a:xfrm>
              <a:blipFill rotWithShape="0">
                <a:blip r:embed="rId2"/>
                <a:stretch>
                  <a:fillRect l="-1111" t="-902" r="-1630"/>
                </a:stretch>
              </a:blipFill>
            </p:spPr>
            <p:txBody>
              <a:bodyPr/>
              <a:lstStyle/>
              <a:p>
                <a:r>
                  <a:rPr lang="it-CH">
                    <a:noFill/>
                  </a:rPr>
                  <a:t> </a:t>
                </a:r>
              </a:p>
            </p:txBody>
          </p:sp>
        </mc:Fallback>
      </mc:AlternateContent>
      <p:sp>
        <p:nvSpPr>
          <p:cNvPr id="3686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
        <p:nvSpPr>
          <p:cNvPr id="3686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Tree>
    <p:extLst>
      <p:ext uri="{BB962C8B-B14F-4D97-AF65-F5344CB8AC3E}">
        <p14:creationId xmlns:p14="http://schemas.microsoft.com/office/powerpoint/2010/main" val="226186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1000" y="228600"/>
            <a:ext cx="8229600" cy="762000"/>
          </a:xfrm>
        </p:spPr>
        <p:txBody>
          <a:bodyPr/>
          <a:lstStyle/>
          <a:p>
            <a:pPr eaLnBrk="1" hangingPunct="1">
              <a:defRPr/>
            </a:pPr>
            <a:r>
              <a:rPr lang="en-US" b="1">
                <a:latin typeface="Tahoma" charset="0"/>
              </a:rPr>
              <a:t>Applications</a:t>
            </a:r>
          </a:p>
        </p:txBody>
      </p:sp>
      <mc:AlternateContent xmlns:mc="http://schemas.openxmlformats.org/markup-compatibility/2006" xmlns:a14="http://schemas.microsoft.com/office/drawing/2010/main">
        <mc:Choice Requires="a14">
          <p:sp>
            <p:nvSpPr>
              <p:cNvPr id="138243" name="Rectangle 3"/>
              <p:cNvSpPr>
                <a:spLocks noGrp="1" noChangeArrowheads="1"/>
              </p:cNvSpPr>
              <p:nvPr>
                <p:ph type="body" idx="1"/>
              </p:nvPr>
            </p:nvSpPr>
            <p:spPr>
              <a:xfrm>
                <a:off x="0" y="1066800"/>
                <a:ext cx="9144000" cy="5791200"/>
              </a:xfrm>
            </p:spPr>
            <p:txBody>
              <a:bodyPr/>
              <a:lstStyle/>
              <a:p>
                <a:pPr eaLnBrk="1" hangingPunct="1">
                  <a:defRPr/>
                </a:pPr>
                <a:r>
                  <a:rPr lang="en-US" sz="2400" dirty="0">
                    <a:solidFill>
                      <a:srgbClr val="FF5050"/>
                    </a:solidFill>
                    <a:latin typeface="Tahoma" charset="0"/>
                  </a:rPr>
                  <a:t>Diagnostic testing</a:t>
                </a:r>
              </a:p>
              <a:p>
                <a:pPr lvl="1" eaLnBrk="1" hangingPunct="1">
                  <a:defRPr/>
                </a:pPr>
                <a:r>
                  <a:rPr lang="en-US" sz="2200" dirty="0">
                    <a:latin typeface="Tahoma" charset="0"/>
                    <a:ea typeface="ＭＳ Ｐゴシック" charset="0"/>
                  </a:rPr>
                  <a:t>Tests identify if a person has a particular disease or not</a:t>
                </a:r>
              </a:p>
              <a:p>
                <a:pPr lvl="1" eaLnBrk="1" hangingPunct="1">
                  <a:defRPr/>
                </a:pPr>
                <a:r>
                  <a:rPr lang="en-US" sz="2200" dirty="0">
                    <a:latin typeface="Tahoma" charset="0"/>
                    <a:ea typeface="ＭＳ Ｐゴシック" charset="0"/>
                  </a:rPr>
                  <a:t>Tests are not always 100% correct</a:t>
                </a:r>
              </a:p>
              <a:p>
                <a:pPr lvl="1" eaLnBrk="1" hangingPunct="1">
                  <a:defRPr/>
                </a:pPr>
                <a:r>
                  <a:rPr lang="en-US" sz="2200" dirty="0">
                    <a:latin typeface="Tahoma" charset="0"/>
                    <a:ea typeface="ＭＳ Ｐゴシック" charset="0"/>
                  </a:rPr>
                  <a:t>If a person tests positive for a disease is he or she truly sick?</a:t>
                </a:r>
              </a:p>
              <a:p>
                <a:pPr lvl="1" eaLnBrk="1" hangingPunct="1">
                  <a:defRPr/>
                </a:pPr>
                <a:endParaRPr lang="en-US" sz="2200" dirty="0">
                  <a:latin typeface="Tahoma" charset="0"/>
                  <a:ea typeface="ＭＳ Ｐゴシック" charset="0"/>
                </a:endParaRPr>
              </a:p>
              <a:p>
                <a:pPr eaLnBrk="1" hangingPunct="1">
                  <a:defRPr/>
                </a:pPr>
                <a:r>
                  <a:rPr lang="en-US" sz="2200" dirty="0">
                    <a:latin typeface="Tahoma" charset="0"/>
                  </a:rPr>
                  <a:t>A cancer is found in </a:t>
                </a:r>
                <a:r>
                  <a:rPr lang="en-US" sz="2200" dirty="0">
                    <a:solidFill>
                      <a:srgbClr val="00CC00"/>
                    </a:solidFill>
                    <a:latin typeface="Tahoma" charset="0"/>
                  </a:rPr>
                  <a:t>1 in every 2000 people</a:t>
                </a:r>
                <a:r>
                  <a:rPr lang="en-US" sz="2200" dirty="0">
                    <a:latin typeface="Tahoma" charset="0"/>
                  </a:rPr>
                  <a:t>.  If a person has the disease </a:t>
                </a:r>
                <a:r>
                  <a:rPr lang="en-US" sz="2200" dirty="0" err="1">
                    <a:latin typeface="Tahoma" charset="0"/>
                  </a:rPr>
                  <a:t>w.p</a:t>
                </a:r>
                <a:r>
                  <a:rPr lang="en-US" sz="2200" dirty="0">
                    <a:latin typeface="Tahoma" charset="0"/>
                  </a:rPr>
                  <a:t>. </a:t>
                </a:r>
                <a:r>
                  <a:rPr lang="en-US" sz="2200" dirty="0">
                    <a:solidFill>
                      <a:srgbClr val="FF5050"/>
                    </a:solidFill>
                    <a:latin typeface="Tahoma" charset="0"/>
                  </a:rPr>
                  <a:t>90% </a:t>
                </a:r>
                <a:r>
                  <a:rPr lang="en-US" sz="2200" dirty="0">
                    <a:latin typeface="Tahoma" charset="0"/>
                  </a:rPr>
                  <a:t>the test will result positive.  If a person does not have the disease, the test will result in a false positive </a:t>
                </a:r>
                <a:r>
                  <a:rPr lang="en-US" sz="2200" dirty="0">
                    <a:solidFill>
                      <a:srgbClr val="FF5050"/>
                    </a:solidFill>
                    <a:latin typeface="Tahoma" charset="0"/>
                  </a:rPr>
                  <a:t>1%</a:t>
                </a:r>
                <a:r>
                  <a:rPr lang="en-US" sz="2200" dirty="0">
                    <a:latin typeface="Tahoma" charset="0"/>
                  </a:rPr>
                  <a:t> of the time.  </a:t>
                </a:r>
              </a:p>
              <a:p>
                <a:pPr eaLnBrk="1" hangingPunct="1">
                  <a:defRPr/>
                </a:pPr>
                <a:r>
                  <a:rPr lang="en-US" sz="2200" dirty="0">
                    <a:latin typeface="Tahoma" charset="0"/>
                  </a:rPr>
                  <a:t>The probability that a person with a positive test really has cancer:</a:t>
                </a:r>
              </a:p>
              <a:p>
                <a:pPr lvl="1" eaLnBrk="1" hangingPunct="1">
                  <a:buNone/>
                  <a:defRPr/>
                </a:pPr>
                <a:r>
                  <a:rPr lang="en-US" sz="2000" i="1" dirty="0">
                    <a:latin typeface="Tahoma" charset="0"/>
                    <a:ea typeface="ＭＳ Ｐゴシック" charset="0"/>
                  </a:rPr>
                  <a:t>P</a:t>
                </a:r>
                <a:r>
                  <a:rPr lang="en-US" sz="2000" dirty="0">
                    <a:latin typeface="Tahoma" charset="0"/>
                    <a:ea typeface="ＭＳ Ｐゴシック" charset="0"/>
                  </a:rPr>
                  <a:t> (Cancer | Positive Test) =</a:t>
                </a:r>
                <a:r>
                  <a:rPr lang="en-US" dirty="0">
                    <a:latin typeface="Tahoma" charset="0"/>
                    <a:ea typeface="ＭＳ Ｐゴシック" charset="0"/>
                  </a:rPr>
                  <a:t> </a:t>
                </a:r>
                <a14:m>
                  <m:oMath xmlns:m="http://schemas.openxmlformats.org/officeDocument/2006/math">
                    <m:f>
                      <m:fPr>
                        <m:ctrlPr>
                          <a:rPr lang="it-CH" i="1">
                            <a:latin typeface="Cambria Math" panose="02040503050406030204" pitchFamily="18" charset="0"/>
                          </a:rPr>
                        </m:ctrlPr>
                      </m:fPr>
                      <m:num>
                        <m:f>
                          <m:fPr>
                            <m:ctrlPr>
                              <a:rPr lang="it-CH" i="1">
                                <a:latin typeface="Cambria Math" panose="02040503050406030204" pitchFamily="18" charset="0"/>
                              </a:rPr>
                            </m:ctrlPr>
                          </m:fPr>
                          <m:num>
                            <m:r>
                              <a:rPr lang="it-CH" i="1">
                                <a:latin typeface="Cambria Math" panose="02040503050406030204" pitchFamily="18" charset="0"/>
                              </a:rPr>
                              <m:t>1</m:t>
                            </m:r>
                          </m:num>
                          <m:den>
                            <m:r>
                              <a:rPr lang="it-CH" i="1">
                                <a:latin typeface="Cambria Math" panose="02040503050406030204" pitchFamily="18" charset="0"/>
                              </a:rPr>
                              <m:t>2000</m:t>
                            </m:r>
                          </m:den>
                        </m:f>
                        <m:r>
                          <a:rPr lang="it-CH" i="1">
                            <a:latin typeface="Cambria Math" panose="02040503050406030204" pitchFamily="18" charset="0"/>
                          </a:rPr>
                          <m:t>∗0.90</m:t>
                        </m:r>
                      </m:num>
                      <m:den>
                        <m:f>
                          <m:fPr>
                            <m:ctrlPr>
                              <a:rPr lang="it-CH" i="1">
                                <a:latin typeface="Cambria Math" panose="02040503050406030204" pitchFamily="18" charset="0"/>
                              </a:rPr>
                            </m:ctrlPr>
                          </m:fPr>
                          <m:num>
                            <m:r>
                              <a:rPr lang="it-CH" i="1">
                                <a:latin typeface="Cambria Math" panose="02040503050406030204" pitchFamily="18" charset="0"/>
                              </a:rPr>
                              <m:t>1</m:t>
                            </m:r>
                          </m:num>
                          <m:den>
                            <m:r>
                              <a:rPr lang="it-CH" i="1">
                                <a:latin typeface="Cambria Math" panose="02040503050406030204" pitchFamily="18" charset="0"/>
                              </a:rPr>
                              <m:t>2000</m:t>
                            </m:r>
                          </m:den>
                        </m:f>
                        <m:r>
                          <a:rPr lang="it-CH" i="1">
                            <a:latin typeface="Cambria Math" panose="02040503050406030204" pitchFamily="18" charset="0"/>
                          </a:rPr>
                          <m:t>∗0.90+</m:t>
                        </m:r>
                        <m:f>
                          <m:fPr>
                            <m:ctrlPr>
                              <a:rPr lang="it-CH" i="1">
                                <a:latin typeface="Cambria Math" panose="02040503050406030204" pitchFamily="18" charset="0"/>
                              </a:rPr>
                            </m:ctrlPr>
                          </m:fPr>
                          <m:num>
                            <m:r>
                              <a:rPr lang="it-CH" i="1">
                                <a:latin typeface="Cambria Math" panose="02040503050406030204" pitchFamily="18" charset="0"/>
                              </a:rPr>
                              <m:t>1999</m:t>
                            </m:r>
                          </m:num>
                          <m:den>
                            <m:r>
                              <a:rPr lang="it-CH" i="1">
                                <a:latin typeface="Cambria Math" panose="02040503050406030204" pitchFamily="18" charset="0"/>
                              </a:rPr>
                              <m:t>2000</m:t>
                            </m:r>
                          </m:den>
                        </m:f>
                        <m:r>
                          <a:rPr lang="it-CH" i="1">
                            <a:latin typeface="Cambria Math" panose="02040503050406030204" pitchFamily="18" charset="0"/>
                          </a:rPr>
                          <m:t>∗0.10</m:t>
                        </m:r>
                      </m:den>
                    </m:f>
                    <m:r>
                      <a:rPr lang="it-CH" i="1">
                        <a:latin typeface="Cambria Math" panose="02040503050406030204" pitchFamily="18" charset="0"/>
                      </a:rPr>
                      <m:t>≈0.43</m:t>
                    </m:r>
                  </m:oMath>
                </a14:m>
                <a:endParaRPr lang="it-CH" dirty="0"/>
              </a:p>
              <a:p>
                <a:pPr lvl="1" eaLnBrk="1" hangingPunct="1">
                  <a:buFont typeface="Wingdings" charset="0"/>
                  <a:buNone/>
                  <a:defRPr/>
                </a:pPr>
                <a:endParaRPr lang="en-US" dirty="0">
                  <a:latin typeface="Tahoma" charset="0"/>
                  <a:ea typeface="ＭＳ Ｐゴシック" charset="0"/>
                </a:endParaRPr>
              </a:p>
            </p:txBody>
          </p:sp>
        </mc:Choice>
        <mc:Fallback xmlns="">
          <p:sp>
            <p:nvSpPr>
              <p:cNvPr id="138243" name="Rectangle 3"/>
              <p:cNvSpPr>
                <a:spLocks noGrp="1" noRot="1" noChangeAspect="1" noMove="1" noResize="1" noEditPoints="1" noAdjustHandles="1" noChangeArrowheads="1" noChangeShapeType="1" noTextEdit="1"/>
              </p:cNvSpPr>
              <p:nvPr>
                <p:ph type="body" idx="1"/>
              </p:nvPr>
            </p:nvSpPr>
            <p:spPr>
              <a:xfrm>
                <a:off x="0" y="1066800"/>
                <a:ext cx="9144000" cy="5791200"/>
              </a:xfrm>
              <a:blipFill rotWithShape="0">
                <a:blip r:embed="rId2"/>
                <a:stretch>
                  <a:fillRect l="-1000" t="-842"/>
                </a:stretch>
              </a:blipFill>
            </p:spPr>
            <p:txBody>
              <a:bodyPr/>
              <a:lstStyle/>
              <a:p>
                <a:r>
                  <a:rPr lang="it-CH">
                    <a:noFill/>
                  </a:rPr>
                  <a:t> </a:t>
                </a:r>
              </a:p>
            </p:txBody>
          </p:sp>
        </mc:Fallback>
      </mc:AlternateContent>
      <p:sp>
        <p:nvSpPr>
          <p:cNvPr id="3789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Tree>
    <p:extLst>
      <p:ext uri="{BB962C8B-B14F-4D97-AF65-F5344CB8AC3E}">
        <p14:creationId xmlns:p14="http://schemas.microsoft.com/office/powerpoint/2010/main" val="236877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10208"/>
            <a:ext cx="8839200" cy="1458008"/>
          </a:xfrm>
        </p:spPr>
        <p:txBody>
          <a:bodyPr/>
          <a:lstStyle/>
          <a:p>
            <a:pPr eaLnBrk="1" hangingPunct="1">
              <a:defRPr/>
            </a:pPr>
            <a:r>
              <a:rPr lang="en-US" sz="4000">
                <a:latin typeface="Comic Sans MS"/>
                <a:cs typeface="Comic Sans MS"/>
              </a:rPr>
              <a:t>Introduction to Bayesian </a:t>
            </a:r>
            <a:br>
              <a:rPr lang="en-US" sz="4000">
                <a:latin typeface="Comic Sans MS"/>
                <a:cs typeface="Comic Sans MS"/>
              </a:rPr>
            </a:br>
            <a:r>
              <a:rPr lang="en-US" sz="4000">
                <a:latin typeface="Comic Sans MS"/>
                <a:cs typeface="Comic Sans MS"/>
              </a:rPr>
              <a:t>Statistical Inference</a:t>
            </a:r>
            <a:endParaRPr lang="en-US" sz="4000" dirty="0">
              <a:latin typeface="Comic Sans MS"/>
              <a:cs typeface="Comic Sans MS"/>
            </a:endParaRPr>
          </a:p>
        </p:txBody>
      </p:sp>
      <p:sp>
        <p:nvSpPr>
          <p:cNvPr id="142339" name="Rectangle 3"/>
          <p:cNvSpPr>
            <a:spLocks noGrp="1" noChangeArrowheads="1"/>
          </p:cNvSpPr>
          <p:nvPr>
            <p:ph type="body" idx="1"/>
          </p:nvPr>
        </p:nvSpPr>
        <p:spPr>
          <a:xfrm>
            <a:off x="457200" y="1676400"/>
            <a:ext cx="8534400" cy="5029200"/>
          </a:xfrm>
        </p:spPr>
        <p:txBody>
          <a:bodyPr/>
          <a:lstStyle/>
          <a:p>
            <a:pPr eaLnBrk="1" hangingPunct="1">
              <a:defRPr/>
            </a:pPr>
            <a:r>
              <a:rPr lang="en-US" sz="2800">
                <a:latin typeface="Comic Sans MS"/>
                <a:cs typeface="Comic Sans MS"/>
              </a:rPr>
              <a:t>Statistical inference is used to draw conclusions from known data in samples to populations for which data is unknown</a:t>
            </a:r>
          </a:p>
          <a:p>
            <a:pPr eaLnBrk="1" hangingPunct="1">
              <a:defRPr/>
            </a:pPr>
            <a:endParaRPr lang="en-US" sz="2800">
              <a:latin typeface="Comic Sans MS"/>
              <a:cs typeface="Comic Sans MS"/>
            </a:endParaRPr>
          </a:p>
          <a:p>
            <a:pPr eaLnBrk="1" hangingPunct="1">
              <a:defRPr/>
            </a:pPr>
            <a:r>
              <a:rPr lang="en-US" sz="2800">
                <a:solidFill>
                  <a:srgbClr val="FF5050"/>
                </a:solidFill>
                <a:latin typeface="Comic Sans MS"/>
                <a:cs typeface="Comic Sans MS"/>
              </a:rPr>
              <a:t>EXAMPLE</a:t>
            </a:r>
            <a:r>
              <a:rPr lang="en-US" sz="2800">
                <a:latin typeface="Comic Sans MS"/>
                <a:cs typeface="Comic Sans MS"/>
              </a:rPr>
              <a:t>: Find the probability that an African man</a:t>
            </a:r>
            <a:r>
              <a:rPr lang="ja-JP" altLang="en-US" sz="2800">
                <a:latin typeface="Comic Sans MS"/>
                <a:cs typeface="Comic Sans MS"/>
              </a:rPr>
              <a:t>’</a:t>
            </a:r>
            <a:r>
              <a:rPr lang="en-US" sz="2800">
                <a:latin typeface="Comic Sans MS"/>
                <a:cs typeface="Comic Sans MS"/>
              </a:rPr>
              <a:t>s height is over 1.75 meters</a:t>
            </a:r>
          </a:p>
          <a:p>
            <a:pPr eaLnBrk="1" hangingPunct="1">
              <a:defRPr/>
            </a:pPr>
            <a:endParaRPr lang="en-US" sz="2800">
              <a:latin typeface="Tahoma" charset="0"/>
            </a:endParaRPr>
          </a:p>
          <a:p>
            <a:pPr eaLnBrk="1" hangingPunct="1">
              <a:defRPr/>
            </a:pPr>
            <a:endParaRPr lang="en-US" sz="2800" dirty="0">
              <a:latin typeface="Tahoma" charset="0"/>
            </a:endParaRPr>
          </a:p>
        </p:txBody>
      </p:sp>
    </p:spTree>
    <p:extLst>
      <p:ext uri="{BB962C8B-B14F-4D97-AF65-F5344CB8AC3E}">
        <p14:creationId xmlns:p14="http://schemas.microsoft.com/office/powerpoint/2010/main" val="199412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0" y="0"/>
            <a:ext cx="9144000" cy="6858000"/>
          </a:xfrm>
        </p:spPr>
        <p:txBody>
          <a:bodyPr/>
          <a:lstStyle/>
          <a:p>
            <a:pPr eaLnBrk="1" hangingPunct="1">
              <a:defRPr/>
            </a:pPr>
            <a:r>
              <a:rPr lang="en-US">
                <a:latin typeface="Comic Sans MS"/>
                <a:cs typeface="Comic Sans MS"/>
              </a:rPr>
              <a:t>If we have no info about this man, the probability is based on the proportion of Africans taller than 1.75 meters</a:t>
            </a:r>
          </a:p>
          <a:p>
            <a:pPr lvl="1" eaLnBrk="1" hangingPunct="1">
              <a:defRPr/>
            </a:pPr>
            <a:r>
              <a:rPr lang="en-US">
                <a:solidFill>
                  <a:srgbClr val="FFFF00"/>
                </a:solidFill>
                <a:latin typeface="Comic Sans MS"/>
                <a:ea typeface="ＭＳ Ｐゴシック" charset="0"/>
                <a:cs typeface="Comic Sans MS"/>
              </a:rPr>
              <a:t>Frequentist approach</a:t>
            </a:r>
          </a:p>
          <a:p>
            <a:pPr lvl="1" eaLnBrk="1" hangingPunct="1">
              <a:defRPr/>
            </a:pPr>
            <a:endParaRPr lang="en-US">
              <a:solidFill>
                <a:srgbClr val="FFFF00"/>
              </a:solidFill>
              <a:latin typeface="Comic Sans MS"/>
              <a:ea typeface="ＭＳ Ｐゴシック" charset="0"/>
              <a:cs typeface="Comic Sans MS"/>
            </a:endParaRPr>
          </a:p>
          <a:p>
            <a:pPr eaLnBrk="1" hangingPunct="1">
              <a:defRPr/>
            </a:pPr>
            <a:r>
              <a:rPr lang="en-US">
                <a:latin typeface="Comic Sans MS"/>
                <a:cs typeface="Comic Sans MS"/>
              </a:rPr>
              <a:t>However, if we have prior knowledge about the man, it must be factored into the probability</a:t>
            </a:r>
          </a:p>
          <a:p>
            <a:pPr lvl="1" eaLnBrk="1" hangingPunct="1">
              <a:defRPr/>
            </a:pPr>
            <a:r>
              <a:rPr lang="en-US">
                <a:latin typeface="Comic Sans MS"/>
                <a:ea typeface="ＭＳ Ｐゴシック" charset="0"/>
                <a:cs typeface="Comic Sans MS"/>
              </a:rPr>
              <a:t>If he plays basketball, the probability will be larger than population proportion</a:t>
            </a:r>
          </a:p>
          <a:p>
            <a:pPr lvl="1" eaLnBrk="1" hangingPunct="1">
              <a:defRPr/>
            </a:pPr>
            <a:r>
              <a:rPr lang="en-US">
                <a:solidFill>
                  <a:srgbClr val="FFFF00"/>
                </a:solidFill>
                <a:latin typeface="Comic Sans MS"/>
                <a:ea typeface="ＭＳ Ｐゴシック" charset="0"/>
                <a:cs typeface="Comic Sans MS"/>
              </a:rPr>
              <a:t>Bayesian approach</a:t>
            </a:r>
            <a:endParaRPr lang="en-US" dirty="0">
              <a:solidFill>
                <a:srgbClr val="FFFF00"/>
              </a:solidFill>
              <a:latin typeface="Comic Sans MS"/>
              <a:ea typeface="ＭＳ Ｐゴシック" charset="0"/>
              <a:cs typeface="Comic Sans MS"/>
            </a:endParaRPr>
          </a:p>
        </p:txBody>
      </p:sp>
    </p:spTree>
    <p:extLst>
      <p:ext uri="{BB962C8B-B14F-4D97-AF65-F5344CB8AC3E}">
        <p14:creationId xmlns:p14="http://schemas.microsoft.com/office/powerpoint/2010/main" val="100616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43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78" y="0"/>
            <a:ext cx="9162778" cy="914400"/>
          </a:xfrm>
        </p:spPr>
        <p:txBody>
          <a:bodyPr/>
          <a:lstStyle/>
          <a:p>
            <a:r>
              <a:rPr lang="en-US">
                <a:latin typeface="Comic Sans MS"/>
                <a:cs typeface="Comic Sans MS"/>
              </a:rPr>
              <a:t>Aim of the course</a:t>
            </a:r>
            <a:endParaRPr lang="en-US" dirty="0">
              <a:latin typeface="Comic Sans MS"/>
              <a:cs typeface="Comic Sans MS"/>
            </a:endParaRPr>
          </a:p>
        </p:txBody>
      </p:sp>
      <p:sp>
        <p:nvSpPr>
          <p:cNvPr id="3" name="Segnaposto contenuto 2"/>
          <p:cNvSpPr>
            <a:spLocks noGrp="1"/>
          </p:cNvSpPr>
          <p:nvPr>
            <p:ph idx="1"/>
          </p:nvPr>
        </p:nvSpPr>
        <p:spPr>
          <a:xfrm>
            <a:off x="0" y="762000"/>
            <a:ext cx="9144000" cy="6096000"/>
          </a:xfrm>
        </p:spPr>
        <p:txBody>
          <a:bodyPr/>
          <a:lstStyle/>
          <a:p>
            <a:r>
              <a:rPr lang="en-US">
                <a:latin typeface="Comic Sans MS"/>
                <a:cs typeface="Comic Sans MS"/>
              </a:rPr>
              <a:t>Provide basic concepts of the </a:t>
            </a:r>
          </a:p>
          <a:p>
            <a:pPr marL="0" indent="0">
              <a:buNone/>
            </a:pPr>
            <a:r>
              <a:rPr lang="en-US">
                <a:latin typeface="Comic Sans MS"/>
                <a:cs typeface="Comic Sans MS"/>
              </a:rPr>
              <a:t> </a:t>
            </a:r>
            <a:r>
              <a:rPr lang="en-US">
                <a:solidFill>
                  <a:srgbClr val="FF5050"/>
                </a:solidFill>
                <a:latin typeface="Comic Sans MS"/>
                <a:cs typeface="Comic Sans MS"/>
              </a:rPr>
              <a:t>  Bayesian approach</a:t>
            </a:r>
          </a:p>
          <a:p>
            <a:pPr lvl="1"/>
            <a:r>
              <a:rPr lang="en-US">
                <a:latin typeface="Comic Sans MS"/>
                <a:cs typeface="Comic Sans MS"/>
              </a:rPr>
              <a:t>Subjective interpretation of probability</a:t>
            </a:r>
          </a:p>
          <a:p>
            <a:pPr lvl="1"/>
            <a:r>
              <a:rPr lang="en-US">
                <a:latin typeface="Comic Sans MS"/>
                <a:cs typeface="Comic Sans MS"/>
              </a:rPr>
              <a:t>Use of Bayes theorem in updating information</a:t>
            </a:r>
          </a:p>
          <a:p>
            <a:pPr lvl="1"/>
            <a:r>
              <a:rPr lang="en-US">
                <a:latin typeface="Comic Sans MS"/>
                <a:cs typeface="Comic Sans MS"/>
              </a:rPr>
              <a:t>Type of prior distributions</a:t>
            </a:r>
          </a:p>
          <a:p>
            <a:pPr lvl="1"/>
            <a:endParaRPr lang="en-US">
              <a:latin typeface="Comic Sans MS"/>
              <a:cs typeface="Comic Sans MS"/>
            </a:endParaRPr>
          </a:p>
          <a:p>
            <a:r>
              <a:rPr lang="en-US">
                <a:latin typeface="Comic Sans MS"/>
                <a:cs typeface="Comic Sans MS"/>
              </a:rPr>
              <a:t>Introduce the use of </a:t>
            </a:r>
            <a:r>
              <a:rPr lang="en-US">
                <a:solidFill>
                  <a:srgbClr val="FF5050"/>
                </a:solidFill>
                <a:latin typeface="Comic Sans MS"/>
                <a:cs typeface="Comic Sans MS"/>
              </a:rPr>
              <a:t>Bayesian methods</a:t>
            </a:r>
            <a:r>
              <a:rPr lang="en-US">
                <a:latin typeface="Comic Sans MS"/>
                <a:cs typeface="Comic Sans MS"/>
              </a:rPr>
              <a:t> </a:t>
            </a:r>
          </a:p>
          <a:p>
            <a:pPr marL="0" indent="0">
              <a:buNone/>
            </a:pPr>
            <a:r>
              <a:rPr lang="en-US">
                <a:latin typeface="Comic Sans MS"/>
                <a:cs typeface="Comic Sans MS"/>
              </a:rPr>
              <a:t>    for data analysis</a:t>
            </a:r>
          </a:p>
          <a:p>
            <a:endParaRPr lang="en-US">
              <a:latin typeface="Comic Sans MS"/>
              <a:cs typeface="Comic Sans MS"/>
            </a:endParaRPr>
          </a:p>
          <a:p>
            <a:pPr marL="342900" lvl="1" indent="-342900">
              <a:buFontTx/>
              <a:buChar char="•"/>
            </a:pPr>
            <a:r>
              <a:rPr lang="en-US">
                <a:latin typeface="Comic Sans MS"/>
                <a:cs typeface="Comic Sans MS"/>
              </a:rPr>
              <a:t>Introduce to </a:t>
            </a:r>
            <a:r>
              <a:rPr lang="en-US">
                <a:solidFill>
                  <a:srgbClr val="FF5050"/>
                </a:solidFill>
                <a:latin typeface="Comic Sans MS"/>
                <a:cs typeface="Comic Sans MS"/>
              </a:rPr>
              <a:t>Monte Carlo</a:t>
            </a:r>
            <a:r>
              <a:rPr lang="en-US">
                <a:latin typeface="Comic Sans MS"/>
                <a:cs typeface="Comic Sans MS"/>
              </a:rPr>
              <a:t> (MC) and </a:t>
            </a:r>
          </a:p>
          <a:p>
            <a:pPr marL="0" lvl="1" indent="0">
              <a:buNone/>
            </a:pPr>
            <a:r>
              <a:rPr lang="en-US">
                <a:latin typeface="Comic Sans MS"/>
                <a:cs typeface="Comic Sans MS"/>
              </a:rPr>
              <a:t>    </a:t>
            </a:r>
            <a:r>
              <a:rPr lang="en-US">
                <a:solidFill>
                  <a:srgbClr val="FF5050"/>
                </a:solidFill>
                <a:latin typeface="Comic Sans MS"/>
                <a:cs typeface="Comic Sans MS"/>
              </a:rPr>
              <a:t>Markov chain Monte Carlo </a:t>
            </a:r>
            <a:r>
              <a:rPr lang="en-US">
                <a:latin typeface="Comic Sans MS"/>
                <a:cs typeface="Comic Sans MS"/>
              </a:rPr>
              <a:t>(MCMC) simulations</a:t>
            </a:r>
          </a:p>
          <a:p>
            <a:endParaRPr lang="en-US" dirty="0"/>
          </a:p>
        </p:txBody>
      </p:sp>
    </p:spTree>
    <p:extLst>
      <p:ext uri="{BB962C8B-B14F-4D97-AF65-F5344CB8AC3E}">
        <p14:creationId xmlns:p14="http://schemas.microsoft.com/office/powerpoint/2010/main" val="73265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0" y="228600"/>
            <a:ext cx="9144000" cy="1143000"/>
          </a:xfrm>
        </p:spPr>
        <p:txBody>
          <a:bodyPr/>
          <a:lstStyle/>
          <a:p>
            <a:r>
              <a:rPr lang="en-US">
                <a:latin typeface="Comic Sans MS"/>
                <a:cs typeface="Comic Sans MS"/>
              </a:rPr>
              <a:t>Bayesian approach to modeling</a:t>
            </a:r>
            <a:endParaRPr lang="en-US" dirty="0">
              <a:latin typeface="Comic Sans MS"/>
              <a:cs typeface="Comic Sans MS"/>
            </a:endParaRPr>
          </a:p>
        </p:txBody>
      </p:sp>
      <p:sp>
        <p:nvSpPr>
          <p:cNvPr id="949251" name="Rectangle 3"/>
          <p:cNvSpPr>
            <a:spLocks noGrp="1" noChangeArrowheads="1"/>
          </p:cNvSpPr>
          <p:nvPr>
            <p:ph type="body" idx="1"/>
          </p:nvPr>
        </p:nvSpPr>
        <p:spPr>
          <a:xfrm>
            <a:off x="304800" y="1371600"/>
            <a:ext cx="8534400" cy="5181600"/>
          </a:xfrm>
        </p:spPr>
        <p:txBody>
          <a:bodyPr/>
          <a:lstStyle/>
          <a:p>
            <a:pPr>
              <a:lnSpc>
                <a:spcPct val="90000"/>
              </a:lnSpc>
              <a:buFontTx/>
              <a:buNone/>
            </a:pPr>
            <a:endParaRPr lang="en-US" sz="2800" dirty="0"/>
          </a:p>
          <a:p>
            <a:pPr>
              <a:lnSpc>
                <a:spcPct val="90000"/>
              </a:lnSpc>
              <a:buFontTx/>
              <a:buNone/>
            </a:pPr>
            <a:r>
              <a:rPr lang="en-US" sz="2800" dirty="0"/>
              <a:t>		p(</a:t>
            </a:r>
            <a:r>
              <a:rPr lang="en-US" sz="2800" dirty="0" err="1">
                <a:latin typeface="Symbol" pitchFamily="18" charset="2"/>
              </a:rPr>
              <a:t>q</a:t>
            </a:r>
            <a:r>
              <a:rPr lang="en-US" sz="2800" dirty="0" err="1"/>
              <a:t>|Y</a:t>
            </a:r>
            <a:r>
              <a:rPr lang="en-US" sz="2800" dirty="0"/>
              <a:t>) = p(</a:t>
            </a:r>
            <a:r>
              <a:rPr lang="en-US" sz="2800" dirty="0" err="1"/>
              <a:t>Y|</a:t>
            </a:r>
            <a:r>
              <a:rPr lang="en-US" sz="2800" dirty="0" err="1">
                <a:latin typeface="Symbol" pitchFamily="18" charset="2"/>
              </a:rPr>
              <a:t>q</a:t>
            </a:r>
            <a:r>
              <a:rPr lang="en-US" sz="2800" dirty="0"/>
              <a:t>) p(</a:t>
            </a:r>
            <a:r>
              <a:rPr lang="en-US" sz="2800" dirty="0">
                <a:latin typeface="Symbol" pitchFamily="18" charset="2"/>
              </a:rPr>
              <a:t>q</a:t>
            </a:r>
            <a:r>
              <a:rPr lang="en-US" sz="2800" dirty="0"/>
              <a:t>) / p(Y)</a:t>
            </a:r>
          </a:p>
          <a:p>
            <a:pPr>
              <a:lnSpc>
                <a:spcPct val="90000"/>
              </a:lnSpc>
              <a:buFontTx/>
              <a:buNone/>
            </a:pPr>
            <a:endParaRPr lang="en-US" sz="2800" dirty="0"/>
          </a:p>
          <a:p>
            <a:pPr>
              <a:lnSpc>
                <a:spcPct val="90000"/>
              </a:lnSpc>
              <a:buFontTx/>
              <a:buNone/>
            </a:pPr>
            <a:r>
              <a:rPr lang="en-US" sz="2800" dirty="0"/>
              <a:t>p(</a:t>
            </a:r>
            <a:r>
              <a:rPr lang="en-US" sz="2800" i="1" dirty="0">
                <a:latin typeface="Symbol" pitchFamily="18" charset="2"/>
              </a:rPr>
              <a:t>q </a:t>
            </a:r>
            <a:r>
              <a:rPr lang="en-US" sz="2800" dirty="0"/>
              <a:t>) is the </a:t>
            </a:r>
            <a:r>
              <a:rPr lang="en-US" sz="2800" i="1" dirty="0"/>
              <a:t>prior </a:t>
            </a:r>
            <a:r>
              <a:rPr lang="en-US" sz="2800" dirty="0"/>
              <a:t>for </a:t>
            </a:r>
            <a:r>
              <a:rPr lang="en-US" sz="2800" dirty="0">
                <a:latin typeface="Symbol" pitchFamily="18" charset="2"/>
              </a:rPr>
              <a:t>q</a:t>
            </a:r>
            <a:endParaRPr lang="en-US" sz="2800" dirty="0"/>
          </a:p>
          <a:p>
            <a:pPr>
              <a:lnSpc>
                <a:spcPct val="90000"/>
              </a:lnSpc>
              <a:buFontTx/>
              <a:buNone/>
            </a:pPr>
            <a:r>
              <a:rPr lang="en-US" sz="2400" i="1" dirty="0">
                <a:solidFill>
                  <a:schemeClr val="accent2"/>
                </a:solidFill>
                <a:latin typeface="Comic Sans MS" pitchFamily="66" charset="0"/>
              </a:rPr>
              <a:t>       What do we know about </a:t>
            </a:r>
            <a:r>
              <a:rPr lang="en-US" sz="2400" i="1" dirty="0">
                <a:solidFill>
                  <a:schemeClr val="accent2"/>
                </a:solidFill>
                <a:latin typeface="Symbol" pitchFamily="18" charset="2"/>
              </a:rPr>
              <a:t>q</a:t>
            </a:r>
            <a:r>
              <a:rPr lang="en-US" sz="2400" i="1" dirty="0">
                <a:solidFill>
                  <a:schemeClr val="accent2"/>
                </a:solidFill>
                <a:latin typeface="Comic Sans MS" pitchFamily="66" charset="0"/>
              </a:rPr>
              <a:t> independently of the data?</a:t>
            </a:r>
            <a:r>
              <a:rPr lang="en-US" sz="2400" dirty="0">
                <a:solidFill>
                  <a:schemeClr val="accent2"/>
                </a:solidFill>
                <a:latin typeface="Comic Sans MS" pitchFamily="66" charset="0"/>
              </a:rPr>
              <a:t>  </a:t>
            </a:r>
          </a:p>
          <a:p>
            <a:pPr>
              <a:lnSpc>
                <a:spcPct val="90000"/>
              </a:lnSpc>
              <a:buFontTx/>
              <a:buNone/>
            </a:pPr>
            <a:endParaRPr lang="en-US" sz="2400" dirty="0">
              <a:solidFill>
                <a:schemeClr val="accent2"/>
              </a:solidFill>
              <a:latin typeface="Comic Sans MS" pitchFamily="66" charset="0"/>
            </a:endParaRPr>
          </a:p>
          <a:p>
            <a:pPr>
              <a:lnSpc>
                <a:spcPct val="90000"/>
              </a:lnSpc>
              <a:buFontTx/>
              <a:buNone/>
            </a:pPr>
            <a:endParaRPr lang="en-US" sz="2400" dirty="0">
              <a:solidFill>
                <a:schemeClr val="accent2"/>
              </a:solidFill>
              <a:latin typeface="Comic Sans MS" pitchFamily="66" charset="0"/>
            </a:endParaRPr>
          </a:p>
          <a:p>
            <a:pPr>
              <a:lnSpc>
                <a:spcPct val="90000"/>
              </a:lnSpc>
              <a:buFontTx/>
              <a:buNone/>
            </a:pPr>
            <a:r>
              <a:rPr lang="en-US" sz="2800" dirty="0"/>
              <a:t>p(Y) = </a:t>
            </a:r>
            <a:r>
              <a:rPr lang="en-US" sz="2800" dirty="0">
                <a:latin typeface="Symbol" pitchFamily="18" charset="2"/>
              </a:rPr>
              <a:t>S</a:t>
            </a:r>
            <a:r>
              <a:rPr lang="en-US" sz="2800" dirty="0"/>
              <a:t> p(</a:t>
            </a:r>
            <a:r>
              <a:rPr lang="en-US" sz="2800" dirty="0">
                <a:latin typeface="Symbol" pitchFamily="18" charset="2"/>
              </a:rPr>
              <a:t>q</a:t>
            </a:r>
            <a:r>
              <a:rPr lang="en-US" sz="2800" dirty="0"/>
              <a:t>) p(</a:t>
            </a:r>
            <a:r>
              <a:rPr lang="en-US" sz="2800" dirty="0" err="1"/>
              <a:t>Y|</a:t>
            </a:r>
            <a:r>
              <a:rPr lang="en-US" sz="2800" dirty="0" err="1">
                <a:latin typeface="Symbol" pitchFamily="18" charset="2"/>
              </a:rPr>
              <a:t>q</a:t>
            </a:r>
            <a:r>
              <a:rPr lang="en-US" sz="2800" dirty="0"/>
              <a:t>)   </a:t>
            </a:r>
            <a:r>
              <a:rPr lang="en-US" sz="2800" dirty="0">
                <a:latin typeface="+mj-lt"/>
              </a:rPr>
              <a:t>or</a:t>
            </a:r>
            <a:r>
              <a:rPr lang="en-US" sz="2800" dirty="0">
                <a:latin typeface="Symbol" pitchFamily="18" charset="2"/>
              </a:rPr>
              <a:t>     </a:t>
            </a:r>
            <a:r>
              <a:rPr lang="en-US" sz="2800" dirty="0">
                <a:latin typeface="Times New Roman"/>
                <a:cs typeface="Times New Roman"/>
              </a:rPr>
              <a:t>∫</a:t>
            </a:r>
            <a:r>
              <a:rPr lang="en-US" sz="2800" dirty="0"/>
              <a:t> p(</a:t>
            </a:r>
            <a:r>
              <a:rPr lang="en-US" sz="2800" dirty="0">
                <a:latin typeface="Symbol" pitchFamily="18" charset="2"/>
              </a:rPr>
              <a:t>q</a:t>
            </a:r>
            <a:r>
              <a:rPr lang="en-US" sz="2800" dirty="0"/>
              <a:t>) p(</a:t>
            </a:r>
            <a:r>
              <a:rPr lang="en-US" sz="2800" dirty="0" err="1"/>
              <a:t>Y|</a:t>
            </a:r>
            <a:r>
              <a:rPr lang="en-US" sz="2800" dirty="0" err="1">
                <a:latin typeface="Symbol" pitchFamily="18" charset="2"/>
              </a:rPr>
              <a:t>q</a:t>
            </a:r>
            <a:r>
              <a:rPr lang="en-US" sz="2800" dirty="0"/>
              <a:t>) </a:t>
            </a:r>
            <a:r>
              <a:rPr lang="en-US" sz="2800" dirty="0" err="1"/>
              <a:t>d</a:t>
            </a:r>
            <a:r>
              <a:rPr lang="en-US" sz="2800" dirty="0" err="1">
                <a:latin typeface="Symbol" pitchFamily="18" charset="2"/>
              </a:rPr>
              <a:t>q</a:t>
            </a:r>
            <a:r>
              <a:rPr lang="en-US" sz="2800" dirty="0">
                <a:latin typeface="Symbol" pitchFamily="18" charset="2"/>
              </a:rPr>
              <a:t> </a:t>
            </a:r>
          </a:p>
          <a:p>
            <a:pPr>
              <a:lnSpc>
                <a:spcPct val="90000"/>
              </a:lnSpc>
              <a:buFontTx/>
              <a:buNone/>
            </a:pPr>
            <a:r>
              <a:rPr lang="en-US" sz="2800" dirty="0"/>
              <a:t>       i.e., the probability of the data for all values of </a:t>
            </a:r>
            <a:r>
              <a:rPr lang="en-US" sz="2800" dirty="0">
                <a:latin typeface="Symbol" pitchFamily="18" charset="2"/>
              </a:rPr>
              <a:t>q</a:t>
            </a:r>
            <a:endParaRPr lang="en-US" sz="2800" dirty="0"/>
          </a:p>
          <a:p>
            <a:pPr>
              <a:lnSpc>
                <a:spcPct val="90000"/>
              </a:lnSpc>
              <a:buFontTx/>
              <a:buNone/>
            </a:pPr>
            <a:r>
              <a:rPr lang="en-US" sz="2400" i="1" dirty="0">
                <a:solidFill>
                  <a:schemeClr val="accent2"/>
                </a:solidFill>
                <a:latin typeface="Comic Sans MS" pitchFamily="66" charset="0"/>
              </a:rPr>
              <a:t>      (constant – calculate analytically or numerically)</a:t>
            </a:r>
          </a:p>
          <a:p>
            <a:pPr>
              <a:lnSpc>
                <a:spcPct val="90000"/>
              </a:lnSpc>
              <a:buFontTx/>
              <a:buNone/>
            </a:pPr>
            <a:r>
              <a:rPr lang="en-US" sz="2400" i="1" dirty="0">
                <a:latin typeface="Comic Sans MS" pitchFamily="66" charset="0"/>
              </a:rPr>
              <a:t>      Is known as the “marginal likelihood”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lstStyle/>
          <a:p>
            <a:pPr marL="0" indent="0" algn="just">
              <a:buNone/>
            </a:pPr>
            <a:r>
              <a:rPr lang="en-US" altLang="zh-CN" sz="2800"/>
              <a:t>The other terms in Bayes formula are:</a:t>
            </a:r>
          </a:p>
          <a:p>
            <a:pPr marL="0" indent="0" algn="just">
              <a:buNone/>
            </a:pPr>
            <a:endParaRPr lang="en-US" sz="2800" b="1">
              <a:solidFill>
                <a:srgbClr val="FF0000"/>
              </a:solidFill>
            </a:endParaRPr>
          </a:p>
          <a:p>
            <a:pPr marL="0" indent="0" algn="just">
              <a:buNone/>
            </a:pPr>
            <a:endParaRPr lang="en-US" sz="2800" b="1">
              <a:solidFill>
                <a:srgbClr val="FF0000"/>
              </a:solidFill>
            </a:endParaRPr>
          </a:p>
          <a:p>
            <a:pPr marL="0" indent="0" algn="just">
              <a:buNone/>
            </a:pPr>
            <a:endParaRPr lang="en-US" sz="2800" b="1" i="1"/>
          </a:p>
          <a:p>
            <a:pPr marL="0" indent="0" algn="just">
              <a:buNone/>
            </a:pPr>
            <a:r>
              <a:rPr lang="en-US" sz="2800" b="1" i="1"/>
              <a:t>Inverse probability</a:t>
            </a:r>
            <a:r>
              <a:rPr lang="en-US" sz="2800"/>
              <a:t>: </a:t>
            </a:r>
          </a:p>
          <a:p>
            <a:pPr marL="0" indent="0" algn="just">
              <a:buNone/>
            </a:pPr>
            <a:r>
              <a:rPr lang="en-US" sz="2800"/>
              <a:t>	Bayes formula goes from p(Y</a:t>
            </a:r>
            <a:r>
              <a:rPr lang="el-GR" sz="2800"/>
              <a:t>|θ</a:t>
            </a:r>
            <a:r>
              <a:rPr lang="en-US" sz="2800"/>
              <a:t>) to </a:t>
            </a:r>
            <a:r>
              <a:rPr lang="it-IT" sz="2800"/>
              <a:t>p(</a:t>
            </a:r>
            <a:r>
              <a:rPr lang="el-GR" sz="2800"/>
              <a:t>θ|</a:t>
            </a:r>
            <a:r>
              <a:rPr lang="it-IT" sz="2800"/>
              <a:t>Y)</a:t>
            </a:r>
          </a:p>
          <a:p>
            <a:pPr marL="0" indent="0" algn="just">
              <a:buNone/>
            </a:pPr>
            <a:endParaRPr lang="en-US" sz="2800"/>
          </a:p>
          <a:p>
            <a:pPr marL="0" indent="0" algn="just">
              <a:buNone/>
            </a:pPr>
            <a:r>
              <a:rPr lang="en-US" sz="2800"/>
              <a:t>Bayes and Laplace were </a:t>
            </a:r>
            <a:r>
              <a:rPr lang="en-US" sz="2800" b="1" i="1">
                <a:solidFill>
                  <a:srgbClr val="FFFF00"/>
                </a:solidFill>
              </a:rPr>
              <a:t>objective Bayesians </a:t>
            </a:r>
          </a:p>
          <a:p>
            <a:pPr marL="0" indent="0" algn="just">
              <a:buNone/>
            </a:pPr>
            <a:r>
              <a:rPr lang="en-US" sz="2400" i="1">
                <a:solidFill>
                  <a:schemeClr val="accent2"/>
                </a:solidFill>
                <a:latin typeface="Comic Sans MS" pitchFamily="66" charset="0"/>
              </a:rPr>
              <a:t>they viewed the prior with suspicion: Laplace proposes to choose a uniform (constant) prior in order not to bias the inferencial process</a:t>
            </a:r>
          </a:p>
          <a:p>
            <a:pPr marL="0" indent="0" algn="just">
              <a:buNone/>
            </a:pPr>
            <a:endParaRPr lang="en-US" sz="2400" i="1">
              <a:solidFill>
                <a:schemeClr val="accent2"/>
              </a:solidFill>
              <a:latin typeface="Comic Sans MS" pitchFamily="66" charset="0"/>
            </a:endParaRPr>
          </a:p>
          <a:p>
            <a:pPr marL="0" indent="0" algn="just">
              <a:buNone/>
            </a:pPr>
            <a:r>
              <a:rPr lang="en-US" sz="2800" b="1" i="1">
                <a:solidFill>
                  <a:srgbClr val="FFFF00"/>
                </a:solidFill>
              </a:rPr>
              <a:t>Subjective Bayesians</a:t>
            </a:r>
            <a:r>
              <a:rPr lang="en-US" sz="2800" i="1"/>
              <a:t> </a:t>
            </a:r>
            <a:r>
              <a:rPr lang="en-US" sz="2800"/>
              <a:t>arose later in the 1940s and 1950s, with Savage and de Finetti</a:t>
            </a:r>
            <a:endParaRPr lang="en-US" altLang="zh-CN" sz="2800"/>
          </a:p>
          <a:p>
            <a:endParaRPr lang="it-IT" sz="2800" dirty="0"/>
          </a:p>
        </p:txBody>
      </p:sp>
      <p:sp>
        <p:nvSpPr>
          <p:cNvPr id="6" name="TextBox 1"/>
          <p:cNvSpPr txBox="1"/>
          <p:nvPr/>
        </p:nvSpPr>
        <p:spPr>
          <a:xfrm>
            <a:off x="2971800" y="990601"/>
            <a:ext cx="1371600" cy="1317027"/>
          </a:xfrm>
          <a:prstGeom prst="rect">
            <a:avLst/>
          </a:prstGeom>
          <a:noFill/>
        </p:spPr>
        <p:txBody>
          <a:bodyPr wrap="square" lIns="0" tIns="0" rIns="0" rtlCol="0">
            <a:spAutoFit/>
          </a:bodyPr>
          <a:lstStyle/>
          <a:p>
            <a:pPr>
              <a:lnSpc>
                <a:spcPts val="900"/>
              </a:lnSpc>
              <a:tabLst>
                <a:tab pos="114300" algn="l"/>
              </a:tabLst>
            </a:pPr>
            <a:r>
              <a:rPr lang="en-US" altLang="zh-CN" sz="2800" dirty="0">
                <a:solidFill>
                  <a:schemeClr val="tx1"/>
                </a:solidFill>
                <a:latin typeface="+mn-lt"/>
              </a:rPr>
              <a:t>p(</a:t>
            </a:r>
            <a:r>
              <a:rPr lang="en-US" altLang="zh-CN" sz="2800" dirty="0" err="1">
                <a:solidFill>
                  <a:schemeClr val="tx1"/>
                </a:solidFill>
                <a:latin typeface="+mn-lt"/>
              </a:rPr>
              <a:t>θ|Y</a:t>
            </a:r>
            <a:r>
              <a:rPr lang="en-US" altLang="zh-CN" sz="2800" dirty="0">
                <a:solidFill>
                  <a:schemeClr val="tx1"/>
                </a:solidFill>
                <a:latin typeface="+mn-lt"/>
              </a:rPr>
              <a:t>)</a:t>
            </a:r>
          </a:p>
          <a:p>
            <a:pPr>
              <a:lnSpc>
                <a:spcPts val="900"/>
              </a:lnSpc>
              <a:tabLst>
                <a:tab pos="114300" algn="l"/>
              </a:tabLst>
            </a:pPr>
            <a:endParaRPr lang="en-US" altLang="zh-CN" sz="2800" dirty="0">
              <a:solidFill>
                <a:schemeClr val="tx1"/>
              </a:solidFill>
              <a:latin typeface="+mn-lt"/>
            </a:endParaRPr>
          </a:p>
          <a:p>
            <a:pPr>
              <a:lnSpc>
                <a:spcPts val="900"/>
              </a:lnSpc>
              <a:tabLst>
                <a:tab pos="114300" algn="l"/>
              </a:tabLst>
            </a:pPr>
            <a:endParaRPr lang="en-US" altLang="zh-CN" sz="2800" dirty="0">
              <a:solidFill>
                <a:schemeClr val="tx1"/>
              </a:solidFill>
              <a:latin typeface="+mn-lt"/>
            </a:endParaRPr>
          </a:p>
          <a:p>
            <a:pPr>
              <a:lnSpc>
                <a:spcPts val="1100"/>
              </a:lnSpc>
              <a:tabLst>
                <a:tab pos="114300" algn="l"/>
              </a:tabLst>
            </a:pPr>
            <a:r>
              <a:rPr lang="en-US" altLang="zh-CN" sz="2800" dirty="0">
                <a:solidFill>
                  <a:schemeClr val="tx1"/>
                </a:solidFill>
                <a:latin typeface="+mn-lt"/>
              </a:rPr>
              <a:t>p(</a:t>
            </a:r>
            <a:r>
              <a:rPr lang="en-US" altLang="zh-CN" sz="2800" dirty="0" err="1">
                <a:solidFill>
                  <a:schemeClr val="tx1"/>
                </a:solidFill>
                <a:latin typeface="+mn-lt"/>
              </a:rPr>
              <a:t>Y|θ</a:t>
            </a:r>
            <a:r>
              <a:rPr lang="en-US" altLang="zh-CN" sz="2800" dirty="0">
                <a:solidFill>
                  <a:schemeClr val="tx1"/>
                </a:solidFill>
                <a:latin typeface="+mn-lt"/>
              </a:rPr>
              <a:t>)</a:t>
            </a:r>
          </a:p>
          <a:p>
            <a:pPr>
              <a:lnSpc>
                <a:spcPts val="1100"/>
              </a:lnSpc>
              <a:tabLst>
                <a:tab pos="114300" algn="l"/>
              </a:tabLst>
            </a:pPr>
            <a:endParaRPr lang="en-US" altLang="zh-CN" sz="2800" dirty="0">
              <a:solidFill>
                <a:schemeClr val="tx1"/>
              </a:solidFill>
              <a:latin typeface="+mn-lt"/>
            </a:endParaRPr>
          </a:p>
          <a:p>
            <a:pPr>
              <a:lnSpc>
                <a:spcPts val="1100"/>
              </a:lnSpc>
              <a:tabLst>
                <a:tab pos="114300" algn="l"/>
              </a:tabLst>
            </a:pPr>
            <a:endParaRPr lang="en-US" altLang="zh-CN" sz="2800" dirty="0">
              <a:solidFill>
                <a:schemeClr val="tx1"/>
              </a:solidFill>
              <a:latin typeface="+mn-lt"/>
            </a:endParaRPr>
          </a:p>
          <a:p>
            <a:pPr>
              <a:lnSpc>
                <a:spcPts val="1200"/>
              </a:lnSpc>
              <a:tabLst>
                <a:tab pos="114300" algn="l"/>
              </a:tabLst>
            </a:pPr>
            <a:endParaRPr lang="en-US" altLang="zh-CN" sz="2800" dirty="0">
              <a:solidFill>
                <a:schemeClr val="tx1"/>
              </a:solidFill>
              <a:latin typeface="+mn-lt"/>
            </a:endParaRPr>
          </a:p>
          <a:p>
            <a:pPr>
              <a:lnSpc>
                <a:spcPts val="1200"/>
              </a:lnSpc>
              <a:tabLst>
                <a:tab pos="114300" algn="l"/>
              </a:tabLst>
            </a:pPr>
            <a:endParaRPr lang="en-US" altLang="zh-CN" sz="2800" dirty="0">
              <a:solidFill>
                <a:schemeClr val="tx1"/>
              </a:solidFill>
              <a:latin typeface="+mn-lt"/>
            </a:endParaRPr>
          </a:p>
        </p:txBody>
      </p:sp>
      <p:sp>
        <p:nvSpPr>
          <p:cNvPr id="7" name="TextBox 1"/>
          <p:cNvSpPr txBox="1"/>
          <p:nvPr/>
        </p:nvSpPr>
        <p:spPr>
          <a:xfrm>
            <a:off x="4343400" y="990600"/>
            <a:ext cx="1577355" cy="1126804"/>
          </a:xfrm>
          <a:prstGeom prst="rect">
            <a:avLst/>
          </a:prstGeom>
          <a:noFill/>
        </p:spPr>
        <p:txBody>
          <a:bodyPr wrap="none" lIns="0" tIns="0" rIns="0" rtlCol="0">
            <a:spAutoFit/>
          </a:bodyPr>
          <a:lstStyle/>
          <a:p>
            <a:pPr>
              <a:lnSpc>
                <a:spcPts val="900"/>
              </a:lnSpc>
              <a:tabLst/>
            </a:pPr>
            <a:r>
              <a:rPr lang="en-US" altLang="zh-CN" sz="2800" dirty="0">
                <a:solidFill>
                  <a:schemeClr val="tx1"/>
                </a:solidFill>
                <a:latin typeface="+mn-lt"/>
              </a:rPr>
              <a:t>Posterior</a:t>
            </a:r>
          </a:p>
          <a:p>
            <a:pPr>
              <a:lnSpc>
                <a:spcPts val="900"/>
              </a:lnSpc>
              <a:tabLst/>
            </a:pPr>
            <a:endParaRPr lang="en-US" altLang="zh-CN" sz="2800" dirty="0">
              <a:solidFill>
                <a:schemeClr val="tx1"/>
              </a:solidFill>
              <a:latin typeface="+mn-lt"/>
            </a:endParaRPr>
          </a:p>
          <a:p>
            <a:pPr>
              <a:lnSpc>
                <a:spcPts val="900"/>
              </a:lnSpc>
              <a:tabLst/>
            </a:pPr>
            <a:endParaRPr lang="en-US" altLang="zh-CN" sz="2800" dirty="0">
              <a:solidFill>
                <a:schemeClr val="tx1"/>
              </a:solidFill>
              <a:latin typeface="+mn-lt"/>
            </a:endParaRPr>
          </a:p>
          <a:p>
            <a:pPr>
              <a:lnSpc>
                <a:spcPts val="900"/>
              </a:lnSpc>
              <a:tabLst/>
            </a:pPr>
            <a:endParaRPr lang="en-US" altLang="zh-CN" sz="2800" dirty="0">
              <a:solidFill>
                <a:schemeClr val="tx1"/>
              </a:solidFill>
              <a:latin typeface="+mn-lt"/>
            </a:endParaRPr>
          </a:p>
          <a:p>
            <a:pPr>
              <a:lnSpc>
                <a:spcPts val="1100"/>
              </a:lnSpc>
              <a:tabLst/>
            </a:pPr>
            <a:r>
              <a:rPr lang="en-US" altLang="zh-CN" sz="2800" dirty="0">
                <a:solidFill>
                  <a:schemeClr val="tx1"/>
                </a:solidFill>
                <a:latin typeface="+mn-lt"/>
              </a:rPr>
              <a:t>Likelihood</a:t>
            </a:r>
          </a:p>
          <a:p>
            <a:pPr>
              <a:lnSpc>
                <a:spcPts val="1100"/>
              </a:lnSpc>
              <a:tabLst/>
            </a:pPr>
            <a:endParaRPr lang="en-US" altLang="zh-CN" sz="2800" dirty="0">
              <a:solidFill>
                <a:schemeClr val="tx1"/>
              </a:solidFill>
              <a:latin typeface="+mn-lt"/>
            </a:endParaRPr>
          </a:p>
          <a:p>
            <a:pPr>
              <a:lnSpc>
                <a:spcPts val="1100"/>
              </a:lnSpc>
              <a:tabLst/>
            </a:pPr>
            <a:endParaRPr lang="en-US" altLang="zh-CN" sz="2800" dirty="0">
              <a:solidFill>
                <a:schemeClr val="tx1"/>
              </a:solidFill>
              <a:latin typeface="+mn-lt"/>
            </a:endParaRPr>
          </a:p>
        </p:txBody>
      </p:sp>
    </p:spTree>
    <p:extLst>
      <p:ext uri="{BB962C8B-B14F-4D97-AF65-F5344CB8AC3E}">
        <p14:creationId xmlns:p14="http://schemas.microsoft.com/office/powerpoint/2010/main" val="276911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it-IT">
                <a:latin typeface="Comic Sans MS"/>
                <a:cs typeface="Comic Sans MS"/>
              </a:rPr>
              <a:t>Critics to uniform prior</a:t>
            </a:r>
            <a:endParaRPr lang="it-IT" dirty="0">
              <a:latin typeface="Comic Sans MS"/>
              <a:cs typeface="Comic Sans MS"/>
            </a:endParaRPr>
          </a:p>
        </p:txBody>
      </p:sp>
      <p:sp>
        <p:nvSpPr>
          <p:cNvPr id="3" name="Content Placeholder 2"/>
          <p:cNvSpPr>
            <a:spLocks noGrp="1"/>
          </p:cNvSpPr>
          <p:nvPr>
            <p:ph idx="1"/>
          </p:nvPr>
        </p:nvSpPr>
        <p:spPr>
          <a:xfrm>
            <a:off x="381000" y="1066800"/>
            <a:ext cx="8382000" cy="5181600"/>
          </a:xfrm>
        </p:spPr>
        <p:txBody>
          <a:bodyPr/>
          <a:lstStyle/>
          <a:p>
            <a:pPr marL="0" indent="0" algn="just">
              <a:buNone/>
            </a:pPr>
            <a:r>
              <a:rPr lang="en-US" sz="2800"/>
              <a:t>In the 19</a:t>
            </a:r>
            <a:r>
              <a:rPr lang="en-US" sz="2800" baseline="30000"/>
              <a:t>th</a:t>
            </a:r>
            <a:r>
              <a:rPr lang="en-US" sz="2800"/>
              <a:t> century: objection that </a:t>
            </a:r>
            <a:r>
              <a:rPr lang="en-US" sz="2800" b="1" i="1" u="sng"/>
              <a:t>one-to-one transformations</a:t>
            </a:r>
            <a:r>
              <a:rPr lang="en-US" sz="2800" b="1" i="1"/>
              <a:t> </a:t>
            </a:r>
            <a:r>
              <a:rPr lang="en-US" sz="2800"/>
              <a:t>of </a:t>
            </a:r>
            <a:r>
              <a:rPr lang="en-US" altLang="zh-CN" sz="2800" b="1"/>
              <a:t>θ</a:t>
            </a:r>
            <a:r>
              <a:rPr lang="en-US" sz="2800"/>
              <a:t> may yield different prior densities</a:t>
            </a:r>
            <a:r>
              <a:rPr lang="en-US" sz="2400">
                <a:solidFill>
                  <a:schemeClr val="accent2"/>
                </a:solidFill>
              </a:rPr>
              <a:t> For instance: a uniform prior on the success probability, </a:t>
            </a:r>
            <a:r>
              <a:rPr lang="en-US" altLang="zh-CN" sz="2400" b="1">
                <a:solidFill>
                  <a:schemeClr val="tx2"/>
                </a:solidFill>
              </a:rPr>
              <a:t>θ</a:t>
            </a:r>
            <a:r>
              <a:rPr lang="en-US" altLang="zh-CN" sz="2400">
                <a:solidFill>
                  <a:schemeClr val="tx2"/>
                </a:solidFill>
              </a:rPr>
              <a:t> </a:t>
            </a:r>
            <a:r>
              <a:rPr lang="en-US" sz="2400">
                <a:solidFill>
                  <a:schemeClr val="accent2"/>
                </a:solidFill>
              </a:rPr>
              <a:t>implies a non-uniform prior on the odds  </a:t>
            </a:r>
            <a:r>
              <a:rPr lang="el-GR" sz="2400" b="1">
                <a:solidFill>
                  <a:schemeClr val="tx2"/>
                </a:solidFill>
              </a:rPr>
              <a:t>ρ</a:t>
            </a:r>
            <a:r>
              <a:rPr lang="en-US" sz="2400" b="1">
                <a:solidFill>
                  <a:schemeClr val="tx2"/>
                </a:solidFill>
              </a:rPr>
              <a:t>=</a:t>
            </a:r>
            <a:r>
              <a:rPr lang="en-US" altLang="zh-CN" sz="2400" b="1">
                <a:solidFill>
                  <a:schemeClr val="tx2"/>
                </a:solidFill>
              </a:rPr>
              <a:t>θ/(1- θ)</a:t>
            </a:r>
            <a:endParaRPr lang="en-US" sz="2400" b="1">
              <a:solidFill>
                <a:schemeClr val="tx2"/>
              </a:solidFill>
            </a:endParaRPr>
          </a:p>
          <a:p>
            <a:pPr marL="0" indent="0" algn="just">
              <a:buNone/>
            </a:pPr>
            <a:endParaRPr lang="en-US" sz="2800"/>
          </a:p>
          <a:p>
            <a:pPr marL="0" indent="0" algn="just">
              <a:buNone/>
            </a:pPr>
            <a:r>
              <a:rPr lang="en-US" sz="2800"/>
              <a:t>In other words, we are encoding prior </a:t>
            </a:r>
            <a:r>
              <a:rPr lang="en-US" sz="2800" b="1" i="1" u="sng"/>
              <a:t>ignorance</a:t>
            </a:r>
            <a:r>
              <a:rPr lang="en-US" sz="2800"/>
              <a:t> for </a:t>
            </a:r>
            <a:r>
              <a:rPr lang="en-US" altLang="zh-CN" sz="2800"/>
              <a:t>θ, but not </a:t>
            </a:r>
            <a:r>
              <a:rPr lang="en-US" sz="2800"/>
              <a:t> for </a:t>
            </a:r>
            <a:r>
              <a:rPr lang="el-GR" sz="2800"/>
              <a:t>ρ</a:t>
            </a:r>
            <a:r>
              <a:rPr lang="it-IT" sz="2800"/>
              <a:t>, even if it is one-to-one </a:t>
            </a:r>
            <a:r>
              <a:rPr lang="en-US" sz="2800"/>
              <a:t>transformations</a:t>
            </a:r>
          </a:p>
          <a:p>
            <a:pPr marL="0" indent="0" algn="just">
              <a:buNone/>
            </a:pPr>
            <a:endParaRPr lang="en-US" sz="2800"/>
          </a:p>
          <a:p>
            <a:pPr marL="0" indent="0" algn="just">
              <a:buNone/>
            </a:pPr>
            <a:endParaRPr lang="en-US" sz="2800"/>
          </a:p>
          <a:p>
            <a:pPr marL="0" indent="0" algn="ctr">
              <a:buNone/>
            </a:pPr>
            <a:r>
              <a:rPr lang="en-US" sz="2800"/>
              <a:t>In the 20</a:t>
            </a:r>
            <a:r>
              <a:rPr lang="en-US" sz="2800" baseline="30000"/>
              <a:t>th</a:t>
            </a:r>
            <a:r>
              <a:rPr lang="en-US" sz="2800"/>
              <a:t> century: </a:t>
            </a:r>
          </a:p>
          <a:p>
            <a:pPr marL="0" indent="0" algn="ctr">
              <a:buNone/>
            </a:pPr>
            <a:r>
              <a:rPr lang="en-US" sz="2800"/>
              <a:t>search for statistical practice without prior</a:t>
            </a:r>
            <a:endParaRPr lang="it-IT" sz="2800" dirty="0"/>
          </a:p>
        </p:txBody>
      </p:sp>
      <p:sp>
        <p:nvSpPr>
          <p:cNvPr id="4" name="Down Arrow 3"/>
          <p:cNvSpPr/>
          <p:nvPr/>
        </p:nvSpPr>
        <p:spPr bwMode="auto">
          <a:xfrm>
            <a:off x="4239768" y="4191000"/>
            <a:ext cx="484632" cy="978408"/>
          </a:xfrm>
          <a:prstGeom prst="down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61217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0" y="0"/>
            <a:ext cx="9144000" cy="1143000"/>
          </a:xfrm>
        </p:spPr>
        <p:txBody>
          <a:bodyPr/>
          <a:lstStyle/>
          <a:p>
            <a:r>
              <a:rPr lang="en-US" sz="4000">
                <a:latin typeface="Comic Sans MS"/>
                <a:cs typeface="Comic Sans MS"/>
              </a:rPr>
              <a:t>Inference without priors</a:t>
            </a:r>
            <a:endParaRPr lang="en-US" sz="4000" dirty="0">
              <a:latin typeface="Comic Sans MS"/>
              <a:cs typeface="Comic Sans MS"/>
            </a:endParaRPr>
          </a:p>
        </p:txBody>
      </p:sp>
      <p:sp>
        <p:nvSpPr>
          <p:cNvPr id="947203" name="Rectangle 3"/>
          <p:cNvSpPr>
            <a:spLocks noGrp="1" noChangeArrowheads="1"/>
          </p:cNvSpPr>
          <p:nvPr>
            <p:ph type="body" idx="1"/>
          </p:nvPr>
        </p:nvSpPr>
        <p:spPr>
          <a:xfrm>
            <a:off x="0" y="1143000"/>
            <a:ext cx="9144000" cy="5715000"/>
          </a:xfrm>
        </p:spPr>
        <p:txBody>
          <a:bodyPr/>
          <a:lstStyle/>
          <a:p>
            <a:pPr>
              <a:buFontTx/>
              <a:buNone/>
            </a:pPr>
            <a:r>
              <a:rPr lang="en-US" sz="2800" dirty="0"/>
              <a:t>We have some data Y, and want to know about </a:t>
            </a:r>
            <a:r>
              <a:rPr lang="en-US" sz="2800" dirty="0">
                <a:latin typeface="Symbol" pitchFamily="18" charset="2"/>
              </a:rPr>
              <a:t>q </a:t>
            </a:r>
          </a:p>
          <a:p>
            <a:pPr>
              <a:buFont typeface="Symbol" charset="0"/>
              <a:buChar char="q"/>
            </a:pPr>
            <a:r>
              <a:rPr lang="en-US" sz="2400" dirty="0">
                <a:solidFill>
                  <a:schemeClr val="accent2"/>
                </a:solidFill>
                <a:latin typeface="Comic Sans MS" pitchFamily="66" charset="0"/>
              </a:rPr>
              <a:t>can be unknown parameters, missing data, latent variables ...</a:t>
            </a:r>
          </a:p>
          <a:p>
            <a:pPr marL="0" indent="0">
              <a:buNone/>
            </a:pPr>
            <a:r>
              <a:rPr lang="en-US" sz="2400" dirty="0" err="1">
                <a:solidFill>
                  <a:schemeClr val="accent2"/>
                </a:solidFill>
                <a:latin typeface="Comic Sans MS" pitchFamily="66" charset="0"/>
              </a:rPr>
              <a:t>Eg</a:t>
            </a:r>
            <a:r>
              <a:rPr lang="en-US" sz="2400" dirty="0">
                <a:solidFill>
                  <a:schemeClr val="accent2"/>
                </a:solidFill>
                <a:latin typeface="Comic Sans MS" pitchFamily="66" charset="0"/>
              </a:rPr>
              <a:t>:</a:t>
            </a:r>
            <a:r>
              <a:rPr lang="en-US" sz="2400" i="1" dirty="0">
                <a:solidFill>
                  <a:schemeClr val="accent2"/>
                </a:solidFill>
                <a:latin typeface="Comic Sans MS" pitchFamily="66" charset="0"/>
              </a:rPr>
              <a:t> sample of data from a normal distribution, what is the population mean?</a:t>
            </a:r>
          </a:p>
          <a:p>
            <a:pPr>
              <a:buFontTx/>
              <a:buNone/>
            </a:pPr>
            <a:endParaRPr lang="en-US" sz="2800" dirty="0"/>
          </a:p>
          <a:p>
            <a:pPr>
              <a:buFontTx/>
              <a:buNone/>
            </a:pPr>
            <a:r>
              <a:rPr lang="en-US" sz="2800" dirty="0" err="1"/>
              <a:t>Frequentist</a:t>
            </a:r>
            <a:r>
              <a:rPr lang="en-US" sz="2800" dirty="0"/>
              <a:t>: estimate </a:t>
            </a:r>
            <a:r>
              <a:rPr lang="en-US" sz="2800" dirty="0">
                <a:latin typeface="Symbol" pitchFamily="18" charset="2"/>
              </a:rPr>
              <a:t>q</a:t>
            </a:r>
            <a:r>
              <a:rPr lang="en-US" sz="2800" dirty="0"/>
              <a:t> through the likelihood: p(</a:t>
            </a:r>
            <a:r>
              <a:rPr lang="en-US" sz="2800" dirty="0" err="1"/>
              <a:t>Y|</a:t>
            </a:r>
            <a:r>
              <a:rPr lang="en-US" sz="2800" dirty="0" err="1">
                <a:latin typeface="Symbol" pitchFamily="18" charset="2"/>
              </a:rPr>
              <a:t>q</a:t>
            </a:r>
            <a:r>
              <a:rPr lang="en-US" sz="2800" dirty="0"/>
              <a:t>)</a:t>
            </a:r>
          </a:p>
          <a:p>
            <a:pPr>
              <a:buFontTx/>
              <a:buNone/>
            </a:pPr>
            <a:r>
              <a:rPr lang="en-US" sz="2400" dirty="0">
                <a:solidFill>
                  <a:schemeClr val="accent2"/>
                </a:solidFill>
                <a:latin typeface="Comic Sans MS" pitchFamily="66" charset="0"/>
              </a:rPr>
              <a:t>H</a:t>
            </a:r>
            <a:r>
              <a:rPr lang="en-US" sz="2400" i="1" dirty="0">
                <a:solidFill>
                  <a:schemeClr val="accent2"/>
                </a:solidFill>
                <a:latin typeface="Comic Sans MS" pitchFamily="66" charset="0"/>
              </a:rPr>
              <a:t>ow likely is Y for given values of </a:t>
            </a:r>
            <a:r>
              <a:rPr lang="en-US" sz="2400" i="1" dirty="0">
                <a:solidFill>
                  <a:schemeClr val="accent2"/>
                </a:solidFill>
                <a:latin typeface="Symbol" pitchFamily="18" charset="2"/>
              </a:rPr>
              <a:t>q</a:t>
            </a:r>
            <a:r>
              <a:rPr lang="en-US" sz="2400" i="1" dirty="0">
                <a:solidFill>
                  <a:schemeClr val="accent2"/>
                </a:solidFill>
                <a:latin typeface="Comic Sans MS" pitchFamily="66" charset="0"/>
              </a:rPr>
              <a:t> ? </a:t>
            </a:r>
          </a:p>
          <a:p>
            <a:pPr>
              <a:buFontTx/>
              <a:buNone/>
            </a:pPr>
            <a:r>
              <a:rPr lang="en-US" sz="2400" i="1" dirty="0">
                <a:solidFill>
                  <a:schemeClr val="accent2"/>
                </a:solidFill>
                <a:latin typeface="Comic Sans MS" pitchFamily="66" charset="0"/>
              </a:rPr>
              <a:t>    </a:t>
            </a:r>
          </a:p>
          <a:p>
            <a:pPr>
              <a:buFontTx/>
              <a:buNone/>
            </a:pPr>
            <a:r>
              <a:rPr lang="en-US" sz="2400" i="1" dirty="0">
                <a:solidFill>
                  <a:schemeClr val="accent2"/>
                </a:solidFill>
                <a:latin typeface="Comic Sans MS" pitchFamily="66" charset="0"/>
              </a:rPr>
              <a:t>   Use moment estimators or maximum likelihood, the latter proposed by </a:t>
            </a:r>
            <a:r>
              <a:rPr lang="en-US" sz="2400" i="1" dirty="0">
                <a:solidFill>
                  <a:srgbClr val="FF0000"/>
                </a:solidFill>
                <a:latin typeface="Comic Sans MS" pitchFamily="66" charset="0"/>
              </a:rPr>
              <a:t>Sir Ronald A. Fisher</a:t>
            </a:r>
            <a:r>
              <a:rPr lang="en-US" sz="2200" dirty="0">
                <a:solidFill>
                  <a:schemeClr val="accent2"/>
                </a:solidFill>
                <a:latin typeface="Comic Sans MS" pitchFamily="66" charset="0"/>
              </a:rPr>
              <a:t> (</a:t>
            </a:r>
            <a:r>
              <a:rPr lang="it-IT" sz="2200" dirty="0">
                <a:solidFill>
                  <a:schemeClr val="accent2"/>
                </a:solidFill>
              </a:rPr>
              <a:t>1890–1962)</a:t>
            </a:r>
            <a:r>
              <a:rPr lang="en-US" sz="2400" i="1" dirty="0">
                <a:solidFill>
                  <a:schemeClr val="accent2"/>
                </a:solidFill>
                <a:latin typeface="Comic Sans MS" pitchFamily="66" charset="0"/>
              </a:rPr>
              <a:t>, against the Bayes-Laplace original </a:t>
            </a:r>
            <a:r>
              <a:rPr lang="en-US" sz="2400" i="1" dirty="0" err="1">
                <a:solidFill>
                  <a:schemeClr val="accent2"/>
                </a:solidFill>
                <a:latin typeface="Comic Sans MS" pitchFamily="66" charset="0"/>
              </a:rPr>
              <a:t>inferencial</a:t>
            </a:r>
            <a:r>
              <a:rPr lang="en-US" sz="2400" i="1" dirty="0">
                <a:solidFill>
                  <a:schemeClr val="accent2"/>
                </a:solidFill>
                <a:latin typeface="Comic Sans MS" pitchFamily="66" charset="0"/>
              </a:rPr>
              <a:t> paradigm</a:t>
            </a:r>
          </a:p>
          <a:p>
            <a:pPr>
              <a:buFontTx/>
              <a:buNone/>
            </a:pPr>
            <a:endParaRPr lang="en-US" sz="2400" i="1" dirty="0"/>
          </a:p>
          <a:p>
            <a:pPr>
              <a:buFontTx/>
              <a:buNone/>
            </a:pPr>
            <a:endParaRPr lang="en-US" sz="2400" i="1" dirty="0">
              <a:solidFill>
                <a:schemeClr val="accent2"/>
              </a:solidFill>
              <a:latin typeface="Comic Sans MS" pitchFamily="66" charset="0"/>
            </a:endParaRPr>
          </a:p>
        </p:txBody>
      </p:sp>
    </p:spTree>
    <p:extLst>
      <p:ext uri="{BB962C8B-B14F-4D97-AF65-F5344CB8AC3E}">
        <p14:creationId xmlns:p14="http://schemas.microsoft.com/office/powerpoint/2010/main" val="296812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562600"/>
          </a:xfrm>
        </p:spPr>
        <p:txBody>
          <a:bodyPr/>
          <a:lstStyle/>
          <a:p>
            <a:pPr marL="0" indent="0" algn="just">
              <a:buNone/>
            </a:pPr>
            <a:r>
              <a:rPr lang="en-US" sz="2800" dirty="0"/>
              <a:t>Bayes-Laplace paradigm:</a:t>
            </a:r>
            <a:r>
              <a:rPr lang="en-US" sz="2800" i="1" dirty="0"/>
              <a:t> really </a:t>
            </a:r>
            <a:r>
              <a:rPr lang="en-US" sz="2800" dirty="0"/>
              <a:t>want to know about p(</a:t>
            </a:r>
            <a:r>
              <a:rPr lang="en-US" sz="2800" dirty="0" err="1">
                <a:latin typeface="Symbol" pitchFamily="18" charset="2"/>
              </a:rPr>
              <a:t>q</a:t>
            </a:r>
            <a:r>
              <a:rPr lang="en-US" sz="2800" dirty="0" err="1"/>
              <a:t>|Y</a:t>
            </a:r>
            <a:r>
              <a:rPr lang="en-US" sz="2800" dirty="0"/>
              <a:t>)</a:t>
            </a:r>
          </a:p>
          <a:p>
            <a:pPr marL="0" indent="0" algn="just">
              <a:buNone/>
            </a:pPr>
            <a:endParaRPr lang="en-US" sz="2400" dirty="0"/>
          </a:p>
          <a:p>
            <a:pPr marL="0" indent="0" algn="just">
              <a:buNone/>
            </a:pPr>
            <a:r>
              <a:rPr lang="en-US" sz="2800" dirty="0">
                <a:solidFill>
                  <a:srgbClr val="FF0000"/>
                </a:solidFill>
              </a:rPr>
              <a:t>Jerzy </a:t>
            </a:r>
            <a:r>
              <a:rPr lang="en-US" sz="2800" dirty="0" err="1">
                <a:solidFill>
                  <a:srgbClr val="FF0000"/>
                </a:solidFill>
              </a:rPr>
              <a:t>Neyman</a:t>
            </a:r>
            <a:r>
              <a:rPr lang="en-US" sz="2400" dirty="0"/>
              <a:t> (</a:t>
            </a:r>
            <a:r>
              <a:rPr lang="it-IT" sz="2400" dirty="0"/>
              <a:t>1894–1981</a:t>
            </a:r>
            <a:r>
              <a:rPr lang="en-US" sz="2400" dirty="0"/>
              <a:t>) </a:t>
            </a:r>
            <a:r>
              <a:rPr lang="en-US" sz="2800" dirty="0"/>
              <a:t>founded </a:t>
            </a:r>
            <a:r>
              <a:rPr lang="en-US" sz="2800" dirty="0" err="1"/>
              <a:t>Frequentism</a:t>
            </a:r>
            <a:r>
              <a:rPr lang="en-US" sz="2800" dirty="0"/>
              <a:t> </a:t>
            </a:r>
          </a:p>
          <a:p>
            <a:pPr marL="0" indent="0" algn="just">
              <a:buNone/>
            </a:pPr>
            <a:r>
              <a:rPr lang="en-US" sz="2400" i="1" dirty="0">
                <a:solidFill>
                  <a:schemeClr val="accent2"/>
                </a:solidFill>
                <a:latin typeface="Comic Sans MS" pitchFamily="66" charset="0"/>
              </a:rPr>
              <a:t>It asks how the results would change if you ran a procedure over and over again (with different samples/data)</a:t>
            </a:r>
          </a:p>
          <a:p>
            <a:pPr marL="0" indent="0" algn="just">
              <a:buNone/>
            </a:pPr>
            <a:r>
              <a:rPr lang="en-US" sz="2400" i="1" dirty="0">
                <a:solidFill>
                  <a:srgbClr val="FFFFFF"/>
                </a:solidFill>
                <a:latin typeface="Comic Sans MS" pitchFamily="66" charset="0"/>
              </a:rPr>
              <a:t>While Bayesians CONDITION upon the given sample</a:t>
            </a:r>
          </a:p>
          <a:p>
            <a:pPr marL="0" indent="0" algn="just">
              <a:buNone/>
            </a:pPr>
            <a:r>
              <a:rPr lang="en-US" sz="2400" i="1" dirty="0">
                <a:solidFill>
                  <a:srgbClr val="FFFFFF"/>
                </a:solidFill>
                <a:latin typeface="Comic Sans MS" pitchFamily="66" charset="0"/>
              </a:rPr>
              <a:t>DATA is GIVEN</a:t>
            </a:r>
          </a:p>
          <a:p>
            <a:pPr marL="0" indent="0" algn="just">
              <a:buNone/>
            </a:pPr>
            <a:endParaRPr lang="it-IT" sz="2400" dirty="0">
              <a:solidFill>
                <a:srgbClr val="FFFFFF"/>
              </a:solidFill>
            </a:endParaRPr>
          </a:p>
          <a:p>
            <a:pPr marL="0" indent="0" algn="just">
              <a:buNone/>
            </a:pPr>
            <a:r>
              <a:rPr lang="en-US" sz="2800" dirty="0"/>
              <a:t>Finally, </a:t>
            </a:r>
            <a:r>
              <a:rPr lang="en-US" sz="2800" dirty="0">
                <a:solidFill>
                  <a:srgbClr val="FF0000"/>
                </a:solidFill>
              </a:rPr>
              <a:t>Abraham Wald</a:t>
            </a:r>
            <a:r>
              <a:rPr lang="en-US" sz="2400" dirty="0"/>
              <a:t> (</a:t>
            </a:r>
            <a:r>
              <a:rPr lang="it-IT" sz="2400" dirty="0"/>
              <a:t>1902–1950</a:t>
            </a:r>
            <a:r>
              <a:rPr lang="en-US" sz="2400" dirty="0"/>
              <a:t>) </a:t>
            </a:r>
          </a:p>
          <a:p>
            <a:pPr marL="0" indent="0" algn="just">
              <a:buNone/>
            </a:pPr>
            <a:r>
              <a:rPr lang="en-US" sz="2800" dirty="0"/>
              <a:t>developed Decision Theory</a:t>
            </a:r>
          </a:p>
          <a:p>
            <a:pPr marL="0" indent="0" algn="just">
              <a:buNone/>
            </a:pPr>
            <a:r>
              <a:rPr lang="en-US" sz="2400" i="1" dirty="0">
                <a:solidFill>
                  <a:schemeClr val="accent2"/>
                </a:solidFill>
                <a:latin typeface="Comic Sans MS" pitchFamily="66" charset="0"/>
              </a:rPr>
              <a:t>It formalizes what inference is and quantifies how good a method is using loss-utility functions and risk</a:t>
            </a:r>
            <a:endParaRPr lang="it-IT" sz="2400" i="1" dirty="0">
              <a:solidFill>
                <a:schemeClr val="accent2"/>
              </a:solidFill>
              <a:latin typeface="Comic Sans MS" pitchFamily="66" charset="0"/>
            </a:endParaRPr>
          </a:p>
        </p:txBody>
      </p:sp>
    </p:spTree>
    <p:extLst>
      <p:ext uri="{BB962C8B-B14F-4D97-AF65-F5344CB8AC3E}">
        <p14:creationId xmlns:p14="http://schemas.microsoft.com/office/powerpoint/2010/main" val="4217078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9118600" cy="1143000"/>
          </a:xfrm>
        </p:spPr>
        <p:txBody>
          <a:bodyPr/>
          <a:lstStyle/>
          <a:p>
            <a:r>
              <a:rPr lang="it-IT">
                <a:latin typeface="Comic Sans MS"/>
                <a:cs typeface="Comic Sans MS"/>
              </a:rPr>
              <a:t>Subjective vs Objective Bayesian</a:t>
            </a:r>
            <a:endParaRPr lang="it-IT" dirty="0">
              <a:latin typeface="Comic Sans MS"/>
              <a:cs typeface="Comic Sans MS"/>
            </a:endParaRPr>
          </a:p>
        </p:txBody>
      </p:sp>
      <p:sp>
        <p:nvSpPr>
          <p:cNvPr id="3" name="Content Placeholder 2"/>
          <p:cNvSpPr>
            <a:spLocks noGrp="1"/>
          </p:cNvSpPr>
          <p:nvPr>
            <p:ph idx="1"/>
          </p:nvPr>
        </p:nvSpPr>
        <p:spPr>
          <a:xfrm>
            <a:off x="0" y="1066800"/>
            <a:ext cx="9144000" cy="5791200"/>
          </a:xfrm>
        </p:spPr>
        <p:txBody>
          <a:bodyPr/>
          <a:lstStyle/>
          <a:p>
            <a:pPr marL="0" indent="0" algn="just">
              <a:buNone/>
            </a:pPr>
            <a:endParaRPr lang="en-US" sz="2800" b="1" i="1"/>
          </a:p>
          <a:p>
            <a:pPr marL="0" indent="0" algn="just">
              <a:buNone/>
            </a:pPr>
            <a:r>
              <a:rPr lang="en-US" sz="2800" b="1" i="1"/>
              <a:t>L. J. Savage </a:t>
            </a:r>
            <a:r>
              <a:rPr lang="en-US" sz="2400" b="1" i="1"/>
              <a:t>(1917-71) </a:t>
            </a:r>
            <a:r>
              <a:rPr lang="en-US" sz="2800"/>
              <a:t>and </a:t>
            </a:r>
            <a:r>
              <a:rPr lang="en-US" sz="2800" b="1" i="1"/>
              <a:t>Bruno de Finetti </a:t>
            </a:r>
            <a:r>
              <a:rPr lang="en-US" sz="2400" b="1" i="1"/>
              <a:t>(1906-85)</a:t>
            </a:r>
          </a:p>
          <a:p>
            <a:pPr marL="0" indent="0" algn="just">
              <a:buNone/>
            </a:pPr>
            <a:r>
              <a:rPr lang="en-US" sz="2400" i="1">
                <a:solidFill>
                  <a:schemeClr val="accent2"/>
                </a:solidFill>
                <a:latin typeface="Comic Sans MS" pitchFamily="66" charset="0"/>
              </a:rPr>
              <a:t>They found paradoxes and incoherencies in the frequentist framework, and, in reaction, embraced the </a:t>
            </a:r>
            <a:r>
              <a:rPr lang="it-IT" sz="2400" i="1">
                <a:solidFill>
                  <a:schemeClr val="accent2"/>
                </a:solidFill>
                <a:latin typeface="Comic Sans MS" pitchFamily="66" charset="0"/>
              </a:rPr>
              <a:t>prior, emphasizing its subjectivity</a:t>
            </a:r>
          </a:p>
          <a:p>
            <a:pPr marL="0" indent="0" algn="just">
              <a:buNone/>
            </a:pPr>
            <a:endParaRPr lang="it-IT" sz="2400" i="1">
              <a:solidFill>
                <a:schemeClr val="accent2"/>
              </a:solidFill>
              <a:latin typeface="Comic Sans MS" pitchFamily="66" charset="0"/>
            </a:endParaRPr>
          </a:p>
          <a:p>
            <a:pPr marL="0" indent="0">
              <a:buNone/>
            </a:pPr>
            <a:r>
              <a:rPr lang="en-US" sz="2800"/>
              <a:t>At about the same time, </a:t>
            </a:r>
            <a:r>
              <a:rPr lang="en-US" sz="2800" b="1" i="1"/>
              <a:t>Harold Jeffreys </a:t>
            </a:r>
            <a:r>
              <a:rPr lang="en-US" sz="2400" b="1" i="1"/>
              <a:t>(1891-1989</a:t>
            </a:r>
            <a:r>
              <a:rPr lang="en-US" sz="2800" b="1" i="1"/>
              <a:t>) started the objective Bayesian approach </a:t>
            </a:r>
            <a:r>
              <a:rPr lang="it-IT" sz="2800"/>
              <a:t> </a:t>
            </a:r>
            <a:r>
              <a:rPr lang="it-IT" sz="2400"/>
              <a:t>(see book by S. Stigler, 1986)</a:t>
            </a:r>
            <a:r>
              <a:rPr lang="en-US" sz="2400" b="1" i="1"/>
              <a:t>:</a:t>
            </a:r>
            <a:endParaRPr lang="en-US" sz="2400"/>
          </a:p>
          <a:p>
            <a:pPr marL="0" indent="0" algn="just">
              <a:buNone/>
            </a:pPr>
            <a:r>
              <a:rPr lang="en-US" sz="2400" i="1">
                <a:solidFill>
                  <a:schemeClr val="accent2"/>
                </a:solidFill>
                <a:latin typeface="Comic Sans MS" pitchFamily="66" charset="0"/>
              </a:rPr>
              <a:t>use frequentist analytic tools to guide the choice of priors, including: consistency, rates of convergence, unbiasedness, admissibility</a:t>
            </a:r>
          </a:p>
          <a:p>
            <a:pPr marL="0" indent="0">
              <a:buNone/>
            </a:pPr>
            <a:r>
              <a:rPr lang="it-IT" sz="2400"/>
              <a:t>The appeal of these tools is that they are automatic (especially useful when there are many parameters) and do not require a domain expert</a:t>
            </a:r>
            <a:endParaRPr lang="en-US" sz="2400" i="1" dirty="0">
              <a:solidFill>
                <a:schemeClr val="accent2"/>
              </a:solidFill>
              <a:latin typeface="Comic Sans MS" pitchFamily="66" charset="0"/>
            </a:endParaRPr>
          </a:p>
        </p:txBody>
      </p:sp>
    </p:spTree>
    <p:extLst>
      <p:ext uri="{BB962C8B-B14F-4D97-AF65-F5344CB8AC3E}">
        <p14:creationId xmlns:p14="http://schemas.microsoft.com/office/powerpoint/2010/main" val="2527831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685800" y="0"/>
            <a:ext cx="7772400" cy="1143000"/>
          </a:xfrm>
        </p:spPr>
        <p:txBody>
          <a:bodyPr/>
          <a:lstStyle/>
          <a:p>
            <a:r>
              <a:rPr lang="en-US"/>
              <a:t>Why Bayes?</a:t>
            </a:r>
            <a:endParaRPr lang="en-US" dirty="0"/>
          </a:p>
        </p:txBody>
      </p:sp>
      <p:sp>
        <p:nvSpPr>
          <p:cNvPr id="516099" name="Rectangle 3"/>
          <p:cNvSpPr>
            <a:spLocks noGrp="1" noChangeArrowheads="1"/>
          </p:cNvSpPr>
          <p:nvPr>
            <p:ph type="body" idx="1"/>
          </p:nvPr>
        </p:nvSpPr>
        <p:spPr>
          <a:xfrm>
            <a:off x="304800" y="1219200"/>
            <a:ext cx="8534400" cy="5257800"/>
          </a:xfrm>
        </p:spPr>
        <p:txBody>
          <a:bodyPr/>
          <a:lstStyle/>
          <a:p>
            <a:pPr>
              <a:buFontTx/>
              <a:buNone/>
            </a:pPr>
            <a:r>
              <a:rPr lang="en-US" sz="2800">
                <a:solidFill>
                  <a:schemeClr val="tx2"/>
                </a:solidFill>
              </a:rPr>
              <a:t>Bayesian methods allow us to:</a:t>
            </a:r>
          </a:p>
          <a:p>
            <a:r>
              <a:rPr lang="en-US" sz="2800"/>
              <a:t>Think differently about interpreting and estimating parameters (unknown           random)</a:t>
            </a:r>
          </a:p>
          <a:p>
            <a:pPr>
              <a:buFontTx/>
              <a:buNone/>
            </a:pPr>
            <a:r>
              <a:rPr lang="en-US" sz="2800"/>
              <a:t>	</a:t>
            </a:r>
            <a:r>
              <a:rPr lang="en-US" sz="2400">
                <a:solidFill>
                  <a:schemeClr val="accent2"/>
                </a:solidFill>
                <a:latin typeface="Comic Sans MS" pitchFamily="66" charset="0"/>
              </a:rPr>
              <a:t>“what are possible values of this parameter, based directly on the posterior distribution p(</a:t>
            </a:r>
            <a:r>
              <a:rPr lang="en-US" sz="2400">
                <a:latin typeface="Symbol" pitchFamily="18" charset="2"/>
              </a:rPr>
              <a:t>q</a:t>
            </a:r>
            <a:r>
              <a:rPr lang="en-US" sz="2400">
                <a:solidFill>
                  <a:schemeClr val="accent2"/>
                </a:solidFill>
                <a:latin typeface="Comic Sans MS" pitchFamily="66" charset="0"/>
              </a:rPr>
              <a:t>|Y)?”</a:t>
            </a:r>
          </a:p>
          <a:p>
            <a:r>
              <a:rPr lang="en-US" sz="2800"/>
              <a:t>Combine prior information with the data</a:t>
            </a:r>
          </a:p>
          <a:p>
            <a:pPr>
              <a:buFontTx/>
              <a:buNone/>
            </a:pPr>
            <a:r>
              <a:rPr lang="en-US" sz="2400">
                <a:solidFill>
                  <a:schemeClr val="accent2"/>
                </a:solidFill>
                <a:latin typeface="Comic Sans MS" pitchFamily="66" charset="0"/>
              </a:rPr>
              <a:t>	“what else do I know about </a:t>
            </a:r>
            <a:r>
              <a:rPr lang="en-US" sz="2400">
                <a:solidFill>
                  <a:schemeClr val="accent2"/>
                </a:solidFill>
                <a:latin typeface="Symbol" pitchFamily="18" charset="2"/>
              </a:rPr>
              <a:t>q</a:t>
            </a:r>
            <a:r>
              <a:rPr lang="en-US" sz="2400">
                <a:solidFill>
                  <a:schemeClr val="accent2"/>
                </a:solidFill>
                <a:latin typeface="Comic Sans MS" pitchFamily="66" charset="0"/>
              </a:rPr>
              <a:t>?”</a:t>
            </a:r>
          </a:p>
          <a:p>
            <a:r>
              <a:rPr lang="en-US" sz="2800"/>
              <a:t>Describe many sources of uncertainty in the model</a:t>
            </a:r>
          </a:p>
          <a:p>
            <a:pPr>
              <a:buFontTx/>
              <a:buNone/>
            </a:pPr>
            <a:r>
              <a:rPr lang="en-US" sz="2800">
                <a:solidFill>
                  <a:schemeClr val="accent1"/>
                </a:solidFill>
              </a:rPr>
              <a:t> 	</a:t>
            </a:r>
            <a:r>
              <a:rPr lang="en-US" sz="2400">
                <a:solidFill>
                  <a:schemeClr val="accent2"/>
                </a:solidFill>
                <a:latin typeface="Comic Sans MS" pitchFamily="66" charset="0"/>
              </a:rPr>
              <a:t>“how sure am I about the inputs to my model?”</a:t>
            </a:r>
          </a:p>
          <a:p>
            <a:r>
              <a:rPr lang="en-US" sz="2800"/>
              <a:t>Describe complex systems using hierarchical or </a:t>
            </a:r>
          </a:p>
          <a:p>
            <a:pPr marL="0" indent="0">
              <a:buNone/>
            </a:pPr>
            <a:r>
              <a:rPr lang="en-US" sz="2800"/>
              <a:t>    multi-level models</a:t>
            </a:r>
            <a:endParaRPr lang="en-US" sz="2800" dirty="0"/>
          </a:p>
        </p:txBody>
      </p:sp>
      <p:sp>
        <p:nvSpPr>
          <p:cNvPr id="2" name="Freccia destra 1"/>
          <p:cNvSpPr/>
          <p:nvPr/>
        </p:nvSpPr>
        <p:spPr bwMode="auto">
          <a:xfrm>
            <a:off x="4038600" y="2286000"/>
            <a:ext cx="4572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6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anim calcmode="lin" valueType="num">
                                      <p:cBhvr additive="base">
                                        <p:cTn id="17" dur="500" fill="hold"/>
                                        <p:tgtEl>
                                          <p:spTgt spid="516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6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6099">
                                            <p:txEl>
                                              <p:pRg st="4" end="4"/>
                                            </p:txEl>
                                          </p:spTgt>
                                        </p:tgtEl>
                                        <p:attrNameLst>
                                          <p:attrName>style.visibility</p:attrName>
                                        </p:attrNameLst>
                                      </p:cBhvr>
                                      <p:to>
                                        <p:strVal val="visible"/>
                                      </p:to>
                                    </p:set>
                                    <p:anim calcmode="lin" valueType="num">
                                      <p:cBhvr additive="base">
                                        <p:cTn id="21" dur="500" fill="hold"/>
                                        <p:tgtEl>
                                          <p:spTgt spid="516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6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6099">
                                            <p:txEl>
                                              <p:pRg st="5" end="5"/>
                                            </p:txEl>
                                          </p:spTgt>
                                        </p:tgtEl>
                                        <p:attrNameLst>
                                          <p:attrName>style.visibility</p:attrName>
                                        </p:attrNameLst>
                                      </p:cBhvr>
                                      <p:to>
                                        <p:strVal val="visible"/>
                                      </p:to>
                                    </p:set>
                                    <p:anim calcmode="lin" valueType="num">
                                      <p:cBhvr additive="base">
                                        <p:cTn id="27" dur="500" fill="hold"/>
                                        <p:tgtEl>
                                          <p:spTgt spid="516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60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6099">
                                            <p:txEl>
                                              <p:pRg st="6" end="6"/>
                                            </p:txEl>
                                          </p:spTgt>
                                        </p:tgtEl>
                                        <p:attrNameLst>
                                          <p:attrName>style.visibility</p:attrName>
                                        </p:attrNameLst>
                                      </p:cBhvr>
                                      <p:to>
                                        <p:strVal val="visible"/>
                                      </p:to>
                                    </p:set>
                                    <p:anim calcmode="lin" valueType="num">
                                      <p:cBhvr additive="base">
                                        <p:cTn id="31" dur="500" fill="hold"/>
                                        <p:tgtEl>
                                          <p:spTgt spid="5160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6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6099">
                                            <p:txEl>
                                              <p:pRg st="7" end="7"/>
                                            </p:txEl>
                                          </p:spTgt>
                                        </p:tgtEl>
                                        <p:attrNameLst>
                                          <p:attrName>style.visibility</p:attrName>
                                        </p:attrNameLst>
                                      </p:cBhvr>
                                      <p:to>
                                        <p:strVal val="visible"/>
                                      </p:to>
                                    </p:set>
                                    <p:anim calcmode="lin" valueType="num">
                                      <p:cBhvr additive="base">
                                        <p:cTn id="37" dur="500" fill="hold"/>
                                        <p:tgtEl>
                                          <p:spTgt spid="5160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60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6099">
                                            <p:txEl>
                                              <p:pRg st="8" end="8"/>
                                            </p:txEl>
                                          </p:spTgt>
                                        </p:tgtEl>
                                        <p:attrNameLst>
                                          <p:attrName>style.visibility</p:attrName>
                                        </p:attrNameLst>
                                      </p:cBhvr>
                                      <p:to>
                                        <p:strVal val="visible"/>
                                      </p:to>
                                    </p:set>
                                    <p:anim calcmode="lin" valueType="num">
                                      <p:cBhvr additive="base">
                                        <p:cTn id="43" dur="500" fill="hold"/>
                                        <p:tgtEl>
                                          <p:spTgt spid="51609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60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29" name="Rectangle 2"/>
          <p:cNvSpPr>
            <a:spLocks noGrp="1" noChangeArrowheads="1"/>
          </p:cNvSpPr>
          <p:nvPr>
            <p:ph type="title"/>
          </p:nvPr>
        </p:nvSpPr>
        <p:spPr>
          <a:xfrm>
            <a:off x="17002" y="-2139"/>
            <a:ext cx="9126998" cy="992739"/>
          </a:xfrm>
        </p:spPr>
        <p:txBody>
          <a:bodyPr/>
          <a:lstStyle/>
          <a:p>
            <a:r>
              <a:rPr lang="en-US"/>
              <a:t>Why Bayes?</a:t>
            </a:r>
            <a:endParaRPr lang="en-US" dirty="0"/>
          </a:p>
        </p:txBody>
      </p:sp>
      <p:sp>
        <p:nvSpPr>
          <p:cNvPr id="688130" name="Rectangle 3"/>
          <p:cNvSpPr>
            <a:spLocks noGrp="1" noChangeArrowheads="1"/>
          </p:cNvSpPr>
          <p:nvPr>
            <p:ph type="body" idx="1"/>
          </p:nvPr>
        </p:nvSpPr>
        <p:spPr>
          <a:xfrm>
            <a:off x="152400" y="1219200"/>
            <a:ext cx="8991600" cy="5638800"/>
          </a:xfrm>
        </p:spPr>
        <p:txBody>
          <a:bodyPr/>
          <a:lstStyle/>
          <a:p>
            <a:pPr>
              <a:buFontTx/>
              <a:buNone/>
            </a:pPr>
            <a:r>
              <a:rPr lang="en-US">
                <a:solidFill>
                  <a:schemeClr val="tx2"/>
                </a:solidFill>
              </a:rPr>
              <a:t>Bayesian computational methods </a:t>
            </a:r>
          </a:p>
          <a:p>
            <a:pPr>
              <a:buFontTx/>
              <a:buNone/>
            </a:pPr>
            <a:r>
              <a:rPr lang="en-US">
                <a:solidFill>
                  <a:schemeClr val="tx2"/>
                </a:solidFill>
              </a:rPr>
              <a:t>(such as MCMC) allow us to:</a:t>
            </a:r>
          </a:p>
          <a:p>
            <a:r>
              <a:rPr lang="en-US"/>
              <a:t>Use non-standard distributions as LHD</a:t>
            </a:r>
          </a:p>
          <a:p>
            <a:r>
              <a:rPr lang="en-US"/>
              <a:t>Fit very complex non-linear models</a:t>
            </a:r>
          </a:p>
          <a:p>
            <a:r>
              <a:rPr lang="en-US"/>
              <a:t>Obtain a very wide variety of estimates</a:t>
            </a:r>
          </a:p>
          <a:p>
            <a:r>
              <a:rPr lang="en-US"/>
              <a:t>Make a very wide range of inferences, based directly on posterior probabilities </a:t>
            </a:r>
          </a:p>
          <a:p>
            <a:pPr marL="0" indent="0">
              <a:buNone/>
            </a:pPr>
            <a:r>
              <a:rPr lang="en-US" sz="2800"/>
              <a:t>   (CI, HP, Prediction)</a:t>
            </a:r>
          </a:p>
          <a:p>
            <a:r>
              <a:rPr lang="it-IT" sz="2800"/>
              <a:t>Avoids averaging over the unobserved values of </a:t>
            </a:r>
            <a:r>
              <a:rPr lang="it-IT" sz="2800" b="1"/>
              <a:t>x</a:t>
            </a:r>
          </a:p>
          <a:p>
            <a:r>
              <a:rPr lang="it-IT" sz="2800"/>
              <a:t>Coherent update of the info on </a:t>
            </a:r>
            <a:r>
              <a:rPr lang="en-US" sz="2800">
                <a:latin typeface="Symbol" pitchFamily="18" charset="2"/>
              </a:rPr>
              <a:t>q</a:t>
            </a:r>
            <a:endParaRPr lang="en-US" sz="2800"/>
          </a:p>
          <a:p>
            <a:endParaRPr lang="en-US" sz="2800"/>
          </a:p>
          <a:p>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81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813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81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81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a:t>Another motivation for Bayes: de Finetti’s Theorem (1)</a:t>
            </a:r>
            <a:endParaRPr lang="it-IT" b="1" dirty="0"/>
          </a:p>
        </p:txBody>
      </p:sp>
      <p:sp>
        <p:nvSpPr>
          <p:cNvPr id="3" name="Content Placeholder 2"/>
          <p:cNvSpPr>
            <a:spLocks noGrp="1"/>
          </p:cNvSpPr>
          <p:nvPr>
            <p:ph idx="1"/>
          </p:nvPr>
        </p:nvSpPr>
        <p:spPr>
          <a:xfrm>
            <a:off x="304800" y="1981200"/>
            <a:ext cx="8153400" cy="4114800"/>
          </a:xfrm>
        </p:spPr>
        <p:txBody>
          <a:bodyPr/>
          <a:lstStyle/>
          <a:p>
            <a:pPr marL="0" indent="0" algn="just">
              <a:buNone/>
              <a:tabLst>
                <a:tab pos="1905000" algn="l"/>
              </a:tabLst>
            </a:pPr>
            <a:r>
              <a:rPr lang="en-US" altLang="zh-CN" sz="2800" u="sng"/>
              <a:t>Deﬁnition</a:t>
            </a:r>
            <a:r>
              <a:rPr lang="en-US" altLang="zh-CN" sz="2800"/>
              <a:t>: </a:t>
            </a:r>
            <a:r>
              <a:rPr lang="en-US" altLang="zh-CN" sz="2800" b="1" i="1"/>
              <a:t>Inﬁnite exchangeability</a:t>
            </a:r>
            <a:endParaRPr lang="en-US" altLang="zh-CN" sz="2800"/>
          </a:p>
          <a:p>
            <a:pPr marL="0" indent="0" algn="just">
              <a:buNone/>
              <a:tabLst>
                <a:tab pos="1905000" algn="l"/>
              </a:tabLst>
            </a:pPr>
            <a:r>
              <a:rPr lang="en-US" altLang="zh-CN" sz="2800"/>
              <a:t>(y</a:t>
            </a:r>
            <a:r>
              <a:rPr lang="en-US" altLang="zh-CN" sz="2800" baseline="-25000"/>
              <a:t>1</a:t>
            </a:r>
            <a:r>
              <a:rPr lang="en-US" altLang="zh-CN" sz="2800"/>
              <a:t>,y</a:t>
            </a:r>
            <a:r>
              <a:rPr lang="en-US" altLang="zh-CN" sz="2800" baseline="-25000"/>
              <a:t>2</a:t>
            </a:r>
            <a:r>
              <a:rPr lang="en-US" altLang="zh-CN" sz="2800"/>
              <a:t>,...) is an inﬁnitely exchangeable sequence of rvs if, for any n and any permutation π of 1,…,n:</a:t>
            </a:r>
          </a:p>
          <a:p>
            <a:pPr marL="0" indent="0" algn="ctr">
              <a:buNone/>
              <a:tabLst>
                <a:tab pos="1905000" algn="l"/>
              </a:tabLst>
            </a:pPr>
            <a:r>
              <a:rPr lang="en-US" altLang="zh-CN" sz="2800"/>
              <a:t>p(y</a:t>
            </a:r>
            <a:r>
              <a:rPr lang="en-US" altLang="zh-CN" sz="2800" baseline="-25000"/>
              <a:t>1</a:t>
            </a:r>
            <a:r>
              <a:rPr lang="en-US" altLang="zh-CN" sz="2800"/>
              <a:t>,y</a:t>
            </a:r>
            <a:r>
              <a:rPr lang="en-US" altLang="zh-CN" sz="2800" baseline="-25000"/>
              <a:t>2</a:t>
            </a:r>
            <a:r>
              <a:rPr lang="en-US" altLang="zh-CN" sz="2800"/>
              <a:t>,...,y</a:t>
            </a:r>
            <a:r>
              <a:rPr lang="en-US" altLang="zh-CN" sz="2800" baseline="-25000"/>
              <a:t>n</a:t>
            </a:r>
            <a:r>
              <a:rPr lang="en-US" altLang="zh-CN" sz="2800"/>
              <a:t>) = p(y</a:t>
            </a:r>
            <a:r>
              <a:rPr lang="en-US" altLang="zh-CN" sz="2800" baseline="-25000"/>
              <a:t>π(1)</a:t>
            </a:r>
            <a:r>
              <a:rPr lang="en-US" altLang="zh-CN" sz="2800"/>
              <a:t>,y</a:t>
            </a:r>
            <a:r>
              <a:rPr lang="en-US" altLang="zh-CN" sz="2800" baseline="-25000"/>
              <a:t>π(2)</a:t>
            </a:r>
            <a:r>
              <a:rPr lang="en-US" altLang="zh-CN" sz="2800"/>
              <a:t>,...,y</a:t>
            </a:r>
            <a:r>
              <a:rPr lang="en-US" altLang="zh-CN" sz="2800" baseline="-25000"/>
              <a:t>π(n)</a:t>
            </a:r>
            <a:r>
              <a:rPr lang="en-US" altLang="zh-CN" sz="2800"/>
              <a:t>)</a:t>
            </a:r>
          </a:p>
          <a:p>
            <a:pPr marL="0" indent="0" algn="ctr">
              <a:buNone/>
              <a:tabLst>
                <a:tab pos="1905000" algn="l"/>
              </a:tabLst>
            </a:pPr>
            <a:endParaRPr lang="en-US" altLang="zh-CN" sz="2800"/>
          </a:p>
          <a:p>
            <a:pPr marL="0" indent="0" algn="just">
              <a:buNone/>
              <a:tabLst>
                <a:tab pos="1905000" algn="l"/>
              </a:tabLst>
            </a:pPr>
            <a:r>
              <a:rPr lang="en-US" altLang="zh-CN" sz="2800" u="sng"/>
              <a:t>Note</a:t>
            </a:r>
            <a:r>
              <a:rPr lang="en-US" altLang="zh-CN" sz="2800"/>
              <a:t>: this is not equivalent to independent and identically distributed (iid) rvs</a:t>
            </a:r>
          </a:p>
          <a:p>
            <a:pPr marL="0" indent="0" algn="ctr">
              <a:buNone/>
              <a:tabLst>
                <a:tab pos="1905000" algn="l"/>
              </a:tabLst>
            </a:pPr>
            <a:r>
              <a:rPr lang="en-US" altLang="zh-CN" sz="2800"/>
              <a:t>iid rvs                   infinitely exchangeable rvs</a:t>
            </a:r>
          </a:p>
          <a:p>
            <a:endParaRPr lang="it-IT" dirty="0"/>
          </a:p>
        </p:txBody>
      </p:sp>
      <p:sp>
        <p:nvSpPr>
          <p:cNvPr id="4" name="Right Arrow 3"/>
          <p:cNvSpPr/>
          <p:nvPr/>
        </p:nvSpPr>
        <p:spPr bwMode="auto">
          <a:xfrm>
            <a:off x="2590800" y="5573691"/>
            <a:ext cx="978408" cy="2423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3726291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81200"/>
            <a:ext cx="8763000" cy="4876800"/>
          </a:xfrm>
        </p:spPr>
        <p:txBody>
          <a:bodyPr/>
          <a:lstStyle/>
          <a:p>
            <a:pPr marL="0" indent="0">
              <a:buNone/>
            </a:pPr>
            <a:r>
              <a:rPr lang="it-IT" sz="2800" u="sng"/>
              <a:t>Theorem</a:t>
            </a:r>
            <a:r>
              <a:rPr lang="it-IT" sz="2800">
                <a:sym typeface="Wingdings" pitchFamily="2" charset="2"/>
              </a:rPr>
              <a:t> of de Finetti, 1930s:</a:t>
            </a:r>
            <a:r>
              <a:rPr lang="it-IT" sz="2800"/>
              <a:t> </a:t>
            </a:r>
            <a:r>
              <a:rPr lang="en-US" altLang="zh-CN" sz="2800"/>
              <a:t>(y</a:t>
            </a:r>
            <a:r>
              <a:rPr lang="en-US" altLang="zh-CN" sz="2800" baseline="-25000"/>
              <a:t>1</a:t>
            </a:r>
            <a:r>
              <a:rPr lang="en-US" altLang="zh-CN" sz="2800"/>
              <a:t>,y</a:t>
            </a:r>
            <a:r>
              <a:rPr lang="en-US" altLang="zh-CN" sz="2800" baseline="-25000"/>
              <a:t>2</a:t>
            </a:r>
            <a:r>
              <a:rPr lang="en-US" altLang="zh-CN" sz="2800"/>
              <a:t>,...) is inﬁnitely exchangeable iff, for all n, </a:t>
            </a:r>
          </a:p>
          <a:p>
            <a:pPr marL="0" indent="0" algn="ctr">
              <a:buNone/>
            </a:pPr>
            <a:r>
              <a:rPr lang="en-US"/>
              <a:t>P</a:t>
            </a:r>
            <a:r>
              <a:rPr lang="en-US" altLang="zh-CN"/>
              <a:t>(y</a:t>
            </a:r>
            <a:r>
              <a:rPr lang="en-US" altLang="zh-CN" baseline="-25000"/>
              <a:t>1</a:t>
            </a:r>
            <a:r>
              <a:rPr lang="en-US" altLang="zh-CN"/>
              <a:t>,y</a:t>
            </a:r>
            <a:r>
              <a:rPr lang="en-US" altLang="zh-CN" baseline="-25000"/>
              <a:t>2</a:t>
            </a:r>
            <a:r>
              <a:rPr lang="en-US" altLang="zh-CN"/>
              <a:t>,..., y</a:t>
            </a:r>
            <a:r>
              <a:rPr lang="en-US" altLang="zh-CN" baseline="-25000"/>
              <a:t>n</a:t>
            </a:r>
            <a:r>
              <a:rPr lang="en-US" altLang="zh-CN"/>
              <a:t>) =</a:t>
            </a:r>
            <a:r>
              <a:rPr lang="en-US">
                <a:cs typeface="Times New Roman"/>
              </a:rPr>
              <a:t> ∫ </a:t>
            </a:r>
            <a:r>
              <a:rPr lang="az-Cyrl-AZ">
                <a:latin typeface="Calibri"/>
                <a:cs typeface="Times New Roman"/>
              </a:rPr>
              <a:t>П</a:t>
            </a:r>
            <a:r>
              <a:rPr lang="it-IT" baseline="-25000">
                <a:latin typeface="Calibri"/>
                <a:cs typeface="Times New Roman"/>
              </a:rPr>
              <a:t>i</a:t>
            </a:r>
            <a:r>
              <a:rPr lang="it-IT">
                <a:latin typeface="Calibri"/>
                <a:cs typeface="Times New Roman"/>
              </a:rPr>
              <a:t> p(y</a:t>
            </a:r>
            <a:r>
              <a:rPr lang="it-IT" baseline="-25000">
                <a:latin typeface="Calibri"/>
                <a:cs typeface="Times New Roman"/>
              </a:rPr>
              <a:t>i</a:t>
            </a:r>
            <a:r>
              <a:rPr lang="it-IT">
                <a:latin typeface="Calibri"/>
                <a:cs typeface="Times New Roman"/>
              </a:rPr>
              <a:t>|</a:t>
            </a:r>
            <a:r>
              <a:rPr lang="el-GR">
                <a:latin typeface="Calibri"/>
                <a:cs typeface="Times New Roman"/>
              </a:rPr>
              <a:t>θ</a:t>
            </a:r>
            <a:r>
              <a:rPr lang="it-IT">
                <a:latin typeface="Calibri"/>
                <a:cs typeface="Times New Roman"/>
              </a:rPr>
              <a:t>) F(d</a:t>
            </a:r>
            <a:r>
              <a:rPr lang="el-GR">
                <a:latin typeface="Calibri"/>
                <a:cs typeface="Times New Roman"/>
              </a:rPr>
              <a:t>θ</a:t>
            </a:r>
            <a:r>
              <a:rPr lang="it-IT">
                <a:latin typeface="Calibri"/>
                <a:cs typeface="Times New Roman"/>
              </a:rPr>
              <a:t>)</a:t>
            </a:r>
          </a:p>
          <a:p>
            <a:pPr marL="0" indent="0" algn="just">
              <a:buNone/>
            </a:pPr>
            <a:endParaRPr lang="it-IT" sz="2800"/>
          </a:p>
          <a:p>
            <a:pPr marL="0" indent="0" algn="just">
              <a:buNone/>
            </a:pPr>
            <a:r>
              <a:rPr lang="it-IT" sz="2400"/>
              <a:t>This means that for exchangeable data, </a:t>
            </a:r>
          </a:p>
          <a:p>
            <a:pPr algn="just"/>
            <a:r>
              <a:rPr lang="it-IT" sz="2400"/>
              <a:t>There must exist a parameter </a:t>
            </a:r>
            <a:r>
              <a:rPr lang="el-GR" sz="2400"/>
              <a:t>θ</a:t>
            </a:r>
            <a:endParaRPr lang="it-IT" sz="2400"/>
          </a:p>
          <a:p>
            <a:pPr algn="just"/>
            <a:r>
              <a:rPr lang="it-IT" sz="2400"/>
              <a:t>There must exist a likelihood </a:t>
            </a:r>
            <a:r>
              <a:rPr lang="it-IT" sz="2400">
                <a:latin typeface="Calibri"/>
                <a:cs typeface="Times New Roman"/>
              </a:rPr>
              <a:t>p(y|</a:t>
            </a:r>
            <a:r>
              <a:rPr lang="el-GR" sz="2400">
                <a:latin typeface="Calibri"/>
                <a:cs typeface="Times New Roman"/>
              </a:rPr>
              <a:t>θ</a:t>
            </a:r>
            <a:r>
              <a:rPr lang="it-IT" sz="2400">
                <a:latin typeface="Calibri"/>
                <a:cs typeface="Times New Roman"/>
              </a:rPr>
              <a:t>)</a:t>
            </a:r>
          </a:p>
          <a:p>
            <a:pPr algn="just"/>
            <a:r>
              <a:rPr lang="it-IT" sz="2400"/>
              <a:t>There must exist a prior </a:t>
            </a:r>
            <a:r>
              <a:rPr lang="it-IT" sz="2400">
                <a:latin typeface="Calibri"/>
                <a:cs typeface="Times New Roman"/>
              </a:rPr>
              <a:t>F on </a:t>
            </a:r>
            <a:r>
              <a:rPr lang="el-GR" sz="2400">
                <a:latin typeface="Calibri"/>
                <a:cs typeface="Times New Roman"/>
              </a:rPr>
              <a:t>θ</a:t>
            </a:r>
            <a:endParaRPr lang="it-IT" sz="2400">
              <a:latin typeface="Calibri"/>
              <a:cs typeface="Times New Roman"/>
            </a:endParaRPr>
          </a:p>
          <a:p>
            <a:pPr algn="just"/>
            <a:r>
              <a:rPr lang="en-US" sz="2400"/>
              <a:t>The above quantities are such that </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 are conditionally independent</a:t>
            </a:r>
            <a:endParaRPr lang="it-IT" sz="2400" dirty="0"/>
          </a:p>
        </p:txBody>
      </p:sp>
      <p:sp>
        <p:nvSpPr>
          <p:cNvPr id="4" name="Title 1"/>
          <p:cNvSpPr>
            <a:spLocks noGrp="1"/>
          </p:cNvSpPr>
          <p:nvPr>
            <p:ph type="title"/>
          </p:nvPr>
        </p:nvSpPr>
        <p:spPr>
          <a:xfrm>
            <a:off x="685800" y="609600"/>
            <a:ext cx="7772400" cy="1143000"/>
          </a:xfrm>
        </p:spPr>
        <p:txBody>
          <a:bodyPr/>
          <a:lstStyle/>
          <a:p>
            <a:r>
              <a:rPr lang="it-IT" b="1"/>
              <a:t>Another motivation for Bayes: de Finetti’s Theorem (2)</a:t>
            </a:r>
            <a:endParaRPr lang="it-IT" b="1" dirty="0"/>
          </a:p>
        </p:txBody>
      </p:sp>
    </p:spTree>
    <p:extLst>
      <p:ext uri="{BB962C8B-B14F-4D97-AF65-F5344CB8AC3E}">
        <p14:creationId xmlns:p14="http://schemas.microsoft.com/office/powerpoint/2010/main" val="10432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body" idx="1"/>
          </p:nvPr>
        </p:nvSpPr>
        <p:spPr>
          <a:xfrm>
            <a:off x="0" y="0"/>
            <a:ext cx="9144000" cy="6477000"/>
          </a:xfrm>
        </p:spPr>
        <p:txBody>
          <a:bodyPr/>
          <a:lstStyle/>
          <a:p>
            <a:pPr eaLnBrk="1" hangingPunct="1">
              <a:lnSpc>
                <a:spcPct val="90000"/>
              </a:lnSpc>
            </a:pPr>
            <a:r>
              <a:rPr lang="en-US" sz="2800">
                <a:solidFill>
                  <a:srgbClr val="FFFF00"/>
                </a:solidFill>
                <a:latin typeface="Comic Sans MS"/>
                <a:ea typeface="ＭＳ Ｐゴシック" charset="0"/>
                <a:cs typeface="Comic Sans MS"/>
              </a:rPr>
              <a:t>Three approaches to Probability</a:t>
            </a:r>
          </a:p>
          <a:p>
            <a:pPr eaLnBrk="1" hangingPunct="1">
              <a:lnSpc>
                <a:spcPct val="90000"/>
              </a:lnSpc>
            </a:pPr>
            <a:endParaRPr lang="en-US" sz="2800">
              <a:solidFill>
                <a:srgbClr val="FFFF00"/>
              </a:solidFill>
              <a:latin typeface="Comic Sans MS"/>
              <a:ea typeface="ＭＳ Ｐゴシック" charset="0"/>
              <a:cs typeface="Comic Sans MS"/>
            </a:endParaRPr>
          </a:p>
          <a:p>
            <a:pPr lvl="1" eaLnBrk="1" hangingPunct="1">
              <a:lnSpc>
                <a:spcPct val="90000"/>
              </a:lnSpc>
            </a:pPr>
            <a:r>
              <a:rPr lang="en-US">
                <a:solidFill>
                  <a:srgbClr val="FF0000"/>
                </a:solidFill>
                <a:latin typeface="Comic Sans MS"/>
                <a:ea typeface="ＭＳ Ｐゴシック" charset="0"/>
                <a:cs typeface="Comic Sans MS"/>
              </a:rPr>
              <a:t>Axiomatic</a:t>
            </a:r>
            <a:r>
              <a:rPr lang="en-US">
                <a:latin typeface="Comic Sans MS"/>
                <a:ea typeface="ＭＳ Ｐゴシック" charset="0"/>
                <a:cs typeface="Comic Sans MS"/>
              </a:rPr>
              <a:t> (Kolmogorov)</a:t>
            </a:r>
          </a:p>
          <a:p>
            <a:pPr lvl="2" eaLnBrk="1" hangingPunct="1">
              <a:lnSpc>
                <a:spcPct val="90000"/>
              </a:lnSpc>
            </a:pPr>
            <a:r>
              <a:rPr lang="en-US" sz="2800">
                <a:latin typeface="Comic Sans MS"/>
                <a:ea typeface="ＭＳ Ｐゴシック" charset="0"/>
                <a:cs typeface="Comic Sans MS"/>
              </a:rPr>
              <a:t>Probability by definition and properties</a:t>
            </a:r>
          </a:p>
          <a:p>
            <a:pPr lvl="1" eaLnBrk="1" hangingPunct="1">
              <a:lnSpc>
                <a:spcPct val="90000"/>
              </a:lnSpc>
            </a:pPr>
            <a:r>
              <a:rPr lang="en-US">
                <a:solidFill>
                  <a:srgbClr val="FF0000"/>
                </a:solidFill>
                <a:latin typeface="Comic Sans MS"/>
                <a:ea typeface="ＭＳ Ｐゴシック" charset="0"/>
                <a:cs typeface="Comic Sans MS"/>
              </a:rPr>
              <a:t>Relative Frequency </a:t>
            </a:r>
            <a:r>
              <a:rPr lang="en-US">
                <a:latin typeface="Comic Sans MS"/>
                <a:ea typeface="ＭＳ Ｐゴシック" charset="0"/>
                <a:cs typeface="Comic Sans MS"/>
              </a:rPr>
              <a:t>(classical, objective)</a:t>
            </a:r>
          </a:p>
          <a:p>
            <a:pPr lvl="2" eaLnBrk="1" hangingPunct="1">
              <a:lnSpc>
                <a:spcPct val="90000"/>
              </a:lnSpc>
            </a:pPr>
            <a:r>
              <a:rPr lang="en-US" sz="2800">
                <a:latin typeface="Comic Sans MS"/>
                <a:ea typeface="ＭＳ Ｐゴシック" charset="0"/>
                <a:cs typeface="Comic Sans MS"/>
              </a:rPr>
              <a:t>Repeated trials</a:t>
            </a:r>
          </a:p>
          <a:p>
            <a:pPr lvl="1" eaLnBrk="1" hangingPunct="1">
              <a:lnSpc>
                <a:spcPct val="90000"/>
              </a:lnSpc>
            </a:pPr>
            <a:r>
              <a:rPr lang="en-US">
                <a:solidFill>
                  <a:srgbClr val="FF0000"/>
                </a:solidFill>
                <a:latin typeface="Comic Sans MS"/>
                <a:ea typeface="ＭＳ Ｐゴシック" charset="0"/>
                <a:cs typeface="Comic Sans MS"/>
              </a:rPr>
              <a:t>Degree of belief </a:t>
            </a:r>
            <a:r>
              <a:rPr lang="en-US">
                <a:latin typeface="Comic Sans MS"/>
                <a:ea typeface="ＭＳ Ｐゴシック" charset="0"/>
                <a:cs typeface="Comic Sans MS"/>
              </a:rPr>
              <a:t>(Bayesian, subjective)</a:t>
            </a:r>
          </a:p>
          <a:p>
            <a:pPr lvl="2" eaLnBrk="1" hangingPunct="1">
              <a:lnSpc>
                <a:spcPct val="90000"/>
              </a:lnSpc>
            </a:pPr>
            <a:r>
              <a:rPr lang="en-US" sz="2800">
                <a:latin typeface="Comic Sans MS"/>
                <a:ea typeface="ＭＳ Ｐゴシック" charset="0"/>
                <a:cs typeface="Comic Sans MS"/>
              </a:rPr>
              <a:t>Personal measure of uncertainty</a:t>
            </a:r>
          </a:p>
          <a:p>
            <a:pPr lvl="2" eaLnBrk="1" hangingPunct="1">
              <a:lnSpc>
                <a:spcPct val="90000"/>
              </a:lnSpc>
            </a:pPr>
            <a:endParaRPr lang="en-US" sz="2800">
              <a:latin typeface="Comic Sans MS"/>
              <a:ea typeface="ＭＳ Ｐゴシック" charset="0"/>
              <a:cs typeface="Comic Sans MS"/>
            </a:endParaRPr>
          </a:p>
          <a:p>
            <a:pPr eaLnBrk="1" hangingPunct="1">
              <a:lnSpc>
                <a:spcPct val="90000"/>
              </a:lnSpc>
            </a:pPr>
            <a:r>
              <a:rPr lang="en-US" sz="2800">
                <a:solidFill>
                  <a:srgbClr val="FFFF00"/>
                </a:solidFill>
                <a:latin typeface="Comic Sans MS"/>
                <a:ea typeface="ＭＳ Ｐゴシック" charset="0"/>
                <a:cs typeface="Comic Sans MS"/>
              </a:rPr>
              <a:t>Problems</a:t>
            </a:r>
          </a:p>
          <a:p>
            <a:pPr eaLnBrk="1" hangingPunct="1">
              <a:lnSpc>
                <a:spcPct val="90000"/>
              </a:lnSpc>
            </a:pPr>
            <a:endParaRPr lang="en-US" sz="2800">
              <a:solidFill>
                <a:srgbClr val="FFFF00"/>
              </a:solidFill>
              <a:latin typeface="Comic Sans MS"/>
              <a:ea typeface="ＭＳ Ｐゴシック" charset="0"/>
              <a:cs typeface="Comic Sans MS"/>
            </a:endParaRPr>
          </a:p>
          <a:p>
            <a:pPr lvl="1" eaLnBrk="1" hangingPunct="1">
              <a:lnSpc>
                <a:spcPct val="90000"/>
              </a:lnSpc>
            </a:pPr>
            <a:r>
              <a:rPr lang="en-US" sz="2400">
                <a:latin typeface="Comic Sans MS"/>
                <a:ea typeface="ＭＳ Ｐゴシック" charset="0"/>
                <a:cs typeface="Comic Sans MS"/>
              </a:rPr>
              <a:t>The chance that by the end of the month the italian goverment will still be in place</a:t>
            </a:r>
          </a:p>
          <a:p>
            <a:pPr lvl="1" eaLnBrk="1" hangingPunct="1">
              <a:lnSpc>
                <a:spcPct val="90000"/>
              </a:lnSpc>
            </a:pPr>
            <a:r>
              <a:rPr lang="en-US">
                <a:latin typeface="Comic Sans MS"/>
                <a:ea typeface="ＭＳ Ｐゴシック" charset="0"/>
                <a:cs typeface="Comic Sans MS"/>
              </a:rPr>
              <a:t>The probability of rain tomorrow</a:t>
            </a:r>
          </a:p>
          <a:p>
            <a:pPr lvl="1" eaLnBrk="1" hangingPunct="1">
              <a:lnSpc>
                <a:spcPct val="90000"/>
              </a:lnSpc>
              <a:buFont typeface="Wingdings" charset="0"/>
              <a:buNone/>
            </a:pPr>
            <a:r>
              <a:rPr lang="en-US" sz="2200">
                <a:latin typeface="Arial" charset="0"/>
                <a:ea typeface="ＭＳ Ｐゴシック" charset="0"/>
              </a:rPr>
              <a:t>		      </a:t>
            </a:r>
            <a:endParaRPr lang="en-US" sz="2200" dirty="0">
              <a:latin typeface="Arial" charset="0"/>
              <a:ea typeface="ＭＳ Ｐゴシック" charset="0"/>
            </a:endParaRPr>
          </a:p>
        </p:txBody>
      </p:sp>
    </p:spTree>
    <p:extLst>
      <p:ext uri="{BB962C8B-B14F-4D97-AF65-F5344CB8AC3E}">
        <p14:creationId xmlns:p14="http://schemas.microsoft.com/office/powerpoint/2010/main" val="179057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lstStyle/>
          <a:p>
            <a:r>
              <a:rPr lang="it-IT"/>
              <a:t>Exchangeability example: information retrieval</a:t>
            </a:r>
            <a:endParaRPr lang="it-IT" dirty="0"/>
          </a:p>
        </p:txBody>
      </p:sp>
      <p:sp>
        <p:nvSpPr>
          <p:cNvPr id="3" name="Content Placeholder 2"/>
          <p:cNvSpPr>
            <a:spLocks noGrp="1"/>
          </p:cNvSpPr>
          <p:nvPr>
            <p:ph idx="1"/>
          </p:nvPr>
        </p:nvSpPr>
        <p:spPr>
          <a:xfrm>
            <a:off x="4406815" y="1623646"/>
            <a:ext cx="4265336" cy="2414954"/>
          </a:xfrm>
        </p:spPr>
        <p:txBody>
          <a:bodyPr/>
          <a:lstStyle/>
          <a:p>
            <a:pPr marL="0" indent="0" algn="just">
              <a:buNone/>
            </a:pPr>
            <a:r>
              <a:rPr lang="en-US" sz="2800"/>
              <a:t> </a:t>
            </a:r>
            <a:r>
              <a:rPr lang="en-US" sz="2400"/>
              <a:t>We assume infinite exchangeability</a:t>
            </a:r>
          </a:p>
          <a:p>
            <a:pPr marL="0" indent="0" algn="just">
              <a:buNone/>
            </a:pPr>
            <a:endParaRPr lang="en-US" sz="2400"/>
          </a:p>
          <a:p>
            <a:pPr marL="0" indent="0" algn="just">
              <a:buNone/>
            </a:pPr>
            <a:endParaRPr lang="en-US" sz="2400"/>
          </a:p>
          <a:p>
            <a:pPr marL="0" indent="0" algn="just">
              <a:buNone/>
            </a:pPr>
            <a:r>
              <a:rPr lang="en-US" sz="2400" b="1" i="1">
                <a:solidFill>
                  <a:srgbClr val="FFFF00"/>
                </a:solidFill>
              </a:rPr>
              <a:t>there is some </a:t>
            </a:r>
            <a:r>
              <a:rPr lang="el-GR" sz="2400" b="1" i="1">
                <a:solidFill>
                  <a:srgbClr val="FFFF00"/>
                </a:solidFill>
              </a:rPr>
              <a:t>θ</a:t>
            </a:r>
            <a:r>
              <a:rPr lang="en-US" sz="2400" b="1" i="1">
                <a:solidFill>
                  <a:srgbClr val="FFFF00"/>
                </a:solidFill>
              </a:rPr>
              <a:t> governing these intuitions</a:t>
            </a:r>
            <a:endParaRPr lang="en-US" sz="2400" b="1" i="1" dirty="0">
              <a:solidFill>
                <a:srgbClr val="FFFF00"/>
              </a:solidFill>
            </a:endParaRPr>
          </a:p>
        </p:txBody>
      </p:sp>
      <p:sp>
        <p:nvSpPr>
          <p:cNvPr id="4" name="Right Arrow 3"/>
          <p:cNvSpPr/>
          <p:nvPr/>
        </p:nvSpPr>
        <p:spPr bwMode="auto">
          <a:xfrm rot="5400000">
            <a:off x="6176420" y="2700176"/>
            <a:ext cx="726127" cy="484632"/>
          </a:xfrm>
          <a:prstGeom prst="rightArrow">
            <a:avLst>
              <a:gd name="adj1" fmla="val 35486"/>
              <a:gd name="adj2" fmla="val 50000"/>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5" name="Content Placeholder 2"/>
          <p:cNvSpPr txBox="1">
            <a:spLocks/>
          </p:cNvSpPr>
          <p:nvPr/>
        </p:nvSpPr>
        <p:spPr bwMode="auto">
          <a:xfrm>
            <a:off x="228600" y="1600200"/>
            <a:ext cx="35052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just">
              <a:buNone/>
            </a:pPr>
            <a:r>
              <a:rPr lang="en-US" sz="2400" dirty="0"/>
              <a:t>Assume that the </a:t>
            </a:r>
            <a:r>
              <a:rPr lang="en-US" sz="2400" b="1" i="1" dirty="0"/>
              <a:t>order of words</a:t>
            </a:r>
            <a:r>
              <a:rPr lang="en-US" sz="2400" dirty="0"/>
              <a:t> in a document does not matter. </a:t>
            </a:r>
          </a:p>
          <a:p>
            <a:pPr marL="0" indent="0" algn="just">
              <a:buNone/>
            </a:pPr>
            <a:endParaRPr lang="en-US" sz="2400" dirty="0"/>
          </a:p>
          <a:p>
            <a:pPr marL="0" indent="0" algn="just">
              <a:buNone/>
            </a:pPr>
            <a:r>
              <a:rPr lang="en-US" sz="2400" b="1" u="sng" dirty="0"/>
              <a:t>The words are not </a:t>
            </a:r>
            <a:r>
              <a:rPr lang="en-US" sz="2400" b="1" u="sng" dirty="0" err="1"/>
              <a:t>iid</a:t>
            </a:r>
            <a:r>
              <a:rPr lang="en-US" sz="2400" dirty="0"/>
              <a:t>: if we see the French words </a:t>
            </a:r>
            <a:r>
              <a:rPr lang="en-US" sz="2400" i="1" dirty="0"/>
              <a:t>voyage </a:t>
            </a:r>
            <a:r>
              <a:rPr lang="en-US" sz="2400" dirty="0"/>
              <a:t>(travel) and </a:t>
            </a:r>
            <a:r>
              <a:rPr lang="en-US" sz="2400" i="1" dirty="0" err="1"/>
              <a:t>passeport</a:t>
            </a:r>
            <a:r>
              <a:rPr lang="en-US" sz="2400" i="1" dirty="0"/>
              <a:t> </a:t>
            </a:r>
            <a:r>
              <a:rPr lang="en-US" sz="2400" dirty="0"/>
              <a:t>(passport), we expect the rest of the document to be both in French and on a subject related to travel</a:t>
            </a:r>
          </a:p>
          <a:p>
            <a:pPr marL="0" indent="0" algn="just">
              <a:buFontTx/>
              <a:buNone/>
            </a:pPr>
            <a:endParaRPr lang="it-IT" sz="2800" kern="0" dirty="0"/>
          </a:p>
        </p:txBody>
      </p:sp>
      <p:sp>
        <p:nvSpPr>
          <p:cNvPr id="6" name="TextBox 5"/>
          <p:cNvSpPr txBox="1"/>
          <p:nvPr/>
        </p:nvSpPr>
        <p:spPr>
          <a:xfrm>
            <a:off x="4372698" y="4724400"/>
            <a:ext cx="4314102" cy="1569660"/>
          </a:xfrm>
          <a:prstGeom prst="rect">
            <a:avLst/>
          </a:prstGeom>
          <a:noFill/>
        </p:spPr>
        <p:txBody>
          <a:bodyPr wrap="square" rtlCol="0">
            <a:spAutoFit/>
          </a:bodyPr>
          <a:lstStyle/>
          <a:p>
            <a:pPr algn="just"/>
            <a:r>
              <a:rPr lang="el-GR" dirty="0">
                <a:solidFill>
                  <a:schemeClr val="tx1"/>
                </a:solidFill>
                <a:latin typeface="+mn-lt"/>
              </a:rPr>
              <a:t>θ</a:t>
            </a:r>
            <a:r>
              <a:rPr lang="it-IT" dirty="0">
                <a:solidFill>
                  <a:schemeClr val="tx1"/>
                </a:solidFill>
                <a:latin typeface="+mn-lt"/>
              </a:rPr>
              <a:t> </a:t>
            </a:r>
            <a:r>
              <a:rPr lang="en-US" dirty="0">
                <a:solidFill>
                  <a:schemeClr val="tx1"/>
                </a:solidFill>
                <a:latin typeface="+mn-lt"/>
              </a:rPr>
              <a:t>can also be of infinite dimension (a stochastic process), as in </a:t>
            </a:r>
            <a:r>
              <a:rPr lang="en-US" b="1" dirty="0">
                <a:solidFill>
                  <a:schemeClr val="tx1"/>
                </a:solidFill>
                <a:latin typeface="+mn-lt"/>
              </a:rPr>
              <a:t>nonparametric Bayesian</a:t>
            </a:r>
            <a:endParaRPr lang="it-IT" b="1" dirty="0">
              <a:solidFill>
                <a:schemeClr val="tx1"/>
              </a:solidFill>
              <a:latin typeface="+mn-lt"/>
            </a:endParaRPr>
          </a:p>
          <a:p>
            <a:pPr algn="just"/>
            <a:endParaRPr lang="it-IT" dirty="0"/>
          </a:p>
        </p:txBody>
      </p:sp>
    </p:spTree>
    <p:extLst>
      <p:ext uri="{BB962C8B-B14F-4D97-AF65-F5344CB8AC3E}">
        <p14:creationId xmlns:p14="http://schemas.microsoft.com/office/powerpoint/2010/main" val="279084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8" name="Rectangle 2"/>
          <p:cNvSpPr>
            <a:spLocks noGrp="1" noChangeArrowheads="1"/>
          </p:cNvSpPr>
          <p:nvPr>
            <p:ph type="title"/>
          </p:nvPr>
        </p:nvSpPr>
        <p:spPr>
          <a:xfrm>
            <a:off x="304800" y="304800"/>
            <a:ext cx="8153400" cy="1143000"/>
          </a:xfrm>
        </p:spPr>
        <p:txBody>
          <a:bodyPr/>
          <a:lstStyle/>
          <a:p>
            <a:r>
              <a:rPr lang="en-US"/>
              <a:t>Example: Estimating a proportion</a:t>
            </a:r>
            <a:endParaRPr lang="en-AU"/>
          </a:p>
        </p:txBody>
      </p:sp>
      <p:sp>
        <p:nvSpPr>
          <p:cNvPr id="430089" name="Rectangle 3"/>
          <p:cNvSpPr>
            <a:spLocks noGrp="1" noChangeArrowheads="1"/>
          </p:cNvSpPr>
          <p:nvPr>
            <p:ph type="body" sz="half" idx="1"/>
          </p:nvPr>
        </p:nvSpPr>
        <p:spPr>
          <a:xfrm>
            <a:off x="152400" y="1752600"/>
            <a:ext cx="5638800" cy="4800600"/>
          </a:xfrm>
        </p:spPr>
        <p:txBody>
          <a:bodyPr/>
          <a:lstStyle/>
          <a:p>
            <a:r>
              <a:rPr lang="en-US" sz="2400" b="1" i="1">
                <a:solidFill>
                  <a:schemeClr val="accent2"/>
                </a:solidFill>
              </a:rPr>
              <a:t>Data</a:t>
            </a:r>
            <a:r>
              <a:rPr lang="en-AU" sz="2400">
                <a:solidFill>
                  <a:schemeClr val="accent2"/>
                </a:solidFill>
              </a:rPr>
              <a:t>:</a:t>
            </a:r>
            <a:r>
              <a:rPr lang="en-AU" sz="2400"/>
              <a:t> </a:t>
            </a:r>
            <a:r>
              <a:rPr lang="en-US" sz="2400"/>
              <a:t>Suppose that we observe </a:t>
            </a:r>
            <a:r>
              <a:rPr lang="en-US" sz="2400" i="1"/>
              <a:t>n</a:t>
            </a:r>
            <a:r>
              <a:rPr lang="en-US" sz="2400"/>
              <a:t>=29 sites with </a:t>
            </a:r>
            <a:r>
              <a:rPr lang="en-US" sz="2400" i="1"/>
              <a:t>Y</a:t>
            </a:r>
            <a:r>
              <a:rPr lang="en-US" sz="2400"/>
              <a:t>=22 presences of a species (and 7 absences). What is the probability </a:t>
            </a:r>
            <a:r>
              <a:rPr lang="en-US" sz="2400" i="1">
                <a:latin typeface="Symbol" pitchFamily="18" charset="2"/>
              </a:rPr>
              <a:t>q</a:t>
            </a:r>
            <a:r>
              <a:rPr lang="en-US" sz="2400" i="1"/>
              <a:t> </a:t>
            </a:r>
            <a:r>
              <a:rPr lang="en-US" sz="2400"/>
              <a:t>of presence of the species?</a:t>
            </a:r>
          </a:p>
          <a:p>
            <a:pPr>
              <a:buFontTx/>
              <a:buNone/>
            </a:pPr>
            <a:r>
              <a:rPr lang="en-US" sz="2400"/>
              <a:t> 	</a:t>
            </a:r>
            <a:r>
              <a:rPr lang="en-US" sz="2400">
                <a:solidFill>
                  <a:schemeClr val="accent2"/>
                </a:solidFill>
              </a:rPr>
              <a:t>(Or: Suppose that we have </a:t>
            </a:r>
            <a:r>
              <a:rPr lang="en-US" sz="2400" i="1">
                <a:solidFill>
                  <a:schemeClr val="accent2"/>
                </a:solidFill>
              </a:rPr>
              <a:t>n</a:t>
            </a:r>
            <a:r>
              <a:rPr lang="en-US" sz="2400">
                <a:solidFill>
                  <a:schemeClr val="accent2"/>
                </a:solidFill>
              </a:rPr>
              <a:t>=29 patients; </a:t>
            </a:r>
            <a:br>
              <a:rPr lang="en-US" sz="2400">
                <a:solidFill>
                  <a:schemeClr val="accent2"/>
                </a:solidFill>
              </a:rPr>
            </a:br>
            <a:r>
              <a:rPr lang="en-US" sz="2400" i="1">
                <a:solidFill>
                  <a:schemeClr val="accent2"/>
                </a:solidFill>
              </a:rPr>
              <a:t>Y</a:t>
            </a:r>
            <a:r>
              <a:rPr lang="en-US" sz="2400">
                <a:solidFill>
                  <a:schemeClr val="accent2"/>
                </a:solidFill>
              </a:rPr>
              <a:t>=22 survive and 7 die. What is the probability of survival?)</a:t>
            </a:r>
            <a:r>
              <a:rPr lang="en-US" sz="2400"/>
              <a:t> </a:t>
            </a:r>
            <a:endParaRPr lang="en-AU" sz="2400"/>
          </a:p>
          <a:p>
            <a:r>
              <a:rPr lang="en-US" sz="2400" b="1" i="1">
                <a:solidFill>
                  <a:schemeClr val="accent2"/>
                </a:solidFill>
              </a:rPr>
              <a:t>Unobserved</a:t>
            </a:r>
            <a:r>
              <a:rPr lang="en-AU" sz="2400">
                <a:solidFill>
                  <a:schemeClr val="accent2"/>
                </a:solidFill>
              </a:rPr>
              <a:t>:</a:t>
            </a:r>
            <a:r>
              <a:rPr lang="en-AU" sz="2400"/>
              <a:t> </a:t>
            </a:r>
            <a:r>
              <a:rPr lang="en-US" sz="2400" i="1">
                <a:latin typeface="Symbol" pitchFamily="18" charset="2"/>
              </a:rPr>
              <a:t>q</a:t>
            </a:r>
            <a:r>
              <a:rPr lang="en-AU" sz="2400" i="1"/>
              <a:t> </a:t>
            </a:r>
            <a:r>
              <a:rPr lang="en-AU" sz="2400"/>
              <a:t>probability of success</a:t>
            </a:r>
          </a:p>
          <a:p>
            <a:r>
              <a:rPr lang="en-AU" sz="2400" b="1" i="1">
                <a:solidFill>
                  <a:schemeClr val="accent2"/>
                </a:solidFill>
              </a:rPr>
              <a:t>Likelihood</a:t>
            </a:r>
            <a:r>
              <a:rPr lang="en-AU" sz="2400" i="1">
                <a:solidFill>
                  <a:schemeClr val="accent2"/>
                </a:solidFill>
              </a:rPr>
              <a:t>:</a:t>
            </a:r>
            <a:r>
              <a:rPr lang="en-AU" sz="2400" i="1"/>
              <a:t> </a:t>
            </a:r>
            <a:r>
              <a:rPr lang="en-US" sz="2400" i="1"/>
              <a:t>Y</a:t>
            </a:r>
            <a:r>
              <a:rPr lang="en-AU" sz="2400"/>
              <a:t> has a Binomial distribution</a:t>
            </a:r>
            <a:r>
              <a:rPr lang="en-AU" sz="2400" i="1"/>
              <a:t> 			</a:t>
            </a:r>
          </a:p>
          <a:p>
            <a:r>
              <a:rPr lang="en-AU" sz="2400" i="1">
                <a:solidFill>
                  <a:srgbClr val="FF5050"/>
                </a:solidFill>
              </a:rPr>
              <a:t>Likelihood</a:t>
            </a:r>
            <a:r>
              <a:rPr lang="en-AU" sz="2400" i="1"/>
              <a:t>:    </a:t>
            </a:r>
            <a:r>
              <a:rPr lang="en-AU" sz="3000"/>
              <a:t>P( Y | </a:t>
            </a:r>
            <a:r>
              <a:rPr lang="en-AU" sz="3000">
                <a:latin typeface="Symbol" pitchFamily="18" charset="2"/>
              </a:rPr>
              <a:t>q</a:t>
            </a:r>
            <a:r>
              <a:rPr lang="en-AU" sz="3000"/>
              <a:t> )</a:t>
            </a:r>
            <a:r>
              <a:rPr lang="en-AU" sz="3000" i="1"/>
              <a:t> </a:t>
            </a:r>
            <a:r>
              <a:rPr lang="en-AU" sz="3000">
                <a:sym typeface="Symbol" pitchFamily="18" charset="2"/>
              </a:rPr>
              <a:t></a:t>
            </a:r>
            <a:r>
              <a:rPr lang="en-AU" sz="3000" i="1">
                <a:sym typeface="Symbol" pitchFamily="18" charset="2"/>
              </a:rPr>
              <a:t> </a:t>
            </a:r>
            <a:r>
              <a:rPr lang="en-AU" sz="3000">
                <a:latin typeface="Symbol" pitchFamily="18" charset="2"/>
                <a:sym typeface="Symbol" pitchFamily="18" charset="2"/>
              </a:rPr>
              <a:t>q</a:t>
            </a:r>
            <a:r>
              <a:rPr lang="en-AU" sz="3000" baseline="30000">
                <a:sym typeface="Symbol" pitchFamily="18" charset="2"/>
              </a:rPr>
              <a:t>y</a:t>
            </a:r>
            <a:r>
              <a:rPr lang="en-AU" sz="3000">
                <a:sym typeface="Symbol" pitchFamily="18" charset="2"/>
              </a:rPr>
              <a:t> (1-</a:t>
            </a:r>
            <a:r>
              <a:rPr lang="en-AU" sz="3000">
                <a:latin typeface="Symbol" pitchFamily="18" charset="2"/>
                <a:sym typeface="Symbol" pitchFamily="18" charset="2"/>
              </a:rPr>
              <a:t>q</a:t>
            </a:r>
            <a:r>
              <a:rPr lang="en-AU" sz="3000">
                <a:sym typeface="Symbol" pitchFamily="18" charset="2"/>
              </a:rPr>
              <a:t>)</a:t>
            </a:r>
            <a:r>
              <a:rPr lang="en-AU" sz="3000" baseline="30000">
                <a:sym typeface="Symbol" pitchFamily="18" charset="2"/>
              </a:rPr>
              <a:t>n-y</a:t>
            </a:r>
          </a:p>
          <a:p>
            <a:endParaRPr lang="en-AU" sz="2400" i="1" dirty="0"/>
          </a:p>
        </p:txBody>
      </p:sp>
      <p:graphicFrame>
        <p:nvGraphicFramePr>
          <p:cNvPr id="430087" name="Object 7">
            <a:hlinkClick r:id="" action="ppaction://ole?verb=0"/>
          </p:cNvPr>
          <p:cNvGraphicFramePr>
            <a:graphicFrameLocks noGrp="1"/>
          </p:cNvGraphicFramePr>
          <p:nvPr>
            <p:ph sz="half" idx="2"/>
          </p:nvPr>
        </p:nvGraphicFramePr>
        <p:xfrm>
          <a:off x="6096000" y="2057400"/>
          <a:ext cx="2514600" cy="2362200"/>
        </p:xfrm>
        <a:graphic>
          <a:graphicData uri="http://schemas.openxmlformats.org/presentationml/2006/ole">
            <mc:AlternateContent xmlns:mc="http://schemas.openxmlformats.org/markup-compatibility/2006">
              <mc:Choice xmlns:v="urn:schemas-microsoft-com:vml" Requires="v">
                <p:oleObj spid="_x0000_s430347" name="Document" r:id="rId4" imgW="2073240" imgH="2087280" progId="Word.Document.8">
                  <p:embed/>
                </p:oleObj>
              </mc:Choice>
              <mc:Fallback>
                <p:oleObj name="Document" r:id="rId4" imgW="2073240" imgH="2087280" progId="Word.Document.8">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57400"/>
                        <a:ext cx="2514600" cy="2362200"/>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30090" name="Text Box 9"/>
          <p:cNvSpPr txBox="1">
            <a:spLocks noChangeArrowheads="1"/>
          </p:cNvSpPr>
          <p:nvPr/>
        </p:nvSpPr>
        <p:spPr bwMode="auto">
          <a:xfrm>
            <a:off x="5943600" y="4876800"/>
            <a:ext cx="2778375" cy="830997"/>
          </a:xfrm>
          <a:prstGeom prst="rect">
            <a:avLst/>
          </a:prstGeom>
          <a:noFill/>
          <a:ln w="12700">
            <a:noFill/>
            <a:miter lim="800000"/>
            <a:headEnd type="none" w="sm" len="sm"/>
            <a:tailEnd type="none" w="sm" len="sm"/>
          </a:ln>
        </p:spPr>
        <p:txBody>
          <a:bodyPr wrap="none">
            <a:spAutoFit/>
          </a:bodyPr>
          <a:lstStyle/>
          <a:p>
            <a:pPr eaLnBrk="0" hangingPunct="0"/>
            <a:r>
              <a:rPr lang="en-US" dirty="0"/>
              <a:t>p(</a:t>
            </a:r>
            <a:r>
              <a:rPr lang="en-US" dirty="0" err="1"/>
              <a:t>Y|</a:t>
            </a:r>
            <a:r>
              <a:rPr lang="en-US" dirty="0" err="1">
                <a:latin typeface="Symbol" pitchFamily="18" charset="2"/>
              </a:rPr>
              <a:t>q</a:t>
            </a:r>
            <a:r>
              <a:rPr lang="en-US" dirty="0"/>
              <a:t>) ~ Bin(29, </a:t>
            </a:r>
            <a:r>
              <a:rPr lang="en-US" dirty="0">
                <a:latin typeface="Symbol" pitchFamily="18" charset="2"/>
              </a:rPr>
              <a:t>q</a:t>
            </a:r>
            <a:r>
              <a:rPr lang="en-US" dirty="0"/>
              <a:t>)</a:t>
            </a:r>
          </a:p>
          <a:p>
            <a:pPr eaLnBrk="0" hangingPunct="0"/>
            <a:r>
              <a:rPr lang="en-US" dirty="0"/>
              <a:t>p(Y=22|</a:t>
            </a:r>
            <a:r>
              <a:rPr lang="en-US" dirty="0">
                <a:latin typeface="Symbol" pitchFamily="18" charset="2"/>
              </a:rPr>
              <a:t>q</a:t>
            </a:r>
            <a:r>
              <a:rPr lang="en-US" dirty="0"/>
              <a:t>)</a:t>
            </a:r>
            <a:r>
              <a:rPr lang="en-US" dirty="0">
                <a:sym typeface="Symbol" pitchFamily="18" charset="2"/>
              </a:rPr>
              <a:t></a:t>
            </a:r>
            <a:r>
              <a:rPr lang="en-US" dirty="0">
                <a:latin typeface="Symbol" pitchFamily="18" charset="2"/>
                <a:sym typeface="Symbol" pitchFamily="18" charset="2"/>
              </a:rPr>
              <a:t>q</a:t>
            </a:r>
            <a:r>
              <a:rPr lang="en-US" baseline="30000" dirty="0">
                <a:sym typeface="Symbol" pitchFamily="18" charset="2"/>
              </a:rPr>
              <a:t>22</a:t>
            </a:r>
            <a:r>
              <a:rPr lang="en-US" dirty="0">
                <a:sym typeface="Symbol" pitchFamily="18" charset="2"/>
              </a:rPr>
              <a:t>(1-</a:t>
            </a:r>
            <a:r>
              <a:rPr lang="en-US" dirty="0">
                <a:latin typeface="Symbol" pitchFamily="18" charset="2"/>
                <a:sym typeface="Symbol" pitchFamily="18" charset="2"/>
              </a:rPr>
              <a:t>q</a:t>
            </a:r>
            <a:r>
              <a:rPr lang="en-US" dirty="0">
                <a:sym typeface="Symbol" pitchFamily="18" charset="2"/>
              </a:rPr>
              <a:t>)</a:t>
            </a:r>
            <a:r>
              <a:rPr lang="en-US" baseline="30000" dirty="0">
                <a:sym typeface="Symbol" pitchFamily="18" charset="2"/>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08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09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09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0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7" name="Rectangle 2"/>
          <p:cNvSpPr>
            <a:spLocks noGrp="1" noChangeArrowheads="1"/>
          </p:cNvSpPr>
          <p:nvPr>
            <p:ph type="title"/>
          </p:nvPr>
        </p:nvSpPr>
        <p:spPr>
          <a:xfrm>
            <a:off x="685800" y="0"/>
            <a:ext cx="7772400" cy="1143000"/>
          </a:xfrm>
        </p:spPr>
        <p:txBody>
          <a:bodyPr/>
          <a:lstStyle/>
          <a:p>
            <a:r>
              <a:rPr lang="en-US"/>
              <a:t>The Beta Distribution</a:t>
            </a:r>
            <a:endParaRPr lang="en-AU"/>
          </a:p>
        </p:txBody>
      </p:sp>
      <p:sp>
        <p:nvSpPr>
          <p:cNvPr id="690178" name="Rectangle 3"/>
          <p:cNvSpPr>
            <a:spLocks noGrp="1" noChangeArrowheads="1"/>
          </p:cNvSpPr>
          <p:nvPr>
            <p:ph type="body" idx="1"/>
          </p:nvPr>
        </p:nvSpPr>
        <p:spPr>
          <a:xfrm>
            <a:off x="152400" y="2514600"/>
            <a:ext cx="8686800" cy="4343400"/>
          </a:xfrm>
        </p:spPr>
        <p:txBody>
          <a:bodyPr/>
          <a:lstStyle/>
          <a:p>
            <a:pPr>
              <a:buFontTx/>
              <a:buNone/>
            </a:pPr>
            <a:r>
              <a:rPr lang="en-US"/>
              <a:t>		  </a:t>
            </a:r>
            <a:r>
              <a:rPr lang="en-US" sz="2800">
                <a:latin typeface="Symbol" pitchFamily="18" charset="2"/>
              </a:rPr>
              <a:t>q</a:t>
            </a:r>
            <a:r>
              <a:rPr lang="en-US" sz="2800"/>
              <a:t> ~ Beta(a,b) </a:t>
            </a:r>
          </a:p>
          <a:p>
            <a:pPr>
              <a:buFontTx/>
              <a:buNone/>
            </a:pPr>
            <a:r>
              <a:rPr lang="en-US" sz="2800"/>
              <a:t>		p(</a:t>
            </a:r>
            <a:r>
              <a:rPr lang="en-US" sz="2800">
                <a:latin typeface="Symbol" pitchFamily="18" charset="2"/>
              </a:rPr>
              <a:t>q</a:t>
            </a:r>
            <a:r>
              <a:rPr lang="en-US" sz="2800"/>
              <a:t>) </a:t>
            </a:r>
            <a:r>
              <a:rPr lang="en-US" sz="2800">
                <a:sym typeface="Symbol" pitchFamily="18" charset="2"/>
              </a:rPr>
              <a:t></a:t>
            </a:r>
            <a:r>
              <a:rPr lang="en-US" sz="2800"/>
              <a:t>  </a:t>
            </a:r>
            <a:r>
              <a:rPr lang="en-US" sz="2800">
                <a:latin typeface="Symbol" pitchFamily="18" charset="2"/>
              </a:rPr>
              <a:t>q</a:t>
            </a:r>
            <a:r>
              <a:rPr lang="en-US" sz="2800" baseline="30000"/>
              <a:t>a-1</a:t>
            </a:r>
            <a:r>
              <a:rPr lang="en-US" sz="2800"/>
              <a:t> (1-</a:t>
            </a:r>
            <a:r>
              <a:rPr lang="en-US" sz="2800">
                <a:latin typeface="Symbol" pitchFamily="18" charset="2"/>
              </a:rPr>
              <a:t>q</a:t>
            </a:r>
            <a:r>
              <a:rPr lang="en-US" sz="2800"/>
              <a:t>)</a:t>
            </a:r>
            <a:r>
              <a:rPr lang="en-US" sz="2800" baseline="30000"/>
              <a:t>b-1</a:t>
            </a:r>
            <a:endParaRPr lang="en-US" sz="2800"/>
          </a:p>
          <a:p>
            <a:pPr>
              <a:buFontTx/>
              <a:buNone/>
            </a:pPr>
            <a:r>
              <a:rPr lang="en-US" sz="2800"/>
              <a:t>	</a:t>
            </a:r>
          </a:p>
          <a:p>
            <a:pPr>
              <a:buFontTx/>
              <a:buNone/>
            </a:pPr>
            <a:r>
              <a:rPr lang="en-US" sz="2800"/>
              <a:t>    E(</a:t>
            </a:r>
            <a:r>
              <a:rPr lang="en-US" sz="2800">
                <a:latin typeface="Symbol" pitchFamily="18" charset="2"/>
              </a:rPr>
              <a:t>q</a:t>
            </a:r>
            <a:r>
              <a:rPr lang="en-US" sz="2800"/>
              <a:t>) = a/(a+b)</a:t>
            </a:r>
            <a:r>
              <a:rPr lang="en-US" sz="2800">
                <a:latin typeface="Symbol" pitchFamily="18" charset="2"/>
              </a:rPr>
              <a:t>     	</a:t>
            </a:r>
            <a:br>
              <a:rPr lang="en-US" sz="2800"/>
            </a:br>
            <a:r>
              <a:rPr lang="en-US" sz="2800"/>
              <a:t>Var(</a:t>
            </a:r>
            <a:r>
              <a:rPr lang="en-US" sz="2800">
                <a:latin typeface="Symbol" pitchFamily="18" charset="2"/>
              </a:rPr>
              <a:t>q</a:t>
            </a:r>
            <a:r>
              <a:rPr lang="en-US" sz="2800"/>
              <a:t>) = ab/{(a+b)</a:t>
            </a:r>
            <a:r>
              <a:rPr lang="en-US" sz="2800" baseline="30000"/>
              <a:t>2</a:t>
            </a:r>
            <a:r>
              <a:rPr lang="en-US" sz="2800"/>
              <a:t>(a+b+1)} </a:t>
            </a:r>
            <a:br>
              <a:rPr lang="en-US" sz="2800"/>
            </a:br>
            <a:r>
              <a:rPr lang="en-US" sz="2800"/>
              <a:t>Mode(</a:t>
            </a:r>
            <a:r>
              <a:rPr lang="en-US" sz="2800">
                <a:latin typeface="Symbol" pitchFamily="18" charset="2"/>
              </a:rPr>
              <a:t>q</a:t>
            </a:r>
            <a:r>
              <a:rPr lang="en-US" sz="2800"/>
              <a:t>) = (a-1)/(a+b-2)	</a:t>
            </a:r>
          </a:p>
          <a:p>
            <a:pPr>
              <a:buFontTx/>
              <a:buNone/>
            </a:pPr>
            <a:r>
              <a:rPr lang="en-US" sz="2800" b="1">
                <a:solidFill>
                  <a:schemeClr val="tx2"/>
                </a:solidFill>
              </a:rPr>
              <a:t>    a=b           mean= 0.5              symmetric</a:t>
            </a:r>
          </a:p>
          <a:p>
            <a:pPr>
              <a:buFontTx/>
              <a:buNone/>
            </a:pPr>
            <a:endParaRPr lang="en-US" sz="2800" b="1">
              <a:solidFill>
                <a:schemeClr val="tx2"/>
              </a:solidFill>
            </a:endParaRPr>
          </a:p>
          <a:p>
            <a:pPr>
              <a:buFontTx/>
              <a:buNone/>
            </a:pPr>
            <a:endParaRPr lang="en-US" sz="2800" b="1" i="1" dirty="0">
              <a:solidFill>
                <a:schemeClr val="tx2"/>
              </a:solidFill>
            </a:endParaRPr>
          </a:p>
        </p:txBody>
      </p:sp>
      <p:sp>
        <p:nvSpPr>
          <p:cNvPr id="690179" name="Rectangle 4"/>
          <p:cNvSpPr>
            <a:spLocks noChangeArrowheads="1"/>
          </p:cNvSpPr>
          <p:nvPr/>
        </p:nvSpPr>
        <p:spPr bwMode="auto">
          <a:xfrm>
            <a:off x="457200" y="990600"/>
            <a:ext cx="8458200" cy="1800225"/>
          </a:xfrm>
          <a:prstGeom prst="rect">
            <a:avLst/>
          </a:prstGeom>
          <a:noFill/>
          <a:ln w="12700">
            <a:noFill/>
            <a:miter lim="800000"/>
            <a:headEnd type="none" w="sm" len="sm"/>
            <a:tailEnd type="none" w="sm" len="sm"/>
          </a:ln>
        </p:spPr>
        <p:txBody>
          <a:bodyPr>
            <a:spAutoFit/>
          </a:bodyPr>
          <a:lstStyle/>
          <a:p>
            <a:pPr eaLnBrk="0" hangingPunct="0"/>
            <a:r>
              <a:rPr lang="en-AU" sz="2800" b="1" i="1"/>
              <a:t>Prior for </a:t>
            </a:r>
            <a:r>
              <a:rPr lang="en-AU" sz="2800" b="1" i="1">
                <a:latin typeface="Symbol" pitchFamily="18" charset="2"/>
              </a:rPr>
              <a:t>q</a:t>
            </a:r>
            <a:r>
              <a:rPr lang="en-AU" sz="2800" i="1"/>
              <a:t>:</a:t>
            </a:r>
            <a:r>
              <a:rPr lang="en-US" sz="2800" i="1">
                <a:solidFill>
                  <a:schemeClr val="tx1"/>
                </a:solidFill>
              </a:rPr>
              <a:t> </a:t>
            </a:r>
            <a:r>
              <a:rPr lang="en-US" sz="2800">
                <a:solidFill>
                  <a:schemeClr val="tx1"/>
                </a:solidFill>
              </a:rPr>
              <a:t> Many choices:</a:t>
            </a:r>
            <a:br>
              <a:rPr lang="en-US" sz="2800">
                <a:solidFill>
                  <a:schemeClr val="tx1"/>
                </a:solidFill>
              </a:rPr>
            </a:br>
            <a:r>
              <a:rPr lang="en-US" sz="2800">
                <a:solidFill>
                  <a:schemeClr val="tx1"/>
                </a:solidFill>
              </a:rPr>
              <a:t> 	- point estimate</a:t>
            </a:r>
            <a:br>
              <a:rPr lang="en-US" sz="2800">
                <a:solidFill>
                  <a:schemeClr val="tx1"/>
                </a:solidFill>
              </a:rPr>
            </a:br>
            <a:r>
              <a:rPr lang="en-US" sz="2800">
                <a:solidFill>
                  <a:schemeClr val="tx1"/>
                </a:solidFill>
              </a:rPr>
              <a:t> 	- Beta distribution (continuous over range 0,1)</a:t>
            </a:r>
            <a:endParaRPr lang="en-US" sz="2800" i="1">
              <a:solidFill>
                <a:schemeClr val="tx1"/>
              </a:solidFill>
            </a:endParaRPr>
          </a:p>
          <a:p>
            <a:pPr eaLnBrk="0" hangingPunct="0"/>
            <a:r>
              <a:rPr lang="en-US" sz="2800">
                <a:solidFill>
                  <a:schemeClr val="tx1"/>
                </a:solidFill>
              </a:rPr>
              <a:t>	</a:t>
            </a:r>
          </a:p>
        </p:txBody>
      </p:sp>
      <p:sp>
        <p:nvSpPr>
          <p:cNvPr id="2" name="Freccia destra 1"/>
          <p:cNvSpPr/>
          <p:nvPr/>
        </p:nvSpPr>
        <p:spPr bwMode="auto">
          <a:xfrm>
            <a:off x="1295400" y="56388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6" name="Freccia destra 5"/>
          <p:cNvSpPr/>
          <p:nvPr/>
        </p:nvSpPr>
        <p:spPr bwMode="auto">
          <a:xfrm>
            <a:off x="4114800" y="56388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01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01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017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8" grpId="0" uiExpand="1" build="p"/>
      <p:bldP spid="2"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5502" y="0"/>
            <a:ext cx="7888498" cy="533400"/>
          </a:xfrm>
        </p:spPr>
        <p:txBody>
          <a:bodyPr/>
          <a:lstStyle/>
          <a:p>
            <a:r>
              <a:rPr lang="it-IT" sz="3600"/>
              <a:t>                                        Beta distribution</a:t>
            </a:r>
            <a:endParaRPr lang="it-IT" sz="3600" dirty="0"/>
          </a:p>
        </p:txBody>
      </p:sp>
      <p:sp>
        <p:nvSpPr>
          <p:cNvPr id="3" name="Segnaposto contenuto 2"/>
          <p:cNvSpPr>
            <a:spLocks noGrp="1"/>
          </p:cNvSpPr>
          <p:nvPr>
            <p:ph idx="1"/>
          </p:nvPr>
        </p:nvSpPr>
        <p:spPr>
          <a:xfrm>
            <a:off x="0" y="381000"/>
            <a:ext cx="8296294" cy="3505200"/>
          </a:xfrm>
        </p:spPr>
        <p:txBody>
          <a:bodyPr/>
          <a:lstStyle/>
          <a:p>
            <a:r>
              <a:rPr lang="it-IT" dirty="0"/>
              <a:t>a&lt;1, b&lt;</a:t>
            </a:r>
            <a:r>
              <a:rPr lang="en-US" dirty="0"/>
              <a:t>1            U-shaped  </a:t>
            </a:r>
          </a:p>
          <a:p>
            <a:r>
              <a:rPr lang="en-US" dirty="0"/>
              <a:t>a&gt;1, b&gt;1            Unimodal</a:t>
            </a:r>
          </a:p>
          <a:p>
            <a:r>
              <a:rPr lang="en-US" dirty="0"/>
              <a:t>a&lt;1, b≥1            Positive skewed</a:t>
            </a:r>
          </a:p>
          <a:p>
            <a:r>
              <a:rPr lang="en-US" dirty="0"/>
              <a:t>a≥1, b&lt;1            Negative skewed</a:t>
            </a:r>
          </a:p>
          <a:p>
            <a:r>
              <a:rPr lang="en-US" dirty="0"/>
              <a:t>a=1, b&gt;1            </a:t>
            </a:r>
            <a:r>
              <a:rPr lang="en-US" dirty="0" err="1"/>
              <a:t>Stricktly</a:t>
            </a:r>
            <a:r>
              <a:rPr lang="en-US" dirty="0"/>
              <a:t> decreasing</a:t>
            </a:r>
          </a:p>
          <a:p>
            <a:r>
              <a:rPr lang="en-US" dirty="0"/>
              <a:t>a&gt;1, b=1            </a:t>
            </a:r>
            <a:r>
              <a:rPr lang="en-US" dirty="0" err="1"/>
              <a:t>Strickly</a:t>
            </a:r>
            <a:r>
              <a:rPr lang="en-US" dirty="0"/>
              <a:t> increasing</a:t>
            </a:r>
          </a:p>
          <a:p>
            <a:endParaRPr lang="it-IT" dirty="0"/>
          </a:p>
          <a:p>
            <a:endParaRPr lang="it-IT" dirty="0"/>
          </a:p>
        </p:txBody>
      </p:sp>
      <p:sp>
        <p:nvSpPr>
          <p:cNvPr id="4" name="Freccia destra 3"/>
          <p:cNvSpPr/>
          <p:nvPr/>
        </p:nvSpPr>
        <p:spPr bwMode="auto">
          <a:xfrm>
            <a:off x="2133600" y="5334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5" name="Freccia destra 4"/>
          <p:cNvSpPr/>
          <p:nvPr/>
        </p:nvSpPr>
        <p:spPr bwMode="auto">
          <a:xfrm>
            <a:off x="2133600" y="1295400"/>
            <a:ext cx="6858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6" name="Freccia destra 5"/>
          <p:cNvSpPr/>
          <p:nvPr/>
        </p:nvSpPr>
        <p:spPr bwMode="auto">
          <a:xfrm>
            <a:off x="2133600" y="23622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7" name="Freccia destra 6"/>
          <p:cNvSpPr/>
          <p:nvPr/>
        </p:nvSpPr>
        <p:spPr bwMode="auto">
          <a:xfrm>
            <a:off x="2133600" y="35814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8" name="Freccia destra 7"/>
          <p:cNvSpPr/>
          <p:nvPr/>
        </p:nvSpPr>
        <p:spPr bwMode="auto">
          <a:xfrm>
            <a:off x="2133600" y="17526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9" name="Freccia destra 8"/>
          <p:cNvSpPr/>
          <p:nvPr/>
        </p:nvSpPr>
        <p:spPr bwMode="auto">
          <a:xfrm>
            <a:off x="2133600" y="2971800"/>
            <a:ext cx="685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pic>
        <p:nvPicPr>
          <p:cNvPr id="10" name="Immagine 9" descr="be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033" y="3810000"/>
            <a:ext cx="3982967" cy="3047999"/>
          </a:xfrm>
          <a:prstGeom prst="rect">
            <a:avLst/>
          </a:prstGeom>
        </p:spPr>
      </p:pic>
    </p:spTree>
    <p:extLst>
      <p:ext uri="{BB962C8B-B14F-4D97-AF65-F5344CB8AC3E}">
        <p14:creationId xmlns:p14="http://schemas.microsoft.com/office/powerpoint/2010/main" val="22049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1" name="Rectangle 2"/>
          <p:cNvSpPr>
            <a:spLocks noGrp="1" noChangeArrowheads="1"/>
          </p:cNvSpPr>
          <p:nvPr>
            <p:ph type="title"/>
          </p:nvPr>
        </p:nvSpPr>
        <p:spPr>
          <a:xfrm>
            <a:off x="685800" y="0"/>
            <a:ext cx="7848600" cy="685800"/>
          </a:xfrm>
        </p:spPr>
        <p:txBody>
          <a:bodyPr/>
          <a:lstStyle/>
          <a:p>
            <a:r>
              <a:rPr lang="en-US" dirty="0"/>
              <a:t>The Beta Distribution</a:t>
            </a:r>
            <a:endParaRPr lang="en-AU" dirty="0"/>
          </a:p>
        </p:txBody>
      </p:sp>
      <p:sp>
        <p:nvSpPr>
          <p:cNvPr id="691202" name="Rectangle 3"/>
          <p:cNvSpPr>
            <a:spLocks noGrp="1" noChangeArrowheads="1"/>
          </p:cNvSpPr>
          <p:nvPr>
            <p:ph type="body" idx="1"/>
          </p:nvPr>
        </p:nvSpPr>
        <p:spPr>
          <a:xfrm>
            <a:off x="0" y="609600"/>
            <a:ext cx="9144000" cy="5181600"/>
          </a:xfrm>
        </p:spPr>
        <p:txBody>
          <a:bodyPr/>
          <a:lstStyle/>
          <a:p>
            <a:r>
              <a:rPr lang="en-US" sz="2400" dirty="0"/>
              <a:t>Match the plots to the distributions </a:t>
            </a:r>
          </a:p>
          <a:p>
            <a:r>
              <a:rPr lang="it-IT" sz="2000" u="sng" dirty="0">
                <a:hlinkClick r:id="rId2"/>
              </a:rPr>
              <a:t>https://keisan.casio.com/exec/system/1180573226</a:t>
            </a:r>
            <a:endParaRPr lang="en-US" sz="1800" dirty="0"/>
          </a:p>
          <a:p>
            <a:r>
              <a:rPr lang="en-US" sz="2400" dirty="0"/>
              <a:t>What are the posterior means, modes and variances?</a:t>
            </a:r>
          </a:p>
          <a:p>
            <a:pPr>
              <a:buFontTx/>
              <a:buNone/>
            </a:pPr>
            <a:r>
              <a:rPr lang="en-US" sz="1800" dirty="0"/>
              <a:t>Beta(1,1)   Beta(2,2)   Beta(100,100)   Beta(2,1)   Beta(10,20)   Beta(9,1)</a:t>
            </a:r>
            <a:endParaRPr lang="en-AU" sz="1800" dirty="0"/>
          </a:p>
        </p:txBody>
      </p:sp>
      <p:pic>
        <p:nvPicPr>
          <p:cNvPr id="691203" name="Picture 9"/>
          <p:cNvPicPr>
            <a:picLocks noChangeAspect="1" noChangeArrowheads="1"/>
          </p:cNvPicPr>
          <p:nvPr/>
        </p:nvPicPr>
        <p:blipFill>
          <a:blip r:embed="rId3" cstate="print"/>
          <a:srcRect/>
          <a:stretch>
            <a:fillRect/>
          </a:stretch>
        </p:blipFill>
        <p:spPr bwMode="auto">
          <a:xfrm>
            <a:off x="0" y="2286000"/>
            <a:ext cx="3124200" cy="2414340"/>
          </a:xfrm>
          <a:prstGeom prst="rect">
            <a:avLst/>
          </a:prstGeom>
          <a:solidFill>
            <a:schemeClr val="tx1"/>
          </a:solidFill>
          <a:ln w="12700">
            <a:noFill/>
            <a:miter lim="800000"/>
            <a:headEnd type="none" w="sm" len="sm"/>
            <a:tailEnd type="none" w="sm" len="sm"/>
          </a:ln>
        </p:spPr>
      </p:pic>
      <p:pic>
        <p:nvPicPr>
          <p:cNvPr id="691204" name="Picture 10"/>
          <p:cNvPicPr>
            <a:picLocks noChangeAspect="1" noChangeArrowheads="1"/>
          </p:cNvPicPr>
          <p:nvPr/>
        </p:nvPicPr>
        <p:blipFill>
          <a:blip r:embed="rId4" cstate="print"/>
          <a:srcRect/>
          <a:stretch>
            <a:fillRect/>
          </a:stretch>
        </p:blipFill>
        <p:spPr bwMode="auto">
          <a:xfrm>
            <a:off x="3048000" y="2286000"/>
            <a:ext cx="3048000" cy="2353469"/>
          </a:xfrm>
          <a:prstGeom prst="rect">
            <a:avLst/>
          </a:prstGeom>
          <a:solidFill>
            <a:schemeClr val="tx1"/>
          </a:solidFill>
          <a:ln w="12700">
            <a:noFill/>
            <a:miter lim="800000"/>
            <a:headEnd type="none" w="sm" len="sm"/>
            <a:tailEnd type="none" w="sm" len="sm"/>
          </a:ln>
        </p:spPr>
      </p:pic>
      <p:pic>
        <p:nvPicPr>
          <p:cNvPr id="691205" name="Picture 11"/>
          <p:cNvPicPr>
            <a:picLocks noChangeAspect="1" noChangeArrowheads="1"/>
          </p:cNvPicPr>
          <p:nvPr/>
        </p:nvPicPr>
        <p:blipFill>
          <a:blip r:embed="rId5" cstate="print"/>
          <a:srcRect/>
          <a:stretch>
            <a:fillRect/>
          </a:stretch>
        </p:blipFill>
        <p:spPr bwMode="auto">
          <a:xfrm>
            <a:off x="6138004" y="4508581"/>
            <a:ext cx="3040192" cy="2349420"/>
          </a:xfrm>
          <a:prstGeom prst="rect">
            <a:avLst/>
          </a:prstGeom>
          <a:solidFill>
            <a:schemeClr val="tx1"/>
          </a:solidFill>
          <a:ln w="12700">
            <a:noFill/>
            <a:miter lim="800000"/>
            <a:headEnd type="none" w="sm" len="sm"/>
            <a:tailEnd type="none" w="sm" len="sm"/>
          </a:ln>
        </p:spPr>
      </p:pic>
      <p:pic>
        <p:nvPicPr>
          <p:cNvPr id="691206" name="Picture 12"/>
          <p:cNvPicPr>
            <a:picLocks noChangeAspect="1" noChangeArrowheads="1"/>
          </p:cNvPicPr>
          <p:nvPr/>
        </p:nvPicPr>
        <p:blipFill>
          <a:blip r:embed="rId6" cstate="print"/>
          <a:srcRect/>
          <a:stretch>
            <a:fillRect/>
          </a:stretch>
        </p:blipFill>
        <p:spPr bwMode="auto">
          <a:xfrm>
            <a:off x="3166204" y="4502546"/>
            <a:ext cx="3048000" cy="2355454"/>
          </a:xfrm>
          <a:prstGeom prst="rect">
            <a:avLst/>
          </a:prstGeom>
          <a:solidFill>
            <a:schemeClr val="tx1"/>
          </a:solidFill>
          <a:ln w="12700">
            <a:solidFill>
              <a:schemeClr val="tx1"/>
            </a:solidFill>
            <a:miter lim="800000"/>
            <a:headEnd type="none" w="sm" len="sm"/>
            <a:tailEnd type="none" w="sm" len="sm"/>
          </a:ln>
        </p:spPr>
      </p:pic>
      <p:pic>
        <p:nvPicPr>
          <p:cNvPr id="691207" name="Picture 13"/>
          <p:cNvPicPr>
            <a:picLocks noChangeAspect="1" noChangeArrowheads="1"/>
          </p:cNvPicPr>
          <p:nvPr/>
        </p:nvPicPr>
        <p:blipFill>
          <a:blip r:embed="rId7" cstate="print"/>
          <a:srcRect/>
          <a:stretch>
            <a:fillRect/>
          </a:stretch>
        </p:blipFill>
        <p:spPr bwMode="auto">
          <a:xfrm>
            <a:off x="6096000" y="2286000"/>
            <a:ext cx="3048000" cy="2353469"/>
          </a:xfrm>
          <a:prstGeom prst="rect">
            <a:avLst/>
          </a:prstGeom>
          <a:solidFill>
            <a:schemeClr val="tx1"/>
          </a:solidFill>
          <a:ln w="12700">
            <a:noFill/>
            <a:miter lim="800000"/>
            <a:headEnd type="none" w="sm" len="sm"/>
            <a:tailEnd type="none" w="sm" len="sm"/>
          </a:ln>
        </p:spPr>
      </p:pic>
      <p:pic>
        <p:nvPicPr>
          <p:cNvPr id="691208" name="Picture 14"/>
          <p:cNvPicPr>
            <a:picLocks noChangeAspect="1" noChangeArrowheads="1"/>
          </p:cNvPicPr>
          <p:nvPr/>
        </p:nvPicPr>
        <p:blipFill>
          <a:blip r:embed="rId8" cstate="print"/>
          <a:srcRect/>
          <a:stretch>
            <a:fillRect/>
          </a:stretch>
        </p:blipFill>
        <p:spPr bwMode="auto">
          <a:xfrm>
            <a:off x="0" y="4411200"/>
            <a:ext cx="3166204" cy="2446800"/>
          </a:xfrm>
          <a:prstGeom prst="rect">
            <a:avLst/>
          </a:prstGeom>
          <a:solidFill>
            <a:schemeClr val="tx1"/>
          </a:solidFill>
          <a:ln w="12700">
            <a:noFill/>
            <a:miter lim="800000"/>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5" name="Rectangle 2"/>
          <p:cNvSpPr>
            <a:spLocks noGrp="1" noChangeArrowheads="1"/>
          </p:cNvSpPr>
          <p:nvPr>
            <p:ph type="title"/>
          </p:nvPr>
        </p:nvSpPr>
        <p:spPr>
          <a:xfrm>
            <a:off x="152400" y="457200"/>
            <a:ext cx="8839200" cy="990600"/>
          </a:xfrm>
        </p:spPr>
        <p:txBody>
          <a:bodyPr/>
          <a:lstStyle/>
          <a:p>
            <a:r>
              <a:rPr lang="en-AU"/>
              <a:t>DAG: Binomial model</a:t>
            </a:r>
          </a:p>
        </p:txBody>
      </p:sp>
      <p:sp>
        <p:nvSpPr>
          <p:cNvPr id="692226" name="Rectangle 3"/>
          <p:cNvSpPr>
            <a:spLocks noGrp="1" noChangeArrowheads="1"/>
          </p:cNvSpPr>
          <p:nvPr>
            <p:ph type="body" idx="1"/>
          </p:nvPr>
        </p:nvSpPr>
        <p:spPr>
          <a:xfrm>
            <a:off x="685800" y="1371600"/>
            <a:ext cx="8077200" cy="4724400"/>
          </a:xfrm>
        </p:spPr>
        <p:txBody>
          <a:bodyPr/>
          <a:lstStyle/>
          <a:p>
            <a:r>
              <a:rPr lang="en-AU" sz="2800" b="1">
                <a:solidFill>
                  <a:schemeClr val="accent2"/>
                </a:solidFill>
              </a:rPr>
              <a:t>Model</a:t>
            </a:r>
            <a:endParaRPr lang="en-AU"/>
          </a:p>
          <a:p>
            <a:pPr lvl="2">
              <a:buFontTx/>
              <a:buNone/>
            </a:pPr>
            <a:r>
              <a:rPr lang="en-AU" i="1"/>
              <a:t>Y ~ Binomial (</a:t>
            </a:r>
            <a:r>
              <a:rPr lang="en-US" i="1">
                <a:latin typeface="Symbol" pitchFamily="18" charset="2"/>
              </a:rPr>
              <a:t>q</a:t>
            </a:r>
            <a:r>
              <a:rPr lang="en-AU" sz="2000" i="1" baseline="-25000"/>
              <a:t>,</a:t>
            </a:r>
            <a:r>
              <a:rPr lang="en-AU" i="1"/>
              <a:t> n)</a:t>
            </a:r>
          </a:p>
          <a:p>
            <a:pPr lvl="2">
              <a:buFontTx/>
              <a:buNone/>
            </a:pPr>
            <a:r>
              <a:rPr lang="en-US" i="1">
                <a:latin typeface="Symbol" pitchFamily="18" charset="2"/>
              </a:rPr>
              <a:t>q</a:t>
            </a:r>
            <a:r>
              <a:rPr lang="en-AU" i="1"/>
              <a:t> ~ Beta (a,b)  </a:t>
            </a:r>
            <a:endParaRPr lang="en-AU"/>
          </a:p>
          <a:p>
            <a:pPr>
              <a:buFontTx/>
              <a:buNone/>
            </a:pPr>
            <a:endParaRPr lang="en-AU"/>
          </a:p>
          <a:p>
            <a:endParaRPr lang="en-AU"/>
          </a:p>
          <a:p>
            <a:endParaRPr lang="en-AU"/>
          </a:p>
          <a:p>
            <a:endParaRPr lang="en-AU" dirty="0"/>
          </a:p>
        </p:txBody>
      </p:sp>
      <p:sp>
        <p:nvSpPr>
          <p:cNvPr id="692227" name="Oval 4"/>
          <p:cNvSpPr>
            <a:spLocks noChangeArrowheads="1"/>
          </p:cNvSpPr>
          <p:nvPr/>
        </p:nvSpPr>
        <p:spPr bwMode="auto">
          <a:xfrm>
            <a:off x="4343400" y="41910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692228" name="Oval 5"/>
          <p:cNvSpPr>
            <a:spLocks noChangeArrowheads="1"/>
          </p:cNvSpPr>
          <p:nvPr/>
        </p:nvSpPr>
        <p:spPr bwMode="auto">
          <a:xfrm>
            <a:off x="4343400" y="5715000"/>
            <a:ext cx="838200" cy="6858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692229" name="Text Box 6"/>
          <p:cNvSpPr txBox="1">
            <a:spLocks noChangeArrowheads="1"/>
          </p:cNvSpPr>
          <p:nvPr/>
        </p:nvSpPr>
        <p:spPr bwMode="auto">
          <a:xfrm>
            <a:off x="4572000" y="5791200"/>
            <a:ext cx="4572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Y</a:t>
            </a:r>
            <a:endParaRPr lang="en-AU"/>
          </a:p>
        </p:txBody>
      </p:sp>
      <p:sp>
        <p:nvSpPr>
          <p:cNvPr id="692230" name="Line 7"/>
          <p:cNvSpPr>
            <a:spLocks noChangeShapeType="1"/>
          </p:cNvSpPr>
          <p:nvPr/>
        </p:nvSpPr>
        <p:spPr bwMode="auto">
          <a:xfrm>
            <a:off x="4724400" y="4953000"/>
            <a:ext cx="0" cy="6096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692231" name="Rectangle 8"/>
          <p:cNvSpPr>
            <a:spLocks noChangeArrowheads="1"/>
          </p:cNvSpPr>
          <p:nvPr/>
        </p:nvSpPr>
        <p:spPr bwMode="auto">
          <a:xfrm>
            <a:off x="2286000" y="46482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eaLnBrk="0" hangingPunct="0"/>
            <a:endParaRPr lang="en-US"/>
          </a:p>
        </p:txBody>
      </p:sp>
      <p:sp>
        <p:nvSpPr>
          <p:cNvPr id="692232" name="Rectangle 9"/>
          <p:cNvSpPr>
            <a:spLocks noChangeArrowheads="1"/>
          </p:cNvSpPr>
          <p:nvPr/>
        </p:nvSpPr>
        <p:spPr bwMode="auto">
          <a:xfrm>
            <a:off x="2209800" y="45720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692233" name="Text Box 10"/>
          <p:cNvSpPr txBox="1">
            <a:spLocks noChangeArrowheads="1"/>
          </p:cNvSpPr>
          <p:nvPr/>
        </p:nvSpPr>
        <p:spPr bwMode="auto">
          <a:xfrm>
            <a:off x="2438400" y="4724400"/>
            <a:ext cx="4572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n</a:t>
            </a:r>
            <a:endParaRPr lang="en-AU"/>
          </a:p>
        </p:txBody>
      </p:sp>
      <p:sp>
        <p:nvSpPr>
          <p:cNvPr id="692234" name="Text Box 11"/>
          <p:cNvSpPr txBox="1">
            <a:spLocks noChangeArrowheads="1"/>
          </p:cNvSpPr>
          <p:nvPr/>
        </p:nvSpPr>
        <p:spPr bwMode="auto">
          <a:xfrm>
            <a:off x="4572000" y="4267200"/>
            <a:ext cx="457200" cy="57943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3200" i="1">
                <a:solidFill>
                  <a:schemeClr val="bg2"/>
                </a:solidFill>
                <a:latin typeface="Symbol" pitchFamily="18" charset="2"/>
              </a:rPr>
              <a:t>q</a:t>
            </a:r>
            <a:endParaRPr lang="en-AU" sz="2000" b="1" baseline="-25000">
              <a:solidFill>
                <a:schemeClr val="bg2"/>
              </a:solidFill>
            </a:endParaRPr>
          </a:p>
        </p:txBody>
      </p:sp>
      <p:sp>
        <p:nvSpPr>
          <p:cNvPr id="692235" name="Line 12"/>
          <p:cNvSpPr>
            <a:spLocks noChangeShapeType="1"/>
          </p:cNvSpPr>
          <p:nvPr/>
        </p:nvSpPr>
        <p:spPr bwMode="auto">
          <a:xfrm>
            <a:off x="3352800" y="4953000"/>
            <a:ext cx="914400" cy="838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692236" name="Rectangle 13"/>
          <p:cNvSpPr>
            <a:spLocks noChangeArrowheads="1"/>
          </p:cNvSpPr>
          <p:nvPr/>
        </p:nvSpPr>
        <p:spPr bwMode="auto">
          <a:xfrm>
            <a:off x="5257800" y="29718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algn="ctr" eaLnBrk="0" hangingPunct="0"/>
            <a:r>
              <a:rPr lang="en-AU" b="1">
                <a:solidFill>
                  <a:schemeClr val="bg2"/>
                </a:solidFill>
              </a:rPr>
              <a:t>b</a:t>
            </a:r>
            <a:endParaRPr lang="en-AU" sz="2000" b="1" baseline="-25000">
              <a:solidFill>
                <a:schemeClr val="bg2"/>
              </a:solidFill>
            </a:endParaRPr>
          </a:p>
        </p:txBody>
      </p:sp>
      <p:sp>
        <p:nvSpPr>
          <p:cNvPr id="692237" name="Rectangle 14"/>
          <p:cNvSpPr>
            <a:spLocks noChangeArrowheads="1"/>
          </p:cNvSpPr>
          <p:nvPr/>
        </p:nvSpPr>
        <p:spPr bwMode="auto">
          <a:xfrm>
            <a:off x="3048000" y="29718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algn="ctr" eaLnBrk="0" hangingPunct="0"/>
            <a:r>
              <a:rPr lang="en-AU" b="1">
                <a:solidFill>
                  <a:schemeClr val="bg2"/>
                </a:solidFill>
              </a:rPr>
              <a:t>a</a:t>
            </a:r>
            <a:endParaRPr lang="en-AU" sz="2000" b="1" baseline="-25000">
              <a:solidFill>
                <a:schemeClr val="bg2"/>
              </a:solidFill>
            </a:endParaRPr>
          </a:p>
        </p:txBody>
      </p:sp>
      <p:sp>
        <p:nvSpPr>
          <p:cNvPr id="692238" name="Rectangle 15"/>
          <p:cNvSpPr>
            <a:spLocks noChangeArrowheads="1"/>
          </p:cNvSpPr>
          <p:nvPr/>
        </p:nvSpPr>
        <p:spPr bwMode="auto">
          <a:xfrm>
            <a:off x="5181600" y="28956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692239" name="Rectangle 16"/>
          <p:cNvSpPr>
            <a:spLocks noChangeArrowheads="1"/>
          </p:cNvSpPr>
          <p:nvPr/>
        </p:nvSpPr>
        <p:spPr bwMode="auto">
          <a:xfrm>
            <a:off x="2971800" y="28956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692240" name="Line 17"/>
          <p:cNvSpPr>
            <a:spLocks noChangeShapeType="1"/>
          </p:cNvSpPr>
          <p:nvPr/>
        </p:nvSpPr>
        <p:spPr bwMode="auto">
          <a:xfrm flipH="1">
            <a:off x="5181600" y="3810000"/>
            <a:ext cx="381000" cy="457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692241" name="Line 18"/>
          <p:cNvSpPr>
            <a:spLocks noChangeShapeType="1"/>
          </p:cNvSpPr>
          <p:nvPr/>
        </p:nvSpPr>
        <p:spPr bwMode="auto">
          <a:xfrm>
            <a:off x="3733800" y="3810000"/>
            <a:ext cx="609600" cy="381000"/>
          </a:xfrm>
          <a:prstGeom prst="line">
            <a:avLst/>
          </a:prstGeom>
          <a:noFill/>
          <a:ln w="12700">
            <a:solidFill>
              <a:schemeClr val="tx1"/>
            </a:solidFill>
            <a:round/>
            <a:headEnd type="none" w="sm" len="sm"/>
            <a:tailEnd type="triangle" w="sm" len="sm"/>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Rectangle 2"/>
          <p:cNvSpPr>
            <a:spLocks noGrp="1" noChangeArrowheads="1"/>
          </p:cNvSpPr>
          <p:nvPr>
            <p:ph type="title"/>
          </p:nvPr>
        </p:nvSpPr>
        <p:spPr>
          <a:xfrm>
            <a:off x="304800" y="533400"/>
            <a:ext cx="8382000" cy="685800"/>
          </a:xfrm>
        </p:spPr>
        <p:txBody>
          <a:bodyPr/>
          <a:lstStyle/>
          <a:p>
            <a:r>
              <a:rPr lang="en-US"/>
              <a:t>Priors for binomial model</a:t>
            </a:r>
            <a:endParaRPr lang="en-AU" dirty="0"/>
          </a:p>
        </p:txBody>
      </p:sp>
      <p:sp>
        <p:nvSpPr>
          <p:cNvPr id="693250" name="Rectangle 3"/>
          <p:cNvSpPr>
            <a:spLocks noGrp="1" noChangeArrowheads="1"/>
          </p:cNvSpPr>
          <p:nvPr>
            <p:ph type="body" idx="1"/>
          </p:nvPr>
        </p:nvSpPr>
        <p:spPr>
          <a:xfrm>
            <a:off x="0" y="1600200"/>
            <a:ext cx="9144000" cy="5257800"/>
          </a:xfrm>
        </p:spPr>
        <p:txBody>
          <a:bodyPr/>
          <a:lstStyle/>
          <a:p>
            <a:pPr>
              <a:lnSpc>
                <a:spcPct val="90000"/>
              </a:lnSpc>
            </a:pPr>
            <a:r>
              <a:rPr lang="en-AU" sz="3000" b="1" i="1">
                <a:solidFill>
                  <a:schemeClr val="accent2"/>
                </a:solidFill>
              </a:rPr>
              <a:t>Prior</a:t>
            </a:r>
            <a:r>
              <a:rPr lang="en-AU" sz="3000" i="1">
                <a:solidFill>
                  <a:schemeClr val="accent2"/>
                </a:solidFill>
              </a:rPr>
              <a:t>:</a:t>
            </a:r>
            <a:r>
              <a:rPr lang="en-US" sz="3000" i="1"/>
              <a:t> </a:t>
            </a:r>
            <a:r>
              <a:rPr lang="en-US" sz="3000" i="1">
                <a:solidFill>
                  <a:schemeClr val="accent2"/>
                </a:solidFill>
              </a:rPr>
              <a:t>Some alternatives</a:t>
            </a:r>
          </a:p>
          <a:p>
            <a:pPr>
              <a:lnSpc>
                <a:spcPct val="90000"/>
              </a:lnSpc>
            </a:pPr>
            <a:endParaRPr lang="en-US" sz="3000" i="1">
              <a:solidFill>
                <a:schemeClr val="accent2"/>
              </a:solidFill>
            </a:endParaRPr>
          </a:p>
          <a:p>
            <a:pPr>
              <a:lnSpc>
                <a:spcPct val="90000"/>
              </a:lnSpc>
              <a:buFontTx/>
              <a:buNone/>
            </a:pPr>
            <a:r>
              <a:rPr lang="en-US" sz="3000"/>
              <a:t>	1. Assume we ‘know nothing’ about </a:t>
            </a:r>
            <a:r>
              <a:rPr lang="en-US" sz="3000">
                <a:latin typeface="Symbol" pitchFamily="18" charset="2"/>
              </a:rPr>
              <a:t>q</a:t>
            </a:r>
            <a:r>
              <a:rPr lang="en-US" sz="3000"/>
              <a:t>, so we set a uniform prior </a:t>
            </a:r>
            <a:r>
              <a:rPr lang="en-US" sz="3000">
                <a:latin typeface="Symbol" pitchFamily="18" charset="2"/>
              </a:rPr>
              <a:t>q</a:t>
            </a:r>
            <a:r>
              <a:rPr lang="en-US" sz="3000"/>
              <a:t>~U[0,1] ,  equivalently, </a:t>
            </a:r>
            <a:r>
              <a:rPr lang="en-US" sz="3000">
                <a:latin typeface="Symbol" pitchFamily="18" charset="2"/>
              </a:rPr>
              <a:t>q</a:t>
            </a:r>
            <a:r>
              <a:rPr lang="en-US" sz="3000"/>
              <a:t> ~ </a:t>
            </a:r>
            <a:r>
              <a:rPr lang="en-US" sz="3000">
                <a:solidFill>
                  <a:srgbClr val="FF0000"/>
                </a:solidFill>
              </a:rPr>
              <a:t>Beta(1,1)</a:t>
            </a:r>
          </a:p>
          <a:p>
            <a:pPr>
              <a:lnSpc>
                <a:spcPct val="90000"/>
              </a:lnSpc>
              <a:buFontTx/>
              <a:buNone/>
            </a:pPr>
            <a:endParaRPr lang="en-US" sz="3000"/>
          </a:p>
          <a:p>
            <a:pPr>
              <a:lnSpc>
                <a:spcPct val="90000"/>
              </a:lnSpc>
              <a:buFontTx/>
              <a:buNone/>
            </a:pPr>
            <a:r>
              <a:rPr lang="en-US" sz="3000"/>
              <a:t>	2. Based on past information, adopt a </a:t>
            </a:r>
            <a:r>
              <a:rPr lang="en-US" sz="3000">
                <a:solidFill>
                  <a:srgbClr val="FF0000"/>
                </a:solidFill>
              </a:rPr>
              <a:t>Beta(9,1) </a:t>
            </a:r>
            <a:r>
              <a:rPr lang="en-US" sz="3000"/>
              <a:t>prior</a:t>
            </a:r>
          </a:p>
          <a:p>
            <a:pPr>
              <a:lnSpc>
                <a:spcPct val="90000"/>
              </a:lnSpc>
              <a:buFontTx/>
              <a:buNone/>
            </a:pPr>
            <a:endParaRPr lang="en-US" sz="3000"/>
          </a:p>
          <a:p>
            <a:pPr>
              <a:lnSpc>
                <a:spcPct val="90000"/>
              </a:lnSpc>
              <a:buFontTx/>
              <a:buNone/>
            </a:pPr>
            <a:r>
              <a:rPr lang="en-US" sz="3000"/>
              <a:t>	3. Based on expert info, assume a </a:t>
            </a:r>
            <a:r>
              <a:rPr lang="en-US" sz="3000">
                <a:solidFill>
                  <a:srgbClr val="FF0000"/>
                </a:solidFill>
              </a:rPr>
              <a:t>Beta(100,100) </a:t>
            </a:r>
            <a:r>
              <a:rPr lang="en-US" sz="3000"/>
              <a:t>prior</a:t>
            </a:r>
          </a:p>
          <a:p>
            <a:pPr>
              <a:lnSpc>
                <a:spcPct val="90000"/>
              </a:lnSpc>
              <a:buFontTx/>
              <a:buNone/>
            </a:pPr>
            <a:endParaRPr lang="en-US" sz="2800"/>
          </a:p>
          <a:p>
            <a:pPr>
              <a:lnSpc>
                <a:spcPct val="90000"/>
              </a:lnSpc>
              <a:buFontTx/>
              <a:buNone/>
            </a:pPr>
            <a:endParaRPr lang="en-AU"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325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32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Rectangle 2"/>
          <p:cNvSpPr>
            <a:spLocks noGrp="1" noChangeArrowheads="1"/>
          </p:cNvSpPr>
          <p:nvPr>
            <p:ph type="title"/>
          </p:nvPr>
        </p:nvSpPr>
        <p:spPr>
          <a:xfrm>
            <a:off x="0" y="20020"/>
            <a:ext cx="9144000" cy="818179"/>
          </a:xfrm>
        </p:spPr>
        <p:txBody>
          <a:bodyPr/>
          <a:lstStyle/>
          <a:p>
            <a:r>
              <a:rPr lang="en-US"/>
              <a:t>Posterior for binomial model</a:t>
            </a:r>
            <a:endParaRPr lang="en-AU" dirty="0"/>
          </a:p>
        </p:txBody>
      </p:sp>
      <p:sp>
        <p:nvSpPr>
          <p:cNvPr id="693250" name="Rectangle 3"/>
          <p:cNvSpPr>
            <a:spLocks noGrp="1" noChangeArrowheads="1"/>
          </p:cNvSpPr>
          <p:nvPr>
            <p:ph type="body" idx="1"/>
          </p:nvPr>
        </p:nvSpPr>
        <p:spPr>
          <a:xfrm>
            <a:off x="0" y="914400"/>
            <a:ext cx="9144000" cy="5943600"/>
          </a:xfrm>
        </p:spPr>
        <p:txBody>
          <a:bodyPr/>
          <a:lstStyle/>
          <a:p>
            <a:pPr>
              <a:lnSpc>
                <a:spcPct val="90000"/>
              </a:lnSpc>
              <a:buFontTx/>
              <a:buNone/>
            </a:pPr>
            <a:endParaRPr lang="en-US" sz="2800"/>
          </a:p>
          <a:p>
            <a:pPr>
              <a:lnSpc>
                <a:spcPct val="90000"/>
              </a:lnSpc>
              <a:buFontTx/>
              <a:buNone/>
            </a:pPr>
            <a:r>
              <a:rPr lang="en-AU" sz="4000"/>
              <a:t>		P(</a:t>
            </a:r>
            <a:r>
              <a:rPr lang="en-AU" sz="4000">
                <a:latin typeface="Symbol" pitchFamily="18" charset="2"/>
              </a:rPr>
              <a:t>q | </a:t>
            </a:r>
            <a:r>
              <a:rPr lang="en-AU" sz="4000"/>
              <a:t>y)</a:t>
            </a:r>
            <a:r>
              <a:rPr lang="en-AU" sz="4000" i="1"/>
              <a:t> </a:t>
            </a:r>
            <a:r>
              <a:rPr lang="en-AU" sz="4000">
                <a:sym typeface="Symbol" pitchFamily="18" charset="2"/>
              </a:rPr>
              <a:t></a:t>
            </a:r>
            <a:r>
              <a:rPr lang="en-AU" sz="4000" i="1">
                <a:sym typeface="Symbol" pitchFamily="18" charset="2"/>
              </a:rPr>
              <a:t> likelihood   prior</a:t>
            </a:r>
            <a:br>
              <a:rPr lang="en-AU" sz="4000" i="1">
                <a:sym typeface="Symbol" pitchFamily="18" charset="2"/>
              </a:rPr>
            </a:br>
            <a:r>
              <a:rPr lang="en-AU" sz="4000" i="1">
                <a:sym typeface="Symbol" pitchFamily="18" charset="2"/>
              </a:rPr>
              <a:t> 		   = </a:t>
            </a:r>
            <a:r>
              <a:rPr lang="en-AU" sz="4000">
                <a:latin typeface="Symbol" pitchFamily="18" charset="2"/>
                <a:sym typeface="Symbol" pitchFamily="18" charset="2"/>
              </a:rPr>
              <a:t>q</a:t>
            </a:r>
            <a:r>
              <a:rPr lang="en-AU" sz="4000" baseline="30000">
                <a:sym typeface="Symbol" pitchFamily="18" charset="2"/>
              </a:rPr>
              <a:t>y</a:t>
            </a:r>
            <a:r>
              <a:rPr lang="en-AU" sz="4000">
                <a:sym typeface="Symbol" pitchFamily="18" charset="2"/>
              </a:rPr>
              <a:t> (1-</a:t>
            </a:r>
            <a:r>
              <a:rPr lang="en-AU" sz="4000">
                <a:latin typeface="Symbol" pitchFamily="18" charset="2"/>
                <a:sym typeface="Symbol" pitchFamily="18" charset="2"/>
              </a:rPr>
              <a:t>q</a:t>
            </a:r>
            <a:r>
              <a:rPr lang="en-AU" sz="4000">
                <a:sym typeface="Symbol" pitchFamily="18" charset="2"/>
              </a:rPr>
              <a:t>)</a:t>
            </a:r>
            <a:r>
              <a:rPr lang="en-AU" sz="4000" baseline="30000">
                <a:sym typeface="Symbol" pitchFamily="18" charset="2"/>
              </a:rPr>
              <a:t>n-y      </a:t>
            </a:r>
            <a:r>
              <a:rPr lang="en-AU" sz="4000">
                <a:sym typeface="Symbol" pitchFamily="18" charset="2"/>
              </a:rPr>
              <a:t> </a:t>
            </a:r>
            <a:r>
              <a:rPr lang="en-AU" sz="4000">
                <a:latin typeface="Symbol" pitchFamily="18" charset="2"/>
                <a:sym typeface="Symbol" pitchFamily="18" charset="2"/>
              </a:rPr>
              <a:t>q</a:t>
            </a:r>
            <a:r>
              <a:rPr lang="en-AU" sz="4000" baseline="30000">
                <a:sym typeface="Symbol" pitchFamily="18" charset="2"/>
              </a:rPr>
              <a:t>a-1</a:t>
            </a:r>
            <a:r>
              <a:rPr lang="en-AU" sz="4000">
                <a:sym typeface="Symbol" pitchFamily="18" charset="2"/>
              </a:rPr>
              <a:t> (1-</a:t>
            </a:r>
            <a:r>
              <a:rPr lang="en-AU" sz="4000">
                <a:latin typeface="Symbol" pitchFamily="18" charset="2"/>
                <a:sym typeface="Symbol" pitchFamily="18" charset="2"/>
              </a:rPr>
              <a:t>q</a:t>
            </a:r>
            <a:r>
              <a:rPr lang="en-AU" sz="4000">
                <a:sym typeface="Symbol" pitchFamily="18" charset="2"/>
              </a:rPr>
              <a:t>)</a:t>
            </a:r>
            <a:r>
              <a:rPr lang="en-AU" sz="4000" baseline="30000">
                <a:sym typeface="Symbol" pitchFamily="18" charset="2"/>
              </a:rPr>
              <a:t>b-1</a:t>
            </a:r>
            <a:endParaRPr lang="en-US" sz="4000"/>
          </a:p>
          <a:p>
            <a:pPr>
              <a:lnSpc>
                <a:spcPct val="90000"/>
              </a:lnSpc>
              <a:buFontTx/>
              <a:buNone/>
            </a:pPr>
            <a:r>
              <a:rPr lang="en-US" sz="4000" i="1">
                <a:latin typeface="Symbol" pitchFamily="18" charset="2"/>
              </a:rPr>
              <a:t>			   </a:t>
            </a:r>
            <a:r>
              <a:rPr lang="en-US" sz="4000">
                <a:latin typeface="Symbol" pitchFamily="18" charset="2"/>
              </a:rPr>
              <a:t>= </a:t>
            </a:r>
            <a:r>
              <a:rPr lang="en-AU" sz="4000">
                <a:latin typeface="Symbol" pitchFamily="18" charset="2"/>
                <a:sym typeface="Symbol" pitchFamily="18" charset="2"/>
              </a:rPr>
              <a:t>q</a:t>
            </a:r>
            <a:r>
              <a:rPr lang="en-AU" sz="4000" baseline="30000">
                <a:sym typeface="Symbol" pitchFamily="18" charset="2"/>
              </a:rPr>
              <a:t>y+a-1</a:t>
            </a:r>
            <a:r>
              <a:rPr lang="en-AU" sz="4000">
                <a:sym typeface="Symbol" pitchFamily="18" charset="2"/>
              </a:rPr>
              <a:t> (1-</a:t>
            </a:r>
            <a:r>
              <a:rPr lang="en-AU" sz="4000">
                <a:latin typeface="Symbol" pitchFamily="18" charset="2"/>
                <a:sym typeface="Symbol" pitchFamily="18" charset="2"/>
              </a:rPr>
              <a:t>q</a:t>
            </a:r>
            <a:r>
              <a:rPr lang="en-AU" sz="4000">
                <a:sym typeface="Symbol" pitchFamily="18" charset="2"/>
              </a:rPr>
              <a:t>)</a:t>
            </a:r>
            <a:r>
              <a:rPr lang="en-AU" sz="4000" baseline="30000">
                <a:sym typeface="Symbol" pitchFamily="18" charset="2"/>
              </a:rPr>
              <a:t>n-y+b-1</a:t>
            </a:r>
          </a:p>
          <a:p>
            <a:pPr>
              <a:lnSpc>
                <a:spcPct val="90000"/>
              </a:lnSpc>
              <a:buFontTx/>
              <a:buNone/>
            </a:pPr>
            <a:r>
              <a:rPr lang="en-AU" sz="4000" baseline="30000">
                <a:sym typeface="Symbol" pitchFamily="18" charset="2"/>
              </a:rPr>
              <a:t>				</a:t>
            </a:r>
            <a:r>
              <a:rPr lang="en-AU" sz="4000">
                <a:sym typeface="Symbol" pitchFamily="18" charset="2"/>
              </a:rPr>
              <a:t>           = </a:t>
            </a:r>
            <a:r>
              <a:rPr lang="en-US" sz="4000" i="1"/>
              <a:t>Beta(y+a, n-y+b)</a:t>
            </a:r>
            <a:endParaRPr lang="en-AU" sz="4000" baseline="30000">
              <a:sym typeface="Symbol" pitchFamily="18" charset="2"/>
            </a:endParaRPr>
          </a:p>
          <a:p>
            <a:pPr marL="0" indent="0">
              <a:lnSpc>
                <a:spcPct val="90000"/>
              </a:lnSpc>
              <a:buNone/>
            </a:pPr>
            <a:endParaRPr lang="en-US" sz="4000" i="1"/>
          </a:p>
          <a:p>
            <a:pPr>
              <a:lnSpc>
                <a:spcPct val="90000"/>
              </a:lnSpc>
              <a:buFont typeface="Symbol" charset="0"/>
              <a:buChar char=" "/>
            </a:pPr>
            <a:r>
              <a:rPr lang="en-AU" sz="4000"/>
              <a:t>E(</a:t>
            </a:r>
            <a:r>
              <a:rPr lang="en-US" sz="4000" i="1">
                <a:latin typeface="Symbol" pitchFamily="18" charset="2"/>
              </a:rPr>
              <a:t>q </a:t>
            </a:r>
            <a:r>
              <a:rPr lang="en-US" sz="4000"/>
              <a:t>) = a  / (a + b) </a:t>
            </a:r>
          </a:p>
          <a:p>
            <a:pPr>
              <a:lnSpc>
                <a:spcPct val="90000"/>
              </a:lnSpc>
              <a:buFont typeface="Symbol" charset="0"/>
              <a:buChar char=" "/>
            </a:pPr>
            <a:endParaRPr lang="en-US" sz="4000"/>
          </a:p>
          <a:p>
            <a:pPr>
              <a:lnSpc>
                <a:spcPct val="90000"/>
              </a:lnSpc>
              <a:buFont typeface="Symbol" charset="0"/>
              <a:buChar char=" "/>
            </a:pPr>
            <a:r>
              <a:rPr lang="en-AU" sz="4000"/>
              <a:t>E(</a:t>
            </a:r>
            <a:r>
              <a:rPr lang="en-US" sz="4000" i="1">
                <a:latin typeface="Symbol" pitchFamily="18" charset="2"/>
              </a:rPr>
              <a:t>q </a:t>
            </a:r>
            <a:r>
              <a:rPr lang="en-US" sz="4000" i="1"/>
              <a:t>| y</a:t>
            </a:r>
            <a:r>
              <a:rPr lang="en-US" sz="4000"/>
              <a:t>) = (a + y ) / (a + b + n )</a:t>
            </a:r>
          </a:p>
          <a:p>
            <a:pPr>
              <a:lnSpc>
                <a:spcPct val="90000"/>
              </a:lnSpc>
              <a:buFont typeface="Symbol" charset="0"/>
              <a:buChar char=" "/>
            </a:pPr>
            <a:endParaRPr lang="en-US" sz="4000"/>
          </a:p>
          <a:p>
            <a:pPr>
              <a:lnSpc>
                <a:spcPct val="90000"/>
              </a:lnSpc>
              <a:buFont typeface="Symbol" charset="0"/>
              <a:buChar char=" "/>
            </a:pPr>
            <a:endParaRPr lang="en-AU" sz="4000" dirty="0"/>
          </a:p>
        </p:txBody>
      </p:sp>
      <p:sp>
        <p:nvSpPr>
          <p:cNvPr id="2" name="Ovale 1"/>
          <p:cNvSpPr/>
          <p:nvPr/>
        </p:nvSpPr>
        <p:spPr bwMode="auto">
          <a:xfrm>
            <a:off x="3276600" y="6019800"/>
            <a:ext cx="609600" cy="6858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5" name="Ovale 4"/>
          <p:cNvSpPr/>
          <p:nvPr/>
        </p:nvSpPr>
        <p:spPr bwMode="auto">
          <a:xfrm>
            <a:off x="6019800" y="6019800"/>
            <a:ext cx="609600" cy="6858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58418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325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325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325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325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1" name="Rectangle 2"/>
          <p:cNvSpPr>
            <a:spLocks noGrp="1" noChangeArrowheads="1"/>
          </p:cNvSpPr>
          <p:nvPr>
            <p:ph type="title"/>
          </p:nvPr>
        </p:nvSpPr>
        <p:spPr>
          <a:xfrm>
            <a:off x="0" y="0"/>
            <a:ext cx="9144000" cy="914400"/>
          </a:xfrm>
        </p:spPr>
        <p:txBody>
          <a:bodyPr/>
          <a:lstStyle/>
          <a:p>
            <a:r>
              <a:rPr lang="en-US"/>
              <a:t>Influence of prior on posterior</a:t>
            </a:r>
            <a:endParaRPr lang="en-AU" dirty="0"/>
          </a:p>
        </p:txBody>
      </p:sp>
      <p:sp>
        <p:nvSpPr>
          <p:cNvPr id="696322" name="Rectangle 4"/>
          <p:cNvSpPr>
            <a:spLocks noGrp="1" noChangeArrowheads="1"/>
          </p:cNvSpPr>
          <p:nvPr>
            <p:ph type="body" idx="1"/>
          </p:nvPr>
        </p:nvSpPr>
        <p:spPr>
          <a:xfrm>
            <a:off x="381000" y="1371600"/>
            <a:ext cx="8458200" cy="5334000"/>
          </a:xfrm>
        </p:spPr>
        <p:txBody>
          <a:bodyPr/>
          <a:lstStyle/>
          <a:p>
            <a:pPr marL="0" indent="0">
              <a:lnSpc>
                <a:spcPct val="90000"/>
              </a:lnSpc>
              <a:buNone/>
            </a:pPr>
            <a:r>
              <a:rPr lang="en-AU" dirty="0"/>
              <a:t>E(</a:t>
            </a:r>
            <a:r>
              <a:rPr lang="en-US" i="1" dirty="0">
                <a:latin typeface="Symbol" pitchFamily="18" charset="2"/>
              </a:rPr>
              <a:t>q </a:t>
            </a:r>
            <a:r>
              <a:rPr lang="en-US" i="1" dirty="0"/>
              <a:t>| y</a:t>
            </a:r>
            <a:r>
              <a:rPr lang="en-US" dirty="0"/>
              <a:t>) = (a + y) / (a + b + n )</a:t>
            </a:r>
          </a:p>
          <a:p>
            <a:pPr>
              <a:lnSpc>
                <a:spcPct val="90000"/>
              </a:lnSpc>
              <a:buFont typeface="Symbol" charset="0"/>
              <a:buChar char=" "/>
            </a:pPr>
            <a:r>
              <a:rPr lang="en-US" dirty="0"/>
              <a:t>          =n/(</a:t>
            </a:r>
            <a:r>
              <a:rPr lang="en-US" dirty="0" err="1"/>
              <a:t>a+b+n</a:t>
            </a:r>
            <a:r>
              <a:rPr lang="en-US" dirty="0"/>
              <a:t>)*y/n + (</a:t>
            </a:r>
            <a:r>
              <a:rPr lang="en-US" dirty="0" err="1"/>
              <a:t>a+b</a:t>
            </a:r>
            <a:r>
              <a:rPr lang="en-US" dirty="0"/>
              <a:t>)/(</a:t>
            </a:r>
            <a:r>
              <a:rPr lang="en-US" dirty="0" err="1"/>
              <a:t>a+b+n</a:t>
            </a:r>
            <a:r>
              <a:rPr lang="en-US" dirty="0"/>
              <a:t>)*E(</a:t>
            </a:r>
            <a:r>
              <a:rPr lang="en-US" i="1" dirty="0">
                <a:latin typeface="Symbol" pitchFamily="18" charset="2"/>
              </a:rPr>
              <a:t>q </a:t>
            </a:r>
            <a:r>
              <a:rPr lang="en-US" dirty="0"/>
              <a:t>)</a:t>
            </a:r>
            <a:r>
              <a:rPr lang="en-US" i="1" dirty="0">
                <a:latin typeface="Symbol" pitchFamily="18" charset="2"/>
              </a:rPr>
              <a:t> </a:t>
            </a:r>
          </a:p>
          <a:p>
            <a:pPr>
              <a:lnSpc>
                <a:spcPct val="90000"/>
              </a:lnSpc>
              <a:buFont typeface="Symbol" charset="0"/>
              <a:buChar char=" "/>
            </a:pPr>
            <a:r>
              <a:rPr lang="en-US" dirty="0">
                <a:solidFill>
                  <a:schemeClr val="accent2"/>
                </a:solidFill>
              </a:rPr>
              <a:t>The </a:t>
            </a:r>
            <a:r>
              <a:rPr lang="en-US" dirty="0">
                <a:solidFill>
                  <a:srgbClr val="FF5050"/>
                </a:solidFill>
              </a:rPr>
              <a:t>posterior</a:t>
            </a:r>
            <a:r>
              <a:rPr lang="en-US" dirty="0">
                <a:solidFill>
                  <a:schemeClr val="accent2"/>
                </a:solidFill>
              </a:rPr>
              <a:t> mean is a </a:t>
            </a:r>
            <a:r>
              <a:rPr lang="en-US" dirty="0">
                <a:solidFill>
                  <a:srgbClr val="FF5050"/>
                </a:solidFill>
              </a:rPr>
              <a:t>compromise</a:t>
            </a:r>
            <a:r>
              <a:rPr lang="en-US" dirty="0">
                <a:solidFill>
                  <a:schemeClr val="accent2"/>
                </a:solidFill>
              </a:rPr>
              <a:t> between prior mean and sample mean</a:t>
            </a:r>
          </a:p>
          <a:p>
            <a:endParaRPr lang="en-US" dirty="0">
              <a:solidFill>
                <a:schemeClr val="accent2"/>
              </a:solidFill>
            </a:endParaRPr>
          </a:p>
          <a:p>
            <a:r>
              <a:rPr lang="en-US" dirty="0">
                <a:solidFill>
                  <a:srgbClr val="FF5050"/>
                </a:solidFill>
              </a:rPr>
              <a:t>The stronger the prior (</a:t>
            </a:r>
            <a:r>
              <a:rPr lang="en-US" dirty="0" err="1">
                <a:solidFill>
                  <a:srgbClr val="FF5050"/>
                </a:solidFill>
              </a:rPr>
              <a:t>a+b</a:t>
            </a:r>
            <a:r>
              <a:rPr lang="en-US" dirty="0">
                <a:solidFill>
                  <a:srgbClr val="FF5050"/>
                </a:solidFill>
              </a:rPr>
              <a:t>)</a:t>
            </a:r>
            <a:r>
              <a:rPr lang="en-US" dirty="0">
                <a:solidFill>
                  <a:schemeClr val="accent2"/>
                </a:solidFill>
              </a:rPr>
              <a:t>, the more weight the prior has in the posterior</a:t>
            </a:r>
          </a:p>
          <a:p>
            <a:endParaRPr lang="en-US" dirty="0">
              <a:solidFill>
                <a:schemeClr val="accent2"/>
              </a:solidFill>
            </a:endParaRPr>
          </a:p>
          <a:p>
            <a:r>
              <a:rPr lang="en-US" dirty="0">
                <a:solidFill>
                  <a:srgbClr val="FF5050"/>
                </a:solidFill>
              </a:rPr>
              <a:t>The larger the sample size</a:t>
            </a:r>
            <a:r>
              <a:rPr lang="en-US" dirty="0">
                <a:solidFill>
                  <a:schemeClr val="accent2"/>
                </a:solidFill>
              </a:rPr>
              <a:t>, the more weight the likelihood has in the posterior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3" name="Rectangle 2"/>
          <p:cNvSpPr>
            <a:spLocks noGrp="1" noChangeArrowheads="1"/>
          </p:cNvSpPr>
          <p:nvPr>
            <p:ph type="title"/>
          </p:nvPr>
        </p:nvSpPr>
        <p:spPr>
          <a:xfrm>
            <a:off x="685800" y="304800"/>
            <a:ext cx="7772400" cy="1143000"/>
          </a:xfrm>
        </p:spPr>
        <p:txBody>
          <a:bodyPr/>
          <a:lstStyle/>
          <a:p>
            <a:r>
              <a:rPr lang="en-US"/>
              <a:t>Your turn!</a:t>
            </a:r>
          </a:p>
        </p:txBody>
      </p:sp>
      <p:sp>
        <p:nvSpPr>
          <p:cNvPr id="694274" name="Text Box 3"/>
          <p:cNvSpPr txBox="1">
            <a:spLocks noChangeArrowheads="1"/>
          </p:cNvSpPr>
          <p:nvPr/>
        </p:nvSpPr>
        <p:spPr bwMode="auto">
          <a:xfrm>
            <a:off x="381000" y="1371600"/>
            <a:ext cx="8364523" cy="5016757"/>
          </a:xfrm>
          <a:prstGeom prst="rect">
            <a:avLst/>
          </a:prstGeom>
          <a:noFill/>
          <a:ln w="12700">
            <a:noFill/>
            <a:miter lim="800000"/>
            <a:headEnd type="none" w="sm" len="sm"/>
            <a:tailEnd type="none" w="sm" len="sm"/>
          </a:ln>
        </p:spPr>
        <p:txBody>
          <a:bodyPr wrap="none">
            <a:spAutoFit/>
          </a:bodyPr>
          <a:lstStyle/>
          <a:p>
            <a:pPr marL="457200" indent="-457200" eaLnBrk="0" hangingPunct="0"/>
            <a:r>
              <a:rPr lang="en-US" sz="3200" dirty="0">
                <a:solidFill>
                  <a:schemeClr val="tx1"/>
                </a:solidFill>
              </a:rPr>
              <a:t>Binomial example with 22 presences, 7 absences:</a:t>
            </a:r>
          </a:p>
          <a:p>
            <a:pPr marL="457200" indent="-457200" eaLnBrk="0" hangingPunct="0"/>
            <a:r>
              <a:rPr lang="en-US" sz="3200" dirty="0">
                <a:solidFill>
                  <a:schemeClr val="tx1"/>
                </a:solidFill>
              </a:rPr>
              <a:t>Consider the following priors for </a:t>
            </a:r>
            <a:r>
              <a:rPr lang="en-US" sz="3200" dirty="0">
                <a:solidFill>
                  <a:schemeClr val="tx1"/>
                </a:solidFill>
                <a:latin typeface="Symbol" pitchFamily="18" charset="2"/>
              </a:rPr>
              <a:t>q</a:t>
            </a:r>
            <a:r>
              <a:rPr lang="en-US" sz="3200" dirty="0">
                <a:solidFill>
                  <a:schemeClr val="tx1"/>
                </a:solidFill>
              </a:rPr>
              <a:t>:</a:t>
            </a:r>
          </a:p>
          <a:p>
            <a:pPr marL="457200" indent="-457200" eaLnBrk="0" hangingPunct="0"/>
            <a:r>
              <a:rPr lang="en-US" sz="3200" dirty="0">
                <a:solidFill>
                  <a:srgbClr val="FF0000"/>
                </a:solidFill>
              </a:rPr>
              <a:t>Beta(1,1)</a:t>
            </a:r>
            <a:r>
              <a:rPr lang="en-US" sz="3200" dirty="0">
                <a:solidFill>
                  <a:schemeClr val="tx1"/>
                </a:solidFill>
              </a:rPr>
              <a:t>		</a:t>
            </a:r>
            <a:r>
              <a:rPr lang="en-US" sz="3200" dirty="0">
                <a:solidFill>
                  <a:srgbClr val="FF0000"/>
                </a:solidFill>
              </a:rPr>
              <a:t>Beta(9,1)</a:t>
            </a:r>
            <a:r>
              <a:rPr lang="en-US" sz="3200" dirty="0">
                <a:solidFill>
                  <a:schemeClr val="tx1"/>
                </a:solidFill>
              </a:rPr>
              <a:t>		</a:t>
            </a:r>
            <a:r>
              <a:rPr lang="en-US" sz="3200" dirty="0">
                <a:solidFill>
                  <a:srgbClr val="FF0000"/>
                </a:solidFill>
              </a:rPr>
              <a:t>Beta(100,100)</a:t>
            </a:r>
          </a:p>
          <a:p>
            <a:pPr marL="457200" indent="-457200" eaLnBrk="0" hangingPunct="0"/>
            <a:endParaRPr lang="en-US" sz="3200" dirty="0">
              <a:solidFill>
                <a:schemeClr val="tx1"/>
              </a:solidFill>
            </a:endParaRPr>
          </a:p>
          <a:p>
            <a:pPr marL="457200" indent="-457200" eaLnBrk="0" hangingPunct="0"/>
            <a:r>
              <a:rPr lang="en-US" sz="3200" i="1" dirty="0">
                <a:solidFill>
                  <a:schemeClr val="tx2"/>
                </a:solidFill>
              </a:rPr>
              <a:t>For each of these:</a:t>
            </a:r>
          </a:p>
          <a:p>
            <a:pPr marL="457200" indent="-457200" eaLnBrk="0" hangingPunct="0">
              <a:buFontTx/>
              <a:buAutoNum type="arabicPeriod"/>
            </a:pPr>
            <a:r>
              <a:rPr lang="en-US" sz="3200" i="1" dirty="0">
                <a:solidFill>
                  <a:schemeClr val="tx2"/>
                </a:solidFill>
              </a:rPr>
              <a:t>What is the prior mean for </a:t>
            </a:r>
            <a:r>
              <a:rPr lang="en-US" sz="3200" i="1" dirty="0">
                <a:solidFill>
                  <a:schemeClr val="tx2"/>
                </a:solidFill>
                <a:latin typeface="Symbol" pitchFamily="18" charset="2"/>
              </a:rPr>
              <a:t>q</a:t>
            </a:r>
            <a:r>
              <a:rPr lang="en-US" sz="3200" i="1" dirty="0">
                <a:solidFill>
                  <a:schemeClr val="tx2"/>
                </a:solidFill>
              </a:rPr>
              <a:t>?</a:t>
            </a:r>
          </a:p>
          <a:p>
            <a:pPr marL="457200" indent="-457200" eaLnBrk="0" hangingPunct="0">
              <a:buFontTx/>
              <a:buAutoNum type="arabicPeriod"/>
            </a:pPr>
            <a:r>
              <a:rPr lang="en-US" sz="3200" i="1" dirty="0">
                <a:solidFill>
                  <a:schemeClr val="tx2"/>
                </a:solidFill>
              </a:rPr>
              <a:t>What is the posterior distribution for </a:t>
            </a:r>
            <a:r>
              <a:rPr lang="en-US" sz="3200" i="1" dirty="0">
                <a:solidFill>
                  <a:schemeClr val="tx2"/>
                </a:solidFill>
                <a:latin typeface="Symbol" pitchFamily="18" charset="2"/>
              </a:rPr>
              <a:t>q</a:t>
            </a:r>
            <a:r>
              <a:rPr lang="en-US" sz="3200" i="1" dirty="0">
                <a:solidFill>
                  <a:schemeClr val="tx2"/>
                </a:solidFill>
              </a:rPr>
              <a:t>? </a:t>
            </a:r>
          </a:p>
          <a:p>
            <a:pPr marL="457200" indent="-457200" eaLnBrk="0" hangingPunct="0">
              <a:buFontTx/>
              <a:buAutoNum type="arabicPeriod"/>
            </a:pPr>
            <a:r>
              <a:rPr lang="en-US" sz="3200" i="1" dirty="0">
                <a:solidFill>
                  <a:schemeClr val="tx2"/>
                </a:solidFill>
              </a:rPr>
              <a:t>What is the posterior mean  for </a:t>
            </a:r>
            <a:r>
              <a:rPr lang="en-US" sz="3200" i="1" dirty="0">
                <a:solidFill>
                  <a:schemeClr val="tx2"/>
                </a:solidFill>
                <a:latin typeface="Symbol" pitchFamily="18" charset="2"/>
              </a:rPr>
              <a:t>q</a:t>
            </a:r>
            <a:r>
              <a:rPr lang="en-US" sz="3200" i="1" dirty="0">
                <a:solidFill>
                  <a:schemeClr val="tx2"/>
                </a:solidFill>
              </a:rPr>
              <a:t>?</a:t>
            </a:r>
          </a:p>
          <a:p>
            <a:pPr marL="457200" indent="-457200" eaLnBrk="0" hangingPunct="0">
              <a:buFontTx/>
              <a:buAutoNum type="arabicPeriod"/>
            </a:pPr>
            <a:r>
              <a:rPr lang="en-US" sz="3200" i="1" dirty="0">
                <a:solidFill>
                  <a:schemeClr val="tx2"/>
                </a:solidFill>
              </a:rPr>
              <a:t>What general conclusions can you make </a:t>
            </a:r>
          </a:p>
          <a:p>
            <a:pPr marL="457200" indent="-457200" eaLnBrk="0" hangingPunct="0"/>
            <a:r>
              <a:rPr lang="en-US" sz="3200" i="1" dirty="0">
                <a:solidFill>
                  <a:schemeClr val="tx2"/>
                </a:solidFill>
              </a:rPr>
              <a:t>	about the influence of priors and sample size?</a:t>
            </a:r>
            <a:endParaRPr lang="en-AU" sz="3200" i="1"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z="6000">
                <a:latin typeface="Comic Sans MS"/>
                <a:cs typeface="Comic Sans MS"/>
              </a:rPr>
              <a:t>Bayes Theorem</a:t>
            </a:r>
            <a:endParaRPr lang="en-US" sz="6000" dirty="0">
              <a:latin typeface="Comic Sans MS"/>
              <a:cs typeface="Comic Sans MS"/>
            </a:endParaRPr>
          </a:p>
        </p:txBody>
      </p:sp>
      <p:sp>
        <p:nvSpPr>
          <p:cNvPr id="105475" name="Rectangle 3"/>
          <p:cNvSpPr>
            <a:spLocks noGrp="1" noChangeArrowheads="1"/>
          </p:cNvSpPr>
          <p:nvPr>
            <p:ph type="body" idx="1"/>
          </p:nvPr>
        </p:nvSpPr>
        <p:spPr/>
        <p:txBody>
          <a:bodyPr/>
          <a:lstStyle/>
          <a:p>
            <a:pPr eaLnBrk="1" hangingPunct="1">
              <a:defRPr/>
            </a:pPr>
            <a:r>
              <a:rPr lang="en-US" sz="4000">
                <a:latin typeface="Comic Sans MS"/>
                <a:cs typeface="Comic Sans MS"/>
              </a:rPr>
              <a:t>Thomas Bayes</a:t>
            </a:r>
          </a:p>
          <a:p>
            <a:pPr eaLnBrk="1" hangingPunct="1">
              <a:defRPr/>
            </a:pPr>
            <a:r>
              <a:rPr lang="en-US" sz="4000">
                <a:latin typeface="Comic Sans MS"/>
                <a:cs typeface="Comic Sans MS"/>
              </a:rPr>
              <a:t>Published works by Bayes</a:t>
            </a:r>
          </a:p>
          <a:p>
            <a:pPr eaLnBrk="1" hangingPunct="1">
              <a:defRPr/>
            </a:pPr>
            <a:r>
              <a:rPr lang="en-US" sz="4000">
                <a:latin typeface="Comic Sans MS"/>
                <a:cs typeface="Comic Sans MS"/>
              </a:rPr>
              <a:t>Background on probabilities</a:t>
            </a:r>
          </a:p>
          <a:p>
            <a:pPr eaLnBrk="1" hangingPunct="1">
              <a:defRPr/>
            </a:pPr>
            <a:r>
              <a:rPr lang="en-US" sz="4000">
                <a:latin typeface="Comic Sans MS"/>
                <a:cs typeface="Comic Sans MS"/>
              </a:rPr>
              <a:t>Bayes Theorem</a:t>
            </a:r>
          </a:p>
          <a:p>
            <a:pPr eaLnBrk="1" hangingPunct="1">
              <a:defRPr/>
            </a:pPr>
            <a:r>
              <a:rPr lang="en-US" sz="4000">
                <a:latin typeface="Comic Sans MS"/>
                <a:cs typeface="Comic Sans MS"/>
              </a:rPr>
              <a:t>Applications </a:t>
            </a:r>
            <a:endParaRPr lang="en-US" sz="4000" dirty="0">
              <a:latin typeface="Comic Sans MS"/>
              <a:cs typeface="Comic Sans MS"/>
            </a:endParaRPr>
          </a:p>
        </p:txBody>
      </p:sp>
    </p:spTree>
    <p:extLst>
      <p:ext uri="{BB962C8B-B14F-4D97-AF65-F5344CB8AC3E}">
        <p14:creationId xmlns:p14="http://schemas.microsoft.com/office/powerpoint/2010/main" val="2651945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7" name="Rectangle 2"/>
          <p:cNvSpPr>
            <a:spLocks noGrp="1" noChangeArrowheads="1"/>
          </p:cNvSpPr>
          <p:nvPr>
            <p:ph type="title"/>
          </p:nvPr>
        </p:nvSpPr>
        <p:spPr>
          <a:xfrm>
            <a:off x="457200" y="0"/>
            <a:ext cx="7772400" cy="1143000"/>
          </a:xfrm>
        </p:spPr>
        <p:txBody>
          <a:bodyPr/>
          <a:lstStyle/>
          <a:p>
            <a:r>
              <a:rPr lang="en-US"/>
              <a:t>Answers:</a:t>
            </a:r>
            <a:endParaRPr lang="en-US" dirty="0"/>
          </a:p>
        </p:txBody>
      </p:sp>
      <p:sp>
        <p:nvSpPr>
          <p:cNvPr id="695298" name="Text Box 3"/>
          <p:cNvSpPr txBox="1">
            <a:spLocks noChangeArrowheads="1"/>
          </p:cNvSpPr>
          <p:nvPr/>
        </p:nvSpPr>
        <p:spPr bwMode="auto">
          <a:xfrm>
            <a:off x="0" y="1066800"/>
            <a:ext cx="9144000" cy="5632312"/>
          </a:xfrm>
          <a:prstGeom prst="rect">
            <a:avLst/>
          </a:prstGeom>
          <a:noFill/>
          <a:ln w="12700">
            <a:noFill/>
            <a:miter lim="800000"/>
            <a:headEnd type="none" w="sm" len="sm"/>
            <a:tailEnd type="none" w="sm" len="sm"/>
          </a:ln>
        </p:spPr>
        <p:txBody>
          <a:bodyPr wrap="square">
            <a:spAutoFit/>
          </a:bodyPr>
          <a:lstStyle/>
          <a:p>
            <a:pPr marL="457200" indent="-457200" eaLnBrk="0" hangingPunct="0"/>
            <a:r>
              <a:rPr lang="en-US" dirty="0">
                <a:solidFill>
                  <a:schemeClr val="tx1"/>
                </a:solidFill>
              </a:rPr>
              <a:t>	Sample proportion = 22/29 = </a:t>
            </a:r>
            <a:r>
              <a:rPr lang="en-US" dirty="0">
                <a:solidFill>
                  <a:srgbClr val="FFFF00"/>
                </a:solidFill>
              </a:rPr>
              <a:t>0.76</a:t>
            </a:r>
          </a:p>
          <a:p>
            <a:pPr marL="457200" indent="-457200" eaLnBrk="0" hangingPunct="0"/>
            <a:endParaRPr lang="en-US" dirty="0">
              <a:solidFill>
                <a:srgbClr val="FFFF00"/>
              </a:solidFill>
            </a:endParaRPr>
          </a:p>
          <a:p>
            <a:pPr marL="457200" indent="-457200" eaLnBrk="0" hangingPunct="0"/>
            <a:endParaRPr lang="en-US" sz="2600" dirty="0">
              <a:solidFill>
                <a:schemeClr val="tx1"/>
              </a:solidFill>
            </a:endParaRPr>
          </a:p>
          <a:p>
            <a:pPr marL="457200" indent="-457200" eaLnBrk="0" hangingPunct="0"/>
            <a:r>
              <a:rPr lang="en-US" sz="2600" b="1" i="1" dirty="0">
                <a:solidFill>
                  <a:srgbClr val="FF0000"/>
                </a:solidFill>
              </a:rPr>
              <a:t>Beta(1,1)</a:t>
            </a:r>
            <a:r>
              <a:rPr lang="en-US" sz="2600" b="1" i="1" dirty="0">
                <a:solidFill>
                  <a:schemeClr val="tx1"/>
                </a:solidFill>
              </a:rPr>
              <a:t>:</a:t>
            </a:r>
            <a:r>
              <a:rPr lang="en-US" sz="2600" dirty="0">
                <a:solidFill>
                  <a:schemeClr val="tx1"/>
                </a:solidFill>
              </a:rPr>
              <a:t>	</a:t>
            </a:r>
          </a:p>
          <a:p>
            <a:pPr marL="457200" indent="-457200" eaLnBrk="0" hangingPunct="0"/>
            <a:r>
              <a:rPr lang="en-US" sz="2600" dirty="0">
                <a:solidFill>
                  <a:schemeClr val="tx1"/>
                </a:solidFill>
              </a:rPr>
              <a:t>	Prior mean = 1/(1+1) = 0.5</a:t>
            </a:r>
          </a:p>
          <a:p>
            <a:pPr marL="457200" indent="-457200" eaLnBrk="0" hangingPunct="0"/>
            <a:r>
              <a:rPr lang="en-US" sz="2600" dirty="0">
                <a:solidFill>
                  <a:schemeClr val="tx1"/>
                </a:solidFill>
              </a:rPr>
              <a:t>	Posterior mean = (22+1)/(29+2) = </a:t>
            </a:r>
            <a:r>
              <a:rPr lang="en-US" sz="2600" dirty="0">
                <a:solidFill>
                  <a:srgbClr val="FF0000"/>
                </a:solidFill>
              </a:rPr>
              <a:t>0.74</a:t>
            </a:r>
          </a:p>
          <a:p>
            <a:pPr marL="457200" indent="-457200" eaLnBrk="0" hangingPunct="0"/>
            <a:endParaRPr lang="en-US" sz="2600" dirty="0">
              <a:solidFill>
                <a:schemeClr val="tx1"/>
              </a:solidFill>
            </a:endParaRPr>
          </a:p>
          <a:p>
            <a:pPr marL="457200" indent="-457200" eaLnBrk="0" hangingPunct="0"/>
            <a:r>
              <a:rPr lang="en-US" sz="2600" b="1" i="1" dirty="0">
                <a:solidFill>
                  <a:srgbClr val="FF0000"/>
                </a:solidFill>
              </a:rPr>
              <a:t>Beta(9,1)</a:t>
            </a:r>
            <a:r>
              <a:rPr lang="en-US" sz="2600" b="1" i="1" dirty="0">
                <a:solidFill>
                  <a:schemeClr val="tx1"/>
                </a:solidFill>
              </a:rPr>
              <a:t>:</a:t>
            </a:r>
          </a:p>
          <a:p>
            <a:pPr marL="457200" indent="-457200" eaLnBrk="0" hangingPunct="0"/>
            <a:r>
              <a:rPr lang="en-US" sz="2600" dirty="0">
                <a:solidFill>
                  <a:schemeClr val="tx1"/>
                </a:solidFill>
              </a:rPr>
              <a:t>	Prior mean = 9/(9+1) = 0.90</a:t>
            </a:r>
          </a:p>
          <a:p>
            <a:pPr marL="457200" indent="-457200" eaLnBrk="0" hangingPunct="0"/>
            <a:r>
              <a:rPr lang="en-US" sz="2600" dirty="0">
                <a:solidFill>
                  <a:schemeClr val="tx1"/>
                </a:solidFill>
              </a:rPr>
              <a:t>	Posterior mean = (22+9)/(29+10) = </a:t>
            </a:r>
            <a:r>
              <a:rPr lang="en-US" sz="2600" dirty="0">
                <a:solidFill>
                  <a:srgbClr val="FF0000"/>
                </a:solidFill>
              </a:rPr>
              <a:t>0.79</a:t>
            </a:r>
          </a:p>
          <a:p>
            <a:pPr marL="457200" indent="-457200" eaLnBrk="0" hangingPunct="0"/>
            <a:endParaRPr lang="en-US" sz="2600" dirty="0">
              <a:solidFill>
                <a:schemeClr val="tx1"/>
              </a:solidFill>
            </a:endParaRPr>
          </a:p>
          <a:p>
            <a:pPr marL="457200" indent="-457200" eaLnBrk="0" hangingPunct="0"/>
            <a:r>
              <a:rPr lang="en-US" sz="2600" b="1" i="1" dirty="0">
                <a:solidFill>
                  <a:srgbClr val="FF0000"/>
                </a:solidFill>
              </a:rPr>
              <a:t>Beta(100,100)</a:t>
            </a:r>
            <a:r>
              <a:rPr lang="en-US" sz="2600" b="1" i="1" dirty="0">
                <a:solidFill>
                  <a:schemeClr val="tx1"/>
                </a:solidFill>
              </a:rPr>
              <a:t>:</a:t>
            </a:r>
          </a:p>
          <a:p>
            <a:pPr marL="457200" indent="-457200" eaLnBrk="0" hangingPunct="0"/>
            <a:r>
              <a:rPr lang="en-US" sz="2600" dirty="0">
                <a:solidFill>
                  <a:schemeClr val="tx1"/>
                </a:solidFill>
              </a:rPr>
              <a:t>	Prior mean = 100/(100+100) = 0.5</a:t>
            </a:r>
          </a:p>
          <a:p>
            <a:pPr marL="457200" indent="-457200" eaLnBrk="0" hangingPunct="0"/>
            <a:r>
              <a:rPr lang="en-US" sz="2600" dirty="0">
                <a:solidFill>
                  <a:schemeClr val="tx1"/>
                </a:solidFill>
              </a:rPr>
              <a:t>	Posterior mean = (22+100)/(29+200) = </a:t>
            </a:r>
            <a:r>
              <a:rPr lang="en-US" sz="2600" dirty="0">
                <a:solidFill>
                  <a:srgbClr val="FF0000"/>
                </a:solidFill>
              </a:rPr>
              <a:t>0.53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52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52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529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52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52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529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529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529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529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529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a:xfrm>
            <a:off x="0" y="1"/>
            <a:ext cx="9144000" cy="1066800"/>
          </a:xfrm>
        </p:spPr>
        <p:txBody>
          <a:bodyPr/>
          <a:lstStyle/>
          <a:p>
            <a:pPr eaLnBrk="1" hangingPunct="1"/>
            <a:r>
              <a:rPr lang="en-US" dirty="0">
                <a:latin typeface="Garamond" charset="0"/>
                <a:ea typeface="ＭＳ Ｐゴシック" charset="0"/>
                <a:cs typeface="ＭＳ Ｐゴシック" charset="0"/>
              </a:rPr>
              <a:t>Biased coin</a:t>
            </a:r>
          </a:p>
        </p:txBody>
      </p:sp>
      <mc:AlternateContent xmlns:mc="http://schemas.openxmlformats.org/markup-compatibility/2006" xmlns:a14="http://schemas.microsoft.com/office/drawing/2010/main">
        <mc:Choice Requires="a14">
          <p:sp>
            <p:nvSpPr>
              <p:cNvPr id="24585" name="Rectangle 3"/>
              <p:cNvSpPr>
                <a:spLocks noGrp="1" noChangeArrowheads="1"/>
              </p:cNvSpPr>
              <p:nvPr>
                <p:ph type="body" sz="half" idx="1"/>
              </p:nvPr>
            </p:nvSpPr>
            <p:spPr>
              <a:xfrm>
                <a:off x="457200" y="1600200"/>
                <a:ext cx="8382000" cy="4530725"/>
              </a:xfrm>
            </p:spPr>
            <p:txBody>
              <a:bodyPr/>
              <a:lstStyle/>
              <a:p>
                <a:pPr eaLnBrk="1" hangingPunct="1"/>
                <a:r>
                  <a:rPr lang="en-US" sz="2600" i="1" dirty="0">
                    <a:latin typeface="Arial" charset="0"/>
                    <a:ea typeface="ＭＳ Ｐゴシック" charset="0"/>
                    <a:cs typeface="ＭＳ Ｐゴシック" charset="0"/>
                  </a:rPr>
                  <a:t>P(</a:t>
                </a:r>
                <a:r>
                  <a:rPr lang="en-US" sz="2600" dirty="0">
                    <a:latin typeface="Arial" charset="0"/>
                    <a:ea typeface="ＭＳ Ｐゴシック" charset="0"/>
                    <a:cs typeface="ＭＳ Ｐゴシック" charset="0"/>
                  </a:rPr>
                  <a:t>Heads</a:t>
                </a:r>
                <a:r>
                  <a:rPr lang="en-US" sz="2600" i="1" dirty="0">
                    <a:latin typeface="Arial" charset="0"/>
                    <a:ea typeface="ＭＳ Ｐゴシック" charset="0"/>
                    <a:cs typeface="ＭＳ Ｐゴシック" charset="0"/>
                  </a:rPr>
                  <a:t>) = P( Y = 1) p = ?</a:t>
                </a:r>
                <a:endParaRPr lang="en-US" sz="2600" dirty="0">
                  <a:latin typeface="Arial" charset="0"/>
                  <a:ea typeface="ＭＳ Ｐゴシック" charset="0"/>
                  <a:cs typeface="ＭＳ Ｐゴシック" charset="0"/>
                </a:endParaRPr>
              </a:p>
              <a:p>
                <a:pPr eaLnBrk="1" hangingPunct="1"/>
                <a:r>
                  <a:rPr lang="en-US" sz="2600" dirty="0">
                    <a:latin typeface="Arial" charset="0"/>
                    <a:ea typeface="ＭＳ Ｐゴシック" charset="0"/>
                    <a:cs typeface="ＭＳ Ｐゴシック" charset="0"/>
                  </a:rPr>
                  <a:t>                      0-1 </a:t>
                </a:r>
                <a:r>
                  <a:rPr lang="en-US" sz="2600" dirty="0" err="1">
                    <a:latin typeface="Arial" charset="0"/>
                    <a:ea typeface="ＭＳ Ｐゴシック" charset="0"/>
                    <a:cs typeface="ＭＳ Ｐゴシック" charset="0"/>
                  </a:rPr>
                  <a:t>i.i.d</a:t>
                </a:r>
                <a:r>
                  <a:rPr lang="en-US" sz="2600" dirty="0">
                    <a:latin typeface="Arial" charset="0"/>
                    <a:ea typeface="ＭＳ Ｐゴシック" charset="0"/>
                    <a:cs typeface="ＭＳ Ｐゴシック" charset="0"/>
                  </a:rPr>
                  <a:t>. Bernoulli(</a:t>
                </a:r>
                <a:r>
                  <a:rPr lang="en-US" sz="2600" i="1" dirty="0">
                    <a:latin typeface="Arial" charset="0"/>
                    <a:ea typeface="ＭＳ Ｐゴシック" charset="0"/>
                    <a:cs typeface="ＭＳ Ｐゴシック" charset="0"/>
                  </a:rPr>
                  <a:t>p</a:t>
                </a:r>
                <a:r>
                  <a:rPr lang="en-US" sz="2600" dirty="0">
                    <a:latin typeface="Arial" charset="0"/>
                    <a:ea typeface="ＭＳ Ｐゴシック" charset="0"/>
                    <a:cs typeface="ＭＳ Ｐゴシック" charset="0"/>
                  </a:rPr>
                  <a:t>) trials</a:t>
                </a:r>
              </a:p>
              <a:p>
                <a:pPr eaLnBrk="1" hangingPunct="1"/>
                <a:r>
                  <a:rPr lang="en-US" sz="2600" dirty="0">
                    <a:latin typeface="Arial" charset="0"/>
                    <a:ea typeface="ＭＳ Ｐゴシック" charset="0"/>
                    <a:cs typeface="ＭＳ Ｐゴシック" charset="0"/>
                  </a:rPr>
                  <a:t>Let 	</a:t>
                </a:r>
                <a14:m>
                  <m:oMath xmlns:m="http://schemas.openxmlformats.org/officeDocument/2006/math">
                    <m:r>
                      <a:rPr lang="it-CH" sz="2800" i="1" smtClean="0">
                        <a:solidFill>
                          <a:srgbClr val="CCFF99"/>
                        </a:solidFill>
                        <a:latin typeface="Cambria Math" panose="02040503050406030204" pitchFamily="18" charset="0"/>
                      </a:rPr>
                      <m:t>𝑌</m:t>
                    </m:r>
                    <m:r>
                      <a:rPr lang="it-CH" sz="2800" i="1" smtClean="0">
                        <a:solidFill>
                          <a:srgbClr val="CCFF99"/>
                        </a:solidFill>
                        <a:latin typeface="Cambria Math" panose="02040503050406030204" pitchFamily="18" charset="0"/>
                      </a:rPr>
                      <m:t>=</m:t>
                    </m:r>
                    <m:nary>
                      <m:naryPr>
                        <m:chr m:val="∑"/>
                        <m:limLoc m:val="undOvr"/>
                        <m:subHide m:val="on"/>
                        <m:supHide m:val="on"/>
                        <m:ctrlPr>
                          <a:rPr lang="it-CH" sz="2800" i="1">
                            <a:solidFill>
                              <a:srgbClr val="CCFF99"/>
                            </a:solidFill>
                            <a:latin typeface="Cambria Math" panose="02040503050406030204" pitchFamily="18" charset="0"/>
                          </a:rPr>
                        </m:ctrlPr>
                      </m:naryPr>
                      <m:sub/>
                      <m:sup/>
                      <m:e>
                        <m:sSub>
                          <m:sSubPr>
                            <m:ctrlPr>
                              <a:rPr lang="it-CH" sz="2800" i="1">
                                <a:solidFill>
                                  <a:srgbClr val="CCFF99"/>
                                </a:solidFill>
                                <a:latin typeface="Cambria Math" panose="02040503050406030204" pitchFamily="18" charset="0"/>
                              </a:rPr>
                            </m:ctrlPr>
                          </m:sSubPr>
                          <m:e>
                            <m:r>
                              <a:rPr lang="it-CH" sz="2800" i="1">
                                <a:solidFill>
                                  <a:srgbClr val="CCFF99"/>
                                </a:solidFill>
                                <a:latin typeface="Cambria Math" panose="02040503050406030204" pitchFamily="18" charset="0"/>
                              </a:rPr>
                              <m:t>𝑌</m:t>
                            </m:r>
                          </m:e>
                          <m:sub>
                            <m:r>
                              <a:rPr lang="it-CH" sz="2800" i="1">
                                <a:solidFill>
                                  <a:srgbClr val="CCFF99"/>
                                </a:solidFill>
                                <a:latin typeface="Cambria Math" panose="02040503050406030204" pitchFamily="18" charset="0"/>
                              </a:rPr>
                              <m:t>𝑖</m:t>
                            </m:r>
                          </m:sub>
                        </m:sSub>
                      </m:e>
                    </m:nary>
                  </m:oMath>
                </a14:m>
                <a:r>
                  <a:rPr lang="en-US" sz="2600" dirty="0">
                    <a:latin typeface="Arial" charset="0"/>
                    <a:ea typeface="ＭＳ Ｐゴシック" charset="0"/>
                    <a:cs typeface="ＭＳ Ｐゴシック" charset="0"/>
                  </a:rPr>
                  <a:t>  be the number of heads in </a:t>
                </a:r>
                <a:r>
                  <a:rPr lang="en-US" sz="2600" i="1" dirty="0">
                    <a:latin typeface="Arial" charset="0"/>
                    <a:ea typeface="ＭＳ Ｐゴシック" charset="0"/>
                    <a:cs typeface="ＭＳ Ｐゴシック" charset="0"/>
                  </a:rPr>
                  <a:t>n </a:t>
                </a:r>
                <a:r>
                  <a:rPr lang="en-US" sz="2600" dirty="0">
                    <a:latin typeface="Arial" charset="0"/>
                    <a:ea typeface="ＭＳ Ｐゴシック" charset="0"/>
                    <a:cs typeface="ＭＳ Ｐゴシック" charset="0"/>
                  </a:rPr>
                  <a:t>trials</a:t>
                </a:r>
              </a:p>
              <a:p>
                <a:pPr eaLnBrk="1" hangingPunct="1"/>
                <a:r>
                  <a:rPr lang="en-US" sz="2600" dirty="0">
                    <a:latin typeface="Arial" charset="0"/>
                    <a:ea typeface="ＭＳ Ｐゴシック" charset="0"/>
                    <a:cs typeface="ＭＳ Ｐゴシック" charset="0"/>
                  </a:rPr>
                  <a:t>Likelihood is</a:t>
                </a:r>
                <a14:m>
                  <m:oMath xmlns:m="http://schemas.openxmlformats.org/officeDocument/2006/math">
                    <m:r>
                      <a:rPr lang="it-CH" sz="2800" b="0" i="0" smtClean="0">
                        <a:latin typeface="Cambria Math" panose="02040503050406030204" pitchFamily="18" charset="0"/>
                      </a:rPr>
                      <m:t>  </m:t>
                    </m:r>
                    <m:r>
                      <a:rPr lang="it-CH" sz="2800" i="1" smtClean="0">
                        <a:solidFill>
                          <a:srgbClr val="CCFF99"/>
                        </a:solidFill>
                        <a:latin typeface="Cambria Math" panose="02040503050406030204" pitchFamily="18" charset="0"/>
                      </a:rPr>
                      <m:t>𝑓</m:t>
                    </m:r>
                    <m:d>
                      <m:dPr>
                        <m:ctrlPr>
                          <a:rPr lang="it-CH" sz="2800" i="1">
                            <a:solidFill>
                              <a:srgbClr val="CCFF99"/>
                            </a:solidFill>
                            <a:latin typeface="Cambria Math" panose="02040503050406030204" pitchFamily="18" charset="0"/>
                          </a:rPr>
                        </m:ctrlPr>
                      </m:dPr>
                      <m:e>
                        <m:r>
                          <a:rPr lang="it-CH" sz="2800" i="1">
                            <a:solidFill>
                              <a:srgbClr val="CCFF99"/>
                            </a:solidFill>
                            <a:latin typeface="Cambria Math" panose="02040503050406030204" pitchFamily="18" charset="0"/>
                          </a:rPr>
                          <m:t>𝑌</m:t>
                        </m:r>
                      </m:e>
                      <m:e>
                        <m:r>
                          <a:rPr lang="it-CH" sz="2800" i="1">
                            <a:solidFill>
                              <a:srgbClr val="CCFF99"/>
                            </a:solidFill>
                            <a:latin typeface="Cambria Math" panose="02040503050406030204" pitchFamily="18" charset="0"/>
                          </a:rPr>
                          <m:t>𝑝</m:t>
                        </m:r>
                      </m:e>
                    </m:d>
                    <m:r>
                      <a:rPr lang="it-CH" sz="2800" i="1">
                        <a:solidFill>
                          <a:srgbClr val="CCFF99"/>
                        </a:solidFill>
                        <a:latin typeface="Cambria Math" panose="02040503050406030204" pitchFamily="18" charset="0"/>
                      </a:rPr>
                      <m:t>∝</m:t>
                    </m:r>
                    <m:sSup>
                      <m:sSupPr>
                        <m:ctrlPr>
                          <a:rPr lang="it-CH" sz="2800" i="1">
                            <a:solidFill>
                              <a:srgbClr val="CCFF99"/>
                            </a:solidFill>
                            <a:latin typeface="Cambria Math" panose="02040503050406030204" pitchFamily="18" charset="0"/>
                          </a:rPr>
                        </m:ctrlPr>
                      </m:sSupPr>
                      <m:e>
                        <m:r>
                          <a:rPr lang="it-CH" sz="2800" i="1">
                            <a:solidFill>
                              <a:srgbClr val="CCFF99"/>
                            </a:solidFill>
                            <a:latin typeface="Cambria Math" panose="02040503050406030204" pitchFamily="18" charset="0"/>
                          </a:rPr>
                          <m:t>𝑝</m:t>
                        </m:r>
                      </m:e>
                      <m:sup>
                        <m:r>
                          <a:rPr lang="it-CH" sz="2800" i="1">
                            <a:solidFill>
                              <a:srgbClr val="CCFF99"/>
                            </a:solidFill>
                            <a:latin typeface="Cambria Math" panose="02040503050406030204" pitchFamily="18" charset="0"/>
                          </a:rPr>
                          <m:t>𝑦</m:t>
                        </m:r>
                      </m:sup>
                    </m:sSup>
                    <m:r>
                      <a:rPr lang="it-CH" sz="2800" i="1">
                        <a:solidFill>
                          <a:srgbClr val="CCFF99"/>
                        </a:solidFill>
                        <a:latin typeface="Cambria Math" panose="02040503050406030204" pitchFamily="18" charset="0"/>
                      </a:rPr>
                      <m:t>  </m:t>
                    </m:r>
                    <m:sSup>
                      <m:sSupPr>
                        <m:ctrlPr>
                          <a:rPr lang="it-CH" sz="2800" i="1">
                            <a:solidFill>
                              <a:srgbClr val="CCFF99"/>
                            </a:solidFill>
                            <a:latin typeface="Cambria Math" panose="02040503050406030204" pitchFamily="18" charset="0"/>
                          </a:rPr>
                        </m:ctrlPr>
                      </m:sSupPr>
                      <m:e>
                        <m:r>
                          <a:rPr lang="it-CH" sz="2800" i="1">
                            <a:solidFill>
                              <a:srgbClr val="CCFF99"/>
                            </a:solidFill>
                            <a:latin typeface="Cambria Math" panose="02040503050406030204" pitchFamily="18" charset="0"/>
                          </a:rPr>
                          <m:t>(1−</m:t>
                        </m:r>
                        <m:r>
                          <a:rPr lang="it-CH" sz="2800" i="1">
                            <a:solidFill>
                              <a:srgbClr val="CCFF99"/>
                            </a:solidFill>
                            <a:latin typeface="Cambria Math" panose="02040503050406030204" pitchFamily="18" charset="0"/>
                          </a:rPr>
                          <m:t>𝑝</m:t>
                        </m:r>
                        <m:r>
                          <a:rPr lang="it-CH" sz="2800" i="1">
                            <a:solidFill>
                              <a:srgbClr val="CCFF99"/>
                            </a:solidFill>
                            <a:latin typeface="Cambria Math" panose="02040503050406030204" pitchFamily="18" charset="0"/>
                          </a:rPr>
                          <m:t>)</m:t>
                        </m:r>
                      </m:e>
                      <m:sup>
                        <m:r>
                          <a:rPr lang="it-CH" sz="2800" i="1">
                            <a:solidFill>
                              <a:srgbClr val="CCFF99"/>
                            </a:solidFill>
                            <a:latin typeface="Cambria Math" panose="02040503050406030204" pitchFamily="18" charset="0"/>
                          </a:rPr>
                          <m:t>1−</m:t>
                        </m:r>
                        <m:r>
                          <a:rPr lang="it-CH" sz="2800" i="1">
                            <a:solidFill>
                              <a:srgbClr val="CCFF99"/>
                            </a:solidFill>
                            <a:latin typeface="Cambria Math" panose="02040503050406030204" pitchFamily="18" charset="0"/>
                          </a:rPr>
                          <m:t>𝑦</m:t>
                        </m:r>
                      </m:sup>
                    </m:sSup>
                  </m:oMath>
                </a14:m>
                <a:endParaRPr lang="en-US" sz="2600" dirty="0">
                  <a:latin typeface="Arial" charset="0"/>
                  <a:ea typeface="ＭＳ Ｐゴシック" charset="0"/>
                  <a:cs typeface="ＭＳ Ｐゴシック" charset="0"/>
                </a:endParaRPr>
              </a:p>
              <a:p>
                <a:pPr eaLnBrk="1" hangingPunct="1"/>
                <a:r>
                  <a:rPr lang="en-US" sz="2600" dirty="0">
                    <a:latin typeface="Arial" charset="0"/>
                    <a:ea typeface="ＭＳ Ｐゴシック" charset="0"/>
                    <a:cs typeface="ＭＳ Ｐゴシック" charset="0"/>
                  </a:rPr>
                  <a:t>For prior use </a:t>
                </a:r>
                <a:r>
                  <a:rPr lang="en-US" sz="2600" i="1" dirty="0">
                    <a:latin typeface="Arial" charset="0"/>
                    <a:ea typeface="ＭＳ Ｐゴシック" charset="0"/>
                    <a:cs typeface="ＭＳ Ｐゴシック" charset="0"/>
                  </a:rPr>
                  <a:t>uninformative</a:t>
                </a:r>
                <a:r>
                  <a:rPr lang="en-US" sz="2200" dirty="0">
                    <a:latin typeface="Arial" charset="0"/>
                    <a:ea typeface="ＭＳ Ｐゴシック" charset="0"/>
                  </a:rPr>
                  <a:t> distribution on (0,1)</a:t>
                </a:r>
                <a:endParaRPr lang="en-US" sz="2200" dirty="0">
                  <a:latin typeface="Arial" charset="0"/>
                  <a:ea typeface="ＭＳ Ｐゴシック" charset="0"/>
                  <a:cs typeface="Arial" charset="0"/>
                </a:endParaRPr>
              </a:p>
              <a:p>
                <a:pPr eaLnBrk="1" hangingPunct="1"/>
                <a:r>
                  <a:rPr lang="en-US" sz="2600" dirty="0">
                    <a:latin typeface="Arial" charset="0"/>
                    <a:ea typeface="ＭＳ Ｐゴシック" charset="0"/>
                    <a:cs typeface="Arial" charset="0"/>
                  </a:rPr>
                  <a:t>So posterior distribution is proportional to </a:t>
                </a:r>
              </a:p>
              <a:p>
                <a:pPr marL="0" indent="0">
                  <a:buNone/>
                </a:pPr>
                <a:r>
                  <a:rPr lang="en-US" sz="2600" i="1" dirty="0">
                    <a:latin typeface="Arial" charset="0"/>
                    <a:ea typeface="ＭＳ Ｐゴシック" charset="0"/>
                    <a:cs typeface="Arial" charset="0"/>
                  </a:rPr>
                  <a:t>		</a:t>
                </a:r>
                <a14:m>
                  <m:oMath xmlns:m="http://schemas.openxmlformats.org/officeDocument/2006/math">
                    <m:r>
                      <a:rPr lang="it-CH" sz="2800" i="1" smtClean="0">
                        <a:solidFill>
                          <a:srgbClr val="CCFF99"/>
                        </a:solidFill>
                        <a:latin typeface="Cambria Math" panose="02040503050406030204" pitchFamily="18" charset="0"/>
                      </a:rPr>
                      <m:t>𝑓</m:t>
                    </m:r>
                    <m:d>
                      <m:dPr>
                        <m:ctrlPr>
                          <a:rPr lang="it-CH" sz="2800" i="1">
                            <a:solidFill>
                              <a:srgbClr val="CCFF99"/>
                            </a:solidFill>
                            <a:latin typeface="Cambria Math" panose="02040503050406030204" pitchFamily="18" charset="0"/>
                          </a:rPr>
                        </m:ctrlPr>
                      </m:dPr>
                      <m:e>
                        <m:r>
                          <a:rPr lang="it-CH" sz="2800" i="1">
                            <a:solidFill>
                              <a:srgbClr val="CCFF99"/>
                            </a:solidFill>
                            <a:latin typeface="Cambria Math" panose="02040503050406030204" pitchFamily="18" charset="0"/>
                          </a:rPr>
                          <m:t>𝑌</m:t>
                        </m:r>
                      </m:e>
                      <m:e>
                        <m:r>
                          <a:rPr lang="it-CH" sz="2800" i="1">
                            <a:solidFill>
                              <a:srgbClr val="CCFF99"/>
                            </a:solidFill>
                            <a:latin typeface="Cambria Math" panose="02040503050406030204" pitchFamily="18" charset="0"/>
                          </a:rPr>
                          <m:t>𝑝</m:t>
                        </m:r>
                      </m:e>
                    </m:d>
                    <m:r>
                      <a:rPr lang="it-CH" sz="2800" i="1">
                        <a:solidFill>
                          <a:srgbClr val="CCFF99"/>
                        </a:solidFill>
                        <a:latin typeface="Cambria Math" panose="02040503050406030204" pitchFamily="18" charset="0"/>
                      </a:rPr>
                      <m:t>𝑓</m:t>
                    </m:r>
                    <m:r>
                      <a:rPr lang="it-CH" sz="2800" i="1">
                        <a:solidFill>
                          <a:srgbClr val="CCFF99"/>
                        </a:solidFill>
                        <a:latin typeface="Cambria Math" panose="02040503050406030204" pitchFamily="18" charset="0"/>
                      </a:rPr>
                      <m:t>(</m:t>
                    </m:r>
                    <m:r>
                      <a:rPr lang="it-CH" sz="2800" i="1">
                        <a:solidFill>
                          <a:srgbClr val="CCFF99"/>
                        </a:solidFill>
                        <a:latin typeface="Cambria Math" panose="02040503050406030204" pitchFamily="18" charset="0"/>
                      </a:rPr>
                      <m:t>𝑝</m:t>
                    </m:r>
                    <m:r>
                      <a:rPr lang="it-CH" sz="2800" i="1">
                        <a:solidFill>
                          <a:srgbClr val="CCFF99"/>
                        </a:solidFill>
                        <a:latin typeface="Cambria Math" panose="02040503050406030204" pitchFamily="18" charset="0"/>
                      </a:rPr>
                      <m:t>)∝</m:t>
                    </m:r>
                    <m:sSup>
                      <m:sSupPr>
                        <m:ctrlPr>
                          <a:rPr lang="it-CH" sz="2800" i="1">
                            <a:solidFill>
                              <a:srgbClr val="CCFF99"/>
                            </a:solidFill>
                            <a:latin typeface="Cambria Math" panose="02040503050406030204" pitchFamily="18" charset="0"/>
                          </a:rPr>
                        </m:ctrlPr>
                      </m:sSupPr>
                      <m:e>
                        <m:r>
                          <a:rPr lang="it-CH" sz="2800" i="1">
                            <a:solidFill>
                              <a:srgbClr val="CCFF99"/>
                            </a:solidFill>
                            <a:latin typeface="Cambria Math" panose="02040503050406030204" pitchFamily="18" charset="0"/>
                          </a:rPr>
                          <m:t>𝑝</m:t>
                        </m:r>
                      </m:e>
                      <m:sup>
                        <m:r>
                          <a:rPr lang="it-CH" sz="2800" i="1">
                            <a:solidFill>
                              <a:srgbClr val="CCFF99"/>
                            </a:solidFill>
                            <a:latin typeface="Cambria Math" panose="02040503050406030204" pitchFamily="18" charset="0"/>
                          </a:rPr>
                          <m:t>𝑌</m:t>
                        </m:r>
                      </m:sup>
                    </m:sSup>
                    <m:r>
                      <a:rPr lang="it-CH" sz="2800" i="1">
                        <a:solidFill>
                          <a:srgbClr val="CCFF99"/>
                        </a:solidFill>
                        <a:latin typeface="Cambria Math" panose="02040503050406030204" pitchFamily="18" charset="0"/>
                      </a:rPr>
                      <m:t>  </m:t>
                    </m:r>
                    <m:sSup>
                      <m:sSupPr>
                        <m:ctrlPr>
                          <a:rPr lang="it-CH" sz="2800" i="1">
                            <a:solidFill>
                              <a:srgbClr val="CCFF99"/>
                            </a:solidFill>
                            <a:latin typeface="Cambria Math" panose="02040503050406030204" pitchFamily="18" charset="0"/>
                          </a:rPr>
                        </m:ctrlPr>
                      </m:sSupPr>
                      <m:e>
                        <m:r>
                          <a:rPr lang="it-CH" sz="2800" i="1">
                            <a:solidFill>
                              <a:srgbClr val="CCFF99"/>
                            </a:solidFill>
                            <a:latin typeface="Cambria Math" panose="02040503050406030204" pitchFamily="18" charset="0"/>
                          </a:rPr>
                          <m:t>(1−</m:t>
                        </m:r>
                        <m:r>
                          <a:rPr lang="it-CH" sz="2800" i="1">
                            <a:solidFill>
                              <a:srgbClr val="CCFF99"/>
                            </a:solidFill>
                            <a:latin typeface="Cambria Math" panose="02040503050406030204" pitchFamily="18" charset="0"/>
                          </a:rPr>
                          <m:t>𝑝</m:t>
                        </m:r>
                        <m:r>
                          <a:rPr lang="it-CH" sz="2800" i="1">
                            <a:solidFill>
                              <a:srgbClr val="CCFF99"/>
                            </a:solidFill>
                            <a:latin typeface="Cambria Math" panose="02040503050406030204" pitchFamily="18" charset="0"/>
                          </a:rPr>
                          <m:t>)</m:t>
                        </m:r>
                      </m:e>
                      <m:sup>
                        <m:r>
                          <a:rPr lang="it-CH" sz="2800" i="1">
                            <a:solidFill>
                              <a:srgbClr val="CCFF99"/>
                            </a:solidFill>
                            <a:latin typeface="Cambria Math" panose="02040503050406030204" pitchFamily="18" charset="0"/>
                          </a:rPr>
                          <m:t>𝑛</m:t>
                        </m:r>
                        <m:r>
                          <a:rPr lang="it-CH" sz="2800" i="1">
                            <a:solidFill>
                              <a:srgbClr val="CCFF99"/>
                            </a:solidFill>
                            <a:latin typeface="Cambria Math" panose="02040503050406030204" pitchFamily="18" charset="0"/>
                          </a:rPr>
                          <m:t>−</m:t>
                        </m:r>
                        <m:r>
                          <a:rPr lang="it-CH" sz="2800" i="1">
                            <a:solidFill>
                              <a:srgbClr val="CCFF99"/>
                            </a:solidFill>
                            <a:latin typeface="Cambria Math" panose="02040503050406030204" pitchFamily="18" charset="0"/>
                          </a:rPr>
                          <m:t>𝑌</m:t>
                        </m:r>
                      </m:sup>
                    </m:sSup>
                  </m:oMath>
                </a14:m>
                <a:endParaRPr lang="it-CH" sz="2800" dirty="0"/>
              </a:p>
              <a:p>
                <a:pPr eaLnBrk="1" hangingPunct="1"/>
                <a:endParaRPr lang="en-US" sz="2600" i="1" dirty="0">
                  <a:latin typeface="Arial" charset="0"/>
                  <a:ea typeface="ＭＳ Ｐゴシック" charset="0"/>
                  <a:cs typeface="Arial" charset="0"/>
                </a:endParaRPr>
              </a:p>
              <a:p>
                <a:pPr eaLnBrk="1" hangingPunct="1"/>
                <a14:m>
                  <m:oMath xmlns:m="http://schemas.openxmlformats.org/officeDocument/2006/math">
                    <m:r>
                      <a:rPr lang="it-CH" sz="2400" i="1">
                        <a:solidFill>
                          <a:srgbClr val="CCFF99"/>
                        </a:solidFill>
                        <a:latin typeface="Cambria Math" panose="02040503050406030204" pitchFamily="18" charset="0"/>
                      </a:rPr>
                      <m:t>𝑓</m:t>
                    </m:r>
                    <m:d>
                      <m:dPr>
                        <m:ctrlPr>
                          <a:rPr lang="it-CH" sz="2400" i="1">
                            <a:solidFill>
                              <a:srgbClr val="CCFF99"/>
                            </a:solidFill>
                            <a:latin typeface="Cambria Math" panose="02040503050406030204" pitchFamily="18" charset="0"/>
                          </a:rPr>
                        </m:ctrlPr>
                      </m:dPr>
                      <m:e>
                        <m:r>
                          <a:rPr lang="it-CH" sz="2400" b="0" i="1" smtClean="0">
                            <a:solidFill>
                              <a:srgbClr val="CCFF99"/>
                            </a:solidFill>
                            <a:latin typeface="Cambria Math" panose="02040503050406030204" pitchFamily="18" charset="0"/>
                          </a:rPr>
                          <m:t>𝑝</m:t>
                        </m:r>
                      </m:e>
                      <m:e>
                        <m:r>
                          <a:rPr lang="it-CH" sz="2400" b="0" i="1" smtClean="0">
                            <a:solidFill>
                              <a:srgbClr val="CCFF99"/>
                            </a:solidFill>
                            <a:latin typeface="Cambria Math" panose="02040503050406030204" pitchFamily="18" charset="0"/>
                          </a:rPr>
                          <m:t>𝑌</m:t>
                        </m:r>
                      </m:e>
                    </m:d>
                    <m:r>
                      <a:rPr lang="it-CH" sz="2400" i="1">
                        <a:solidFill>
                          <a:srgbClr val="CCFF99"/>
                        </a:solidFill>
                        <a:latin typeface="Cambria Math" panose="02040503050406030204" pitchFamily="18" charset="0"/>
                      </a:rPr>
                      <m:t>𝑓</m:t>
                    </m:r>
                    <m:r>
                      <a:rPr lang="it-CH" sz="2400" i="1">
                        <a:solidFill>
                          <a:srgbClr val="CCFF99"/>
                        </a:solidFill>
                        <a:latin typeface="Cambria Math" panose="02040503050406030204" pitchFamily="18" charset="0"/>
                      </a:rPr>
                      <m:t>(</m:t>
                    </m:r>
                    <m:r>
                      <a:rPr lang="it-CH" sz="2400" i="1">
                        <a:solidFill>
                          <a:srgbClr val="CCFF99"/>
                        </a:solidFill>
                        <a:latin typeface="Cambria Math" panose="02040503050406030204" pitchFamily="18" charset="0"/>
                      </a:rPr>
                      <m:t>𝑝</m:t>
                    </m:r>
                    <m:r>
                      <a:rPr lang="it-CH" sz="2400" i="1">
                        <a:solidFill>
                          <a:srgbClr val="CCFF99"/>
                        </a:solidFill>
                        <a:latin typeface="Cambria Math" panose="02040503050406030204" pitchFamily="18" charset="0"/>
                      </a:rPr>
                      <m:t>)∝</m:t>
                    </m:r>
                    <m:sSup>
                      <m:sSupPr>
                        <m:ctrlPr>
                          <a:rPr lang="it-CH" sz="2400" i="1">
                            <a:solidFill>
                              <a:srgbClr val="CCFF99"/>
                            </a:solidFill>
                            <a:latin typeface="Cambria Math" panose="02040503050406030204" pitchFamily="18" charset="0"/>
                          </a:rPr>
                        </m:ctrlPr>
                      </m:sSupPr>
                      <m:e>
                        <m:r>
                          <a:rPr lang="it-CH" sz="2400" i="1">
                            <a:solidFill>
                              <a:srgbClr val="CCFF99"/>
                            </a:solidFill>
                            <a:latin typeface="Cambria Math" panose="02040503050406030204" pitchFamily="18" charset="0"/>
                          </a:rPr>
                          <m:t>𝑝</m:t>
                        </m:r>
                      </m:e>
                      <m:sup>
                        <m:r>
                          <a:rPr lang="it-CH" sz="2400" i="1">
                            <a:solidFill>
                              <a:srgbClr val="CCFF99"/>
                            </a:solidFill>
                            <a:latin typeface="Cambria Math" panose="02040503050406030204" pitchFamily="18" charset="0"/>
                          </a:rPr>
                          <m:t>𝑌</m:t>
                        </m:r>
                      </m:sup>
                    </m:sSup>
                    <m:r>
                      <a:rPr lang="it-CH" sz="2400" i="1">
                        <a:solidFill>
                          <a:srgbClr val="CCFF99"/>
                        </a:solidFill>
                        <a:latin typeface="Cambria Math" panose="02040503050406030204" pitchFamily="18" charset="0"/>
                      </a:rPr>
                      <m:t>  </m:t>
                    </m:r>
                    <m:sSup>
                      <m:sSupPr>
                        <m:ctrlPr>
                          <a:rPr lang="it-CH" sz="2400" i="1">
                            <a:solidFill>
                              <a:srgbClr val="CCFF99"/>
                            </a:solidFill>
                            <a:latin typeface="Cambria Math" panose="02040503050406030204" pitchFamily="18" charset="0"/>
                          </a:rPr>
                        </m:ctrlPr>
                      </m:sSupPr>
                      <m:e>
                        <m:r>
                          <a:rPr lang="it-CH" sz="2400" i="1">
                            <a:solidFill>
                              <a:srgbClr val="CCFF99"/>
                            </a:solidFill>
                            <a:latin typeface="Cambria Math" panose="02040503050406030204" pitchFamily="18" charset="0"/>
                          </a:rPr>
                          <m:t>(1−</m:t>
                        </m:r>
                        <m:r>
                          <a:rPr lang="it-CH" sz="2400" i="1">
                            <a:solidFill>
                              <a:srgbClr val="CCFF99"/>
                            </a:solidFill>
                            <a:latin typeface="Cambria Math" panose="02040503050406030204" pitchFamily="18" charset="0"/>
                          </a:rPr>
                          <m:t>𝑝</m:t>
                        </m:r>
                        <m:r>
                          <a:rPr lang="it-CH" sz="2400" i="1">
                            <a:solidFill>
                              <a:srgbClr val="CCFF99"/>
                            </a:solidFill>
                            <a:latin typeface="Cambria Math" panose="02040503050406030204" pitchFamily="18" charset="0"/>
                          </a:rPr>
                          <m:t>)</m:t>
                        </m:r>
                      </m:e>
                      <m:sup>
                        <m:r>
                          <a:rPr lang="it-CH" sz="2400" i="1">
                            <a:solidFill>
                              <a:srgbClr val="CCFF99"/>
                            </a:solidFill>
                            <a:latin typeface="Cambria Math" panose="02040503050406030204" pitchFamily="18" charset="0"/>
                          </a:rPr>
                          <m:t>𝑛</m:t>
                        </m:r>
                        <m:r>
                          <a:rPr lang="it-CH" sz="2400" i="1">
                            <a:solidFill>
                              <a:srgbClr val="CCFF99"/>
                            </a:solidFill>
                            <a:latin typeface="Cambria Math" panose="02040503050406030204" pitchFamily="18" charset="0"/>
                          </a:rPr>
                          <m:t>−</m:t>
                        </m:r>
                        <m:r>
                          <a:rPr lang="it-CH" sz="2400" i="1">
                            <a:solidFill>
                              <a:srgbClr val="CCFF99"/>
                            </a:solidFill>
                            <a:latin typeface="Cambria Math" panose="02040503050406030204" pitchFamily="18" charset="0"/>
                          </a:rPr>
                          <m:t>𝑌</m:t>
                        </m:r>
                      </m:sup>
                    </m:sSup>
                  </m:oMath>
                </a14:m>
                <a:endParaRPr lang="en-US" sz="2600" i="1" dirty="0">
                  <a:latin typeface="Arial" charset="0"/>
                  <a:ea typeface="ＭＳ Ｐゴシック" charset="0"/>
                  <a:cs typeface="Arial" charset="0"/>
                </a:endParaRPr>
              </a:p>
              <a:p>
                <a:pPr eaLnBrk="1" hangingPunct="1"/>
                <a:endParaRPr lang="el-GR" sz="2600" i="1" dirty="0">
                  <a:latin typeface="Arial" charset="0"/>
                  <a:ea typeface="ＭＳ Ｐゴシック" charset="0"/>
                  <a:cs typeface="Arial" charset="0"/>
                </a:endParaRPr>
              </a:p>
              <a:p>
                <a:pPr eaLnBrk="1" hangingPunct="1"/>
                <a:endParaRPr lang="en-US" sz="2600" dirty="0">
                  <a:latin typeface="Arial" charset="0"/>
                  <a:ea typeface="ＭＳ Ｐゴシック" charset="0"/>
                  <a:cs typeface="ＭＳ Ｐゴシック" charset="0"/>
                </a:endParaRPr>
              </a:p>
            </p:txBody>
          </p:sp>
        </mc:Choice>
        <mc:Fallback xmlns="">
          <p:sp>
            <p:nvSpPr>
              <p:cNvPr id="24585" name="Rectangle 3"/>
              <p:cNvSpPr>
                <a:spLocks noGrp="1" noRot="1" noChangeAspect="1" noMove="1" noResize="1" noEditPoints="1" noAdjustHandles="1" noChangeArrowheads="1" noChangeShapeType="1" noTextEdit="1"/>
              </p:cNvSpPr>
              <p:nvPr>
                <p:ph type="body" sz="half" idx="1"/>
              </p:nvPr>
            </p:nvSpPr>
            <p:spPr>
              <a:xfrm>
                <a:off x="457200" y="1600200"/>
                <a:ext cx="8382000" cy="4530725"/>
              </a:xfrm>
              <a:blipFill rotWithShape="0">
                <a:blip r:embed="rId4"/>
                <a:stretch>
                  <a:fillRect l="-1091" t="-1346"/>
                </a:stretch>
              </a:blipFill>
            </p:spPr>
            <p:txBody>
              <a:bodyPr/>
              <a:lstStyle/>
              <a:p>
                <a:r>
                  <a:rPr lang="it-CH">
                    <a:noFill/>
                  </a:rPr>
                  <a:t> </a:t>
                </a:r>
              </a:p>
            </p:txBody>
          </p:sp>
        </mc:Fallback>
      </mc:AlternateContent>
      <p:graphicFrame>
        <p:nvGraphicFramePr>
          <p:cNvPr id="24578" name="Object 2"/>
          <p:cNvGraphicFramePr>
            <a:graphicFrameLocks noGrp="1" noChangeAspect="1"/>
          </p:cNvGraphicFramePr>
          <p:nvPr>
            <p:ph sz="quarter" idx="2"/>
            <p:extLst>
              <p:ext uri="{D42A27DB-BD31-4B8C-83A1-F6EECF244321}">
                <p14:modId xmlns:p14="http://schemas.microsoft.com/office/powerpoint/2010/main" val="992662613"/>
              </p:ext>
            </p:extLst>
          </p:nvPr>
        </p:nvGraphicFramePr>
        <p:xfrm>
          <a:off x="1571625" y="1981200"/>
          <a:ext cx="309563" cy="585788"/>
        </p:xfrm>
        <a:graphic>
          <a:graphicData uri="http://schemas.openxmlformats.org/presentationml/2006/ole">
            <mc:AlternateContent xmlns:mc="http://schemas.openxmlformats.org/markup-compatibility/2006">
              <mc:Choice xmlns:v="urn:schemas-microsoft-com:vml" Requires="v">
                <p:oleObj spid="_x0000_s791439" name="Equazione" r:id="rId5" imgW="114120" imgH="215640" progId="Equation.3">
                  <p:embed/>
                </p:oleObj>
              </mc:Choice>
              <mc:Fallback>
                <p:oleObj name="Equazione" r:id="rId5" imgW="114120" imgH="215640" progId="Equation.3">
                  <p:embed/>
                  <p:pic>
                    <p:nvPicPr>
                      <p:cNvPr id="0" name=""/>
                      <p:cNvPicPr>
                        <a:picLocks noChangeAspect="1" noChangeArrowheads="1"/>
                      </p:cNvPicPr>
                      <p:nvPr/>
                    </p:nvPicPr>
                    <p:blipFill>
                      <a:blip r:embed="rId6"/>
                      <a:srcRect/>
                      <a:stretch>
                        <a:fillRect/>
                      </a:stretch>
                    </p:blipFill>
                    <p:spPr bwMode="auto">
                      <a:xfrm>
                        <a:off x="1571625" y="1981200"/>
                        <a:ext cx="309563" cy="585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58103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685800" y="381000"/>
            <a:ext cx="7759307" cy="6096000"/>
          </a:xfrm>
        </p:spPr>
        <p:txBody>
          <a:bodyPr/>
          <a:lstStyle/>
          <a:p>
            <a:pPr eaLnBrk="1" hangingPunct="1"/>
            <a:r>
              <a:rPr lang="en-US">
                <a:latin typeface="Arial" charset="0"/>
                <a:ea typeface="ＭＳ Ｐゴシック" charset="0"/>
                <a:cs typeface="ＭＳ Ｐゴシック" charset="0"/>
              </a:rPr>
              <a:t>Toss the coin 10 times</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Data: </a:t>
            </a:r>
            <a:r>
              <a:rPr lang="en-US">
                <a:solidFill>
                  <a:srgbClr val="FF0000"/>
                </a:solidFill>
                <a:latin typeface="Arial" charset="0"/>
                <a:ea typeface="ＭＳ Ｐゴシック" charset="0"/>
                <a:cs typeface="ＭＳ Ｐゴシック" charset="0"/>
              </a:rPr>
              <a:t>T, T</a:t>
            </a:r>
            <a:r>
              <a:rPr lang="en-US">
                <a:latin typeface="Arial" charset="0"/>
                <a:ea typeface="ＭＳ Ｐゴシック" charset="0"/>
                <a:cs typeface="ＭＳ Ｐゴシック" charset="0"/>
              </a:rPr>
              <a:t>, H, </a:t>
            </a:r>
            <a:r>
              <a:rPr lang="en-US">
                <a:solidFill>
                  <a:srgbClr val="FF0000"/>
                </a:solidFill>
                <a:latin typeface="Arial" charset="0"/>
                <a:ea typeface="ＭＳ Ｐゴシック" charset="0"/>
                <a:cs typeface="ＭＳ Ｐゴシック" charset="0"/>
              </a:rPr>
              <a:t>T, T, T, T</a:t>
            </a:r>
            <a:r>
              <a:rPr lang="en-US">
                <a:latin typeface="Arial" charset="0"/>
                <a:ea typeface="ＭＳ Ｐゴシック" charset="0"/>
                <a:cs typeface="ＭＳ Ｐゴシック" charset="0"/>
              </a:rPr>
              <a:t>, H, </a:t>
            </a:r>
            <a:r>
              <a:rPr lang="en-US">
                <a:solidFill>
                  <a:srgbClr val="FF0000"/>
                </a:solidFill>
                <a:latin typeface="Arial" charset="0"/>
                <a:ea typeface="ＭＳ Ｐゴシック" charset="0"/>
                <a:cs typeface="ＭＳ Ｐゴシック" charset="0"/>
              </a:rPr>
              <a:t>T</a:t>
            </a:r>
            <a:r>
              <a:rPr lang="en-US">
                <a:latin typeface="Arial" charset="0"/>
                <a:ea typeface="ＭＳ Ｐゴシック" charset="0"/>
                <a:cs typeface="ＭＳ Ｐゴシック" charset="0"/>
              </a:rPr>
              <a:t>, H</a:t>
            </a:r>
          </a:p>
          <a:p>
            <a:pPr marL="0" indent="0" eaLnBrk="1" hangingPunct="1">
              <a:buNone/>
            </a:pPr>
            <a:r>
              <a:rPr lang="en-US">
                <a:latin typeface="Arial" charset="0"/>
                <a:ea typeface="ＭＳ Ｐゴシック" charset="0"/>
                <a:cs typeface="ＭＳ Ｐゴシック" charset="0"/>
              </a:rPr>
              <a:t>             </a:t>
            </a:r>
            <a:r>
              <a:rPr lang="en-US">
                <a:solidFill>
                  <a:srgbClr val="FF0000"/>
                </a:solidFill>
                <a:latin typeface="Arial" charset="0"/>
                <a:ea typeface="ＭＳ Ｐゴシック" charset="0"/>
                <a:cs typeface="ＭＳ Ｐゴシック" charset="0"/>
              </a:rPr>
              <a:t>0, 0</a:t>
            </a:r>
            <a:r>
              <a:rPr lang="en-US">
                <a:latin typeface="Arial" charset="0"/>
                <a:ea typeface="ＭＳ Ｐゴシック" charset="0"/>
                <a:cs typeface="ＭＳ Ｐゴシック" charset="0"/>
              </a:rPr>
              <a:t>, 1,  </a:t>
            </a:r>
            <a:r>
              <a:rPr lang="en-US">
                <a:solidFill>
                  <a:srgbClr val="FF0000"/>
                </a:solidFill>
                <a:latin typeface="Arial" charset="0"/>
                <a:ea typeface="ＭＳ Ｐゴシック" charset="0"/>
                <a:cs typeface="ＭＳ Ｐゴシック" charset="0"/>
              </a:rPr>
              <a:t>0, 0, 0, 0, </a:t>
            </a:r>
            <a:r>
              <a:rPr lang="en-US">
                <a:latin typeface="Arial" charset="0"/>
                <a:ea typeface="ＭＳ Ｐゴシック" charset="0"/>
                <a:cs typeface="ＭＳ Ｐゴシック" charset="0"/>
              </a:rPr>
              <a:t>1,  </a:t>
            </a:r>
            <a:r>
              <a:rPr lang="en-US">
                <a:solidFill>
                  <a:srgbClr val="FF0000"/>
                </a:solidFill>
                <a:latin typeface="Arial" charset="0"/>
                <a:ea typeface="ＭＳ Ｐゴシック" charset="0"/>
                <a:cs typeface="ＭＳ Ｐゴシック" charset="0"/>
              </a:rPr>
              <a:t>0</a:t>
            </a:r>
            <a:r>
              <a:rPr lang="en-US">
                <a:latin typeface="Arial" charset="0"/>
                <a:ea typeface="ＭＳ Ｐゴシック" charset="0"/>
                <a:cs typeface="ＭＳ Ｐゴシック" charset="0"/>
              </a:rPr>
              <a:t>, 1</a:t>
            </a:r>
          </a:p>
          <a:p>
            <a:pPr eaLnBrk="1" hangingPunct="1"/>
            <a:endParaRPr lang="en-US" i="1">
              <a:latin typeface="Arial" charset="0"/>
              <a:ea typeface="ＭＳ Ｐゴシック" charset="0"/>
              <a:cs typeface="ＭＳ Ｐゴシック" charset="0"/>
            </a:endParaRPr>
          </a:p>
          <a:p>
            <a:pPr eaLnBrk="1" hangingPunct="1"/>
            <a:r>
              <a:rPr lang="en-US" i="1">
                <a:latin typeface="Arial" charset="0"/>
                <a:ea typeface="ＭＳ Ｐゴシック" charset="0"/>
                <a:cs typeface="ＭＳ Ｐゴシック" charset="0"/>
              </a:rPr>
              <a:t>n=10</a:t>
            </a:r>
            <a:r>
              <a:rPr lang="en-US">
                <a:latin typeface="Arial" charset="0"/>
                <a:ea typeface="ＭＳ Ｐゴシック" charset="0"/>
                <a:cs typeface="ＭＳ Ｐゴシック" charset="0"/>
              </a:rPr>
              <a:t> and </a:t>
            </a:r>
            <a:r>
              <a:rPr lang="en-US" i="1">
                <a:latin typeface="Arial" charset="0"/>
                <a:ea typeface="ＭＳ Ｐゴシック" charset="0"/>
                <a:cs typeface="ＭＳ Ｐゴシック" charset="0"/>
              </a:rPr>
              <a:t>y=3</a:t>
            </a:r>
          </a:p>
          <a:p>
            <a:pPr eaLnBrk="1" hangingPunct="1"/>
            <a:endParaRPr lang="en-US" i="1">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Posterior distribution is </a:t>
            </a:r>
          </a:p>
          <a:p>
            <a:pPr marL="0" indent="0" eaLnBrk="1" hangingPunct="1">
              <a:buNone/>
            </a:pPr>
            <a:r>
              <a:rPr lang="en-US">
                <a:latin typeface="Arial" charset="0"/>
                <a:ea typeface="ＭＳ Ｐゴシック" charset="0"/>
                <a:cs typeface="ＭＳ Ｐゴシック" charset="0"/>
              </a:rPr>
              <a:t>   Beta(3+1,7+1) = Beta(4,8)</a:t>
            </a:r>
          </a:p>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4575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0" y="76200"/>
            <a:ext cx="5715000" cy="6781800"/>
          </a:xfrm>
        </p:spPr>
        <p:txBody>
          <a:bodyPr/>
          <a:lstStyle/>
          <a:p>
            <a:pPr eaLnBrk="1" hangingPunct="1"/>
            <a:r>
              <a:rPr lang="en-US" sz="2800">
                <a:latin typeface="Arial" charset="0"/>
                <a:ea typeface="ＭＳ Ｐゴシック" charset="0"/>
                <a:cs typeface="ＭＳ Ｐゴシック" charset="0"/>
              </a:rPr>
              <a:t>Posterior distribution Beta(4,8)</a:t>
            </a:r>
          </a:p>
          <a:p>
            <a:pPr eaLnBrk="1" hangingPunct="1"/>
            <a:r>
              <a:rPr lang="en-US" sz="2800">
                <a:latin typeface="Arial" charset="0"/>
                <a:ea typeface="ＭＳ Ｐゴシック" charset="0"/>
                <a:cs typeface="ＭＳ Ｐゴシック" charset="0"/>
              </a:rPr>
              <a:t>Mean: 0.33</a:t>
            </a:r>
          </a:p>
          <a:p>
            <a:pPr eaLnBrk="1" hangingPunct="1"/>
            <a:r>
              <a:rPr lang="en-US" sz="2800">
                <a:latin typeface="Arial" charset="0"/>
                <a:ea typeface="ＭＳ Ｐゴシック" charset="0"/>
                <a:cs typeface="ＭＳ Ｐゴシック" charset="0"/>
              </a:rPr>
              <a:t>Mode: 0.30</a:t>
            </a:r>
          </a:p>
          <a:p>
            <a:pPr eaLnBrk="1" hangingPunct="1"/>
            <a:endParaRPr lang="en-US" sz="2800">
              <a:latin typeface="Arial" charset="0"/>
              <a:ea typeface="ＭＳ Ｐゴシック" charset="0"/>
              <a:cs typeface="ＭＳ Ｐゴシック" charset="0"/>
            </a:endParaRPr>
          </a:p>
          <a:p>
            <a:pPr eaLnBrk="1" hangingPunct="1"/>
            <a:r>
              <a:rPr lang="en-US" sz="2800">
                <a:latin typeface="Arial" charset="0"/>
                <a:ea typeface="ＭＳ Ｐゴシック" charset="0"/>
                <a:cs typeface="ＭＳ Ｐゴシック" charset="0"/>
              </a:rPr>
              <a:t>qbeta(.025,4,8) = 0.11</a:t>
            </a:r>
          </a:p>
          <a:p>
            <a:pPr eaLnBrk="1" hangingPunct="1"/>
            <a:r>
              <a:rPr lang="en-US" sz="2800">
                <a:latin typeface="Arial" charset="0"/>
                <a:ea typeface="ＭＳ Ｐゴシック" charset="0"/>
              </a:rPr>
              <a:t>qbeta(.975,4,8) = 0.61</a:t>
            </a:r>
          </a:p>
          <a:p>
            <a:pPr eaLnBrk="1" hangingPunct="1"/>
            <a:endParaRPr lang="en-US" sz="2800">
              <a:latin typeface="Arial" charset="0"/>
              <a:ea typeface="ＭＳ Ｐゴシック" charset="0"/>
            </a:endParaRPr>
          </a:p>
          <a:p>
            <a:pPr eaLnBrk="1" hangingPunct="1"/>
            <a:r>
              <a:rPr lang="en-US" sz="2800">
                <a:latin typeface="Arial" charset="0"/>
                <a:ea typeface="ＭＳ Ｐゴシック" charset="0"/>
              </a:rPr>
              <a:t>[.11, .61] is the 95% </a:t>
            </a:r>
          </a:p>
          <a:p>
            <a:pPr marL="0" indent="0" eaLnBrk="1" hangingPunct="1">
              <a:buNone/>
            </a:pPr>
            <a:r>
              <a:rPr lang="en-US" sz="2800" i="1">
                <a:latin typeface="Arial" charset="0"/>
                <a:ea typeface="ＭＳ Ｐゴシック" charset="0"/>
              </a:rPr>
              <a:t>   credible</a:t>
            </a:r>
            <a:r>
              <a:rPr lang="en-US" sz="2800">
                <a:latin typeface="Arial" charset="0"/>
                <a:ea typeface="ＭＳ Ｐゴシック" charset="0"/>
              </a:rPr>
              <a:t> interval for </a:t>
            </a:r>
            <a:r>
              <a:rPr lang="en-US" sz="2800" i="1">
                <a:latin typeface="Arial" charset="0"/>
                <a:ea typeface="ＭＳ Ｐゴシック" charset="0"/>
              </a:rPr>
              <a:t>p</a:t>
            </a:r>
          </a:p>
          <a:p>
            <a:pPr lvl="1" eaLnBrk="1" hangingPunct="1">
              <a:buFont typeface="Wingdings" charset="0"/>
              <a:buNone/>
            </a:pPr>
            <a:endParaRPr lang="en-US" sz="2800">
              <a:latin typeface="Arial" charset="0"/>
              <a:ea typeface="ＭＳ Ｐゴシック" charset="0"/>
            </a:endParaRPr>
          </a:p>
          <a:p>
            <a:pPr eaLnBrk="1" hangingPunct="1"/>
            <a:r>
              <a:rPr lang="en-US" sz="2800">
                <a:latin typeface="Arial" charset="0"/>
                <a:ea typeface="ＭＳ Ｐゴシック" charset="0"/>
                <a:cs typeface="ＭＳ Ｐゴシック" charset="0"/>
              </a:rPr>
              <a:t>P(.11 &lt; </a:t>
            </a:r>
            <a:r>
              <a:rPr lang="en-US" sz="2800" i="1">
                <a:latin typeface="Arial" charset="0"/>
                <a:ea typeface="ＭＳ Ｐゴシック" charset="0"/>
                <a:cs typeface="ＭＳ Ｐゴシック" charset="0"/>
              </a:rPr>
              <a:t>p </a:t>
            </a:r>
            <a:r>
              <a:rPr lang="en-US" sz="2800">
                <a:latin typeface="Arial" charset="0"/>
                <a:ea typeface="ＭＳ Ｐゴシック" charset="0"/>
                <a:cs typeface="ＭＳ Ｐゴシック" charset="0"/>
              </a:rPr>
              <a:t>&lt; .61 </a:t>
            </a:r>
            <a:r>
              <a:rPr lang="en-US" sz="2800" i="1">
                <a:latin typeface="Arial" charset="0"/>
                <a:ea typeface="ＭＳ Ｐゴシック" charset="0"/>
                <a:cs typeface="ＭＳ Ｐゴシック" charset="0"/>
              </a:rPr>
              <a:t>| y </a:t>
            </a:r>
            <a:r>
              <a:rPr lang="en-US" sz="2800">
                <a:latin typeface="Arial" charset="0"/>
                <a:ea typeface="ＭＳ Ｐゴシック" charset="0"/>
                <a:cs typeface="ＭＳ Ｐゴシック" charset="0"/>
              </a:rPr>
              <a:t>) = .95</a:t>
            </a:r>
          </a:p>
          <a:p>
            <a:pPr eaLnBrk="1" hangingPunct="1"/>
            <a:endParaRPr lang="en-US" sz="2800" dirty="0">
              <a:latin typeface="Arial" charset="0"/>
              <a:ea typeface="ＭＳ Ｐゴシック" charset="0"/>
              <a:cs typeface="ＭＳ Ｐゴシック" charset="0"/>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1200"/>
            <a:ext cx="4343400" cy="456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12143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1460"/>
            <a:ext cx="8229600" cy="865187"/>
          </a:xfrm>
        </p:spPr>
        <p:txBody>
          <a:bodyPr/>
          <a:lstStyle/>
          <a:p>
            <a:pPr eaLnBrk="1" hangingPunct="1"/>
            <a:r>
              <a:rPr lang="en-US">
                <a:latin typeface="Garamond" charset="0"/>
                <a:ea typeface="ＭＳ Ｐゴシック" charset="0"/>
                <a:cs typeface="ＭＳ Ｐゴシック" charset="0"/>
              </a:rPr>
              <a:t>Choice of Prior distributions</a:t>
            </a:r>
            <a:endParaRPr lang="en-US" dirty="0">
              <a:latin typeface="Garamond" charset="0"/>
              <a:ea typeface="ＭＳ Ｐゴシック" charset="0"/>
              <a:cs typeface="ＭＳ Ｐゴシック" charset="0"/>
            </a:endParaRP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71744"/>
            <a:ext cx="8458200" cy="595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7381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1"/>
          </p:nvPr>
        </p:nvSpPr>
        <p:spPr>
          <a:xfrm>
            <a:off x="0" y="0"/>
            <a:ext cx="9144000" cy="685801"/>
          </a:xfrm>
        </p:spPr>
        <p:txBody>
          <a:bodyPr/>
          <a:lstStyle/>
          <a:p>
            <a:pPr marL="0" indent="0" algn="ctr" eaLnBrk="1" hangingPunct="1">
              <a:buNone/>
            </a:pPr>
            <a:r>
              <a:rPr lang="en-US" sz="2600">
                <a:latin typeface="Arial" charset="0"/>
                <a:ea typeface="ＭＳ Ｐゴシック" charset="0"/>
                <a:cs typeface="ＭＳ Ｐゴシック" charset="0"/>
              </a:rPr>
              <a:t>Posterior distribution is Beta(</a:t>
            </a:r>
            <a:r>
              <a:rPr lang="en-US" sz="2600" i="1">
                <a:latin typeface="Arial" charset="0"/>
                <a:ea typeface="ＭＳ Ｐゴシック" charset="0"/>
                <a:cs typeface="ＭＳ Ｐゴシック" charset="0"/>
              </a:rPr>
              <a:t>y+a, n-y+b</a:t>
            </a:r>
            <a:r>
              <a:rPr lang="en-US" sz="2600">
                <a:latin typeface="Arial" charset="0"/>
                <a:ea typeface="ＭＳ Ｐゴシック" charset="0"/>
                <a:cs typeface="ＭＳ Ｐゴシック" charset="0"/>
              </a:rPr>
              <a:t>)</a:t>
            </a:r>
            <a:endParaRPr lang="en-US" sz="2600" dirty="0">
              <a:latin typeface="Arial" charset="0"/>
              <a:ea typeface="ＭＳ Ｐゴシック" charset="0"/>
              <a:cs typeface="ＭＳ Ｐゴシック" charset="0"/>
            </a:endParaRPr>
          </a:p>
        </p:txBody>
      </p:sp>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68188"/>
            <a:ext cx="8382000" cy="6468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2180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ppt_x"/>
                                          </p:val>
                                        </p:tav>
                                        <p:tav tm="100000">
                                          <p:val>
                                            <p:strVal val="#ppt_x"/>
                                          </p:val>
                                        </p:tav>
                                      </p:tavLst>
                                    </p:anim>
                                    <p:anim calcmode="lin" valueType="num">
                                      <p:cBhvr additive="base">
                                        <p:cTn id="8"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it-IT"/>
              <a:t>Dirichlet – Multinomial Model</a:t>
            </a:r>
            <a:endParaRPr lang="it-IT" dirty="0"/>
          </a:p>
        </p:txBody>
      </p:sp>
      <p:sp>
        <p:nvSpPr>
          <p:cNvPr id="3" name="Text Placeholder 2"/>
          <p:cNvSpPr>
            <a:spLocks noGrp="1"/>
          </p:cNvSpPr>
          <p:nvPr>
            <p:ph type="body" sz="half" idx="1"/>
          </p:nvPr>
        </p:nvSpPr>
        <p:spPr>
          <a:xfrm>
            <a:off x="304800" y="1143000"/>
            <a:ext cx="8534400" cy="2362200"/>
          </a:xfrm>
        </p:spPr>
        <p:txBody>
          <a:bodyPr/>
          <a:lstStyle/>
          <a:p>
            <a:pPr marL="0" indent="0" algn="ctr">
              <a:buNone/>
            </a:pPr>
            <a:r>
              <a:rPr lang="en-US" sz="2400" b="1" u="sng" dirty="0"/>
              <a:t>MULTINOMIAL DISTRIBUTION</a:t>
            </a:r>
            <a:r>
              <a:rPr lang="en-US" sz="2400" b="1" dirty="0"/>
              <a:t> </a:t>
            </a:r>
          </a:p>
          <a:p>
            <a:pPr marL="0" indent="0" algn="ctr">
              <a:buNone/>
            </a:pPr>
            <a:r>
              <a:rPr lang="en-US" sz="2400" b="1" dirty="0">
                <a:solidFill>
                  <a:srgbClr val="FFFF00"/>
                </a:solidFill>
              </a:rPr>
              <a:t>p(Y=(Y</a:t>
            </a:r>
            <a:r>
              <a:rPr lang="en-US" sz="2400" b="1" baseline="-25000" dirty="0">
                <a:solidFill>
                  <a:srgbClr val="FFFF00"/>
                </a:solidFill>
              </a:rPr>
              <a:t>1</a:t>
            </a:r>
            <a:r>
              <a:rPr lang="en-US" sz="2400" b="1" dirty="0">
                <a:solidFill>
                  <a:srgbClr val="FFFF00"/>
                </a:solidFill>
              </a:rPr>
              <a:t>,Y</a:t>
            </a:r>
            <a:r>
              <a:rPr lang="en-US" sz="2400" b="1" baseline="-25000" dirty="0">
                <a:solidFill>
                  <a:srgbClr val="FFFF00"/>
                </a:solidFill>
              </a:rPr>
              <a:t>2</a:t>
            </a:r>
            <a:r>
              <a:rPr lang="en-US" sz="2400" b="1" dirty="0">
                <a:solidFill>
                  <a:srgbClr val="FFFF00"/>
                </a:solidFill>
              </a:rPr>
              <a:t>,…,</a:t>
            </a:r>
            <a:r>
              <a:rPr lang="en-US" sz="2400" b="1" dirty="0" err="1">
                <a:solidFill>
                  <a:srgbClr val="FFFF00"/>
                </a:solidFill>
              </a:rPr>
              <a:t>Y</a:t>
            </a:r>
            <a:r>
              <a:rPr lang="en-US" sz="2400" b="1" baseline="-25000" dirty="0" err="1">
                <a:solidFill>
                  <a:srgbClr val="FFFF00"/>
                </a:solidFill>
              </a:rPr>
              <a:t>k</a:t>
            </a:r>
            <a:r>
              <a:rPr lang="en-US" sz="2400" b="1" dirty="0">
                <a:solidFill>
                  <a:srgbClr val="FFFF00"/>
                </a:solidFill>
              </a:rPr>
              <a:t>)|</a:t>
            </a:r>
            <a:r>
              <a:rPr lang="en-US" sz="2400" b="1" dirty="0">
                <a:solidFill>
                  <a:srgbClr val="FFFF00"/>
                </a:solidFill>
                <a:latin typeface="Symbol" pitchFamily="18" charset="2"/>
              </a:rPr>
              <a:t>q</a:t>
            </a:r>
            <a:r>
              <a:rPr lang="en-US" sz="2400" b="1" dirty="0">
                <a:solidFill>
                  <a:srgbClr val="FFFF00"/>
                </a:solidFill>
              </a:rPr>
              <a:t>) ~</a:t>
            </a:r>
            <a:r>
              <a:rPr lang="en-US" sz="2400" b="1" dirty="0">
                <a:solidFill>
                  <a:srgbClr val="FFFF00"/>
                </a:solidFill>
                <a:sym typeface="Symbol" pitchFamily="18" charset="2"/>
              </a:rPr>
              <a:t> </a:t>
            </a:r>
            <a:r>
              <a:rPr lang="en-US" sz="2400" b="1" dirty="0">
                <a:solidFill>
                  <a:srgbClr val="FFFF00"/>
                </a:solidFill>
              </a:rPr>
              <a:t>Multi(k, </a:t>
            </a:r>
            <a:r>
              <a:rPr lang="en-US" sz="2400" b="1" dirty="0">
                <a:solidFill>
                  <a:srgbClr val="FFFF00"/>
                </a:solidFill>
                <a:latin typeface="Symbol" pitchFamily="18" charset="2"/>
              </a:rPr>
              <a:t>q=(q </a:t>
            </a:r>
            <a:r>
              <a:rPr lang="en-US" sz="2400" b="1" baseline="-25000" dirty="0">
                <a:solidFill>
                  <a:srgbClr val="FFFF00"/>
                </a:solidFill>
              </a:rPr>
              <a:t>1</a:t>
            </a:r>
            <a:r>
              <a:rPr lang="en-US" sz="2400" b="1" dirty="0">
                <a:solidFill>
                  <a:srgbClr val="FFFF00"/>
                </a:solidFill>
              </a:rPr>
              <a:t>,</a:t>
            </a:r>
            <a:r>
              <a:rPr lang="en-US" sz="2400" b="1" dirty="0">
                <a:solidFill>
                  <a:srgbClr val="FFFF00"/>
                </a:solidFill>
                <a:latin typeface="Symbol" pitchFamily="18" charset="2"/>
              </a:rPr>
              <a:t> q </a:t>
            </a:r>
            <a:r>
              <a:rPr lang="en-US" sz="2400" b="1" baseline="-25000" dirty="0">
                <a:solidFill>
                  <a:srgbClr val="FFFF00"/>
                </a:solidFill>
              </a:rPr>
              <a:t>2</a:t>
            </a:r>
            <a:r>
              <a:rPr lang="en-US" sz="2400" b="1" dirty="0">
                <a:solidFill>
                  <a:srgbClr val="FFFF00"/>
                </a:solidFill>
              </a:rPr>
              <a:t>,…,</a:t>
            </a:r>
            <a:r>
              <a:rPr lang="en-US" sz="2400" b="1" dirty="0">
                <a:solidFill>
                  <a:srgbClr val="FFFF00"/>
                </a:solidFill>
                <a:latin typeface="Symbol" pitchFamily="18" charset="2"/>
              </a:rPr>
              <a:t> q </a:t>
            </a:r>
            <a:r>
              <a:rPr lang="en-US" sz="2400" b="1" baseline="-25000" dirty="0">
                <a:solidFill>
                  <a:srgbClr val="FFFF00"/>
                </a:solidFill>
              </a:rPr>
              <a:t>k</a:t>
            </a:r>
            <a:r>
              <a:rPr lang="en-US" sz="2400" b="1" dirty="0">
                <a:solidFill>
                  <a:srgbClr val="FFFF00"/>
                </a:solidFill>
                <a:latin typeface="Symbol" pitchFamily="18" charset="2"/>
              </a:rPr>
              <a:t>)</a:t>
            </a:r>
            <a:r>
              <a:rPr lang="en-US" sz="2400" b="1" dirty="0">
                <a:solidFill>
                  <a:srgbClr val="FFFF00"/>
                </a:solidFill>
              </a:rPr>
              <a:t>)</a:t>
            </a:r>
            <a:endParaRPr lang="en-US" sz="2400" b="1" dirty="0">
              <a:solidFill>
                <a:srgbClr val="FFFF00"/>
              </a:solidFill>
              <a:sym typeface="Symbol" pitchFamily="18" charset="2"/>
            </a:endParaRPr>
          </a:p>
          <a:p>
            <a:pPr marL="0" indent="0" algn="ctr">
              <a:buNone/>
            </a:pPr>
            <a:r>
              <a:rPr lang="en-US" sz="2400" b="1" dirty="0">
                <a:solidFill>
                  <a:srgbClr val="FFFF00"/>
                </a:solidFill>
                <a:latin typeface="Symbol" pitchFamily="18" charset="2"/>
                <a:sym typeface="Symbol" pitchFamily="18" charset="2"/>
              </a:rPr>
              <a:t>                               </a:t>
            </a:r>
            <a:r>
              <a:rPr lang="en-US" sz="2400" b="1" dirty="0">
                <a:solidFill>
                  <a:srgbClr val="FFFF00"/>
                </a:solidFill>
                <a:sym typeface="Symbol" pitchFamily="18" charset="2"/>
              </a:rPr>
              <a:t>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baseline="30000" dirty="0">
                <a:solidFill>
                  <a:srgbClr val="FFFF00"/>
                </a:solidFill>
                <a:sym typeface="Symbol" pitchFamily="18" charset="2"/>
              </a:rPr>
              <a:t>y1</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2</a:t>
            </a:r>
            <a:r>
              <a:rPr lang="en-US" sz="2400" b="1" baseline="30000" dirty="0">
                <a:solidFill>
                  <a:srgbClr val="FFFF00"/>
                </a:solidFill>
                <a:sym typeface="Symbol" pitchFamily="18" charset="2"/>
              </a:rPr>
              <a:t>y2 </a:t>
            </a:r>
            <a:r>
              <a:rPr lang="en-US" sz="2400" b="1" dirty="0">
                <a:solidFill>
                  <a:srgbClr val="FFFF00"/>
                </a:solidFill>
                <a:sym typeface="Symbol" pitchFamily="18" charset="2"/>
              </a:rPr>
              <a:t>…(1 -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2 </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k-1</a:t>
            </a:r>
            <a:r>
              <a:rPr lang="en-US" sz="2400" b="1" dirty="0">
                <a:solidFill>
                  <a:srgbClr val="FFFF00"/>
                </a:solidFill>
                <a:latin typeface="Symbol" pitchFamily="18" charset="2"/>
                <a:sym typeface="Symbol" pitchFamily="18" charset="2"/>
              </a:rPr>
              <a:t> </a:t>
            </a:r>
            <a:r>
              <a:rPr lang="en-US" sz="2400" b="1" dirty="0">
                <a:solidFill>
                  <a:srgbClr val="FFFF00"/>
                </a:solidFill>
                <a:sym typeface="Symbol" pitchFamily="18" charset="2"/>
              </a:rPr>
              <a:t>)</a:t>
            </a:r>
            <a:r>
              <a:rPr lang="en-US" sz="2400" b="1" baseline="30000" dirty="0">
                <a:solidFill>
                  <a:srgbClr val="FFFF00"/>
                </a:solidFill>
                <a:sym typeface="Symbol" pitchFamily="18" charset="2"/>
              </a:rPr>
              <a:t> </a:t>
            </a:r>
            <a:r>
              <a:rPr lang="en-US" sz="2400" b="1" baseline="30000" dirty="0" err="1">
                <a:solidFill>
                  <a:srgbClr val="FFFF00"/>
                </a:solidFill>
                <a:sym typeface="Symbol" pitchFamily="18" charset="2"/>
              </a:rPr>
              <a:t>yk</a:t>
            </a:r>
            <a:endParaRPr lang="en-US" sz="2400" dirty="0"/>
          </a:p>
          <a:p>
            <a:r>
              <a:rPr lang="en-US" sz="2400" dirty="0"/>
              <a:t>generalization of the binomial</a:t>
            </a:r>
          </a:p>
          <a:p>
            <a:r>
              <a:rPr lang="en-US" sz="2400" dirty="0"/>
              <a:t>For </a:t>
            </a:r>
            <a:r>
              <a:rPr lang="en-US" sz="2400" i="1" dirty="0"/>
              <a:t>n </a:t>
            </a:r>
            <a:r>
              <a:rPr lang="en-US" sz="2400" dirty="0"/>
              <a:t>independent trials each of which leads to a success for exactly one of </a:t>
            </a:r>
            <a:r>
              <a:rPr lang="en-US" sz="2400" i="1" dirty="0"/>
              <a:t>k</a:t>
            </a:r>
            <a:r>
              <a:rPr lang="en-US" sz="2400" dirty="0"/>
              <a:t> categories </a:t>
            </a:r>
          </a:p>
          <a:p>
            <a:r>
              <a:rPr lang="en-US" sz="2400" dirty="0"/>
              <a:t>Each category has a given fixed success probability</a:t>
            </a:r>
          </a:p>
        </p:txBody>
      </p:sp>
      <p:sp>
        <p:nvSpPr>
          <p:cNvPr id="5" name="TextBox 4"/>
          <p:cNvSpPr txBox="1"/>
          <p:nvPr/>
        </p:nvSpPr>
        <p:spPr>
          <a:xfrm>
            <a:off x="304800" y="4538008"/>
            <a:ext cx="4114800" cy="1938992"/>
          </a:xfrm>
          <a:prstGeom prst="rect">
            <a:avLst/>
          </a:prstGeom>
          <a:noFill/>
        </p:spPr>
        <p:txBody>
          <a:bodyPr wrap="square" rtlCol="0">
            <a:spAutoFit/>
          </a:bodyPr>
          <a:lstStyle/>
          <a:p>
            <a:r>
              <a:rPr lang="it-IT" dirty="0"/>
              <a:t>Ex: </a:t>
            </a:r>
            <a:r>
              <a:rPr lang="en-US" dirty="0"/>
              <a:t>In a three-way election:</a:t>
            </a:r>
          </a:p>
          <a:p>
            <a:r>
              <a:rPr lang="en-US" dirty="0"/>
              <a:t>candidate A: 20% of the votes</a:t>
            </a:r>
          </a:p>
          <a:p>
            <a:r>
              <a:rPr lang="en-US" dirty="0"/>
              <a:t>candidate B: 30% of the votes</a:t>
            </a:r>
          </a:p>
          <a:p>
            <a:r>
              <a:rPr lang="en-US" dirty="0"/>
              <a:t>candidate C: 50% of the votes</a:t>
            </a:r>
          </a:p>
          <a:p>
            <a:endParaRPr lang="it-IT" dirty="0"/>
          </a:p>
        </p:txBody>
      </p:sp>
      <p:sp>
        <p:nvSpPr>
          <p:cNvPr id="7" name="TextBox 6"/>
          <p:cNvSpPr txBox="1"/>
          <p:nvPr/>
        </p:nvSpPr>
        <p:spPr>
          <a:xfrm>
            <a:off x="4495800" y="4419600"/>
            <a:ext cx="4267200" cy="2677656"/>
          </a:xfrm>
          <a:prstGeom prst="rect">
            <a:avLst/>
          </a:prstGeom>
          <a:noFill/>
        </p:spPr>
        <p:txBody>
          <a:bodyPr wrap="square" rtlCol="0">
            <a:spAutoFit/>
          </a:bodyPr>
          <a:lstStyle/>
          <a:p>
            <a:pPr algn="just"/>
            <a:r>
              <a:rPr lang="en-US" dirty="0"/>
              <a:t>If six voters are selected randomly, what is the </a:t>
            </a:r>
            <a:r>
              <a:rPr lang="en-US" dirty="0" err="1"/>
              <a:t>prob</a:t>
            </a:r>
            <a:r>
              <a:rPr lang="en-US" dirty="0"/>
              <a:t> that there will be one supporter for candidate A, three for candidate B and two for candidate C in the sample?</a:t>
            </a:r>
            <a:endParaRPr lang="it-IT" dirty="0"/>
          </a:p>
          <a:p>
            <a:endParaRPr lang="it-IT" dirty="0"/>
          </a:p>
        </p:txBody>
      </p:sp>
    </p:spTree>
    <p:extLst>
      <p:ext uri="{BB962C8B-B14F-4D97-AF65-F5344CB8AC3E}">
        <p14:creationId xmlns:p14="http://schemas.microsoft.com/office/powerpoint/2010/main" val="112052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it-IT"/>
              <a:t>Multinomial Model</a:t>
            </a:r>
            <a:endParaRPr lang="it-IT" dirty="0"/>
          </a:p>
        </p:txBody>
      </p:sp>
      <p:sp>
        <p:nvSpPr>
          <p:cNvPr id="5" name="Text Box 9"/>
          <p:cNvSpPr txBox="1">
            <a:spLocks noGrp="1" noChangeArrowheads="1"/>
          </p:cNvSpPr>
          <p:nvPr>
            <p:ph type="body" sz="half" idx="1"/>
          </p:nvPr>
        </p:nvSpPr>
        <p:spPr bwMode="auto">
          <a:xfrm>
            <a:off x="685800" y="1600200"/>
            <a:ext cx="7848600" cy="3860160"/>
          </a:xfrm>
          <a:prstGeom prst="rect">
            <a:avLst/>
          </a:prstGeom>
          <a:noFill/>
          <a:ln w="12700">
            <a:noFill/>
            <a:miter lim="800000"/>
            <a:headEnd type="none" w="sm" len="sm"/>
            <a:tailEnd type="none" w="sm" len="sm"/>
          </a:ln>
        </p:spPr>
        <p:txBody>
          <a:bodyPr wrap="square">
            <a:spAutoFit/>
          </a:bodyPr>
          <a:lstStyle/>
          <a:p>
            <a:pPr marL="0" indent="0" algn="ctr" eaLnBrk="0" hangingPunct="0">
              <a:buNone/>
            </a:pPr>
            <a:r>
              <a:rPr lang="en-US" sz="2400" b="1" dirty="0">
                <a:solidFill>
                  <a:srgbClr val="FFFF00"/>
                </a:solidFill>
              </a:rPr>
              <a:t>p(</a:t>
            </a:r>
            <a:r>
              <a:rPr lang="en-US" sz="2400" b="1" dirty="0" err="1">
                <a:solidFill>
                  <a:srgbClr val="FFFF00"/>
                </a:solidFill>
              </a:rPr>
              <a:t>Y|</a:t>
            </a:r>
            <a:r>
              <a:rPr lang="en-US" sz="2400" b="1" dirty="0" err="1">
                <a:solidFill>
                  <a:srgbClr val="FFFF00"/>
                </a:solidFill>
                <a:latin typeface="Symbol" pitchFamily="18" charset="2"/>
              </a:rPr>
              <a:t>q</a:t>
            </a:r>
            <a:r>
              <a:rPr lang="en-US" sz="2400" b="1" dirty="0">
                <a:solidFill>
                  <a:srgbClr val="FFFF00"/>
                </a:solidFill>
              </a:rPr>
              <a:t>) ~ Multi(3, </a:t>
            </a:r>
            <a:r>
              <a:rPr lang="en-US" sz="2400" b="1" dirty="0">
                <a:solidFill>
                  <a:srgbClr val="FFFF00"/>
                </a:solidFill>
                <a:latin typeface="Symbol" pitchFamily="18" charset="2"/>
              </a:rPr>
              <a:t>q=(0.2,0.3,0.5)</a:t>
            </a:r>
            <a:r>
              <a:rPr lang="en-US" sz="2400" b="1" dirty="0">
                <a:solidFill>
                  <a:srgbClr val="FFFF00"/>
                </a:solidFill>
              </a:rPr>
              <a:t>)</a:t>
            </a:r>
          </a:p>
          <a:p>
            <a:pPr marL="0" indent="0" algn="ctr" eaLnBrk="0" hangingPunct="0">
              <a:buNone/>
            </a:pPr>
            <a:endParaRPr lang="en-US" sz="2400" b="1" dirty="0">
              <a:solidFill>
                <a:srgbClr val="FFFF00"/>
              </a:solidFill>
            </a:endParaRPr>
          </a:p>
          <a:p>
            <a:pPr marL="0" indent="0" algn="ctr">
              <a:buNone/>
            </a:pPr>
            <a:r>
              <a:rPr lang="en-US" sz="2400" b="1" dirty="0">
                <a:solidFill>
                  <a:srgbClr val="FFFF00"/>
                </a:solidFill>
              </a:rPr>
              <a:t>p(Y=(1,3,2)|</a:t>
            </a:r>
            <a:r>
              <a:rPr lang="en-US" sz="2400" b="1" dirty="0">
                <a:solidFill>
                  <a:srgbClr val="FFFF00"/>
                </a:solidFill>
                <a:latin typeface="Symbol" pitchFamily="18" charset="2"/>
              </a:rPr>
              <a:t>q</a:t>
            </a:r>
            <a:r>
              <a:rPr lang="en-US" sz="2400" b="1" dirty="0">
                <a:solidFill>
                  <a:srgbClr val="FFFF00"/>
                </a:solidFill>
              </a:rPr>
              <a:t>)</a:t>
            </a:r>
            <a:r>
              <a:rPr lang="en-US" sz="2400" b="1" dirty="0">
                <a:solidFill>
                  <a:srgbClr val="FFFF00"/>
                </a:solidFill>
                <a:sym typeface="Symbol" pitchFamily="18" charset="2"/>
              </a:rPr>
              <a:t></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baseline="30000" dirty="0">
                <a:solidFill>
                  <a:srgbClr val="FFFF00"/>
                </a:solidFill>
                <a:sym typeface="Symbol" pitchFamily="18" charset="2"/>
              </a:rPr>
              <a:t>1</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2</a:t>
            </a:r>
            <a:r>
              <a:rPr lang="en-US" sz="2400" b="1" baseline="30000" dirty="0">
                <a:solidFill>
                  <a:srgbClr val="FFFF00"/>
                </a:solidFill>
                <a:sym typeface="Symbol" pitchFamily="18" charset="2"/>
              </a:rPr>
              <a:t>3 </a:t>
            </a:r>
            <a:r>
              <a:rPr lang="en-US" sz="2400" b="1" dirty="0">
                <a:solidFill>
                  <a:srgbClr val="FFFF00"/>
                </a:solidFill>
                <a:sym typeface="Symbol" pitchFamily="18" charset="2"/>
              </a:rPr>
              <a:t>(1 -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2</a:t>
            </a:r>
            <a:r>
              <a:rPr lang="en-US" sz="2400" b="1" dirty="0">
                <a:solidFill>
                  <a:srgbClr val="FFFF00"/>
                </a:solidFill>
                <a:sym typeface="Symbol" pitchFamily="18" charset="2"/>
              </a:rPr>
              <a:t>)</a:t>
            </a:r>
            <a:r>
              <a:rPr lang="en-US" sz="2400" b="1" baseline="30000" dirty="0">
                <a:solidFill>
                  <a:srgbClr val="FFFF00"/>
                </a:solidFill>
                <a:sym typeface="Symbol" pitchFamily="18" charset="2"/>
              </a:rPr>
              <a:t>2</a:t>
            </a:r>
          </a:p>
          <a:p>
            <a:pPr marL="0" indent="0" algn="ctr">
              <a:buNone/>
            </a:pPr>
            <a:endParaRPr lang="en-US" sz="2400" b="1" baseline="30000" dirty="0">
              <a:solidFill>
                <a:srgbClr val="FFFF00"/>
              </a:solidFill>
              <a:sym typeface="Symbol" pitchFamily="18" charset="2"/>
            </a:endParaRPr>
          </a:p>
          <a:p>
            <a:pPr marL="0" indent="0" algn="ctr">
              <a:buNone/>
            </a:pPr>
            <a:r>
              <a:rPr lang="en-US" sz="2400" b="1" dirty="0">
                <a:sym typeface="Symbol" pitchFamily="18" charset="2"/>
              </a:rPr>
              <a:t>this is the likelihood of the multinomial model</a:t>
            </a:r>
          </a:p>
          <a:p>
            <a:pPr marL="0" indent="0" algn="ctr">
              <a:buNone/>
            </a:pPr>
            <a:r>
              <a:rPr lang="en-US" sz="2400" b="1" dirty="0">
                <a:sym typeface="Symbol" pitchFamily="18" charset="2"/>
              </a:rPr>
              <a:t>To evaluate the LHD we can use the R command:</a:t>
            </a:r>
          </a:p>
          <a:p>
            <a:pPr marL="0" indent="0" algn="ctr">
              <a:buNone/>
            </a:pPr>
            <a:endParaRPr lang="en-US" sz="2400" b="1" baseline="30000" dirty="0">
              <a:sym typeface="Symbol" pitchFamily="18" charset="2"/>
            </a:endParaRPr>
          </a:p>
          <a:p>
            <a:pPr marL="0" indent="0" algn="ctr">
              <a:buNone/>
            </a:pPr>
            <a:endParaRPr lang="en-US" sz="2400" b="1" baseline="30000" dirty="0">
              <a:sym typeface="Symbol" pitchFamily="18" charset="2"/>
            </a:endParaRPr>
          </a:p>
          <a:p>
            <a:pPr marL="0" indent="0" algn="ctr">
              <a:buNone/>
            </a:pPr>
            <a:r>
              <a:rPr lang="en-US" sz="3600" b="1" baseline="30000" dirty="0" err="1">
                <a:sym typeface="Symbol" pitchFamily="18" charset="2"/>
              </a:rPr>
              <a:t>dmultinom</a:t>
            </a:r>
            <a:r>
              <a:rPr lang="en-US" sz="3600" b="1" baseline="30000" dirty="0">
                <a:sym typeface="Symbol" pitchFamily="18" charset="2"/>
              </a:rPr>
              <a:t>(x=c(1,2,3),prob=c(0.2,0.3,0.5)) = 0.135</a:t>
            </a:r>
          </a:p>
          <a:p>
            <a:pPr marL="0" indent="0" algn="ctr" eaLnBrk="0" hangingPunct="0">
              <a:buNone/>
            </a:pPr>
            <a:endParaRPr lang="en-US" sz="2400" b="1" baseline="30000" dirty="0">
              <a:solidFill>
                <a:srgbClr val="FFFF00"/>
              </a:solidFill>
              <a:sym typeface="Symbol" pitchFamily="18" charset="2"/>
            </a:endParaRPr>
          </a:p>
        </p:txBody>
      </p:sp>
      <p:sp>
        <p:nvSpPr>
          <p:cNvPr id="6" name="Right Arrow 5"/>
          <p:cNvSpPr/>
          <p:nvPr/>
        </p:nvSpPr>
        <p:spPr bwMode="auto">
          <a:xfrm>
            <a:off x="609600" y="1981200"/>
            <a:ext cx="14478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4242657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0" y="152400"/>
            <a:ext cx="8991600" cy="3429000"/>
          </a:xfrm>
        </p:spPr>
        <p:txBody>
          <a:bodyPr/>
          <a:lstStyle/>
          <a:p>
            <a:pPr marL="0" indent="0" algn="ctr">
              <a:buNone/>
            </a:pPr>
            <a:r>
              <a:rPr lang="en-US" sz="2400" b="1" u="sng" dirty="0"/>
              <a:t>DIRICHLET DISTRIBUTION</a:t>
            </a:r>
          </a:p>
          <a:p>
            <a:pPr marL="0" indent="0" algn="ctr">
              <a:buNone/>
            </a:pPr>
            <a:endParaRPr lang="en-US" sz="2400" b="1" u="sng" dirty="0"/>
          </a:p>
          <a:p>
            <a:pPr marL="0" indent="0" algn="ctr">
              <a:buNone/>
            </a:pPr>
            <a:r>
              <a:rPr lang="en-US" sz="2400" b="1" dirty="0">
                <a:solidFill>
                  <a:srgbClr val="FFFF00"/>
                </a:solidFill>
              </a:rPr>
              <a:t>p(</a:t>
            </a:r>
            <a:r>
              <a:rPr lang="en-US" sz="2400" b="1" dirty="0">
                <a:solidFill>
                  <a:srgbClr val="FFFF00"/>
                </a:solidFill>
                <a:latin typeface="Symbol" pitchFamily="18" charset="2"/>
              </a:rPr>
              <a:t>q=(q </a:t>
            </a:r>
            <a:r>
              <a:rPr lang="en-US" sz="2400" b="1" baseline="-25000" dirty="0">
                <a:solidFill>
                  <a:srgbClr val="FFFF00"/>
                </a:solidFill>
              </a:rPr>
              <a:t>1</a:t>
            </a:r>
            <a:r>
              <a:rPr lang="en-US" sz="2400" b="1" dirty="0">
                <a:solidFill>
                  <a:srgbClr val="FFFF00"/>
                </a:solidFill>
              </a:rPr>
              <a:t>,</a:t>
            </a:r>
            <a:r>
              <a:rPr lang="en-US" sz="2400" b="1" dirty="0">
                <a:solidFill>
                  <a:srgbClr val="FFFF00"/>
                </a:solidFill>
                <a:latin typeface="Symbol" pitchFamily="18" charset="2"/>
              </a:rPr>
              <a:t> q </a:t>
            </a:r>
            <a:r>
              <a:rPr lang="en-US" sz="2400" b="1" baseline="-25000" dirty="0">
                <a:solidFill>
                  <a:srgbClr val="FFFF00"/>
                </a:solidFill>
              </a:rPr>
              <a:t>2</a:t>
            </a:r>
            <a:r>
              <a:rPr lang="en-US" sz="2400" b="1" dirty="0">
                <a:solidFill>
                  <a:srgbClr val="FFFF00"/>
                </a:solidFill>
              </a:rPr>
              <a:t>,…,</a:t>
            </a:r>
            <a:r>
              <a:rPr lang="en-US" sz="2400" b="1" dirty="0">
                <a:solidFill>
                  <a:srgbClr val="FFFF00"/>
                </a:solidFill>
                <a:latin typeface="Symbol" pitchFamily="18" charset="2"/>
              </a:rPr>
              <a:t> q </a:t>
            </a:r>
            <a:r>
              <a:rPr lang="en-US" sz="2400" b="1" baseline="-25000" dirty="0">
                <a:solidFill>
                  <a:srgbClr val="FFFF00"/>
                </a:solidFill>
              </a:rPr>
              <a:t>k</a:t>
            </a:r>
            <a:r>
              <a:rPr lang="en-US" sz="2400" b="1" dirty="0">
                <a:solidFill>
                  <a:srgbClr val="FFFF00"/>
                </a:solidFill>
                <a:latin typeface="Symbol" pitchFamily="18" charset="2"/>
              </a:rPr>
              <a:t>)</a:t>
            </a:r>
            <a:r>
              <a:rPr lang="en-US" sz="2400" b="1" dirty="0">
                <a:solidFill>
                  <a:srgbClr val="FFFF00"/>
                </a:solidFill>
              </a:rPr>
              <a:t>) ~ </a:t>
            </a:r>
            <a:r>
              <a:rPr lang="en-US" sz="2400" b="1" dirty="0" err="1">
                <a:solidFill>
                  <a:srgbClr val="FFFF00"/>
                </a:solidFill>
              </a:rPr>
              <a:t>Dir</a:t>
            </a:r>
            <a:r>
              <a:rPr lang="en-US" sz="2400" b="1" dirty="0">
                <a:solidFill>
                  <a:srgbClr val="FFFF00"/>
                </a:solidFill>
              </a:rPr>
              <a:t>(α</a:t>
            </a:r>
            <a:r>
              <a:rPr lang="en-US" sz="2400" b="1" dirty="0">
                <a:solidFill>
                  <a:srgbClr val="FFFF00"/>
                </a:solidFill>
                <a:latin typeface="Symbol" pitchFamily="18" charset="2"/>
              </a:rPr>
              <a:t>=(a</a:t>
            </a:r>
            <a:r>
              <a:rPr lang="en-US" sz="2400" b="1" baseline="-25000" dirty="0">
                <a:solidFill>
                  <a:srgbClr val="FFFF00"/>
                </a:solidFill>
                <a:latin typeface="Symbol" pitchFamily="18" charset="2"/>
              </a:rPr>
              <a:t>1</a:t>
            </a:r>
            <a:r>
              <a:rPr lang="en-US" sz="2400" b="1" dirty="0">
                <a:solidFill>
                  <a:srgbClr val="FFFF00"/>
                </a:solidFill>
                <a:latin typeface="Symbol" pitchFamily="18" charset="2"/>
              </a:rPr>
              <a:t>,a</a:t>
            </a:r>
            <a:r>
              <a:rPr lang="en-US" sz="2400" b="1" baseline="-25000" dirty="0">
                <a:solidFill>
                  <a:srgbClr val="FFFF00"/>
                </a:solidFill>
                <a:latin typeface="Symbol" pitchFamily="18" charset="2"/>
              </a:rPr>
              <a:t>2</a:t>
            </a:r>
            <a:r>
              <a:rPr lang="en-US" sz="2400" b="1" dirty="0">
                <a:solidFill>
                  <a:srgbClr val="FFFF00"/>
                </a:solidFill>
                <a:latin typeface="Symbol" pitchFamily="18" charset="2"/>
              </a:rPr>
              <a:t>,...,</a:t>
            </a:r>
            <a:r>
              <a:rPr lang="en-US" sz="2400" b="1" dirty="0" err="1">
                <a:solidFill>
                  <a:srgbClr val="FFFF00"/>
                </a:solidFill>
                <a:latin typeface="Symbol" pitchFamily="18" charset="2"/>
              </a:rPr>
              <a:t>a</a:t>
            </a:r>
            <a:r>
              <a:rPr lang="en-US" sz="2400" b="1" baseline="-25000" dirty="0" err="1">
                <a:solidFill>
                  <a:srgbClr val="FFFF00"/>
                </a:solidFill>
                <a:latin typeface="+mj-lt"/>
              </a:rPr>
              <a:t>k</a:t>
            </a:r>
            <a:r>
              <a:rPr lang="en-US" sz="2400" b="1" dirty="0">
                <a:solidFill>
                  <a:srgbClr val="FFFF00"/>
                </a:solidFill>
                <a:latin typeface="Symbol" pitchFamily="18" charset="2"/>
              </a:rPr>
              <a:t>)</a:t>
            </a:r>
            <a:r>
              <a:rPr lang="en-US" sz="2400" b="1" dirty="0">
                <a:solidFill>
                  <a:srgbClr val="FFFF00"/>
                </a:solidFill>
              </a:rPr>
              <a:t>)</a:t>
            </a:r>
          </a:p>
          <a:p>
            <a:pPr marL="0" indent="0" algn="ctr">
              <a:buNone/>
            </a:pPr>
            <a:r>
              <a:rPr lang="en-US" sz="2400" b="1" dirty="0">
                <a:solidFill>
                  <a:srgbClr val="FFFF00"/>
                </a:solidFill>
                <a:sym typeface="Symbol" pitchFamily="18" charset="2"/>
              </a:rPr>
              <a:t>                                                   </a:t>
            </a:r>
            <a:r>
              <a:rPr lang="en-US" sz="2400" b="1" dirty="0">
                <a:solidFill>
                  <a:srgbClr val="FFFF00"/>
                </a:solidFill>
              </a:rPr>
              <a:t>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baseline="30000" dirty="0">
                <a:solidFill>
                  <a:srgbClr val="FFFF00"/>
                </a:solidFill>
                <a:latin typeface="Symbol" pitchFamily="18" charset="2"/>
              </a:rPr>
              <a:t>a1-1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2</a:t>
            </a:r>
            <a:r>
              <a:rPr lang="en-US" sz="2400" b="1" baseline="30000" dirty="0">
                <a:solidFill>
                  <a:srgbClr val="FFFF00"/>
                </a:solidFill>
                <a:latin typeface="Symbol" pitchFamily="18" charset="2"/>
              </a:rPr>
              <a:t>a2-1</a:t>
            </a:r>
            <a:r>
              <a:rPr lang="en-US" sz="2400" b="1" dirty="0">
                <a:solidFill>
                  <a:srgbClr val="FFFF00"/>
                </a:solidFill>
                <a:latin typeface="Symbol" pitchFamily="18" charset="2"/>
                <a:sym typeface="Symbol" pitchFamily="18" charset="2"/>
              </a:rPr>
              <a:t>...</a:t>
            </a:r>
            <a:r>
              <a:rPr lang="en-US" sz="2400" b="1" dirty="0">
                <a:solidFill>
                  <a:srgbClr val="FFFF00"/>
                </a:solidFill>
                <a:sym typeface="Symbol" pitchFamily="18" charset="2"/>
              </a:rPr>
              <a:t>(1 - </a:t>
            </a:r>
            <a:r>
              <a:rPr lang="en-US" sz="2400" b="1" dirty="0">
                <a:solidFill>
                  <a:srgbClr val="FFFF00"/>
                </a:solidFill>
                <a:latin typeface="Symbol" pitchFamily="18" charset="2"/>
                <a:sym typeface="Symbol" pitchFamily="18" charset="2"/>
              </a:rPr>
              <a:t>q</a:t>
            </a:r>
            <a:r>
              <a:rPr lang="en-US" sz="2400" b="1" baseline="-25000" dirty="0">
                <a:solidFill>
                  <a:srgbClr val="FFFF00"/>
                </a:solidFill>
                <a:latin typeface="Symbol" pitchFamily="18" charset="2"/>
                <a:sym typeface="Symbol" pitchFamily="18" charset="2"/>
              </a:rPr>
              <a:t>1</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2 </a:t>
            </a:r>
            <a:r>
              <a:rPr lang="en-US" sz="2400" b="1" dirty="0">
                <a:solidFill>
                  <a:srgbClr val="FFFF00"/>
                </a:solidFill>
                <a:latin typeface="Symbol" pitchFamily="18" charset="2"/>
                <a:sym typeface="Symbol" pitchFamily="18" charset="2"/>
              </a:rPr>
              <a:t>- ...q</a:t>
            </a:r>
            <a:r>
              <a:rPr lang="en-US" sz="2400" b="1" baseline="-25000" dirty="0">
                <a:solidFill>
                  <a:srgbClr val="FFFF00"/>
                </a:solidFill>
                <a:latin typeface="Symbol" pitchFamily="18" charset="2"/>
                <a:sym typeface="Symbol" pitchFamily="18" charset="2"/>
              </a:rPr>
              <a:t>k-1</a:t>
            </a:r>
            <a:r>
              <a:rPr lang="en-US" sz="2400" b="1" dirty="0">
                <a:solidFill>
                  <a:srgbClr val="FFFF00"/>
                </a:solidFill>
                <a:latin typeface="Symbol" pitchFamily="18" charset="2"/>
                <a:sym typeface="Symbol" pitchFamily="18" charset="2"/>
              </a:rPr>
              <a:t> </a:t>
            </a:r>
            <a:r>
              <a:rPr lang="en-US" sz="2400" b="1" dirty="0">
                <a:solidFill>
                  <a:srgbClr val="FFFF00"/>
                </a:solidFill>
                <a:sym typeface="Symbol" pitchFamily="18" charset="2"/>
              </a:rPr>
              <a:t>)</a:t>
            </a:r>
            <a:r>
              <a:rPr lang="en-US" sz="2400" b="1" baseline="30000" dirty="0">
                <a:solidFill>
                  <a:srgbClr val="FFFF00"/>
                </a:solidFill>
                <a:latin typeface="Symbol" pitchFamily="18" charset="2"/>
              </a:rPr>
              <a:t>ak-1</a:t>
            </a:r>
            <a:endParaRPr lang="en-US" sz="2400" dirty="0"/>
          </a:p>
          <a:p>
            <a:endParaRPr lang="en-US" sz="2400" dirty="0"/>
          </a:p>
          <a:p>
            <a:r>
              <a:rPr lang="en-US" sz="2400" dirty="0"/>
              <a:t>multidimensional continuous density in [0,1]</a:t>
            </a:r>
            <a:r>
              <a:rPr lang="en-US" sz="2400" baseline="30000" dirty="0"/>
              <a:t>k</a:t>
            </a:r>
          </a:p>
          <a:p>
            <a:r>
              <a:rPr lang="en-US" sz="2400" dirty="0"/>
              <a:t>generalization of the Beta</a:t>
            </a:r>
          </a:p>
          <a:p>
            <a:r>
              <a:rPr lang="en-US" sz="2400" dirty="0"/>
              <a:t>prior for probability parameters of the multinomial</a:t>
            </a:r>
          </a:p>
          <a:p>
            <a:endParaRPr lang="en-US" sz="2400" dirty="0"/>
          </a:p>
          <a:p>
            <a:pPr marL="0" indent="0">
              <a:buNone/>
            </a:pPr>
            <a:r>
              <a:rPr lang="it-IT" sz="2400" dirty="0">
                <a:solidFill>
                  <a:schemeClr val="accent2">
                    <a:lumMod val="40000"/>
                    <a:lumOff val="60000"/>
                  </a:schemeClr>
                </a:solidFill>
              </a:rPr>
              <a:t>Ex: </a:t>
            </a:r>
            <a:r>
              <a:rPr lang="en-US" sz="2400" dirty="0">
                <a:solidFill>
                  <a:schemeClr val="accent2">
                    <a:lumMod val="40000"/>
                    <a:lumOff val="60000"/>
                  </a:schemeClr>
                </a:solidFill>
              </a:rPr>
              <a:t>In the three-way election, instead of a fixed </a:t>
            </a:r>
          </a:p>
          <a:p>
            <a:pPr>
              <a:buFont typeface="Symbol" charset="0"/>
              <a:buChar char="q"/>
            </a:pPr>
            <a:r>
              <a:rPr lang="en-US" sz="2400" dirty="0">
                <a:solidFill>
                  <a:schemeClr val="accent2">
                    <a:lumMod val="40000"/>
                    <a:lumOff val="60000"/>
                  </a:schemeClr>
                </a:solidFill>
              </a:rPr>
              <a:t>= (20%, 30% ,50%)</a:t>
            </a:r>
          </a:p>
          <a:p>
            <a:pPr marL="0" indent="0">
              <a:buNone/>
            </a:pPr>
            <a:endParaRPr lang="en-US" sz="2400" dirty="0">
              <a:solidFill>
                <a:schemeClr val="accent2">
                  <a:lumMod val="40000"/>
                  <a:lumOff val="60000"/>
                </a:schemeClr>
              </a:solidFill>
              <a:latin typeface="Symbol" pitchFamily="18" charset="2"/>
            </a:endParaRPr>
          </a:p>
          <a:p>
            <a:pPr marL="0" indent="0">
              <a:buNone/>
            </a:pPr>
            <a:r>
              <a:rPr lang="en-US" sz="2400" dirty="0">
                <a:solidFill>
                  <a:schemeClr val="accent2">
                    <a:lumMod val="40000"/>
                    <a:lumOff val="60000"/>
                  </a:schemeClr>
                </a:solidFill>
                <a:latin typeface="Symbol" pitchFamily="18" charset="2"/>
              </a:rPr>
              <a:t>q </a:t>
            </a:r>
            <a:r>
              <a:rPr lang="en-US" sz="2400" dirty="0">
                <a:solidFill>
                  <a:schemeClr val="accent2">
                    <a:lumMod val="40000"/>
                    <a:lumOff val="60000"/>
                  </a:schemeClr>
                </a:solidFill>
                <a:latin typeface="+mj-lt"/>
              </a:rPr>
              <a:t>can be random, following the </a:t>
            </a:r>
            <a:r>
              <a:rPr lang="en-US" sz="2400" dirty="0" err="1">
                <a:solidFill>
                  <a:schemeClr val="accent2">
                    <a:lumMod val="40000"/>
                    <a:lumOff val="60000"/>
                  </a:schemeClr>
                </a:solidFill>
                <a:latin typeface="+mj-lt"/>
              </a:rPr>
              <a:t>Dirichlet</a:t>
            </a:r>
            <a:r>
              <a:rPr lang="en-US" sz="2400" dirty="0">
                <a:solidFill>
                  <a:schemeClr val="accent2">
                    <a:lumMod val="40000"/>
                    <a:lumOff val="60000"/>
                  </a:schemeClr>
                </a:solidFill>
                <a:latin typeface="+mj-lt"/>
              </a:rPr>
              <a:t> distribution with k = 3</a:t>
            </a:r>
            <a:endParaRPr lang="en-US" sz="2400" dirty="0">
              <a:solidFill>
                <a:schemeClr val="accent2">
                  <a:lumMod val="40000"/>
                  <a:lumOff val="60000"/>
                </a:schemeClr>
              </a:solidFill>
            </a:endParaRPr>
          </a:p>
          <a:p>
            <a:endParaRPr lang="en-US" sz="2400" dirty="0">
              <a:solidFill>
                <a:schemeClr val="accent2">
                  <a:lumMod val="40000"/>
                  <a:lumOff val="60000"/>
                </a:schemeClr>
              </a:solidFill>
            </a:endParaRPr>
          </a:p>
        </p:txBody>
      </p:sp>
    </p:spTree>
    <p:extLst>
      <p:ext uri="{BB962C8B-B14F-4D97-AF65-F5344CB8AC3E}">
        <p14:creationId xmlns:p14="http://schemas.microsoft.com/office/powerpoint/2010/main" val="3080819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40" y="304800"/>
            <a:ext cx="8183760" cy="1143000"/>
          </a:xfrm>
        </p:spPr>
        <p:txBody>
          <a:bodyPr/>
          <a:lstStyle/>
          <a:p>
            <a:r>
              <a:rPr lang="it-IT"/>
              <a:t>Examples of Dirichlet distributions</a:t>
            </a:r>
            <a:endParaRPr lang="it-IT" dirty="0"/>
          </a:p>
        </p:txBody>
      </p:sp>
      <p:sp>
        <p:nvSpPr>
          <p:cNvPr id="3" name="Text Placeholder 2"/>
          <p:cNvSpPr>
            <a:spLocks noGrp="1"/>
          </p:cNvSpPr>
          <p:nvPr>
            <p:ph type="body" sz="half" idx="1"/>
          </p:nvPr>
        </p:nvSpPr>
        <p:spPr>
          <a:xfrm>
            <a:off x="5097658" y="1676400"/>
            <a:ext cx="4122541" cy="4724400"/>
          </a:xfrm>
        </p:spPr>
        <p:txBody>
          <a:bodyPr/>
          <a:lstStyle/>
          <a:p>
            <a:pPr algn="just"/>
            <a:r>
              <a:rPr lang="it-IT" sz="2800"/>
              <a:t>For the constraint </a:t>
            </a:r>
            <a:r>
              <a:rPr lang="en-US" sz="2800" b="1">
                <a:solidFill>
                  <a:srgbClr val="FFFF00"/>
                </a:solidFill>
                <a:latin typeface="Symbol" pitchFamily="18" charset="2"/>
                <a:sym typeface="Symbol" pitchFamily="18" charset="2"/>
              </a:rPr>
              <a:t>q</a:t>
            </a:r>
            <a:r>
              <a:rPr lang="en-US" sz="2800" b="1" baseline="-25000">
                <a:solidFill>
                  <a:srgbClr val="FFFF00"/>
                </a:solidFill>
                <a:latin typeface="+mj-lt"/>
                <a:sym typeface="Symbol" pitchFamily="18" charset="2"/>
              </a:rPr>
              <a:t>k</a:t>
            </a:r>
            <a:r>
              <a:rPr lang="en-US" sz="2800" b="1">
                <a:solidFill>
                  <a:srgbClr val="FFFF00"/>
                </a:solidFill>
                <a:latin typeface="Symbol" pitchFamily="18" charset="2"/>
                <a:sym typeface="Symbol" pitchFamily="18" charset="2"/>
              </a:rPr>
              <a:t>=1-q</a:t>
            </a:r>
            <a:r>
              <a:rPr lang="en-US" sz="2800" b="1" baseline="-25000">
                <a:solidFill>
                  <a:srgbClr val="FFFF00"/>
                </a:solidFill>
                <a:latin typeface="Symbol" pitchFamily="18" charset="2"/>
                <a:sym typeface="Symbol" pitchFamily="18" charset="2"/>
              </a:rPr>
              <a:t>1</a:t>
            </a:r>
            <a:r>
              <a:rPr lang="en-US" sz="2800" b="1">
                <a:solidFill>
                  <a:srgbClr val="FFFF00"/>
                </a:solidFill>
                <a:latin typeface="Symbol" pitchFamily="18" charset="2"/>
                <a:sym typeface="Symbol" pitchFamily="18" charset="2"/>
              </a:rPr>
              <a:t>-...-q</a:t>
            </a:r>
            <a:r>
              <a:rPr lang="en-US" sz="2800" b="1" baseline="-25000">
                <a:solidFill>
                  <a:srgbClr val="FFFF00"/>
                </a:solidFill>
                <a:latin typeface="+mj-lt"/>
                <a:sym typeface="Symbol" pitchFamily="18" charset="2"/>
              </a:rPr>
              <a:t>k</a:t>
            </a:r>
            <a:r>
              <a:rPr lang="en-US" sz="2800" b="1" baseline="-25000">
                <a:solidFill>
                  <a:srgbClr val="FFFF00"/>
                </a:solidFill>
                <a:latin typeface="Symbol" pitchFamily="18" charset="2"/>
                <a:sym typeface="Symbol" pitchFamily="18" charset="2"/>
              </a:rPr>
              <a:t>-1 </a:t>
            </a:r>
            <a:r>
              <a:rPr lang="en-US" sz="2800">
                <a:sym typeface="Symbol" pitchFamily="18" charset="2"/>
              </a:rPr>
              <a:t>it has support in the (k-1)-simplex</a:t>
            </a:r>
            <a:endParaRPr lang="it-IT" sz="2800"/>
          </a:p>
          <a:p>
            <a:pPr algn="just"/>
            <a:r>
              <a:rPr lang="it-IT" sz="2800"/>
              <a:t>The graph on the left shows examples of the distribution when the n° of categories k=3</a:t>
            </a:r>
          </a:p>
          <a:p>
            <a:pPr algn="just"/>
            <a:r>
              <a:rPr lang="it-IT" sz="2800"/>
              <a:t>For k=2, it reduces to the beta distribution</a:t>
            </a:r>
          </a:p>
          <a:p>
            <a:pPr algn="just"/>
            <a:endParaRPr lang="it-IT"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5368845"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0" y="6211669"/>
            <a:ext cx="5410200" cy="646331"/>
          </a:xfrm>
          <a:prstGeom prst="rect">
            <a:avLst/>
          </a:prstGeom>
          <a:noFill/>
        </p:spPr>
        <p:txBody>
          <a:bodyPr wrap="square" rtlCol="0">
            <a:spAutoFit/>
          </a:bodyPr>
          <a:lstStyle/>
          <a:p>
            <a:r>
              <a:rPr lang="en-US" sz="1800" dirty="0"/>
              <a:t>Source: </a:t>
            </a:r>
            <a:r>
              <a:rPr lang="en-US" sz="1800" dirty="0" err="1"/>
              <a:t>Ghahramani</a:t>
            </a:r>
            <a:r>
              <a:rPr lang="en-US" sz="1800" dirty="0"/>
              <a:t>, Z.  (2005),</a:t>
            </a:r>
          </a:p>
          <a:p>
            <a:r>
              <a:rPr lang="en-US" sz="1800" i="1" dirty="0"/>
              <a:t>Tutorial on Nonparametric Bayesian Methods</a:t>
            </a:r>
            <a:endParaRPr lang="it-IT" sz="1800" i="1" dirty="0"/>
          </a:p>
        </p:txBody>
      </p:sp>
    </p:spTree>
    <p:extLst>
      <p:ext uri="{BB962C8B-B14F-4D97-AF65-F5344CB8AC3E}">
        <p14:creationId xmlns:p14="http://schemas.microsoft.com/office/powerpoint/2010/main" val="278438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a:xfrm>
            <a:off x="0" y="8245"/>
            <a:ext cx="9144000" cy="753755"/>
          </a:xfrm>
        </p:spPr>
        <p:txBody>
          <a:bodyPr/>
          <a:lstStyle/>
          <a:p>
            <a:pPr eaLnBrk="1" hangingPunct="1">
              <a:defRPr/>
            </a:pPr>
            <a:r>
              <a:rPr lang="en-US" b="1">
                <a:latin typeface="Comic Sans MS"/>
                <a:cs typeface="Comic Sans MS"/>
              </a:rPr>
              <a:t>Thomas Bayes</a:t>
            </a:r>
            <a:endParaRPr lang="en-US" b="1" dirty="0">
              <a:latin typeface="Comic Sans MS"/>
              <a:cs typeface="Comic Sans MS"/>
            </a:endParaRPr>
          </a:p>
        </p:txBody>
      </p:sp>
      <p:sp>
        <p:nvSpPr>
          <p:cNvPr id="106501" name="Rectangle 5"/>
          <p:cNvSpPr>
            <a:spLocks noGrp="1" noChangeArrowheads="1"/>
          </p:cNvSpPr>
          <p:nvPr>
            <p:ph type="body" sz="half" idx="1"/>
          </p:nvPr>
        </p:nvSpPr>
        <p:spPr>
          <a:xfrm>
            <a:off x="0" y="1219200"/>
            <a:ext cx="5486400" cy="5181600"/>
          </a:xfrm>
        </p:spPr>
        <p:txBody>
          <a:bodyPr/>
          <a:lstStyle/>
          <a:p>
            <a:pPr eaLnBrk="1" hangingPunct="1">
              <a:defRPr/>
            </a:pPr>
            <a:r>
              <a:rPr lang="en-US" sz="2800">
                <a:latin typeface="Comic Sans MS"/>
                <a:cs typeface="Comic Sans MS"/>
              </a:rPr>
              <a:t>Born in </a:t>
            </a:r>
            <a:r>
              <a:rPr lang="en-US" sz="2800">
                <a:solidFill>
                  <a:srgbClr val="FF0000"/>
                </a:solidFill>
                <a:latin typeface="Comic Sans MS"/>
                <a:cs typeface="Comic Sans MS"/>
              </a:rPr>
              <a:t>1702</a:t>
            </a:r>
            <a:r>
              <a:rPr lang="en-US" sz="2800">
                <a:latin typeface="Comic Sans MS"/>
                <a:cs typeface="Comic Sans MS"/>
              </a:rPr>
              <a:t>, London</a:t>
            </a:r>
          </a:p>
          <a:p>
            <a:pPr eaLnBrk="1" hangingPunct="1">
              <a:defRPr/>
            </a:pPr>
            <a:r>
              <a:rPr lang="en-US" sz="2800">
                <a:latin typeface="Comic Sans MS"/>
                <a:cs typeface="Comic Sans MS"/>
              </a:rPr>
              <a:t>Little childhood information</a:t>
            </a:r>
          </a:p>
          <a:p>
            <a:pPr eaLnBrk="1" hangingPunct="1">
              <a:defRPr/>
            </a:pPr>
            <a:r>
              <a:rPr lang="en-US" sz="2800">
                <a:latin typeface="Comic Sans MS"/>
                <a:cs typeface="Comic Sans MS"/>
              </a:rPr>
              <a:t>Presbyterian Minister</a:t>
            </a:r>
          </a:p>
          <a:p>
            <a:pPr eaLnBrk="1" hangingPunct="1">
              <a:defRPr/>
            </a:pPr>
            <a:r>
              <a:rPr lang="en-US" sz="2800">
                <a:latin typeface="Comic Sans MS"/>
                <a:cs typeface="Comic Sans MS"/>
              </a:rPr>
              <a:t>In 1742, elected fellow by the Royal Society of London</a:t>
            </a:r>
          </a:p>
          <a:p>
            <a:pPr eaLnBrk="1" hangingPunct="1">
              <a:defRPr/>
            </a:pPr>
            <a:r>
              <a:rPr lang="en-US" sz="2800">
                <a:latin typeface="Comic Sans MS"/>
                <a:cs typeface="Comic Sans MS"/>
              </a:rPr>
              <a:t>Retired in 1752</a:t>
            </a:r>
          </a:p>
          <a:p>
            <a:pPr eaLnBrk="1" hangingPunct="1">
              <a:defRPr/>
            </a:pPr>
            <a:r>
              <a:rPr lang="en-US" sz="2800">
                <a:latin typeface="Comic Sans MS"/>
                <a:cs typeface="Comic Sans MS"/>
              </a:rPr>
              <a:t>Died in April of </a:t>
            </a:r>
            <a:r>
              <a:rPr lang="en-US" sz="2800">
                <a:solidFill>
                  <a:srgbClr val="FF0000"/>
                </a:solidFill>
                <a:latin typeface="Comic Sans MS"/>
                <a:cs typeface="Comic Sans MS"/>
              </a:rPr>
              <a:t>1761</a:t>
            </a:r>
            <a:endParaRPr lang="en-US" sz="2800" dirty="0">
              <a:solidFill>
                <a:srgbClr val="FF0000"/>
              </a:solidFill>
              <a:latin typeface="Comic Sans MS"/>
              <a:cs typeface="Comic Sans MS"/>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288" y="2935705"/>
            <a:ext cx="3657600" cy="3922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4671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it-IT"/>
              <a:t>Dirichlet-Multinomial Model</a:t>
            </a:r>
            <a:endParaRPr lang="it-IT" dirty="0"/>
          </a:p>
        </p:txBody>
      </p:sp>
      <p:sp>
        <p:nvSpPr>
          <p:cNvPr id="8" name="TextBox 7"/>
          <p:cNvSpPr txBox="1"/>
          <p:nvPr/>
        </p:nvSpPr>
        <p:spPr>
          <a:xfrm>
            <a:off x="1066800" y="1676400"/>
            <a:ext cx="5029200" cy="2677656"/>
          </a:xfrm>
          <a:prstGeom prst="rect">
            <a:avLst/>
          </a:prstGeom>
          <a:noFill/>
        </p:spPr>
        <p:txBody>
          <a:bodyPr wrap="square" rtlCol="0">
            <a:spAutoFit/>
          </a:bodyPr>
          <a:lstStyle/>
          <a:p>
            <a:r>
              <a:rPr lang="en-US" dirty="0"/>
              <a:t>In the election example we take a </a:t>
            </a:r>
            <a:r>
              <a:rPr lang="en-US" dirty="0" err="1"/>
              <a:t>Dirichlet</a:t>
            </a:r>
            <a:r>
              <a:rPr lang="en-US" dirty="0"/>
              <a:t> prior for the parameter  </a:t>
            </a:r>
            <a:r>
              <a:rPr lang="en-US" b="1" dirty="0">
                <a:solidFill>
                  <a:srgbClr val="FFFF00"/>
                </a:solidFill>
                <a:latin typeface="Symbol" pitchFamily="18" charset="2"/>
              </a:rPr>
              <a:t>q</a:t>
            </a:r>
            <a:r>
              <a:rPr lang="en-US" dirty="0"/>
              <a:t>:</a:t>
            </a:r>
          </a:p>
          <a:p>
            <a:endParaRPr lang="en-US" dirty="0"/>
          </a:p>
          <a:p>
            <a:r>
              <a:rPr lang="en-US" b="1" dirty="0">
                <a:solidFill>
                  <a:srgbClr val="FFFF00"/>
                </a:solidFill>
              </a:rPr>
              <a:t>p(</a:t>
            </a:r>
            <a:r>
              <a:rPr lang="en-US" b="1" dirty="0">
                <a:solidFill>
                  <a:srgbClr val="FFFF00"/>
                </a:solidFill>
                <a:latin typeface="Symbol" pitchFamily="18" charset="2"/>
              </a:rPr>
              <a:t>q</a:t>
            </a:r>
            <a:r>
              <a:rPr lang="en-US" b="1" dirty="0">
                <a:solidFill>
                  <a:srgbClr val="FFFF00"/>
                </a:solidFill>
              </a:rPr>
              <a:t>) ~ </a:t>
            </a:r>
            <a:r>
              <a:rPr lang="en-US" b="1" dirty="0" err="1">
                <a:solidFill>
                  <a:srgbClr val="FFFF00"/>
                </a:solidFill>
              </a:rPr>
              <a:t>Dir</a:t>
            </a:r>
            <a:r>
              <a:rPr lang="en-US" b="1" dirty="0">
                <a:solidFill>
                  <a:srgbClr val="FFFF00"/>
                </a:solidFill>
              </a:rPr>
              <a:t>(α</a:t>
            </a:r>
            <a:r>
              <a:rPr lang="en-US" b="1" dirty="0">
                <a:solidFill>
                  <a:srgbClr val="FFFF00"/>
                </a:solidFill>
                <a:latin typeface="Symbol" pitchFamily="18" charset="2"/>
              </a:rPr>
              <a:t>=(a</a:t>
            </a:r>
            <a:r>
              <a:rPr lang="en-US" b="1" baseline="-25000" dirty="0">
                <a:solidFill>
                  <a:srgbClr val="FFFF00"/>
                </a:solidFill>
                <a:latin typeface="Symbol" pitchFamily="18" charset="2"/>
              </a:rPr>
              <a:t>1</a:t>
            </a:r>
            <a:r>
              <a:rPr lang="en-US" b="1" dirty="0">
                <a:solidFill>
                  <a:srgbClr val="FFFF00"/>
                </a:solidFill>
                <a:latin typeface="Symbol" pitchFamily="18" charset="2"/>
              </a:rPr>
              <a:t>,a</a:t>
            </a:r>
            <a:r>
              <a:rPr lang="en-US" b="1" baseline="-25000" dirty="0">
                <a:solidFill>
                  <a:srgbClr val="FFFF00"/>
                </a:solidFill>
                <a:latin typeface="Symbol" pitchFamily="18" charset="2"/>
              </a:rPr>
              <a:t>2</a:t>
            </a:r>
            <a:r>
              <a:rPr lang="en-US" b="1" dirty="0">
                <a:solidFill>
                  <a:srgbClr val="FFFF00"/>
                </a:solidFill>
                <a:latin typeface="Symbol" pitchFamily="18" charset="2"/>
              </a:rPr>
              <a:t>,a</a:t>
            </a:r>
            <a:r>
              <a:rPr lang="en-US" b="1" baseline="-25000" dirty="0">
                <a:solidFill>
                  <a:srgbClr val="FFFF00"/>
                </a:solidFill>
                <a:latin typeface="Symbol" pitchFamily="18" charset="2"/>
              </a:rPr>
              <a:t>3</a:t>
            </a:r>
            <a:r>
              <a:rPr lang="en-US" b="1" dirty="0">
                <a:solidFill>
                  <a:srgbClr val="FFFF00"/>
                </a:solidFill>
                <a:latin typeface="Symbol" pitchFamily="18" charset="2"/>
              </a:rPr>
              <a:t>)</a:t>
            </a:r>
            <a:r>
              <a:rPr lang="en-US" b="1" dirty="0">
                <a:solidFill>
                  <a:srgbClr val="FFFF00"/>
                </a:solidFill>
              </a:rPr>
              <a:t>)</a:t>
            </a:r>
          </a:p>
          <a:p>
            <a:endParaRPr lang="en-US" b="1" dirty="0">
              <a:solidFill>
                <a:srgbClr val="FFFF00"/>
              </a:solidFill>
            </a:endParaRPr>
          </a:p>
          <a:p>
            <a:r>
              <a:rPr lang="en-US" b="1" dirty="0">
                <a:solidFill>
                  <a:srgbClr val="FFFF00"/>
                </a:solidFill>
              </a:rPr>
              <a:t>p(</a:t>
            </a:r>
            <a:r>
              <a:rPr lang="en-US" b="1" dirty="0">
                <a:solidFill>
                  <a:srgbClr val="FFFF00"/>
                </a:solidFill>
                <a:latin typeface="Symbol" pitchFamily="18" charset="2"/>
              </a:rPr>
              <a:t>q</a:t>
            </a:r>
            <a:r>
              <a:rPr lang="en-US" b="1" dirty="0">
                <a:solidFill>
                  <a:srgbClr val="FFFF00"/>
                </a:solidFill>
              </a:rPr>
              <a:t>) </a:t>
            </a:r>
            <a:r>
              <a:rPr lang="en-US" b="1" dirty="0">
                <a:solidFill>
                  <a:srgbClr val="FFFF00"/>
                </a:solidFill>
                <a:sym typeface="Symbol" pitchFamily="18" charset="2"/>
              </a:rPr>
              <a:t></a:t>
            </a:r>
            <a:r>
              <a:rPr lang="en-US" b="1" dirty="0">
                <a:solidFill>
                  <a:srgbClr val="FFFF00"/>
                </a:solidFill>
              </a:rPr>
              <a:t> </a:t>
            </a:r>
            <a:r>
              <a:rPr lang="en-US" b="1" dirty="0">
                <a:solidFill>
                  <a:srgbClr val="FFFF00"/>
                </a:solidFill>
                <a:latin typeface="Symbol" pitchFamily="18" charset="2"/>
                <a:sym typeface="Symbol" pitchFamily="18" charset="2"/>
              </a:rPr>
              <a:t>q</a:t>
            </a:r>
            <a:r>
              <a:rPr lang="en-US" b="1" baseline="-25000" dirty="0">
                <a:solidFill>
                  <a:srgbClr val="FFFF00"/>
                </a:solidFill>
                <a:latin typeface="Symbol" pitchFamily="18" charset="2"/>
                <a:sym typeface="Symbol" pitchFamily="18" charset="2"/>
              </a:rPr>
              <a:t>1</a:t>
            </a:r>
            <a:r>
              <a:rPr lang="en-US" b="1" baseline="30000" dirty="0">
                <a:solidFill>
                  <a:srgbClr val="FFFF00"/>
                </a:solidFill>
                <a:latin typeface="Symbol" pitchFamily="18" charset="2"/>
              </a:rPr>
              <a:t>a1-1 </a:t>
            </a:r>
            <a:r>
              <a:rPr lang="en-US" b="1" dirty="0">
                <a:solidFill>
                  <a:srgbClr val="FFFF00"/>
                </a:solidFill>
                <a:latin typeface="Symbol" pitchFamily="18" charset="2"/>
                <a:sym typeface="Symbol" pitchFamily="18" charset="2"/>
              </a:rPr>
              <a:t>q</a:t>
            </a:r>
            <a:r>
              <a:rPr lang="en-US" b="1" baseline="-25000" dirty="0">
                <a:solidFill>
                  <a:srgbClr val="FFFF00"/>
                </a:solidFill>
                <a:latin typeface="Symbol" pitchFamily="18" charset="2"/>
                <a:sym typeface="Symbol" pitchFamily="18" charset="2"/>
              </a:rPr>
              <a:t>2</a:t>
            </a:r>
            <a:r>
              <a:rPr lang="en-US" b="1" baseline="30000" dirty="0">
                <a:solidFill>
                  <a:srgbClr val="FFFF00"/>
                </a:solidFill>
                <a:latin typeface="Symbol" pitchFamily="18" charset="2"/>
              </a:rPr>
              <a:t>a2-1 </a:t>
            </a:r>
            <a:r>
              <a:rPr lang="en-US" b="1" dirty="0">
                <a:solidFill>
                  <a:srgbClr val="FFFF00"/>
                </a:solidFill>
                <a:latin typeface="Symbol" pitchFamily="18" charset="2"/>
                <a:sym typeface="Symbol" pitchFamily="18" charset="2"/>
              </a:rPr>
              <a:t>(1-q</a:t>
            </a:r>
            <a:r>
              <a:rPr lang="en-US" b="1" baseline="-25000" dirty="0">
                <a:solidFill>
                  <a:srgbClr val="FFFF00"/>
                </a:solidFill>
                <a:latin typeface="Symbol" pitchFamily="18" charset="2"/>
                <a:sym typeface="Symbol" pitchFamily="18" charset="2"/>
              </a:rPr>
              <a:t>1</a:t>
            </a:r>
            <a:r>
              <a:rPr lang="en-US" b="1" dirty="0">
                <a:solidFill>
                  <a:srgbClr val="FFFF00"/>
                </a:solidFill>
                <a:latin typeface="Symbol" pitchFamily="18" charset="2"/>
                <a:sym typeface="Symbol" pitchFamily="18" charset="2"/>
              </a:rPr>
              <a:t>-q</a:t>
            </a:r>
            <a:r>
              <a:rPr lang="en-US" b="1" baseline="-25000" dirty="0">
                <a:solidFill>
                  <a:srgbClr val="FFFF00"/>
                </a:solidFill>
                <a:latin typeface="Symbol" pitchFamily="18" charset="2"/>
                <a:sym typeface="Symbol" pitchFamily="18" charset="2"/>
              </a:rPr>
              <a:t>2</a:t>
            </a:r>
            <a:r>
              <a:rPr lang="en-US" b="1" dirty="0">
                <a:solidFill>
                  <a:srgbClr val="FFFF00"/>
                </a:solidFill>
                <a:latin typeface="Symbol" pitchFamily="18" charset="2"/>
                <a:sym typeface="Symbol" pitchFamily="18" charset="2"/>
              </a:rPr>
              <a:t>)</a:t>
            </a:r>
            <a:r>
              <a:rPr lang="en-US" b="1" baseline="-25000" dirty="0">
                <a:solidFill>
                  <a:srgbClr val="FFFF00"/>
                </a:solidFill>
                <a:latin typeface="Symbol" pitchFamily="18" charset="2"/>
                <a:sym typeface="Symbol" pitchFamily="18" charset="2"/>
              </a:rPr>
              <a:t> </a:t>
            </a:r>
            <a:r>
              <a:rPr lang="en-US" b="1" baseline="30000" dirty="0">
                <a:solidFill>
                  <a:srgbClr val="FFFF00"/>
                </a:solidFill>
                <a:latin typeface="Symbol" pitchFamily="18" charset="2"/>
              </a:rPr>
              <a:t>a3-1</a:t>
            </a:r>
            <a:endParaRPr lang="en-US" baseline="30000" dirty="0"/>
          </a:p>
          <a:p>
            <a:endParaRPr lang="it-IT" dirty="0"/>
          </a:p>
        </p:txBody>
      </p:sp>
      <p:sp>
        <p:nvSpPr>
          <p:cNvPr id="9" name="TextBox 8"/>
          <p:cNvSpPr txBox="1"/>
          <p:nvPr/>
        </p:nvSpPr>
        <p:spPr>
          <a:xfrm>
            <a:off x="1066800" y="4800600"/>
            <a:ext cx="5633273" cy="1569660"/>
          </a:xfrm>
          <a:prstGeom prst="rect">
            <a:avLst/>
          </a:prstGeom>
          <a:noFill/>
        </p:spPr>
        <p:txBody>
          <a:bodyPr wrap="none" rtlCol="0">
            <a:spAutoFit/>
          </a:bodyPr>
          <a:lstStyle/>
          <a:p>
            <a:r>
              <a:rPr lang="it-IT" dirty="0">
                <a:solidFill>
                  <a:srgbClr val="FFFF00"/>
                </a:solidFill>
              </a:rPr>
              <a:t>Mean:          E(</a:t>
            </a:r>
            <a:r>
              <a:rPr lang="en-US" dirty="0">
                <a:solidFill>
                  <a:srgbClr val="FFFF00"/>
                </a:solidFill>
                <a:latin typeface="Symbol" pitchFamily="18" charset="2"/>
                <a:sym typeface="Symbol" pitchFamily="18" charset="2"/>
              </a:rPr>
              <a:t>q</a:t>
            </a:r>
            <a:r>
              <a:rPr lang="en-US" baseline="-25000" dirty="0">
                <a:solidFill>
                  <a:srgbClr val="FFFF00"/>
                </a:solidFill>
                <a:latin typeface="+mj-lt"/>
                <a:sym typeface="Symbol" pitchFamily="18" charset="2"/>
              </a:rPr>
              <a:t>i</a:t>
            </a:r>
            <a:r>
              <a:rPr lang="it-IT" dirty="0">
                <a:solidFill>
                  <a:srgbClr val="FFFF00"/>
                </a:solidFill>
              </a:rPr>
              <a:t>) = </a:t>
            </a:r>
            <a:r>
              <a:rPr lang="en-US" dirty="0" err="1">
                <a:solidFill>
                  <a:srgbClr val="FFFF00"/>
                </a:solidFill>
                <a:latin typeface="Symbol" pitchFamily="18" charset="2"/>
              </a:rPr>
              <a:t>a</a:t>
            </a:r>
            <a:r>
              <a:rPr lang="en-US" baseline="-25000" dirty="0" err="1">
                <a:solidFill>
                  <a:srgbClr val="FFFF00"/>
                </a:solidFill>
                <a:sym typeface="Symbol" pitchFamily="18" charset="2"/>
              </a:rPr>
              <a:t>i</a:t>
            </a:r>
            <a:r>
              <a:rPr lang="it-IT" dirty="0">
                <a:solidFill>
                  <a:srgbClr val="FFFF00"/>
                </a:solidFill>
              </a:rPr>
              <a:t>/</a:t>
            </a:r>
            <a:r>
              <a:rPr lang="en-US" dirty="0">
                <a:solidFill>
                  <a:srgbClr val="FFFF00"/>
                </a:solidFill>
                <a:latin typeface="Symbol" pitchFamily="18" charset="2"/>
              </a:rPr>
              <a:t>a</a:t>
            </a:r>
            <a:r>
              <a:rPr lang="en-US" baseline="-25000" dirty="0">
                <a:solidFill>
                  <a:srgbClr val="FFFF00"/>
                </a:solidFill>
                <a:latin typeface="Symbol" pitchFamily="18" charset="2"/>
              </a:rPr>
              <a:t>0</a:t>
            </a:r>
            <a:endParaRPr lang="it-IT" dirty="0">
              <a:solidFill>
                <a:srgbClr val="FFFF00"/>
              </a:solidFill>
            </a:endParaRPr>
          </a:p>
          <a:p>
            <a:r>
              <a:rPr lang="it-IT" dirty="0">
                <a:solidFill>
                  <a:srgbClr val="FFFF00"/>
                </a:solidFill>
              </a:rPr>
              <a:t>Variance:     V(</a:t>
            </a:r>
            <a:r>
              <a:rPr lang="en-US" dirty="0">
                <a:solidFill>
                  <a:srgbClr val="FFFF00"/>
                </a:solidFill>
                <a:latin typeface="Symbol" pitchFamily="18" charset="2"/>
                <a:sym typeface="Symbol" pitchFamily="18" charset="2"/>
              </a:rPr>
              <a:t>q</a:t>
            </a:r>
            <a:r>
              <a:rPr lang="en-US" baseline="-25000" dirty="0">
                <a:solidFill>
                  <a:srgbClr val="FFFF00"/>
                </a:solidFill>
                <a:sym typeface="Symbol" pitchFamily="18" charset="2"/>
              </a:rPr>
              <a:t>i</a:t>
            </a:r>
            <a:r>
              <a:rPr lang="it-IT" dirty="0">
                <a:solidFill>
                  <a:srgbClr val="FFFF00"/>
                </a:solidFill>
              </a:rPr>
              <a:t>) =</a:t>
            </a:r>
            <a:r>
              <a:rPr lang="en-US" dirty="0">
                <a:solidFill>
                  <a:srgbClr val="FFFF00"/>
                </a:solidFill>
                <a:latin typeface="Symbol" pitchFamily="18" charset="2"/>
              </a:rPr>
              <a:t> </a:t>
            </a:r>
            <a:r>
              <a:rPr lang="en-US" dirty="0" err="1">
                <a:solidFill>
                  <a:srgbClr val="FFFF00"/>
                </a:solidFill>
                <a:latin typeface="Symbol" pitchFamily="18" charset="2"/>
              </a:rPr>
              <a:t>a</a:t>
            </a:r>
            <a:r>
              <a:rPr lang="en-US" baseline="-25000" dirty="0" err="1">
                <a:solidFill>
                  <a:srgbClr val="FFFF00"/>
                </a:solidFill>
                <a:sym typeface="Symbol" pitchFamily="18" charset="2"/>
              </a:rPr>
              <a:t>i</a:t>
            </a:r>
            <a:r>
              <a:rPr lang="en-US" baseline="-25000" dirty="0">
                <a:solidFill>
                  <a:srgbClr val="FFFF00"/>
                </a:solidFill>
                <a:sym typeface="Symbol" pitchFamily="18" charset="2"/>
              </a:rPr>
              <a:t> </a:t>
            </a:r>
            <a:r>
              <a:rPr lang="it-IT" dirty="0">
                <a:solidFill>
                  <a:srgbClr val="FFFF00"/>
                </a:solidFill>
              </a:rPr>
              <a:t>(</a:t>
            </a:r>
            <a:r>
              <a:rPr lang="en-US" dirty="0">
                <a:solidFill>
                  <a:srgbClr val="FFFF00"/>
                </a:solidFill>
                <a:latin typeface="Symbol" pitchFamily="18" charset="2"/>
              </a:rPr>
              <a:t>a</a:t>
            </a:r>
            <a:r>
              <a:rPr lang="en-US" baseline="-25000" dirty="0">
                <a:solidFill>
                  <a:srgbClr val="FFFF00"/>
                </a:solidFill>
                <a:latin typeface="Symbol" pitchFamily="18" charset="2"/>
              </a:rPr>
              <a:t>0</a:t>
            </a:r>
            <a:r>
              <a:rPr lang="it-IT" dirty="0">
                <a:solidFill>
                  <a:srgbClr val="FFFF00"/>
                </a:solidFill>
              </a:rPr>
              <a:t>-</a:t>
            </a:r>
            <a:r>
              <a:rPr lang="en-US" dirty="0">
                <a:solidFill>
                  <a:srgbClr val="FFFF00"/>
                </a:solidFill>
                <a:latin typeface="Symbol" pitchFamily="18" charset="2"/>
              </a:rPr>
              <a:t> </a:t>
            </a:r>
            <a:r>
              <a:rPr lang="en-US" dirty="0" err="1">
                <a:solidFill>
                  <a:srgbClr val="FFFF00"/>
                </a:solidFill>
                <a:latin typeface="Symbol" pitchFamily="18" charset="2"/>
              </a:rPr>
              <a:t>a</a:t>
            </a:r>
            <a:r>
              <a:rPr lang="en-US" baseline="-25000" dirty="0" err="1">
                <a:solidFill>
                  <a:srgbClr val="FFFF00"/>
                </a:solidFill>
                <a:sym typeface="Symbol" pitchFamily="18" charset="2"/>
              </a:rPr>
              <a:t>i</a:t>
            </a:r>
            <a:r>
              <a:rPr lang="it-IT" dirty="0">
                <a:solidFill>
                  <a:srgbClr val="FFFF00"/>
                </a:solidFill>
              </a:rPr>
              <a:t>)/(</a:t>
            </a:r>
            <a:r>
              <a:rPr lang="en-US" dirty="0">
                <a:solidFill>
                  <a:srgbClr val="FFFF00"/>
                </a:solidFill>
                <a:latin typeface="Symbol" pitchFamily="18" charset="2"/>
              </a:rPr>
              <a:t>a</a:t>
            </a:r>
            <a:r>
              <a:rPr lang="en-US" baseline="-25000" dirty="0">
                <a:solidFill>
                  <a:srgbClr val="FFFF00"/>
                </a:solidFill>
                <a:latin typeface="Symbol" pitchFamily="18" charset="2"/>
              </a:rPr>
              <a:t>0</a:t>
            </a:r>
            <a:r>
              <a:rPr lang="en-US" dirty="0">
                <a:solidFill>
                  <a:srgbClr val="FFFF00"/>
                </a:solidFill>
                <a:latin typeface="Symbol" pitchFamily="18" charset="2"/>
              </a:rPr>
              <a:t> (a</a:t>
            </a:r>
            <a:r>
              <a:rPr lang="en-US" baseline="-25000" dirty="0">
                <a:solidFill>
                  <a:srgbClr val="FFFF00"/>
                </a:solidFill>
                <a:latin typeface="Symbol" pitchFamily="18" charset="2"/>
              </a:rPr>
              <a:t>0</a:t>
            </a:r>
            <a:r>
              <a:rPr lang="it-IT" dirty="0">
                <a:solidFill>
                  <a:srgbClr val="FFFF00"/>
                </a:solidFill>
              </a:rPr>
              <a:t>+1))</a:t>
            </a:r>
          </a:p>
          <a:p>
            <a:r>
              <a:rPr lang="it-IT" dirty="0">
                <a:solidFill>
                  <a:srgbClr val="FFFF00"/>
                </a:solidFill>
              </a:rPr>
              <a:t>Covariance: Cov(</a:t>
            </a:r>
            <a:r>
              <a:rPr lang="en-US" dirty="0">
                <a:solidFill>
                  <a:srgbClr val="FFFF00"/>
                </a:solidFill>
                <a:latin typeface="Symbol" pitchFamily="18" charset="2"/>
                <a:sym typeface="Symbol" pitchFamily="18" charset="2"/>
              </a:rPr>
              <a:t>q</a:t>
            </a:r>
            <a:r>
              <a:rPr lang="en-US" baseline="-25000" dirty="0">
                <a:solidFill>
                  <a:srgbClr val="FFFF00"/>
                </a:solidFill>
                <a:sym typeface="Symbol" pitchFamily="18" charset="2"/>
              </a:rPr>
              <a:t>i</a:t>
            </a:r>
            <a:r>
              <a:rPr lang="en-US" dirty="0">
                <a:solidFill>
                  <a:srgbClr val="FFFF00"/>
                </a:solidFill>
                <a:latin typeface="Symbol" pitchFamily="18" charset="2"/>
                <a:sym typeface="Symbol" pitchFamily="18" charset="2"/>
              </a:rPr>
              <a:t> ,</a:t>
            </a:r>
            <a:r>
              <a:rPr lang="en-US" dirty="0" err="1">
                <a:solidFill>
                  <a:srgbClr val="FFFF00"/>
                </a:solidFill>
                <a:latin typeface="Symbol" pitchFamily="18" charset="2"/>
                <a:sym typeface="Symbol" pitchFamily="18" charset="2"/>
              </a:rPr>
              <a:t>q</a:t>
            </a:r>
            <a:r>
              <a:rPr lang="en-US" baseline="-25000" dirty="0" err="1">
                <a:solidFill>
                  <a:srgbClr val="FFFF00"/>
                </a:solidFill>
                <a:sym typeface="Symbol" pitchFamily="18" charset="2"/>
              </a:rPr>
              <a:t>j</a:t>
            </a:r>
            <a:r>
              <a:rPr lang="it-IT" dirty="0">
                <a:solidFill>
                  <a:srgbClr val="FFFF00"/>
                </a:solidFill>
              </a:rPr>
              <a:t>) = -</a:t>
            </a:r>
            <a:r>
              <a:rPr lang="en-US" dirty="0">
                <a:solidFill>
                  <a:srgbClr val="FFFF00"/>
                </a:solidFill>
                <a:latin typeface="Symbol" pitchFamily="18" charset="2"/>
              </a:rPr>
              <a:t> </a:t>
            </a:r>
            <a:r>
              <a:rPr lang="en-US" dirty="0" err="1">
                <a:solidFill>
                  <a:srgbClr val="FFFF00"/>
                </a:solidFill>
                <a:latin typeface="Symbol" pitchFamily="18" charset="2"/>
              </a:rPr>
              <a:t>a</a:t>
            </a:r>
            <a:r>
              <a:rPr lang="en-US" baseline="-25000" dirty="0" err="1">
                <a:solidFill>
                  <a:srgbClr val="FFFF00"/>
                </a:solidFill>
                <a:sym typeface="Symbol" pitchFamily="18" charset="2"/>
              </a:rPr>
              <a:t>i</a:t>
            </a:r>
            <a:r>
              <a:rPr lang="en-US" dirty="0">
                <a:solidFill>
                  <a:srgbClr val="FFFF00"/>
                </a:solidFill>
                <a:latin typeface="Symbol" pitchFamily="18" charset="2"/>
              </a:rPr>
              <a:t> </a:t>
            </a:r>
            <a:r>
              <a:rPr lang="en-US" dirty="0" err="1">
                <a:solidFill>
                  <a:srgbClr val="FFFF00"/>
                </a:solidFill>
                <a:latin typeface="Symbol" pitchFamily="18" charset="2"/>
              </a:rPr>
              <a:t>a</a:t>
            </a:r>
            <a:r>
              <a:rPr lang="en-US" baseline="-25000" dirty="0" err="1">
                <a:solidFill>
                  <a:srgbClr val="FFFF00"/>
                </a:solidFill>
                <a:sym typeface="Symbol" pitchFamily="18" charset="2"/>
              </a:rPr>
              <a:t>j</a:t>
            </a:r>
            <a:r>
              <a:rPr lang="it-IT" dirty="0">
                <a:solidFill>
                  <a:srgbClr val="FFFF00"/>
                </a:solidFill>
              </a:rPr>
              <a:t>/(</a:t>
            </a:r>
            <a:r>
              <a:rPr lang="en-US" dirty="0">
                <a:solidFill>
                  <a:srgbClr val="FFFF00"/>
                </a:solidFill>
                <a:latin typeface="Symbol" pitchFamily="18" charset="2"/>
              </a:rPr>
              <a:t>a</a:t>
            </a:r>
            <a:r>
              <a:rPr lang="en-US" baseline="-25000" dirty="0">
                <a:solidFill>
                  <a:srgbClr val="FFFF00"/>
                </a:solidFill>
                <a:latin typeface="Symbol" pitchFamily="18" charset="2"/>
              </a:rPr>
              <a:t>0</a:t>
            </a:r>
            <a:r>
              <a:rPr lang="en-US" dirty="0">
                <a:solidFill>
                  <a:srgbClr val="FFFF00"/>
                </a:solidFill>
                <a:latin typeface="Symbol" pitchFamily="18" charset="2"/>
              </a:rPr>
              <a:t> (a</a:t>
            </a:r>
            <a:r>
              <a:rPr lang="en-US" baseline="-25000" dirty="0">
                <a:solidFill>
                  <a:srgbClr val="FFFF00"/>
                </a:solidFill>
                <a:latin typeface="Symbol" pitchFamily="18" charset="2"/>
              </a:rPr>
              <a:t>0</a:t>
            </a:r>
            <a:r>
              <a:rPr lang="it-IT" dirty="0">
                <a:solidFill>
                  <a:srgbClr val="FFFF00"/>
                </a:solidFill>
              </a:rPr>
              <a:t>+1))</a:t>
            </a:r>
          </a:p>
          <a:p>
            <a:r>
              <a:rPr lang="en-US" dirty="0">
                <a:solidFill>
                  <a:srgbClr val="FFFF00"/>
                </a:solidFill>
                <a:latin typeface="Symbol" pitchFamily="18" charset="2"/>
              </a:rPr>
              <a:t>a</a:t>
            </a:r>
            <a:r>
              <a:rPr lang="en-US" baseline="-25000" dirty="0">
                <a:solidFill>
                  <a:srgbClr val="FFFF00"/>
                </a:solidFill>
                <a:latin typeface="Symbol" pitchFamily="18" charset="2"/>
              </a:rPr>
              <a:t>0  </a:t>
            </a:r>
            <a:r>
              <a:rPr lang="it-IT" dirty="0">
                <a:solidFill>
                  <a:srgbClr val="FFFF00"/>
                </a:solidFill>
              </a:rPr>
              <a:t>:= </a:t>
            </a:r>
            <a:r>
              <a:rPr lang="en-US" dirty="0">
                <a:solidFill>
                  <a:srgbClr val="FFFF00"/>
                </a:solidFill>
                <a:latin typeface="Symbol" pitchFamily="18" charset="2"/>
              </a:rPr>
              <a:t>a</a:t>
            </a:r>
            <a:r>
              <a:rPr lang="en-US" baseline="-25000" dirty="0">
                <a:solidFill>
                  <a:srgbClr val="FFFF00"/>
                </a:solidFill>
                <a:latin typeface="Symbol" pitchFamily="18" charset="2"/>
              </a:rPr>
              <a:t>1</a:t>
            </a:r>
            <a:r>
              <a:rPr lang="it-IT" dirty="0">
                <a:solidFill>
                  <a:srgbClr val="FFFF00"/>
                </a:solidFill>
              </a:rPr>
              <a:t>+...+</a:t>
            </a:r>
            <a:r>
              <a:rPr lang="en-US" dirty="0">
                <a:solidFill>
                  <a:srgbClr val="FFFF00"/>
                </a:solidFill>
                <a:latin typeface="Symbol" pitchFamily="18" charset="2"/>
              </a:rPr>
              <a:t> </a:t>
            </a:r>
            <a:r>
              <a:rPr lang="en-US" dirty="0" err="1">
                <a:solidFill>
                  <a:srgbClr val="FFFF00"/>
                </a:solidFill>
                <a:latin typeface="Symbol" pitchFamily="18" charset="2"/>
              </a:rPr>
              <a:t>a</a:t>
            </a:r>
            <a:r>
              <a:rPr lang="en-US" baseline="-25000" dirty="0" err="1">
                <a:solidFill>
                  <a:srgbClr val="FFFF00"/>
                </a:solidFill>
              </a:rPr>
              <a:t>k</a:t>
            </a:r>
            <a:endParaRPr lang="it-IT" dirty="0">
              <a:solidFill>
                <a:srgbClr val="FFFF00"/>
              </a:solidFill>
            </a:endParaRPr>
          </a:p>
        </p:txBody>
      </p:sp>
    </p:spTree>
    <p:extLst>
      <p:ext uri="{BB962C8B-B14F-4D97-AF65-F5344CB8AC3E}">
        <p14:creationId xmlns:p14="http://schemas.microsoft.com/office/powerpoint/2010/main" val="1503719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957" y="304800"/>
            <a:ext cx="8839200" cy="990600"/>
          </a:xfrm>
        </p:spPr>
        <p:txBody>
          <a:bodyPr/>
          <a:lstStyle/>
          <a:p>
            <a:r>
              <a:rPr lang="en-AU"/>
              <a:t>DAG: Dirichlet-Multinomial model</a:t>
            </a:r>
            <a:endParaRPr lang="en-AU" dirty="0"/>
          </a:p>
        </p:txBody>
      </p:sp>
      <p:sp>
        <p:nvSpPr>
          <p:cNvPr id="6" name="Rectangle 3"/>
          <p:cNvSpPr>
            <a:spLocks noGrp="1" noChangeArrowheads="1"/>
          </p:cNvSpPr>
          <p:nvPr>
            <p:ph type="body" idx="1"/>
          </p:nvPr>
        </p:nvSpPr>
        <p:spPr>
          <a:xfrm>
            <a:off x="685800" y="1371600"/>
            <a:ext cx="8077200" cy="4724400"/>
          </a:xfrm>
        </p:spPr>
        <p:txBody>
          <a:bodyPr/>
          <a:lstStyle/>
          <a:p>
            <a:pPr marL="0" indent="0">
              <a:buNone/>
            </a:pPr>
            <a:r>
              <a:rPr lang="en-AU" sz="2800" b="1">
                <a:solidFill>
                  <a:schemeClr val="accent2"/>
                </a:solidFill>
              </a:rPr>
              <a:t>Model + Prior</a:t>
            </a:r>
            <a:endParaRPr lang="en-AU"/>
          </a:p>
          <a:p>
            <a:pPr lvl="2">
              <a:buFontTx/>
              <a:buNone/>
            </a:pPr>
            <a:r>
              <a:rPr lang="en-AU" i="1"/>
              <a:t>Y=(Y</a:t>
            </a:r>
            <a:r>
              <a:rPr lang="en-AU" i="1" baseline="-25000"/>
              <a:t>1</a:t>
            </a:r>
            <a:r>
              <a:rPr lang="en-AU" i="1"/>
              <a:t>,…,Y</a:t>
            </a:r>
            <a:r>
              <a:rPr lang="en-AU" i="1" baseline="-25000"/>
              <a:t>k</a:t>
            </a:r>
            <a:r>
              <a:rPr lang="en-AU" i="1"/>
              <a:t>) ~ Multinomial (n,</a:t>
            </a:r>
            <a:r>
              <a:rPr lang="en-US" i="1">
                <a:latin typeface="Symbol" pitchFamily="18" charset="2"/>
              </a:rPr>
              <a:t>q</a:t>
            </a:r>
            <a:r>
              <a:rPr lang="en-AU" i="1"/>
              <a:t> )</a:t>
            </a:r>
          </a:p>
          <a:p>
            <a:pPr lvl="2">
              <a:buFontTx/>
              <a:buNone/>
            </a:pPr>
            <a:r>
              <a:rPr lang="en-US" i="1">
                <a:latin typeface="Symbol" pitchFamily="18" charset="2"/>
              </a:rPr>
              <a:t>q</a:t>
            </a:r>
            <a:r>
              <a:rPr lang="en-AU" i="1"/>
              <a:t> = (</a:t>
            </a:r>
            <a:r>
              <a:rPr lang="en-US" i="1">
                <a:latin typeface="Symbol" pitchFamily="18" charset="2"/>
              </a:rPr>
              <a:t>q</a:t>
            </a:r>
            <a:r>
              <a:rPr lang="en-AU" i="1" baseline="-25000"/>
              <a:t>1</a:t>
            </a:r>
            <a:r>
              <a:rPr lang="en-US" i="1">
                <a:latin typeface="Symbol" pitchFamily="18" charset="2"/>
              </a:rPr>
              <a:t>,..., q</a:t>
            </a:r>
            <a:r>
              <a:rPr lang="en-AU" i="1" baseline="-25000"/>
              <a:t>k</a:t>
            </a:r>
            <a:r>
              <a:rPr lang="en-AU" i="1"/>
              <a:t>)~ Dirichlet (</a:t>
            </a:r>
            <a:r>
              <a:rPr lang="en-US" i="1" kern="1200">
                <a:latin typeface="Symbol" pitchFamily="18" charset="2"/>
                <a:ea typeface="+mn-ea"/>
                <a:cs typeface="+mn-cs"/>
              </a:rPr>
              <a:t>a</a:t>
            </a:r>
            <a:r>
              <a:rPr lang="en-US" i="1" kern="1200" baseline="-25000">
                <a:latin typeface="Symbol" pitchFamily="18" charset="2"/>
                <a:ea typeface="+mn-ea"/>
                <a:cs typeface="+mn-cs"/>
              </a:rPr>
              <a:t>1</a:t>
            </a:r>
            <a:r>
              <a:rPr lang="en-US" i="1" kern="1200">
                <a:latin typeface="Symbol" pitchFamily="18" charset="2"/>
                <a:ea typeface="+mn-ea"/>
                <a:cs typeface="+mn-cs"/>
              </a:rPr>
              <a:t>,...,a</a:t>
            </a:r>
            <a:r>
              <a:rPr lang="en-US" i="1" kern="1200" baseline="-25000">
                <a:latin typeface="Symbol" pitchFamily="18" charset="2"/>
                <a:ea typeface="+mn-ea"/>
                <a:cs typeface="+mn-cs"/>
              </a:rPr>
              <a:t>k</a:t>
            </a:r>
            <a:r>
              <a:rPr lang="en-AU" i="1"/>
              <a:t>)  </a:t>
            </a:r>
          </a:p>
          <a:p>
            <a:pPr>
              <a:buFontTx/>
              <a:buNone/>
            </a:pPr>
            <a:r>
              <a:rPr lang="en-AU"/>
              <a:t>                                    …</a:t>
            </a:r>
          </a:p>
          <a:p>
            <a:endParaRPr lang="en-AU"/>
          </a:p>
          <a:p>
            <a:endParaRPr lang="en-AU"/>
          </a:p>
          <a:p>
            <a:endParaRPr lang="en-AU" dirty="0"/>
          </a:p>
        </p:txBody>
      </p:sp>
      <p:sp>
        <p:nvSpPr>
          <p:cNvPr id="7" name="Oval 4"/>
          <p:cNvSpPr>
            <a:spLocks noChangeArrowheads="1"/>
          </p:cNvSpPr>
          <p:nvPr/>
        </p:nvSpPr>
        <p:spPr bwMode="auto">
          <a:xfrm>
            <a:off x="4343400" y="41910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8" name="Oval 5"/>
          <p:cNvSpPr>
            <a:spLocks noChangeArrowheads="1"/>
          </p:cNvSpPr>
          <p:nvPr/>
        </p:nvSpPr>
        <p:spPr bwMode="auto">
          <a:xfrm>
            <a:off x="4343400" y="5715000"/>
            <a:ext cx="838200" cy="6858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9" name="Text Box 6"/>
          <p:cNvSpPr txBox="1">
            <a:spLocks noChangeArrowheads="1"/>
          </p:cNvSpPr>
          <p:nvPr/>
        </p:nvSpPr>
        <p:spPr bwMode="auto">
          <a:xfrm>
            <a:off x="4572000" y="5791200"/>
            <a:ext cx="4572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Y</a:t>
            </a:r>
            <a:endParaRPr lang="en-AU"/>
          </a:p>
        </p:txBody>
      </p:sp>
      <p:sp>
        <p:nvSpPr>
          <p:cNvPr id="10" name="Line 7"/>
          <p:cNvSpPr>
            <a:spLocks noChangeShapeType="1"/>
          </p:cNvSpPr>
          <p:nvPr/>
        </p:nvSpPr>
        <p:spPr bwMode="auto">
          <a:xfrm>
            <a:off x="4724400" y="4953000"/>
            <a:ext cx="0" cy="6096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1" name="Rectangle 8"/>
          <p:cNvSpPr>
            <a:spLocks noChangeArrowheads="1"/>
          </p:cNvSpPr>
          <p:nvPr/>
        </p:nvSpPr>
        <p:spPr bwMode="auto">
          <a:xfrm>
            <a:off x="2286000" y="46482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eaLnBrk="0" hangingPunct="0"/>
            <a:endParaRPr lang="en-US"/>
          </a:p>
        </p:txBody>
      </p:sp>
      <p:sp>
        <p:nvSpPr>
          <p:cNvPr id="12" name="Rectangle 9"/>
          <p:cNvSpPr>
            <a:spLocks noChangeArrowheads="1"/>
          </p:cNvSpPr>
          <p:nvPr/>
        </p:nvSpPr>
        <p:spPr bwMode="auto">
          <a:xfrm>
            <a:off x="2209800" y="45720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13" name="Text Box 10"/>
          <p:cNvSpPr txBox="1">
            <a:spLocks noChangeArrowheads="1"/>
          </p:cNvSpPr>
          <p:nvPr/>
        </p:nvSpPr>
        <p:spPr bwMode="auto">
          <a:xfrm>
            <a:off x="2438400" y="4724400"/>
            <a:ext cx="4572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n</a:t>
            </a:r>
            <a:endParaRPr lang="en-AU"/>
          </a:p>
        </p:txBody>
      </p:sp>
      <p:sp>
        <p:nvSpPr>
          <p:cNvPr id="14" name="Text Box 11"/>
          <p:cNvSpPr txBox="1">
            <a:spLocks noChangeArrowheads="1"/>
          </p:cNvSpPr>
          <p:nvPr/>
        </p:nvSpPr>
        <p:spPr bwMode="auto">
          <a:xfrm>
            <a:off x="4495800" y="4191000"/>
            <a:ext cx="457200" cy="57943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3200" i="1">
                <a:solidFill>
                  <a:schemeClr val="bg2"/>
                </a:solidFill>
                <a:latin typeface="Symbol" pitchFamily="18" charset="2"/>
              </a:rPr>
              <a:t>q</a:t>
            </a:r>
            <a:endParaRPr lang="en-AU" sz="2000" b="1" baseline="-25000">
              <a:solidFill>
                <a:schemeClr val="bg2"/>
              </a:solidFill>
            </a:endParaRPr>
          </a:p>
        </p:txBody>
      </p:sp>
      <p:sp>
        <p:nvSpPr>
          <p:cNvPr id="15" name="Line 12"/>
          <p:cNvSpPr>
            <a:spLocks noChangeShapeType="1"/>
          </p:cNvSpPr>
          <p:nvPr/>
        </p:nvSpPr>
        <p:spPr bwMode="auto">
          <a:xfrm>
            <a:off x="3352800" y="4953000"/>
            <a:ext cx="914400" cy="838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6" name="Rectangle 13"/>
          <p:cNvSpPr>
            <a:spLocks noChangeArrowheads="1"/>
          </p:cNvSpPr>
          <p:nvPr/>
        </p:nvSpPr>
        <p:spPr bwMode="auto">
          <a:xfrm>
            <a:off x="5257800" y="29718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algn="ctr" eaLnBrk="0" hangingPunct="0"/>
            <a:r>
              <a:rPr lang="en-US" sz="2600" b="1" dirty="0" err="1">
                <a:solidFill>
                  <a:schemeClr val="bg2"/>
                </a:solidFill>
                <a:latin typeface="Symbol" pitchFamily="18" charset="2"/>
              </a:rPr>
              <a:t>a</a:t>
            </a:r>
            <a:r>
              <a:rPr lang="en-US" sz="2600" b="1" baseline="-25000" dirty="0" err="1">
                <a:solidFill>
                  <a:schemeClr val="bg2"/>
                </a:solidFill>
                <a:latin typeface="Symbol" pitchFamily="18" charset="2"/>
              </a:rPr>
              <a:t>k</a:t>
            </a:r>
            <a:endParaRPr lang="en-AU" sz="2600" b="1" baseline="-25000" dirty="0">
              <a:solidFill>
                <a:schemeClr val="bg2"/>
              </a:solidFill>
              <a:latin typeface="Symbol" pitchFamily="18" charset="2"/>
            </a:endParaRPr>
          </a:p>
        </p:txBody>
      </p:sp>
      <p:sp>
        <p:nvSpPr>
          <p:cNvPr id="17" name="Rectangle 14"/>
          <p:cNvSpPr>
            <a:spLocks noChangeArrowheads="1"/>
          </p:cNvSpPr>
          <p:nvPr/>
        </p:nvSpPr>
        <p:spPr bwMode="auto">
          <a:xfrm>
            <a:off x="3048000" y="29718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algn="ctr" eaLnBrk="0" hangingPunct="0"/>
            <a:r>
              <a:rPr lang="en-US" sz="2600" b="1" dirty="0">
                <a:solidFill>
                  <a:schemeClr val="bg2"/>
                </a:solidFill>
                <a:latin typeface="Symbol" pitchFamily="18" charset="2"/>
              </a:rPr>
              <a:t>a</a:t>
            </a:r>
            <a:r>
              <a:rPr lang="en-US" sz="2600" b="1" baseline="-25000" dirty="0">
                <a:solidFill>
                  <a:schemeClr val="bg2"/>
                </a:solidFill>
                <a:latin typeface="Symbol" pitchFamily="18" charset="2"/>
              </a:rPr>
              <a:t>1</a:t>
            </a:r>
            <a:endParaRPr lang="en-AU" sz="2600" b="1" baseline="-25000" dirty="0">
              <a:solidFill>
                <a:schemeClr val="bg2"/>
              </a:solidFill>
            </a:endParaRPr>
          </a:p>
        </p:txBody>
      </p:sp>
      <p:sp>
        <p:nvSpPr>
          <p:cNvPr id="18" name="Rectangle 15"/>
          <p:cNvSpPr>
            <a:spLocks noChangeArrowheads="1"/>
          </p:cNvSpPr>
          <p:nvPr/>
        </p:nvSpPr>
        <p:spPr bwMode="auto">
          <a:xfrm>
            <a:off x="5181600" y="28956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19" name="Rectangle 16"/>
          <p:cNvSpPr>
            <a:spLocks noChangeArrowheads="1"/>
          </p:cNvSpPr>
          <p:nvPr/>
        </p:nvSpPr>
        <p:spPr bwMode="auto">
          <a:xfrm>
            <a:off x="2971800" y="28956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20" name="Line 17"/>
          <p:cNvSpPr>
            <a:spLocks noChangeShapeType="1"/>
          </p:cNvSpPr>
          <p:nvPr/>
        </p:nvSpPr>
        <p:spPr bwMode="auto">
          <a:xfrm flipH="1">
            <a:off x="5181600" y="3810000"/>
            <a:ext cx="381000" cy="457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21" name="Line 18"/>
          <p:cNvSpPr>
            <a:spLocks noChangeShapeType="1"/>
          </p:cNvSpPr>
          <p:nvPr/>
        </p:nvSpPr>
        <p:spPr bwMode="auto">
          <a:xfrm>
            <a:off x="3733800" y="3810000"/>
            <a:ext cx="609600" cy="381000"/>
          </a:xfrm>
          <a:prstGeom prst="line">
            <a:avLst/>
          </a:prstGeom>
          <a:noFill/>
          <a:ln w="12700">
            <a:solidFill>
              <a:schemeClr val="tx1"/>
            </a:solidFill>
            <a:round/>
            <a:headEnd type="none" w="sm" len="sm"/>
            <a:tailEnd type="triangle" w="sm" len="sm"/>
          </a:ln>
        </p:spPr>
        <p:txBody>
          <a:bodyPr wrap="none" anchor="ctr"/>
          <a:lstStyle/>
          <a:p>
            <a:endParaRPr lang="en-US"/>
          </a:p>
        </p:txBody>
      </p:sp>
    </p:spTree>
    <p:extLst>
      <p:ext uri="{BB962C8B-B14F-4D97-AF65-F5344CB8AC3E}">
        <p14:creationId xmlns:p14="http://schemas.microsoft.com/office/powerpoint/2010/main" val="2863319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it-IT"/>
              <a:t>Posterior for Multinomial model</a:t>
            </a:r>
            <a:endParaRPr lang="it-IT" dirty="0"/>
          </a:p>
        </p:txBody>
      </p:sp>
      <p:sp>
        <p:nvSpPr>
          <p:cNvPr id="5" name="Rectangle 3"/>
          <p:cNvSpPr>
            <a:spLocks noGrp="1" noChangeArrowheads="1"/>
          </p:cNvSpPr>
          <p:nvPr>
            <p:ph type="body" idx="1"/>
          </p:nvPr>
        </p:nvSpPr>
        <p:spPr>
          <a:xfrm>
            <a:off x="304800" y="990600"/>
            <a:ext cx="9144000" cy="5943600"/>
          </a:xfrm>
        </p:spPr>
        <p:txBody>
          <a:bodyPr/>
          <a:lstStyle/>
          <a:p>
            <a:pPr>
              <a:lnSpc>
                <a:spcPct val="90000"/>
              </a:lnSpc>
              <a:buFontTx/>
              <a:buNone/>
            </a:pPr>
            <a:endParaRPr lang="en-US" sz="2800"/>
          </a:p>
          <a:p>
            <a:pPr>
              <a:lnSpc>
                <a:spcPct val="90000"/>
              </a:lnSpc>
              <a:buNone/>
            </a:pPr>
            <a:r>
              <a:rPr lang="en-AU"/>
              <a:t>  P(</a:t>
            </a:r>
            <a:r>
              <a:rPr lang="en-AU">
                <a:latin typeface="Symbol" pitchFamily="18" charset="2"/>
              </a:rPr>
              <a:t>q | </a:t>
            </a:r>
            <a:r>
              <a:rPr lang="en-AU"/>
              <a:t>y)</a:t>
            </a:r>
            <a:r>
              <a:rPr lang="en-AU" i="1"/>
              <a:t> </a:t>
            </a:r>
            <a:r>
              <a:rPr lang="en-AU">
                <a:sym typeface="Symbol" pitchFamily="18" charset="2"/>
              </a:rPr>
              <a:t></a:t>
            </a:r>
            <a:r>
              <a:rPr lang="en-AU" i="1">
                <a:sym typeface="Symbol" pitchFamily="18" charset="2"/>
              </a:rPr>
              <a:t> likelihood   prior</a:t>
            </a:r>
            <a:br>
              <a:rPr lang="en-AU" i="1">
                <a:sym typeface="Symbol" pitchFamily="18" charset="2"/>
              </a:rPr>
            </a:br>
            <a:r>
              <a:rPr lang="en-AU" i="1">
                <a:sym typeface="Symbol" pitchFamily="18" charset="2"/>
              </a:rPr>
              <a:t>           </a:t>
            </a:r>
            <a:r>
              <a:rPr lang="en-AU">
                <a:sym typeface="Symbol" pitchFamily="18" charset="2"/>
              </a:rPr>
              <a:t></a:t>
            </a:r>
            <a:r>
              <a:rPr lang="en-AU" i="1">
                <a:sym typeface="Symbol" pitchFamily="18" charset="2"/>
              </a:rPr>
              <a:t> </a:t>
            </a:r>
            <a:r>
              <a:rPr lang="en-US">
                <a:latin typeface="Symbol" pitchFamily="18" charset="2"/>
                <a:sym typeface="Symbol" pitchFamily="18" charset="2"/>
              </a:rPr>
              <a:t>q</a:t>
            </a:r>
            <a:r>
              <a:rPr lang="en-US" baseline="-25000">
                <a:latin typeface="Symbol" pitchFamily="18" charset="2"/>
                <a:sym typeface="Symbol" pitchFamily="18" charset="2"/>
              </a:rPr>
              <a:t>1</a:t>
            </a:r>
            <a:r>
              <a:rPr lang="en-US" baseline="30000">
                <a:sym typeface="Symbol" pitchFamily="18" charset="2"/>
              </a:rPr>
              <a:t>y1</a:t>
            </a:r>
            <a:r>
              <a:rPr lang="en-US">
                <a:latin typeface="Symbol" pitchFamily="18" charset="2"/>
                <a:sym typeface="Symbol" pitchFamily="18" charset="2"/>
              </a:rPr>
              <a:t> q</a:t>
            </a:r>
            <a:r>
              <a:rPr lang="en-US" baseline="-25000">
                <a:latin typeface="Symbol" pitchFamily="18" charset="2"/>
                <a:sym typeface="Symbol" pitchFamily="18" charset="2"/>
              </a:rPr>
              <a:t>2</a:t>
            </a:r>
            <a:r>
              <a:rPr lang="en-US" baseline="30000">
                <a:sym typeface="Symbol" pitchFamily="18" charset="2"/>
              </a:rPr>
              <a:t>y2</a:t>
            </a:r>
            <a:r>
              <a:rPr lang="en-US">
                <a:latin typeface="Symbol" pitchFamily="18" charset="2"/>
                <a:sym typeface="Symbol" pitchFamily="18" charset="2"/>
              </a:rPr>
              <a:t> ... </a:t>
            </a:r>
            <a:r>
              <a:rPr lang="en-US">
                <a:sym typeface="Symbol" pitchFamily="18" charset="2"/>
              </a:rPr>
              <a:t>(1-</a:t>
            </a:r>
            <a:r>
              <a:rPr lang="en-US">
                <a:latin typeface="Symbol" pitchFamily="18" charset="2"/>
                <a:sym typeface="Symbol" pitchFamily="18" charset="2"/>
              </a:rPr>
              <a:t>q</a:t>
            </a:r>
            <a:r>
              <a:rPr lang="en-US" baseline="-25000">
                <a:latin typeface="Symbol" pitchFamily="18" charset="2"/>
                <a:sym typeface="Symbol" pitchFamily="18" charset="2"/>
              </a:rPr>
              <a:t>1</a:t>
            </a:r>
            <a:r>
              <a:rPr lang="en-US">
                <a:sym typeface="Symbol" pitchFamily="18" charset="2"/>
              </a:rPr>
              <a:t>-…-</a:t>
            </a:r>
            <a:r>
              <a:rPr lang="en-US">
                <a:latin typeface="Symbol" pitchFamily="18" charset="2"/>
                <a:sym typeface="Symbol" pitchFamily="18" charset="2"/>
              </a:rPr>
              <a:t>q</a:t>
            </a:r>
            <a:r>
              <a:rPr lang="en-US" baseline="-25000">
                <a:latin typeface="Symbol" pitchFamily="18" charset="2"/>
                <a:sym typeface="Symbol" pitchFamily="18" charset="2"/>
              </a:rPr>
              <a:t>k-1</a:t>
            </a:r>
            <a:r>
              <a:rPr lang="en-US">
                <a:sym typeface="Symbol" pitchFamily="18" charset="2"/>
              </a:rPr>
              <a:t>)</a:t>
            </a:r>
            <a:r>
              <a:rPr lang="en-US" baseline="30000">
                <a:sym typeface="Symbol" pitchFamily="18" charset="2"/>
              </a:rPr>
              <a:t>yk</a:t>
            </a:r>
            <a:r>
              <a:rPr lang="en-AU" baseline="30000">
                <a:sym typeface="Symbol" pitchFamily="18" charset="2"/>
              </a:rPr>
              <a:t>      </a:t>
            </a:r>
            <a:r>
              <a:rPr lang="en-AU">
                <a:sym typeface="Symbol" pitchFamily="18" charset="2"/>
              </a:rPr>
              <a:t> </a:t>
            </a:r>
          </a:p>
          <a:p>
            <a:pPr>
              <a:lnSpc>
                <a:spcPct val="90000"/>
              </a:lnSpc>
              <a:buNone/>
            </a:pPr>
            <a:r>
              <a:rPr lang="en-AU">
                <a:latin typeface="Symbol" pitchFamily="18" charset="2"/>
                <a:sym typeface="Symbol" pitchFamily="18" charset="2"/>
              </a:rPr>
              <a:t>                  </a:t>
            </a:r>
            <a:r>
              <a:rPr lang="en-US">
                <a:latin typeface="Symbol" pitchFamily="18" charset="2"/>
                <a:sym typeface="Symbol" pitchFamily="18" charset="2"/>
              </a:rPr>
              <a:t>q</a:t>
            </a:r>
            <a:r>
              <a:rPr lang="en-US" baseline="-25000">
                <a:latin typeface="Symbol" pitchFamily="18" charset="2"/>
                <a:sym typeface="Symbol" pitchFamily="18" charset="2"/>
              </a:rPr>
              <a:t>1</a:t>
            </a:r>
            <a:r>
              <a:rPr lang="en-US" i="1" kern="1200" baseline="30000">
                <a:latin typeface="Symbol" pitchFamily="18" charset="2"/>
              </a:rPr>
              <a:t>a1-1</a:t>
            </a:r>
            <a:r>
              <a:rPr lang="en-US">
                <a:latin typeface="Symbol" pitchFamily="18" charset="2"/>
                <a:sym typeface="Symbol" pitchFamily="18" charset="2"/>
              </a:rPr>
              <a:t> q</a:t>
            </a:r>
            <a:r>
              <a:rPr lang="en-US" baseline="-25000">
                <a:latin typeface="Symbol" pitchFamily="18" charset="2"/>
                <a:sym typeface="Symbol" pitchFamily="18" charset="2"/>
              </a:rPr>
              <a:t>2</a:t>
            </a:r>
            <a:r>
              <a:rPr lang="en-US" i="1" kern="1200" baseline="30000">
                <a:latin typeface="Symbol" pitchFamily="18" charset="2"/>
              </a:rPr>
              <a:t>a2-1</a:t>
            </a:r>
            <a:r>
              <a:rPr lang="en-US">
                <a:latin typeface="Symbol" pitchFamily="18" charset="2"/>
                <a:sym typeface="Symbol" pitchFamily="18" charset="2"/>
              </a:rPr>
              <a:t> ... </a:t>
            </a:r>
            <a:r>
              <a:rPr lang="en-US">
                <a:sym typeface="Symbol" pitchFamily="18" charset="2"/>
              </a:rPr>
              <a:t>(1-</a:t>
            </a:r>
            <a:r>
              <a:rPr lang="en-US">
                <a:latin typeface="Symbol" pitchFamily="18" charset="2"/>
                <a:sym typeface="Symbol" pitchFamily="18" charset="2"/>
              </a:rPr>
              <a:t>q</a:t>
            </a:r>
            <a:r>
              <a:rPr lang="en-US" baseline="-25000">
                <a:latin typeface="Symbol" pitchFamily="18" charset="2"/>
                <a:sym typeface="Symbol" pitchFamily="18" charset="2"/>
              </a:rPr>
              <a:t>1</a:t>
            </a:r>
            <a:r>
              <a:rPr lang="en-US">
                <a:sym typeface="Symbol" pitchFamily="18" charset="2"/>
              </a:rPr>
              <a:t>-…-</a:t>
            </a:r>
            <a:r>
              <a:rPr lang="en-US">
                <a:latin typeface="Symbol" pitchFamily="18" charset="2"/>
                <a:sym typeface="Symbol" pitchFamily="18" charset="2"/>
              </a:rPr>
              <a:t>q</a:t>
            </a:r>
            <a:r>
              <a:rPr lang="en-US" baseline="-25000">
                <a:latin typeface="Symbol" pitchFamily="18" charset="2"/>
                <a:sym typeface="Symbol" pitchFamily="18" charset="2"/>
              </a:rPr>
              <a:t>k-1</a:t>
            </a:r>
            <a:r>
              <a:rPr lang="en-US">
                <a:sym typeface="Symbol" pitchFamily="18" charset="2"/>
              </a:rPr>
              <a:t>)</a:t>
            </a:r>
            <a:r>
              <a:rPr lang="en-US" i="1" kern="1200" baseline="30000">
                <a:latin typeface="Symbol" pitchFamily="18" charset="2"/>
              </a:rPr>
              <a:t> ak-1</a:t>
            </a:r>
            <a:r>
              <a:rPr lang="en-US">
                <a:latin typeface="Symbol" pitchFamily="18" charset="2"/>
                <a:sym typeface="Symbol" pitchFamily="18" charset="2"/>
              </a:rPr>
              <a:t> </a:t>
            </a:r>
            <a:endParaRPr lang="en-US"/>
          </a:p>
          <a:p>
            <a:pPr>
              <a:lnSpc>
                <a:spcPct val="90000"/>
              </a:lnSpc>
              <a:buFontTx/>
              <a:buNone/>
            </a:pPr>
            <a:r>
              <a:rPr lang="en-US" i="1">
                <a:latin typeface="Symbol" pitchFamily="18" charset="2"/>
              </a:rPr>
              <a:t>	           </a:t>
            </a:r>
            <a:r>
              <a:rPr lang="en-US">
                <a:latin typeface="Symbol" pitchFamily="18" charset="2"/>
              </a:rPr>
              <a:t>= </a:t>
            </a:r>
            <a:r>
              <a:rPr lang="en-US">
                <a:latin typeface="Symbol" pitchFamily="18" charset="2"/>
                <a:sym typeface="Symbol" pitchFamily="18" charset="2"/>
              </a:rPr>
              <a:t>q</a:t>
            </a:r>
            <a:r>
              <a:rPr lang="en-US" baseline="-25000">
                <a:latin typeface="Symbol" pitchFamily="18" charset="2"/>
                <a:sym typeface="Symbol" pitchFamily="18" charset="2"/>
              </a:rPr>
              <a:t>1</a:t>
            </a:r>
            <a:r>
              <a:rPr lang="en-US" i="1" kern="1200" baseline="30000">
                <a:latin typeface="+mj-lt"/>
              </a:rPr>
              <a:t>y</a:t>
            </a:r>
            <a:r>
              <a:rPr lang="en-US" i="1" kern="1200" baseline="30000">
                <a:latin typeface="Symbol" pitchFamily="18" charset="2"/>
              </a:rPr>
              <a:t>1+a1-1</a:t>
            </a:r>
            <a:r>
              <a:rPr lang="en-US">
                <a:latin typeface="Symbol" pitchFamily="18" charset="2"/>
                <a:sym typeface="Symbol" pitchFamily="18" charset="2"/>
              </a:rPr>
              <a:t> q</a:t>
            </a:r>
            <a:r>
              <a:rPr lang="en-US" baseline="-25000">
                <a:latin typeface="Symbol" pitchFamily="18" charset="2"/>
                <a:sym typeface="Symbol" pitchFamily="18" charset="2"/>
              </a:rPr>
              <a:t>2</a:t>
            </a:r>
            <a:r>
              <a:rPr lang="en-US" i="1" kern="1200" baseline="30000"/>
              <a:t>y</a:t>
            </a:r>
            <a:r>
              <a:rPr lang="en-US" i="1" kern="1200" baseline="30000">
                <a:latin typeface="Symbol" pitchFamily="18" charset="2"/>
              </a:rPr>
              <a:t>2+a2-1</a:t>
            </a:r>
            <a:r>
              <a:rPr lang="en-US">
                <a:latin typeface="Symbol" pitchFamily="18" charset="2"/>
                <a:sym typeface="Symbol" pitchFamily="18" charset="2"/>
              </a:rPr>
              <a:t> ... </a:t>
            </a:r>
            <a:r>
              <a:rPr lang="en-US">
                <a:sym typeface="Symbol" pitchFamily="18" charset="2"/>
              </a:rPr>
              <a:t>(1-</a:t>
            </a:r>
            <a:r>
              <a:rPr lang="en-US">
                <a:latin typeface="Symbol" pitchFamily="18" charset="2"/>
                <a:sym typeface="Symbol" pitchFamily="18" charset="2"/>
              </a:rPr>
              <a:t>q</a:t>
            </a:r>
            <a:r>
              <a:rPr lang="en-US" baseline="-25000">
                <a:latin typeface="Symbol" pitchFamily="18" charset="2"/>
                <a:sym typeface="Symbol" pitchFamily="18" charset="2"/>
              </a:rPr>
              <a:t>1</a:t>
            </a:r>
            <a:r>
              <a:rPr lang="en-US">
                <a:sym typeface="Symbol" pitchFamily="18" charset="2"/>
              </a:rPr>
              <a:t>-…-</a:t>
            </a:r>
            <a:r>
              <a:rPr lang="en-US">
                <a:latin typeface="Symbol" pitchFamily="18" charset="2"/>
                <a:sym typeface="Symbol" pitchFamily="18" charset="2"/>
              </a:rPr>
              <a:t>q</a:t>
            </a:r>
            <a:r>
              <a:rPr lang="en-US" baseline="-25000">
                <a:latin typeface="Symbol" pitchFamily="18" charset="2"/>
                <a:sym typeface="Symbol" pitchFamily="18" charset="2"/>
              </a:rPr>
              <a:t>k-1</a:t>
            </a:r>
            <a:r>
              <a:rPr lang="en-US">
                <a:sym typeface="Symbol" pitchFamily="18" charset="2"/>
              </a:rPr>
              <a:t>)</a:t>
            </a:r>
            <a:r>
              <a:rPr lang="en-US" i="1" kern="1200" baseline="30000">
                <a:latin typeface="Symbol" pitchFamily="18" charset="2"/>
              </a:rPr>
              <a:t> </a:t>
            </a:r>
            <a:r>
              <a:rPr lang="en-US" i="1" kern="1200" baseline="30000"/>
              <a:t>y</a:t>
            </a:r>
            <a:r>
              <a:rPr lang="en-US" i="1" kern="1200" baseline="30000">
                <a:latin typeface="Symbol" pitchFamily="18" charset="2"/>
              </a:rPr>
              <a:t>k+ak-1</a:t>
            </a:r>
            <a:endParaRPr lang="en-AU" baseline="30000">
              <a:sym typeface="Symbol" pitchFamily="18" charset="2"/>
            </a:endParaRPr>
          </a:p>
          <a:p>
            <a:pPr>
              <a:lnSpc>
                <a:spcPct val="90000"/>
              </a:lnSpc>
              <a:buFontTx/>
              <a:buNone/>
            </a:pPr>
            <a:r>
              <a:rPr lang="en-AU" baseline="30000">
                <a:sym typeface="Symbol" pitchFamily="18" charset="2"/>
              </a:rPr>
              <a:t>	                </a:t>
            </a:r>
            <a:r>
              <a:rPr lang="en-AU">
                <a:sym typeface="Symbol" pitchFamily="18" charset="2"/>
              </a:rPr>
              <a:t> </a:t>
            </a:r>
            <a:r>
              <a:rPr lang="en-US" i="1"/>
              <a:t>Dirichlet (y</a:t>
            </a:r>
            <a:r>
              <a:rPr lang="en-US" i="1" baseline="-25000"/>
              <a:t>1</a:t>
            </a:r>
            <a:r>
              <a:rPr lang="en-US" i="1"/>
              <a:t>+</a:t>
            </a:r>
            <a:r>
              <a:rPr lang="en-US" i="1" kern="1200">
                <a:latin typeface="Symbol" pitchFamily="18" charset="2"/>
              </a:rPr>
              <a:t>a</a:t>
            </a:r>
            <a:r>
              <a:rPr lang="en-US" i="1" kern="1200" baseline="-25000">
                <a:latin typeface="Symbol" pitchFamily="18" charset="2"/>
              </a:rPr>
              <a:t>1</a:t>
            </a:r>
            <a:r>
              <a:rPr lang="en-US" i="1" kern="1200">
                <a:latin typeface="Symbol" pitchFamily="18" charset="2"/>
              </a:rPr>
              <a:t>,...,</a:t>
            </a:r>
            <a:r>
              <a:rPr lang="en-US" i="1"/>
              <a:t> y</a:t>
            </a:r>
            <a:r>
              <a:rPr lang="en-US" i="1" baseline="-25000"/>
              <a:t>k</a:t>
            </a:r>
            <a:r>
              <a:rPr lang="en-US" i="1"/>
              <a:t>+</a:t>
            </a:r>
            <a:r>
              <a:rPr lang="en-US" i="1" kern="1200">
                <a:latin typeface="Symbol" pitchFamily="18" charset="2"/>
              </a:rPr>
              <a:t>a</a:t>
            </a:r>
            <a:r>
              <a:rPr lang="en-US" i="1" kern="1200" baseline="-25000">
                <a:latin typeface="Symbol" pitchFamily="18" charset="2"/>
              </a:rPr>
              <a:t>k</a:t>
            </a:r>
            <a:r>
              <a:rPr lang="en-US" i="1"/>
              <a:t>)</a:t>
            </a:r>
            <a:endParaRPr lang="en-AU" baseline="30000">
              <a:sym typeface="Symbol" pitchFamily="18" charset="2"/>
            </a:endParaRPr>
          </a:p>
          <a:p>
            <a:pPr marL="0" indent="0">
              <a:lnSpc>
                <a:spcPct val="90000"/>
              </a:lnSpc>
              <a:buNone/>
            </a:pPr>
            <a:endParaRPr lang="en-US" i="1"/>
          </a:p>
          <a:p>
            <a:pPr>
              <a:lnSpc>
                <a:spcPct val="90000"/>
              </a:lnSpc>
              <a:buFont typeface="Symbol" charset="0"/>
              <a:buChar char=" "/>
            </a:pPr>
            <a:r>
              <a:rPr lang="en-AU">
                <a:solidFill>
                  <a:schemeClr val="tx2"/>
                </a:solidFill>
              </a:rPr>
              <a:t>    Prior mean:</a:t>
            </a:r>
            <a:r>
              <a:rPr lang="en-AU"/>
              <a:t>       E(</a:t>
            </a:r>
            <a:r>
              <a:rPr lang="en-US" i="1">
                <a:latin typeface="Symbol" pitchFamily="18" charset="2"/>
              </a:rPr>
              <a:t>q</a:t>
            </a:r>
            <a:r>
              <a:rPr lang="en-US" i="1" baseline="-25000">
                <a:latin typeface="+mj-lt"/>
              </a:rPr>
              <a:t>i</a:t>
            </a:r>
            <a:r>
              <a:rPr lang="en-US" i="1">
                <a:latin typeface="Symbol" pitchFamily="18" charset="2"/>
              </a:rPr>
              <a:t> </a:t>
            </a:r>
            <a:r>
              <a:rPr lang="en-US"/>
              <a:t>) = </a:t>
            </a:r>
            <a:r>
              <a:rPr lang="en-US" i="1" kern="1200">
                <a:latin typeface="Symbol" pitchFamily="18" charset="2"/>
              </a:rPr>
              <a:t>a</a:t>
            </a:r>
            <a:r>
              <a:rPr lang="en-US" i="1" kern="1200" baseline="-25000">
                <a:latin typeface="+mj-lt"/>
              </a:rPr>
              <a:t>i</a:t>
            </a:r>
            <a:r>
              <a:rPr lang="en-US"/>
              <a:t>  / </a:t>
            </a:r>
            <a:r>
              <a:rPr lang="en-US" i="1" kern="1200">
                <a:latin typeface="Symbol" pitchFamily="18" charset="2"/>
              </a:rPr>
              <a:t>a</a:t>
            </a:r>
            <a:r>
              <a:rPr lang="en-US" i="1" kern="1200" baseline="-25000">
                <a:latin typeface="Symbol" pitchFamily="18" charset="2"/>
              </a:rPr>
              <a:t>0</a:t>
            </a:r>
            <a:r>
              <a:rPr lang="en-US"/>
              <a:t> </a:t>
            </a:r>
          </a:p>
          <a:p>
            <a:pPr>
              <a:lnSpc>
                <a:spcPct val="90000"/>
              </a:lnSpc>
              <a:buFont typeface="Symbol" charset="0"/>
              <a:buChar char=" "/>
            </a:pPr>
            <a:endParaRPr lang="en-US"/>
          </a:p>
          <a:p>
            <a:pPr>
              <a:lnSpc>
                <a:spcPct val="90000"/>
              </a:lnSpc>
              <a:buFont typeface="Symbol" charset="0"/>
              <a:buChar char=" "/>
            </a:pPr>
            <a:r>
              <a:rPr lang="en-AU">
                <a:solidFill>
                  <a:schemeClr val="tx2"/>
                </a:solidFill>
              </a:rPr>
              <a:t>    Posterior mean:</a:t>
            </a:r>
            <a:r>
              <a:rPr lang="en-AU"/>
              <a:t> E(</a:t>
            </a:r>
            <a:r>
              <a:rPr lang="en-US" i="1">
                <a:latin typeface="Symbol" pitchFamily="18" charset="2"/>
              </a:rPr>
              <a:t>q</a:t>
            </a:r>
            <a:r>
              <a:rPr lang="en-US" i="1" baseline="-25000"/>
              <a:t>i</a:t>
            </a:r>
            <a:r>
              <a:rPr lang="en-US" i="1">
                <a:latin typeface="Symbol" pitchFamily="18" charset="2"/>
              </a:rPr>
              <a:t> </a:t>
            </a:r>
            <a:r>
              <a:rPr lang="en-US" i="1"/>
              <a:t>| y</a:t>
            </a:r>
            <a:r>
              <a:rPr lang="en-US"/>
              <a:t>) = (</a:t>
            </a:r>
            <a:r>
              <a:rPr lang="en-US" i="1" kern="1200">
                <a:latin typeface="Symbol" pitchFamily="18" charset="2"/>
              </a:rPr>
              <a:t>a</a:t>
            </a:r>
            <a:r>
              <a:rPr lang="en-US" i="1" kern="1200" baseline="-25000">
                <a:latin typeface="+mj-lt"/>
              </a:rPr>
              <a:t>i</a:t>
            </a:r>
            <a:r>
              <a:rPr lang="en-US"/>
              <a:t> + </a:t>
            </a:r>
            <a:r>
              <a:rPr lang="en-US" i="1"/>
              <a:t>y</a:t>
            </a:r>
            <a:r>
              <a:rPr lang="en-US" i="1" baseline="-25000"/>
              <a:t>i</a:t>
            </a:r>
            <a:r>
              <a:rPr lang="en-US"/>
              <a:t>) / (</a:t>
            </a:r>
            <a:r>
              <a:rPr lang="en-US" i="1" kern="1200">
                <a:latin typeface="Symbol" pitchFamily="18" charset="2"/>
              </a:rPr>
              <a:t>a</a:t>
            </a:r>
            <a:r>
              <a:rPr lang="en-US" i="1" kern="1200" baseline="-25000">
                <a:latin typeface="Symbol" pitchFamily="18" charset="2"/>
              </a:rPr>
              <a:t>0</a:t>
            </a:r>
            <a:r>
              <a:rPr lang="en-US"/>
              <a:t> + n )</a:t>
            </a:r>
          </a:p>
          <a:p>
            <a:pPr>
              <a:lnSpc>
                <a:spcPct val="90000"/>
              </a:lnSpc>
              <a:buFont typeface="Symbol" charset="0"/>
              <a:buChar char=" "/>
            </a:pPr>
            <a:endParaRPr lang="en-US" sz="4000"/>
          </a:p>
          <a:p>
            <a:pPr>
              <a:lnSpc>
                <a:spcPct val="90000"/>
              </a:lnSpc>
              <a:buFont typeface="Symbol" charset="0"/>
              <a:buChar char=" "/>
            </a:pPr>
            <a:endParaRPr lang="en-AU" sz="4000" dirty="0"/>
          </a:p>
        </p:txBody>
      </p:sp>
      <p:sp>
        <p:nvSpPr>
          <p:cNvPr id="6" name="Curved Right Arrow 5"/>
          <p:cNvSpPr/>
          <p:nvPr/>
        </p:nvSpPr>
        <p:spPr bwMode="auto">
          <a:xfrm>
            <a:off x="259080" y="4727448"/>
            <a:ext cx="731520" cy="1444752"/>
          </a:xfrm>
          <a:prstGeom prst="curved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377868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914400"/>
          </a:xfrm>
        </p:spPr>
        <p:txBody>
          <a:bodyPr/>
          <a:lstStyle/>
          <a:p>
            <a:r>
              <a:rPr lang="en-US"/>
              <a:t>Influence of prior on posterior</a:t>
            </a:r>
            <a:endParaRPr lang="en-AU" dirty="0"/>
          </a:p>
        </p:txBody>
      </p:sp>
      <p:sp>
        <p:nvSpPr>
          <p:cNvPr id="6" name="Rectangle 4"/>
          <p:cNvSpPr>
            <a:spLocks noGrp="1" noChangeArrowheads="1"/>
          </p:cNvSpPr>
          <p:nvPr>
            <p:ph type="body" idx="1"/>
          </p:nvPr>
        </p:nvSpPr>
        <p:spPr>
          <a:xfrm>
            <a:off x="381000" y="1371600"/>
            <a:ext cx="8458200" cy="5334000"/>
          </a:xfrm>
        </p:spPr>
        <p:txBody>
          <a:bodyPr/>
          <a:lstStyle/>
          <a:p>
            <a:pPr>
              <a:lnSpc>
                <a:spcPct val="90000"/>
              </a:lnSpc>
              <a:buFont typeface="Symbol" charset="0"/>
              <a:buChar char=" "/>
            </a:pPr>
            <a:r>
              <a:rPr lang="en-AU"/>
              <a:t>             E(</a:t>
            </a:r>
            <a:r>
              <a:rPr lang="en-US" i="1">
                <a:latin typeface="Symbol" pitchFamily="18" charset="2"/>
              </a:rPr>
              <a:t>q</a:t>
            </a:r>
            <a:r>
              <a:rPr lang="en-US" i="1" baseline="-25000"/>
              <a:t>i</a:t>
            </a:r>
            <a:r>
              <a:rPr lang="en-US" i="1">
                <a:latin typeface="Symbol" pitchFamily="18" charset="2"/>
              </a:rPr>
              <a:t> </a:t>
            </a:r>
            <a:r>
              <a:rPr lang="en-US" i="1"/>
              <a:t>| y</a:t>
            </a:r>
            <a:r>
              <a:rPr lang="en-US"/>
              <a:t>) = (</a:t>
            </a:r>
            <a:r>
              <a:rPr lang="en-US" i="1" kern="1200">
                <a:latin typeface="Symbol" pitchFamily="18" charset="2"/>
              </a:rPr>
              <a:t>a</a:t>
            </a:r>
            <a:r>
              <a:rPr lang="en-US" i="1" kern="1200" baseline="-25000"/>
              <a:t>i</a:t>
            </a:r>
            <a:r>
              <a:rPr lang="en-US"/>
              <a:t> + </a:t>
            </a:r>
            <a:r>
              <a:rPr lang="en-US" i="1"/>
              <a:t>y</a:t>
            </a:r>
            <a:r>
              <a:rPr lang="en-US" i="1" baseline="-25000"/>
              <a:t>i</a:t>
            </a:r>
            <a:r>
              <a:rPr lang="en-US"/>
              <a:t>) / (</a:t>
            </a:r>
            <a:r>
              <a:rPr lang="en-US" i="1" kern="1200">
                <a:latin typeface="Symbol" pitchFamily="18" charset="2"/>
              </a:rPr>
              <a:t>a</a:t>
            </a:r>
            <a:r>
              <a:rPr lang="en-US" i="1" kern="1200" baseline="-25000">
                <a:latin typeface="Symbol" pitchFamily="18" charset="2"/>
              </a:rPr>
              <a:t>0</a:t>
            </a:r>
            <a:r>
              <a:rPr lang="en-US"/>
              <a:t> + n)</a:t>
            </a:r>
            <a:endParaRPr lang="en-US" sz="3200"/>
          </a:p>
          <a:p>
            <a:pPr lvl="6">
              <a:lnSpc>
                <a:spcPct val="90000"/>
              </a:lnSpc>
              <a:buFont typeface="Symbol" charset="0"/>
              <a:buChar char=" "/>
            </a:pPr>
            <a:endParaRPr lang="en-US"/>
          </a:p>
          <a:p>
            <a:r>
              <a:rPr lang="en-US">
                <a:solidFill>
                  <a:schemeClr val="accent2"/>
                </a:solidFill>
              </a:rPr>
              <a:t>The </a:t>
            </a:r>
            <a:r>
              <a:rPr lang="en-US">
                <a:solidFill>
                  <a:srgbClr val="FF5050"/>
                </a:solidFill>
              </a:rPr>
              <a:t>posterior</a:t>
            </a:r>
            <a:r>
              <a:rPr lang="en-US">
                <a:solidFill>
                  <a:schemeClr val="accent2"/>
                </a:solidFill>
              </a:rPr>
              <a:t> mean is a </a:t>
            </a:r>
            <a:r>
              <a:rPr lang="en-US">
                <a:solidFill>
                  <a:srgbClr val="FF5050"/>
                </a:solidFill>
              </a:rPr>
              <a:t>compromise</a:t>
            </a:r>
            <a:r>
              <a:rPr lang="en-US">
                <a:solidFill>
                  <a:schemeClr val="accent2"/>
                </a:solidFill>
              </a:rPr>
              <a:t> btw prior mean and observed proportion of i-th category</a:t>
            </a:r>
          </a:p>
          <a:p>
            <a:endParaRPr lang="en-US">
              <a:solidFill>
                <a:schemeClr val="accent2"/>
              </a:solidFill>
            </a:endParaRPr>
          </a:p>
          <a:p>
            <a:r>
              <a:rPr lang="en-US">
                <a:solidFill>
                  <a:schemeClr val="accent2"/>
                </a:solidFill>
              </a:rPr>
              <a:t>As in the binomial model: </a:t>
            </a:r>
          </a:p>
          <a:p>
            <a:pPr lvl="1"/>
            <a:r>
              <a:rPr lang="en-US">
                <a:solidFill>
                  <a:schemeClr val="accent2"/>
                </a:solidFill>
              </a:rPr>
              <a:t> </a:t>
            </a:r>
            <a:r>
              <a:rPr lang="en-US">
                <a:solidFill>
                  <a:srgbClr val="FF5050"/>
                </a:solidFill>
              </a:rPr>
              <a:t>the stronger the prior </a:t>
            </a:r>
            <a:r>
              <a:rPr lang="en-US" i="1" kern="1200">
                <a:solidFill>
                  <a:srgbClr val="FF0000"/>
                </a:solidFill>
                <a:latin typeface="Symbol" pitchFamily="18" charset="2"/>
              </a:rPr>
              <a:t>a</a:t>
            </a:r>
            <a:r>
              <a:rPr lang="en-US" i="1" kern="1200" baseline="-25000">
                <a:solidFill>
                  <a:srgbClr val="FF0000"/>
                </a:solidFill>
                <a:latin typeface="Symbol" pitchFamily="18" charset="2"/>
              </a:rPr>
              <a:t>i</a:t>
            </a:r>
            <a:r>
              <a:rPr lang="en-US">
                <a:solidFill>
                  <a:schemeClr val="accent2"/>
                </a:solidFill>
              </a:rPr>
              <a:t>, the more weight the prior has in the posterior</a:t>
            </a:r>
          </a:p>
          <a:p>
            <a:pPr lvl="1"/>
            <a:r>
              <a:rPr lang="en-US">
                <a:solidFill>
                  <a:schemeClr val="accent2"/>
                </a:solidFill>
              </a:rPr>
              <a:t> </a:t>
            </a:r>
            <a:r>
              <a:rPr lang="en-US">
                <a:solidFill>
                  <a:srgbClr val="FF5050"/>
                </a:solidFill>
              </a:rPr>
              <a:t>the larger the sample size</a:t>
            </a:r>
            <a:r>
              <a:rPr lang="en-US">
                <a:solidFill>
                  <a:schemeClr val="accent2"/>
                </a:solidFill>
              </a:rPr>
              <a:t>, the more weight the likelihood has in the posterior</a:t>
            </a:r>
          </a:p>
          <a:p>
            <a:endParaRPr lang="en-US" dirty="0"/>
          </a:p>
        </p:txBody>
      </p:sp>
    </p:spTree>
    <p:extLst>
      <p:ext uri="{BB962C8B-B14F-4D97-AF65-F5344CB8AC3E}">
        <p14:creationId xmlns:p14="http://schemas.microsoft.com/office/powerpoint/2010/main" val="412858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it-IT"/>
              <a:t>Multinomial example</a:t>
            </a:r>
            <a:endParaRPr lang="it-IT" dirty="0"/>
          </a:p>
        </p:txBody>
      </p:sp>
      <p:sp>
        <p:nvSpPr>
          <p:cNvPr id="3" name="Text Placeholder 2"/>
          <p:cNvSpPr>
            <a:spLocks noGrp="1"/>
          </p:cNvSpPr>
          <p:nvPr>
            <p:ph type="body" sz="half" idx="1"/>
          </p:nvPr>
        </p:nvSpPr>
        <p:spPr>
          <a:xfrm>
            <a:off x="685800" y="1219200"/>
            <a:ext cx="8001000" cy="5486400"/>
          </a:xfrm>
        </p:spPr>
        <p:txBody>
          <a:bodyPr/>
          <a:lstStyle/>
          <a:p>
            <a:pPr marL="0" indent="0">
              <a:buNone/>
            </a:pPr>
            <a:r>
              <a:rPr lang="it-IT" sz="3000" dirty="0"/>
              <a:t>Back to the </a:t>
            </a:r>
            <a:r>
              <a:rPr lang="it-IT" sz="3000" dirty="0" err="1"/>
              <a:t>election</a:t>
            </a:r>
            <a:r>
              <a:rPr lang="it-IT" sz="3000" dirty="0"/>
              <a:t> </a:t>
            </a:r>
            <a:r>
              <a:rPr lang="it-IT" sz="3000" dirty="0" err="1"/>
              <a:t>example</a:t>
            </a:r>
            <a:r>
              <a:rPr lang="it-IT" sz="3000" dirty="0"/>
              <a:t>:</a:t>
            </a:r>
          </a:p>
          <a:p>
            <a:pPr marL="0" indent="0">
              <a:buNone/>
            </a:pPr>
            <a:endParaRPr lang="en-US" sz="3000" b="1" dirty="0">
              <a:solidFill>
                <a:srgbClr val="FFFF00"/>
              </a:solidFill>
            </a:endParaRPr>
          </a:p>
          <a:p>
            <a:pPr marL="0" indent="0">
              <a:buNone/>
            </a:pPr>
            <a:r>
              <a:rPr lang="en-US" sz="3000" b="1" dirty="0">
                <a:solidFill>
                  <a:srgbClr val="FFFF00"/>
                </a:solidFill>
              </a:rPr>
              <a:t>Likelihood: p(Y=(1,3,2)|</a:t>
            </a:r>
            <a:r>
              <a:rPr lang="en-US" sz="3000" b="1" dirty="0">
                <a:solidFill>
                  <a:srgbClr val="FFFF00"/>
                </a:solidFill>
                <a:latin typeface="Symbol" pitchFamily="18" charset="2"/>
              </a:rPr>
              <a:t>q</a:t>
            </a:r>
            <a:r>
              <a:rPr lang="en-US" sz="3000" b="1" dirty="0">
                <a:solidFill>
                  <a:srgbClr val="FFFF00"/>
                </a:solidFill>
              </a:rPr>
              <a:t>)</a:t>
            </a:r>
            <a:r>
              <a:rPr lang="en-US" sz="3000" b="1" dirty="0">
                <a:solidFill>
                  <a:srgbClr val="FFFF00"/>
                </a:solidFill>
                <a:sym typeface="Symbol" pitchFamily="18" charset="2"/>
              </a:rPr>
              <a:t></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1</a:t>
            </a:r>
            <a:r>
              <a:rPr lang="en-US" sz="3000" b="1" baseline="30000" dirty="0">
                <a:solidFill>
                  <a:srgbClr val="FFFF00"/>
                </a:solidFill>
                <a:sym typeface="Symbol" pitchFamily="18" charset="2"/>
              </a:rPr>
              <a:t>1</a:t>
            </a:r>
            <a:r>
              <a:rPr lang="en-US" sz="3000" b="1" dirty="0">
                <a:solidFill>
                  <a:srgbClr val="FFFF00"/>
                </a:solidFill>
                <a:latin typeface="Symbol" pitchFamily="18" charset="2"/>
                <a:sym typeface="Symbol" pitchFamily="18" charset="2"/>
              </a:rPr>
              <a:t> q</a:t>
            </a:r>
            <a:r>
              <a:rPr lang="en-US" sz="3000" b="1" baseline="-25000" dirty="0">
                <a:solidFill>
                  <a:srgbClr val="FFFF00"/>
                </a:solidFill>
                <a:latin typeface="Symbol" pitchFamily="18" charset="2"/>
                <a:sym typeface="Symbol" pitchFamily="18" charset="2"/>
              </a:rPr>
              <a:t>2</a:t>
            </a:r>
            <a:r>
              <a:rPr lang="en-US" sz="3000" b="1" baseline="30000" dirty="0">
                <a:solidFill>
                  <a:srgbClr val="FFFF00"/>
                </a:solidFill>
                <a:sym typeface="Symbol" pitchFamily="18" charset="2"/>
              </a:rPr>
              <a:t>3 </a:t>
            </a:r>
            <a:r>
              <a:rPr lang="en-US" sz="3000" b="1" dirty="0">
                <a:solidFill>
                  <a:srgbClr val="FFFF00"/>
                </a:solidFill>
                <a:sym typeface="Symbol" pitchFamily="18" charset="2"/>
              </a:rPr>
              <a:t>(1-</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1-</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2</a:t>
            </a:r>
            <a:r>
              <a:rPr lang="en-US" sz="3000" b="1" dirty="0">
                <a:solidFill>
                  <a:srgbClr val="FFFF00"/>
                </a:solidFill>
                <a:sym typeface="Symbol" pitchFamily="18" charset="2"/>
              </a:rPr>
              <a:t>)</a:t>
            </a:r>
            <a:r>
              <a:rPr lang="en-US" sz="3000" b="1" baseline="30000" dirty="0">
                <a:solidFill>
                  <a:srgbClr val="FFFF00"/>
                </a:solidFill>
                <a:sym typeface="Symbol" pitchFamily="18" charset="2"/>
              </a:rPr>
              <a:t>2</a:t>
            </a:r>
          </a:p>
          <a:p>
            <a:pPr marL="0" indent="0">
              <a:buNone/>
            </a:pPr>
            <a:r>
              <a:rPr lang="en-US" sz="3000" b="1" dirty="0">
                <a:solidFill>
                  <a:srgbClr val="FFFF00"/>
                </a:solidFill>
              </a:rPr>
              <a:t>Prior:          p(</a:t>
            </a:r>
            <a:r>
              <a:rPr lang="en-US" sz="3000" b="1" dirty="0">
                <a:solidFill>
                  <a:srgbClr val="FFFF00"/>
                </a:solidFill>
                <a:latin typeface="Symbol" pitchFamily="18" charset="2"/>
              </a:rPr>
              <a:t>q</a:t>
            </a:r>
            <a:r>
              <a:rPr lang="en-US" sz="3000" b="1" dirty="0">
                <a:solidFill>
                  <a:srgbClr val="FFFF00"/>
                </a:solidFill>
              </a:rPr>
              <a:t>) </a:t>
            </a:r>
            <a:r>
              <a:rPr lang="en-US" sz="3000" b="1" dirty="0">
                <a:solidFill>
                  <a:srgbClr val="FFFF00"/>
                </a:solidFill>
                <a:sym typeface="Symbol" pitchFamily="18" charset="2"/>
              </a:rPr>
              <a:t></a:t>
            </a:r>
            <a:r>
              <a:rPr lang="en-US" sz="3000" b="1" dirty="0">
                <a:solidFill>
                  <a:srgbClr val="FFFF00"/>
                </a:solidFill>
              </a:rPr>
              <a:t> </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1</a:t>
            </a:r>
            <a:r>
              <a:rPr lang="en-US" sz="3000" b="1" baseline="30000" dirty="0">
                <a:solidFill>
                  <a:srgbClr val="FFFF00"/>
                </a:solidFill>
                <a:latin typeface="Symbol" pitchFamily="18" charset="2"/>
              </a:rPr>
              <a:t>a1-1 </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2</a:t>
            </a:r>
            <a:r>
              <a:rPr lang="en-US" sz="3000" b="1" baseline="30000" dirty="0">
                <a:solidFill>
                  <a:srgbClr val="FFFF00"/>
                </a:solidFill>
                <a:latin typeface="Symbol" pitchFamily="18" charset="2"/>
              </a:rPr>
              <a:t>a2-1 </a:t>
            </a:r>
            <a:r>
              <a:rPr lang="en-US" sz="3000" b="1" dirty="0">
                <a:solidFill>
                  <a:srgbClr val="FFFF00"/>
                </a:solidFill>
                <a:latin typeface="Symbol" pitchFamily="18" charset="2"/>
                <a:sym typeface="Symbol" pitchFamily="18" charset="2"/>
              </a:rPr>
              <a:t>(1-q</a:t>
            </a:r>
            <a:r>
              <a:rPr lang="en-US" sz="3000" b="1" baseline="-25000" dirty="0">
                <a:solidFill>
                  <a:srgbClr val="FFFF00"/>
                </a:solidFill>
                <a:latin typeface="Symbol" pitchFamily="18" charset="2"/>
                <a:sym typeface="Symbol" pitchFamily="18" charset="2"/>
              </a:rPr>
              <a:t>1</a:t>
            </a:r>
            <a:r>
              <a:rPr lang="en-US" sz="3000" b="1" dirty="0">
                <a:solidFill>
                  <a:srgbClr val="FFFF00"/>
                </a:solidFill>
                <a:latin typeface="Symbol" pitchFamily="18" charset="2"/>
                <a:sym typeface="Symbol" pitchFamily="18" charset="2"/>
              </a:rPr>
              <a:t>-q</a:t>
            </a:r>
            <a:r>
              <a:rPr lang="en-US" sz="3000" b="1" baseline="-25000" dirty="0">
                <a:solidFill>
                  <a:srgbClr val="FFFF00"/>
                </a:solidFill>
                <a:latin typeface="Symbol" pitchFamily="18" charset="2"/>
                <a:sym typeface="Symbol" pitchFamily="18" charset="2"/>
              </a:rPr>
              <a:t>2</a:t>
            </a:r>
            <a:r>
              <a:rPr lang="en-US" sz="3000" b="1" dirty="0">
                <a:solidFill>
                  <a:srgbClr val="FFFF00"/>
                </a:solidFill>
                <a:latin typeface="Symbol" pitchFamily="18" charset="2"/>
                <a:sym typeface="Symbol" pitchFamily="18" charset="2"/>
              </a:rPr>
              <a:t>)</a:t>
            </a:r>
            <a:r>
              <a:rPr lang="en-US" sz="3000" b="1" baseline="-25000" dirty="0">
                <a:solidFill>
                  <a:srgbClr val="FFFF00"/>
                </a:solidFill>
                <a:latin typeface="Symbol" pitchFamily="18" charset="2"/>
                <a:sym typeface="Symbol" pitchFamily="18" charset="2"/>
              </a:rPr>
              <a:t> </a:t>
            </a:r>
            <a:r>
              <a:rPr lang="en-US" sz="3000" b="1" baseline="30000" dirty="0">
                <a:solidFill>
                  <a:srgbClr val="FFFF00"/>
                </a:solidFill>
                <a:latin typeface="Symbol" pitchFamily="18" charset="2"/>
              </a:rPr>
              <a:t>a3-1</a:t>
            </a:r>
            <a:endParaRPr lang="en-US" sz="3000" baseline="30000" dirty="0"/>
          </a:p>
          <a:p>
            <a:pPr marL="0" indent="0">
              <a:buNone/>
            </a:pPr>
            <a:endParaRPr lang="it-IT" sz="3000" dirty="0"/>
          </a:p>
          <a:p>
            <a:r>
              <a:rPr lang="it-IT" sz="2800" dirty="0" err="1"/>
              <a:t>Fix</a:t>
            </a:r>
            <a:r>
              <a:rPr lang="it-IT" sz="2800" dirty="0"/>
              <a:t> </a:t>
            </a:r>
            <a:r>
              <a:rPr lang="en-AU" sz="2800" i="1" dirty="0"/>
              <a:t>(</a:t>
            </a:r>
            <a:r>
              <a:rPr lang="en-US" sz="2800" i="1" kern="1200" dirty="0">
                <a:latin typeface="Symbol" pitchFamily="18" charset="2"/>
              </a:rPr>
              <a:t>a</a:t>
            </a:r>
            <a:r>
              <a:rPr lang="en-US" sz="2800" i="1" kern="1200" baseline="-25000" dirty="0">
                <a:latin typeface="Symbol" pitchFamily="18" charset="2"/>
              </a:rPr>
              <a:t>1</a:t>
            </a:r>
            <a:r>
              <a:rPr lang="en-US" sz="2800" i="1" kern="1200" dirty="0">
                <a:latin typeface="Symbol" pitchFamily="18" charset="2"/>
              </a:rPr>
              <a:t>, a</a:t>
            </a:r>
            <a:r>
              <a:rPr lang="en-US" sz="2800" i="1" kern="1200" baseline="-25000" dirty="0">
                <a:latin typeface="Symbol" pitchFamily="18" charset="2"/>
              </a:rPr>
              <a:t>2</a:t>
            </a:r>
            <a:r>
              <a:rPr lang="en-US" sz="2800" i="1" kern="1200" dirty="0">
                <a:latin typeface="Symbol" pitchFamily="18" charset="2"/>
              </a:rPr>
              <a:t>, a</a:t>
            </a:r>
            <a:r>
              <a:rPr lang="en-US" sz="2800" i="1" kern="1200" baseline="-25000" dirty="0">
                <a:latin typeface="+mj-lt"/>
              </a:rPr>
              <a:t>3</a:t>
            </a:r>
            <a:r>
              <a:rPr lang="en-AU" sz="2800" i="1" dirty="0"/>
              <a:t>) = (1,1,1) (uninformative)</a:t>
            </a:r>
          </a:p>
          <a:p>
            <a:pPr marL="0" indent="0">
              <a:buNone/>
            </a:pPr>
            <a:r>
              <a:rPr lang="it-IT" sz="2800" dirty="0"/>
              <a:t>   </a:t>
            </a:r>
            <a:r>
              <a:rPr lang="en-AU" sz="2800" dirty="0"/>
              <a:t>E(</a:t>
            </a:r>
            <a:r>
              <a:rPr lang="en-US" sz="2800" i="1" dirty="0">
                <a:latin typeface="Symbol" pitchFamily="18" charset="2"/>
              </a:rPr>
              <a:t>q</a:t>
            </a:r>
            <a:r>
              <a:rPr lang="en-US" sz="2800" i="1" baseline="-25000" dirty="0"/>
              <a:t>1</a:t>
            </a:r>
            <a:r>
              <a:rPr lang="en-US" sz="2800" i="1" dirty="0">
                <a:latin typeface="Symbol" pitchFamily="18" charset="2"/>
              </a:rPr>
              <a:t> </a:t>
            </a:r>
            <a:r>
              <a:rPr lang="en-US" sz="2800" dirty="0"/>
              <a:t>) = </a:t>
            </a:r>
            <a:r>
              <a:rPr lang="en-US" sz="2800" i="1" kern="1200" dirty="0">
                <a:latin typeface="Symbol" pitchFamily="18" charset="2"/>
              </a:rPr>
              <a:t>1</a:t>
            </a:r>
            <a:r>
              <a:rPr lang="en-US" sz="2800" dirty="0"/>
              <a:t>/3                </a:t>
            </a:r>
            <a:r>
              <a:rPr lang="en-AU" sz="2800" dirty="0"/>
              <a:t>E(</a:t>
            </a:r>
            <a:r>
              <a:rPr lang="en-US" sz="2800" i="1" dirty="0">
                <a:latin typeface="Symbol" pitchFamily="18" charset="2"/>
              </a:rPr>
              <a:t>q</a:t>
            </a:r>
            <a:r>
              <a:rPr lang="en-US" sz="2800" i="1" baseline="-25000" dirty="0"/>
              <a:t>1</a:t>
            </a:r>
            <a:r>
              <a:rPr lang="en-US" sz="2800" i="1" dirty="0">
                <a:latin typeface="Symbol" pitchFamily="18" charset="2"/>
              </a:rPr>
              <a:t> </a:t>
            </a:r>
            <a:r>
              <a:rPr lang="en-US" sz="2800" b="1" dirty="0"/>
              <a:t>| Y</a:t>
            </a:r>
            <a:r>
              <a:rPr lang="en-US" sz="2800" dirty="0"/>
              <a:t>) = (</a:t>
            </a:r>
            <a:r>
              <a:rPr lang="en-US" sz="2800" i="1" kern="1200" dirty="0">
                <a:latin typeface="Symbol" pitchFamily="18" charset="2"/>
              </a:rPr>
              <a:t>1+1)</a:t>
            </a:r>
            <a:r>
              <a:rPr lang="en-US" sz="2800" dirty="0"/>
              <a:t>/(3+6)=2/9</a:t>
            </a:r>
            <a:r>
              <a:rPr lang="it-IT" sz="2800" dirty="0"/>
              <a:t> </a:t>
            </a:r>
          </a:p>
          <a:p>
            <a:pPr marL="0" indent="0">
              <a:buNone/>
            </a:pPr>
            <a:endParaRPr lang="it-IT" sz="2800" dirty="0"/>
          </a:p>
          <a:p>
            <a:r>
              <a:rPr lang="it-IT" sz="2800" dirty="0" err="1"/>
              <a:t>Fix</a:t>
            </a:r>
            <a:r>
              <a:rPr lang="it-IT" sz="2800" dirty="0"/>
              <a:t> </a:t>
            </a:r>
            <a:r>
              <a:rPr lang="en-AU" sz="2800" i="1" dirty="0"/>
              <a:t>(</a:t>
            </a:r>
            <a:r>
              <a:rPr lang="en-US" sz="2800" i="1" kern="1200" dirty="0">
                <a:latin typeface="Symbol" pitchFamily="18" charset="2"/>
              </a:rPr>
              <a:t>a</a:t>
            </a:r>
            <a:r>
              <a:rPr lang="en-US" sz="2800" i="1" kern="1200" baseline="-25000" dirty="0">
                <a:latin typeface="Symbol" pitchFamily="18" charset="2"/>
              </a:rPr>
              <a:t>1</a:t>
            </a:r>
            <a:r>
              <a:rPr lang="en-US" sz="2800" i="1" kern="1200" dirty="0">
                <a:latin typeface="Symbol" pitchFamily="18" charset="2"/>
              </a:rPr>
              <a:t>, a</a:t>
            </a:r>
            <a:r>
              <a:rPr lang="en-US" sz="2800" i="1" kern="1200" baseline="-25000" dirty="0">
                <a:latin typeface="Symbol" pitchFamily="18" charset="2"/>
              </a:rPr>
              <a:t>2</a:t>
            </a:r>
            <a:r>
              <a:rPr lang="en-US" sz="2800" i="1" kern="1200" dirty="0">
                <a:latin typeface="Symbol" pitchFamily="18" charset="2"/>
              </a:rPr>
              <a:t>,a</a:t>
            </a:r>
            <a:r>
              <a:rPr lang="en-US" sz="2800" i="1" kern="1200" baseline="-25000" dirty="0"/>
              <a:t>3</a:t>
            </a:r>
            <a:r>
              <a:rPr lang="en-AU" sz="2800" i="1" dirty="0"/>
              <a:t>) = (1,3,1) (prior information)</a:t>
            </a:r>
          </a:p>
          <a:p>
            <a:pPr marL="0" indent="0">
              <a:buNone/>
            </a:pPr>
            <a:r>
              <a:rPr lang="it-IT" sz="2800" dirty="0"/>
              <a:t>   </a:t>
            </a:r>
            <a:r>
              <a:rPr lang="en-AU" sz="2800" dirty="0"/>
              <a:t>E(</a:t>
            </a:r>
            <a:r>
              <a:rPr lang="en-US" sz="2800" i="1" dirty="0">
                <a:latin typeface="Symbol" pitchFamily="18" charset="2"/>
              </a:rPr>
              <a:t>q</a:t>
            </a:r>
            <a:r>
              <a:rPr lang="en-US" sz="2800" i="1" baseline="-25000" dirty="0"/>
              <a:t>1</a:t>
            </a:r>
            <a:r>
              <a:rPr lang="en-US" sz="2800" i="1" dirty="0">
                <a:latin typeface="Symbol" pitchFamily="18" charset="2"/>
              </a:rPr>
              <a:t> </a:t>
            </a:r>
            <a:r>
              <a:rPr lang="en-US" sz="2800" dirty="0"/>
              <a:t>) = </a:t>
            </a:r>
            <a:r>
              <a:rPr lang="en-US" sz="2800" i="1" kern="1200" dirty="0">
                <a:latin typeface="Symbol" pitchFamily="18" charset="2"/>
              </a:rPr>
              <a:t>1</a:t>
            </a:r>
            <a:r>
              <a:rPr lang="en-US" sz="2800" dirty="0"/>
              <a:t>/5                </a:t>
            </a:r>
            <a:r>
              <a:rPr lang="en-AU" sz="2800" dirty="0"/>
              <a:t>E(</a:t>
            </a:r>
            <a:r>
              <a:rPr lang="en-US" sz="2800" i="1" dirty="0">
                <a:latin typeface="Symbol" pitchFamily="18" charset="2"/>
              </a:rPr>
              <a:t>q</a:t>
            </a:r>
            <a:r>
              <a:rPr lang="en-US" sz="2800" i="1" baseline="-25000" dirty="0"/>
              <a:t>1</a:t>
            </a:r>
            <a:r>
              <a:rPr lang="en-US" sz="2800" i="1" dirty="0">
                <a:latin typeface="Symbol" pitchFamily="18" charset="2"/>
              </a:rPr>
              <a:t> </a:t>
            </a:r>
            <a:r>
              <a:rPr lang="en-US" sz="2800" b="1" dirty="0"/>
              <a:t>| Y</a:t>
            </a:r>
            <a:r>
              <a:rPr lang="en-US" sz="2800" dirty="0"/>
              <a:t>) = (</a:t>
            </a:r>
            <a:r>
              <a:rPr lang="en-US" sz="2800" i="1" kern="1200" dirty="0">
                <a:latin typeface="Symbol" pitchFamily="18" charset="2"/>
              </a:rPr>
              <a:t>1+1)</a:t>
            </a:r>
            <a:r>
              <a:rPr lang="en-US" sz="2800" dirty="0"/>
              <a:t>/(5+6)=2/11</a:t>
            </a:r>
            <a:r>
              <a:rPr lang="it-IT" sz="2800" dirty="0"/>
              <a:t> </a:t>
            </a:r>
          </a:p>
          <a:p>
            <a:pPr marL="0" indent="0">
              <a:buNone/>
            </a:pPr>
            <a:endParaRPr lang="it-IT" dirty="0"/>
          </a:p>
          <a:p>
            <a:pPr marL="0" indent="0">
              <a:buNone/>
            </a:pPr>
            <a:endParaRPr lang="it-IT" dirty="0"/>
          </a:p>
        </p:txBody>
      </p:sp>
      <p:sp>
        <p:nvSpPr>
          <p:cNvPr id="5" name="Right Arrow 4"/>
          <p:cNvSpPr/>
          <p:nvPr/>
        </p:nvSpPr>
        <p:spPr bwMode="auto">
          <a:xfrm>
            <a:off x="2983992" y="4648200"/>
            <a:ext cx="978408" cy="2423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6" name="Right Arrow 5"/>
          <p:cNvSpPr/>
          <p:nvPr/>
        </p:nvSpPr>
        <p:spPr bwMode="auto">
          <a:xfrm>
            <a:off x="2983992" y="6172200"/>
            <a:ext cx="978408" cy="2423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31734130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Rectangle 2"/>
          <p:cNvSpPr>
            <a:spLocks noGrp="1" noChangeArrowheads="1"/>
          </p:cNvSpPr>
          <p:nvPr>
            <p:ph type="title"/>
          </p:nvPr>
        </p:nvSpPr>
        <p:spPr>
          <a:xfrm>
            <a:off x="0" y="0"/>
            <a:ext cx="9144000" cy="914400"/>
          </a:xfrm>
        </p:spPr>
        <p:txBody>
          <a:bodyPr/>
          <a:lstStyle/>
          <a:p>
            <a:r>
              <a:rPr lang="en-US"/>
              <a:t>Conjugate priors</a:t>
            </a:r>
            <a:endParaRPr lang="en-AU" dirty="0"/>
          </a:p>
        </p:txBody>
      </p:sp>
      <p:sp>
        <p:nvSpPr>
          <p:cNvPr id="697346" name="Rectangle 3"/>
          <p:cNvSpPr>
            <a:spLocks noGrp="1" noChangeArrowheads="1"/>
          </p:cNvSpPr>
          <p:nvPr>
            <p:ph type="body" idx="1"/>
          </p:nvPr>
        </p:nvSpPr>
        <p:spPr>
          <a:xfrm>
            <a:off x="20154" y="990600"/>
            <a:ext cx="9123845" cy="5867400"/>
          </a:xfrm>
        </p:spPr>
        <p:txBody>
          <a:bodyPr/>
          <a:lstStyle/>
          <a:p>
            <a:r>
              <a:rPr lang="en-US" sz="2800">
                <a:latin typeface="Comic Sans MS"/>
                <a:cs typeface="Comic Sans MS"/>
              </a:rPr>
              <a:t>It might be reasonable to expect the posterior distribution to be of the same form as the prior distribution</a:t>
            </a:r>
          </a:p>
          <a:p>
            <a:endParaRPr lang="en-US" sz="2800">
              <a:latin typeface="Comic Sans MS"/>
              <a:cs typeface="Comic Sans MS"/>
            </a:endParaRPr>
          </a:p>
          <a:p>
            <a:r>
              <a:rPr lang="en-US" sz="2800">
                <a:latin typeface="Comic Sans MS"/>
                <a:cs typeface="Comic Sans MS"/>
              </a:rPr>
              <a:t>This is the principle of </a:t>
            </a:r>
            <a:r>
              <a:rPr lang="en-US" sz="2800" i="1">
                <a:latin typeface="Comic Sans MS"/>
                <a:cs typeface="Comic Sans MS"/>
              </a:rPr>
              <a:t>conjugacy</a:t>
            </a:r>
          </a:p>
          <a:p>
            <a:endParaRPr lang="en-US" sz="2800">
              <a:latin typeface="Comic Sans MS"/>
              <a:cs typeface="Comic Sans MS"/>
            </a:endParaRPr>
          </a:p>
          <a:p>
            <a:r>
              <a:rPr lang="en-US" sz="2800">
                <a:latin typeface="Comic Sans MS"/>
                <a:cs typeface="Comic Sans MS"/>
              </a:rPr>
              <a:t>For a </a:t>
            </a:r>
            <a:r>
              <a:rPr lang="en-US" sz="2800">
                <a:solidFill>
                  <a:srgbClr val="FFFF00"/>
                </a:solidFill>
                <a:latin typeface="Comic Sans MS"/>
                <a:cs typeface="Comic Sans MS"/>
              </a:rPr>
              <a:t>Binomial likelihood  </a:t>
            </a:r>
            <a:r>
              <a:rPr lang="en-US" sz="2800">
                <a:latin typeface="Comic Sans MS"/>
                <a:cs typeface="Comic Sans MS"/>
              </a:rPr>
              <a:t>a </a:t>
            </a:r>
            <a:r>
              <a:rPr lang="en-US" sz="2800">
                <a:solidFill>
                  <a:srgbClr val="FF5050"/>
                </a:solidFill>
                <a:latin typeface="Comic Sans MS"/>
                <a:cs typeface="Comic Sans MS"/>
              </a:rPr>
              <a:t>Beta prior</a:t>
            </a:r>
            <a:r>
              <a:rPr lang="en-US" sz="2800">
                <a:latin typeface="Comic Sans MS"/>
                <a:cs typeface="Comic Sans MS"/>
              </a:rPr>
              <a:t> distribution is conjugate: a </a:t>
            </a:r>
            <a:r>
              <a:rPr lang="en-US" sz="2800">
                <a:solidFill>
                  <a:srgbClr val="FF5050"/>
                </a:solidFill>
                <a:latin typeface="Comic Sans MS"/>
                <a:cs typeface="Comic Sans MS"/>
              </a:rPr>
              <a:t>Beta posterior </a:t>
            </a:r>
            <a:r>
              <a:rPr lang="en-US" sz="2800">
                <a:latin typeface="Comic Sans MS"/>
                <a:cs typeface="Comic Sans MS"/>
              </a:rPr>
              <a:t>is obtained as a result of Bayes theorem</a:t>
            </a:r>
          </a:p>
          <a:p>
            <a:r>
              <a:rPr lang="en-US" sz="2800">
                <a:latin typeface="Comic Sans MS"/>
                <a:cs typeface="Comic Sans MS"/>
              </a:rPr>
              <a:t>For a </a:t>
            </a:r>
            <a:r>
              <a:rPr lang="en-US" sz="2800">
                <a:solidFill>
                  <a:srgbClr val="FFFF00"/>
                </a:solidFill>
                <a:latin typeface="Comic Sans MS"/>
                <a:cs typeface="Comic Sans MS"/>
              </a:rPr>
              <a:t>Multinomial likelihood </a:t>
            </a:r>
            <a:r>
              <a:rPr lang="en-US" sz="2800">
                <a:latin typeface="Comic Sans MS"/>
                <a:cs typeface="Comic Sans MS"/>
              </a:rPr>
              <a:t>a </a:t>
            </a:r>
            <a:r>
              <a:rPr lang="en-US" sz="2800">
                <a:solidFill>
                  <a:srgbClr val="FF5050"/>
                </a:solidFill>
                <a:latin typeface="Comic Sans MS"/>
                <a:cs typeface="Comic Sans MS"/>
              </a:rPr>
              <a:t>Dirichlet prior</a:t>
            </a:r>
            <a:r>
              <a:rPr lang="en-US" sz="2800">
                <a:latin typeface="Comic Sans MS"/>
                <a:cs typeface="Comic Sans MS"/>
              </a:rPr>
              <a:t> distribution is conjugate</a:t>
            </a:r>
            <a:endParaRPr lang="en-US" sz="2800" dirty="0">
              <a:latin typeface="Comic Sans MS"/>
              <a:cs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3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7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7" name="Rectangle 2"/>
          <p:cNvSpPr>
            <a:spLocks noChangeArrowheads="1"/>
          </p:cNvSpPr>
          <p:nvPr/>
        </p:nvSpPr>
        <p:spPr bwMode="auto">
          <a:xfrm>
            <a:off x="609600" y="36461"/>
            <a:ext cx="7848600" cy="573139"/>
          </a:xfrm>
          <a:prstGeom prst="rect">
            <a:avLst/>
          </a:prstGeom>
          <a:noFill/>
          <a:ln w="9525">
            <a:noFill/>
            <a:miter lim="800000"/>
            <a:headEnd/>
            <a:tailEnd/>
          </a:ln>
        </p:spPr>
        <p:txBody>
          <a:bodyPr anchor="ctr"/>
          <a:lstStyle/>
          <a:p>
            <a:pPr algn="ctr" eaLnBrk="0" hangingPunct="0"/>
            <a:r>
              <a:rPr lang="en-US" sz="4400" dirty="0">
                <a:solidFill>
                  <a:schemeClr val="tx2"/>
                </a:solidFill>
              </a:rPr>
              <a:t>Conjugate priors</a:t>
            </a:r>
          </a:p>
        </p:txBody>
      </p:sp>
      <p:pic>
        <p:nvPicPr>
          <p:cNvPr id="736258" name="Picture 3"/>
          <p:cNvPicPr>
            <a:picLocks noChangeAspect="1" noChangeArrowheads="1"/>
          </p:cNvPicPr>
          <p:nvPr/>
        </p:nvPicPr>
        <p:blipFill>
          <a:blip r:embed="rId2" cstate="print"/>
          <a:srcRect/>
          <a:stretch>
            <a:fillRect/>
          </a:stretch>
        </p:blipFill>
        <p:spPr bwMode="auto">
          <a:xfrm>
            <a:off x="-4578" y="656123"/>
            <a:ext cx="9148577" cy="6201878"/>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
            <a:ext cx="9143999" cy="646331"/>
          </a:xfrm>
          <a:prstGeom prst="rect">
            <a:avLst/>
          </a:prstGeom>
          <a:noFill/>
        </p:spPr>
        <p:txBody>
          <a:bodyPr wrap="square" rtlCol="0">
            <a:spAutoFit/>
          </a:bodyPr>
          <a:lstStyle/>
          <a:p>
            <a:pPr algn="ctr"/>
            <a:r>
              <a:rPr lang="it-IT" sz="3600" dirty="0" err="1">
                <a:solidFill>
                  <a:srgbClr val="FF5050"/>
                </a:solidFill>
              </a:rPr>
              <a:t>Strategies</a:t>
            </a:r>
            <a:r>
              <a:rPr lang="it-IT" sz="3600" dirty="0">
                <a:solidFill>
                  <a:srgbClr val="FF5050"/>
                </a:solidFill>
              </a:rPr>
              <a:t> for </a:t>
            </a:r>
            <a:r>
              <a:rPr lang="it-IT" sz="3600" dirty="0" err="1">
                <a:solidFill>
                  <a:srgbClr val="FF5050"/>
                </a:solidFill>
              </a:rPr>
              <a:t>prior</a:t>
            </a:r>
            <a:r>
              <a:rPr lang="it-IT" sz="3600" dirty="0">
                <a:solidFill>
                  <a:srgbClr val="FF5050"/>
                </a:solidFill>
              </a:rPr>
              <a:t> </a:t>
            </a:r>
            <a:r>
              <a:rPr lang="it-IT" sz="3600" dirty="0" err="1">
                <a:solidFill>
                  <a:srgbClr val="FF5050"/>
                </a:solidFill>
              </a:rPr>
              <a:t>determination</a:t>
            </a:r>
            <a:endParaRPr lang="it-IT" sz="3600" dirty="0">
              <a:solidFill>
                <a:srgbClr val="FF5050"/>
              </a:solidFill>
            </a:endParaRPr>
          </a:p>
        </p:txBody>
      </p:sp>
      <p:sp>
        <p:nvSpPr>
          <p:cNvPr id="4" name="CasellaDiTesto 3"/>
          <p:cNvSpPr txBox="1"/>
          <p:nvPr/>
        </p:nvSpPr>
        <p:spPr>
          <a:xfrm>
            <a:off x="0" y="914400"/>
            <a:ext cx="9144000" cy="4832093"/>
          </a:xfrm>
          <a:prstGeom prst="rect">
            <a:avLst/>
          </a:prstGeom>
          <a:noFill/>
        </p:spPr>
        <p:txBody>
          <a:bodyPr wrap="square" rtlCol="0">
            <a:spAutoFit/>
          </a:bodyPr>
          <a:lstStyle/>
          <a:p>
            <a:pPr marL="514350" indent="-514350">
              <a:buFont typeface="+mj-lt"/>
              <a:buAutoNum type="arabicPeriod"/>
            </a:pPr>
            <a:r>
              <a:rPr lang="en-US" sz="2800" dirty="0"/>
              <a:t>Partition </a:t>
            </a:r>
            <a:r>
              <a:rPr lang="en-US" sz="2800" dirty="0" err="1"/>
              <a:t>Θ</a:t>
            </a:r>
            <a:r>
              <a:rPr lang="en-US" sz="2800" dirty="0"/>
              <a:t> in sets (e.g., intervals)</a:t>
            </a:r>
          </a:p>
          <a:p>
            <a:pPr marL="514350" indent="-514350">
              <a:buFont typeface="+mj-lt"/>
              <a:buAutoNum type="arabicPeriod"/>
            </a:pPr>
            <a:r>
              <a:rPr lang="en-US" sz="2800" dirty="0"/>
              <a:t>find the probability of each set </a:t>
            </a:r>
          </a:p>
          <a:p>
            <a:pPr marL="514350" indent="-514350">
              <a:buFont typeface="+mj-lt"/>
              <a:buAutoNum type="arabicPeriod"/>
            </a:pPr>
            <a:r>
              <a:rPr lang="en-US" sz="2800" dirty="0"/>
              <a:t>Approach π by an histogram</a:t>
            </a:r>
          </a:p>
          <a:p>
            <a:pPr marL="514350" indent="-514350">
              <a:buFont typeface="+mj-lt"/>
              <a:buAutoNum type="arabicPeriod"/>
            </a:pPr>
            <a:endParaRPr lang="en-US" sz="2800" dirty="0"/>
          </a:p>
          <a:p>
            <a:endParaRPr lang="en-US" sz="2800" dirty="0"/>
          </a:p>
          <a:p>
            <a:pPr marL="457200" indent="-457200">
              <a:buFont typeface="Arial"/>
              <a:buChar char="•"/>
            </a:pPr>
            <a:r>
              <a:rPr lang="en-US" sz="2800" dirty="0">
                <a:latin typeface="Comic Sans MS"/>
                <a:cs typeface="Comic Sans MS"/>
              </a:rPr>
              <a:t>Select significant elements of </a:t>
            </a:r>
            <a:r>
              <a:rPr lang="en-US" sz="2800" dirty="0" err="1">
                <a:latin typeface="Comic Sans MS"/>
                <a:cs typeface="Comic Sans MS"/>
              </a:rPr>
              <a:t>Θ</a:t>
            </a:r>
            <a:r>
              <a:rPr lang="en-US" sz="2800" dirty="0">
                <a:latin typeface="Comic Sans MS"/>
                <a:cs typeface="Comic Sans MS"/>
              </a:rPr>
              <a:t> and evaluate their respective likelihood</a:t>
            </a:r>
          </a:p>
          <a:p>
            <a:pPr marL="457200" indent="-457200">
              <a:buFont typeface="Arial"/>
              <a:buChar char="•"/>
            </a:pPr>
            <a:endParaRPr lang="en-US" sz="2800" dirty="0">
              <a:latin typeface="Comic Sans MS"/>
              <a:cs typeface="Comic Sans MS"/>
            </a:endParaRPr>
          </a:p>
          <a:p>
            <a:pPr marL="457200" indent="-457200">
              <a:buFont typeface="Arial"/>
              <a:buChar char="•"/>
            </a:pPr>
            <a:r>
              <a:rPr lang="en-US" sz="2800" dirty="0">
                <a:latin typeface="Comic Sans MS"/>
                <a:cs typeface="Comic Sans MS"/>
              </a:rPr>
              <a:t>Empirical Bayes</a:t>
            </a:r>
          </a:p>
          <a:p>
            <a:pPr marL="457200" indent="-457200">
              <a:buFont typeface="Arial"/>
              <a:buChar char="•"/>
            </a:pPr>
            <a:endParaRPr lang="en-US" sz="2800" dirty="0">
              <a:latin typeface="Comic Sans MS"/>
              <a:cs typeface="Comic Sans MS"/>
            </a:endParaRPr>
          </a:p>
          <a:p>
            <a:pPr marL="457200" indent="-457200">
              <a:buFont typeface="Arial"/>
              <a:buChar char="•"/>
            </a:pPr>
            <a:r>
              <a:rPr lang="en-US" sz="2800" dirty="0">
                <a:latin typeface="Comic Sans MS"/>
                <a:cs typeface="Comic Sans MS"/>
              </a:rPr>
              <a:t>Hierarchical Bayes</a:t>
            </a:r>
          </a:p>
        </p:txBody>
      </p:sp>
    </p:spTree>
    <p:extLst>
      <p:ext uri="{BB962C8B-B14F-4D97-AF65-F5344CB8AC3E}">
        <p14:creationId xmlns:p14="http://schemas.microsoft.com/office/powerpoint/2010/main" val="4166555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7900" y="0"/>
            <a:ext cx="9143999" cy="646331"/>
          </a:xfrm>
          <a:prstGeom prst="rect">
            <a:avLst/>
          </a:prstGeom>
          <a:noFill/>
        </p:spPr>
        <p:txBody>
          <a:bodyPr wrap="square" rtlCol="0">
            <a:spAutoFit/>
          </a:bodyPr>
          <a:lstStyle/>
          <a:p>
            <a:pPr algn="ctr"/>
            <a:r>
              <a:rPr lang="it-IT" sz="3600" dirty="0" err="1">
                <a:solidFill>
                  <a:srgbClr val="FF5050"/>
                </a:solidFill>
              </a:rPr>
              <a:t>Improper</a:t>
            </a:r>
            <a:r>
              <a:rPr lang="it-IT" sz="3600" dirty="0">
                <a:solidFill>
                  <a:srgbClr val="FF5050"/>
                </a:solidFill>
              </a:rPr>
              <a:t> </a:t>
            </a:r>
            <a:r>
              <a:rPr lang="it-IT" sz="3600" dirty="0" err="1">
                <a:solidFill>
                  <a:srgbClr val="FF5050"/>
                </a:solidFill>
              </a:rPr>
              <a:t>prior</a:t>
            </a:r>
            <a:endParaRPr lang="it-IT" sz="3600" dirty="0">
              <a:solidFill>
                <a:srgbClr val="FF5050"/>
              </a:solidFill>
            </a:endParaRPr>
          </a:p>
        </p:txBody>
      </p:sp>
      <p:sp>
        <p:nvSpPr>
          <p:cNvPr id="4" name="CasellaDiTesto 3"/>
          <p:cNvSpPr txBox="1"/>
          <p:nvPr/>
        </p:nvSpPr>
        <p:spPr>
          <a:xfrm>
            <a:off x="0" y="914400"/>
            <a:ext cx="9144000" cy="4816704"/>
          </a:xfrm>
          <a:prstGeom prst="rect">
            <a:avLst/>
          </a:prstGeom>
          <a:noFill/>
        </p:spPr>
        <p:txBody>
          <a:bodyPr wrap="square" rtlCol="0">
            <a:spAutoFit/>
          </a:bodyPr>
          <a:lstStyle/>
          <a:p>
            <a:pPr marL="514350" indent="-514350">
              <a:buFont typeface="Arial"/>
              <a:buChar char="•"/>
            </a:pPr>
            <a:r>
              <a:rPr lang="en-GB" sz="2800" dirty="0">
                <a:latin typeface="Comic Sans MS"/>
                <a:cs typeface="Comic Sans MS"/>
              </a:rPr>
              <a:t>Not a distribution</a:t>
            </a:r>
          </a:p>
          <a:p>
            <a:pPr marL="514350" indent="-514350">
              <a:buFont typeface="Arial"/>
              <a:buChar char="•"/>
            </a:pPr>
            <a:endParaRPr lang="en-GB" sz="2800" dirty="0">
              <a:latin typeface="Comic Sans MS"/>
              <a:cs typeface="Comic Sans MS"/>
            </a:endParaRPr>
          </a:p>
          <a:p>
            <a:pPr marL="457200" indent="-457200">
              <a:buFont typeface="Arial"/>
              <a:buChar char="•"/>
            </a:pPr>
            <a:r>
              <a:rPr lang="en-GB" sz="2800" dirty="0">
                <a:latin typeface="Comic Sans MS"/>
                <a:cs typeface="Comic Sans MS"/>
              </a:rPr>
              <a:t>Often only way to derive a prior in </a:t>
            </a:r>
            <a:r>
              <a:rPr lang="en-GB" sz="2800" dirty="0" err="1">
                <a:latin typeface="Comic Sans MS"/>
                <a:cs typeface="Comic Sans MS"/>
              </a:rPr>
              <a:t>noninformative</a:t>
            </a:r>
            <a:r>
              <a:rPr lang="en-GB" sz="2800" dirty="0">
                <a:latin typeface="Comic Sans MS"/>
                <a:cs typeface="Comic Sans MS"/>
              </a:rPr>
              <a:t> settings</a:t>
            </a:r>
          </a:p>
          <a:p>
            <a:pPr marL="457200" indent="-457200">
              <a:buFont typeface="Arial"/>
              <a:buChar char="•"/>
            </a:pPr>
            <a:endParaRPr lang="en-GB" sz="2800" dirty="0">
              <a:latin typeface="Comic Sans MS"/>
              <a:cs typeface="Comic Sans MS"/>
            </a:endParaRPr>
          </a:p>
          <a:p>
            <a:pPr marL="457200" indent="-457200">
              <a:buFont typeface="Arial"/>
              <a:buChar char="•"/>
            </a:pPr>
            <a:r>
              <a:rPr lang="en-GB" sz="2700" dirty="0">
                <a:latin typeface="Comic Sans MS"/>
                <a:cs typeface="Comic Sans MS"/>
              </a:rPr>
              <a:t>Performances of associated estimators usually good </a:t>
            </a:r>
          </a:p>
          <a:p>
            <a:pPr marL="457200" indent="-457200">
              <a:buFont typeface="Arial"/>
              <a:buChar char="•"/>
            </a:pPr>
            <a:endParaRPr lang="en-GB" sz="2800" dirty="0">
              <a:latin typeface="Comic Sans MS"/>
              <a:cs typeface="Comic Sans MS"/>
            </a:endParaRPr>
          </a:p>
          <a:p>
            <a:pPr marL="457200" indent="-457200">
              <a:buFont typeface="Arial"/>
              <a:buChar char="•"/>
            </a:pPr>
            <a:r>
              <a:rPr lang="en-GB" sz="2800" dirty="0">
                <a:latin typeface="Comic Sans MS"/>
                <a:cs typeface="Comic Sans MS"/>
              </a:rPr>
              <a:t>Often occur as limits of proper distributions</a:t>
            </a:r>
          </a:p>
          <a:p>
            <a:pPr marL="457200" indent="-457200">
              <a:buFont typeface="Arial"/>
              <a:buChar char="•"/>
            </a:pPr>
            <a:endParaRPr lang="en-GB" sz="2800" dirty="0">
              <a:latin typeface="Comic Sans MS"/>
              <a:cs typeface="Comic Sans MS"/>
            </a:endParaRPr>
          </a:p>
          <a:p>
            <a:pPr marL="457200" indent="-457200">
              <a:buFont typeface="Arial"/>
              <a:buChar char="•"/>
            </a:pPr>
            <a:r>
              <a:rPr lang="en-GB" sz="2800" dirty="0">
                <a:latin typeface="Comic Sans MS"/>
                <a:cs typeface="Comic Sans MS"/>
              </a:rPr>
              <a:t>Check if the posterior is still proper</a:t>
            </a:r>
          </a:p>
          <a:p>
            <a:pPr marL="457200" indent="-457200">
              <a:buFont typeface="Arial"/>
              <a:buChar char="•"/>
            </a:pPr>
            <a:endParaRPr lang="en-GB" sz="2800" dirty="0">
              <a:latin typeface="Comic Sans MS"/>
              <a:cs typeface="Comic Sans MS"/>
            </a:endParaRPr>
          </a:p>
        </p:txBody>
      </p:sp>
    </p:spTree>
    <p:extLst>
      <p:ext uri="{BB962C8B-B14F-4D97-AF65-F5344CB8AC3E}">
        <p14:creationId xmlns:p14="http://schemas.microsoft.com/office/powerpoint/2010/main" val="4129011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556" y="1"/>
            <a:ext cx="9133444" cy="914399"/>
          </a:xfrm>
        </p:spPr>
        <p:txBody>
          <a:bodyPr/>
          <a:lstStyle/>
          <a:p>
            <a:r>
              <a:rPr lang="it-IT">
                <a:solidFill>
                  <a:srgbClr val="FF5050"/>
                </a:solidFill>
              </a:rPr>
              <a:t>Noninformative priors</a:t>
            </a:r>
            <a:endParaRPr lang="it-IT" dirty="0">
              <a:solidFill>
                <a:srgbClr val="FF5050"/>
              </a:solidFill>
            </a:endParaRPr>
          </a:p>
        </p:txBody>
      </p:sp>
      <p:sp>
        <p:nvSpPr>
          <p:cNvPr id="3" name="Sottotitolo 2"/>
          <p:cNvSpPr>
            <a:spLocks noGrp="1"/>
          </p:cNvSpPr>
          <p:nvPr>
            <p:ph type="subTitle" idx="1"/>
          </p:nvPr>
        </p:nvSpPr>
        <p:spPr>
          <a:xfrm>
            <a:off x="0" y="914400"/>
            <a:ext cx="9144000" cy="5943600"/>
          </a:xfrm>
        </p:spPr>
        <p:txBody>
          <a:bodyPr/>
          <a:lstStyle/>
          <a:p>
            <a:pPr algn="l"/>
            <a:r>
              <a:rPr lang="it-IT">
                <a:latin typeface="Comic Sans MS"/>
                <a:cs typeface="Comic Sans MS"/>
              </a:rPr>
              <a:t>Noninformative priors cannot be expected to represent exactly total ignorance about the problem at hand, but should rather be taken as reference or default priors, upon which everyone could fall back when the prior information is missing.</a:t>
            </a:r>
          </a:p>
          <a:p>
            <a:pPr algn="l"/>
            <a:endParaRPr lang="it-IT">
              <a:latin typeface="Comic Sans MS"/>
              <a:cs typeface="Comic Sans MS"/>
            </a:endParaRPr>
          </a:p>
          <a:p>
            <a:pPr algn="l"/>
            <a:r>
              <a:rPr lang="it-IT"/>
              <a:t>—Kass and Wasserman, 1996—</a:t>
            </a:r>
            <a:endParaRPr lang="it-IT" dirty="0"/>
          </a:p>
        </p:txBody>
      </p:sp>
    </p:spTree>
    <p:extLst>
      <p:ext uri="{BB962C8B-B14F-4D97-AF65-F5344CB8AC3E}">
        <p14:creationId xmlns:p14="http://schemas.microsoft.com/office/powerpoint/2010/main" val="317620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228600"/>
            <a:ext cx="8229600" cy="838200"/>
          </a:xfrm>
        </p:spPr>
        <p:txBody>
          <a:bodyPr/>
          <a:lstStyle/>
          <a:p>
            <a:pPr eaLnBrk="1" hangingPunct="1">
              <a:defRPr/>
            </a:pPr>
            <a:r>
              <a:rPr lang="en-US" b="1">
                <a:latin typeface="Tahoma" charset="0"/>
              </a:rPr>
              <a:t>Written Work</a:t>
            </a:r>
            <a:endParaRPr lang="en-US" b="1" dirty="0">
              <a:latin typeface="Tahoma" charset="0"/>
            </a:endParaRPr>
          </a:p>
        </p:txBody>
      </p:sp>
      <p:sp>
        <p:nvSpPr>
          <p:cNvPr id="111619" name="Rectangle 3"/>
          <p:cNvSpPr>
            <a:spLocks noGrp="1" noChangeArrowheads="1"/>
          </p:cNvSpPr>
          <p:nvPr>
            <p:ph type="body" idx="1"/>
          </p:nvPr>
        </p:nvSpPr>
        <p:spPr>
          <a:xfrm>
            <a:off x="0" y="1371600"/>
            <a:ext cx="9144000" cy="5715000"/>
          </a:xfrm>
        </p:spPr>
        <p:txBody>
          <a:bodyPr/>
          <a:lstStyle/>
          <a:p>
            <a:pPr eaLnBrk="1" hangingPunct="1">
              <a:lnSpc>
                <a:spcPct val="90000"/>
              </a:lnSpc>
              <a:defRPr/>
            </a:pPr>
            <a:r>
              <a:rPr lang="en-US" sz="2800">
                <a:latin typeface="Tahoma" charset="0"/>
              </a:rPr>
              <a:t>Only two works published during his life</a:t>
            </a:r>
          </a:p>
          <a:p>
            <a:pPr lvl="2" eaLnBrk="1" hangingPunct="1">
              <a:lnSpc>
                <a:spcPct val="90000"/>
              </a:lnSpc>
              <a:defRPr/>
            </a:pPr>
            <a:r>
              <a:rPr lang="en-US" sz="2000" i="1">
                <a:latin typeface="Tahoma" charset="0"/>
                <a:ea typeface="ＭＳ Ｐゴシック" charset="0"/>
              </a:rPr>
              <a:t>Divine Benevolence</a:t>
            </a:r>
            <a:r>
              <a:rPr lang="en-US" sz="2000">
                <a:latin typeface="Tahoma" charset="0"/>
                <a:ea typeface="ＭＳ Ｐゴシック" charset="0"/>
              </a:rPr>
              <a:t> (1731)</a:t>
            </a:r>
          </a:p>
          <a:p>
            <a:pPr lvl="2" eaLnBrk="1" hangingPunct="1">
              <a:lnSpc>
                <a:spcPct val="90000"/>
              </a:lnSpc>
              <a:defRPr/>
            </a:pPr>
            <a:r>
              <a:rPr lang="en-US" sz="2000" i="1">
                <a:latin typeface="Tahoma" charset="0"/>
                <a:ea typeface="ＭＳ Ｐゴシック" charset="0"/>
              </a:rPr>
              <a:t>Introduction to the Doctrine of Fluxions</a:t>
            </a:r>
            <a:r>
              <a:rPr lang="en-US" sz="2000">
                <a:latin typeface="Tahoma" charset="0"/>
                <a:ea typeface="ＭＳ Ｐゴシック" charset="0"/>
              </a:rPr>
              <a:t> (1736)</a:t>
            </a:r>
          </a:p>
          <a:p>
            <a:pPr lvl="2" eaLnBrk="1" hangingPunct="1">
              <a:lnSpc>
                <a:spcPct val="90000"/>
              </a:lnSpc>
              <a:defRPr/>
            </a:pPr>
            <a:endParaRPr lang="en-US" sz="2000">
              <a:latin typeface="Tahoma" charset="0"/>
              <a:ea typeface="ＭＳ Ｐゴシック" charset="0"/>
            </a:endParaRPr>
          </a:p>
          <a:p>
            <a:pPr eaLnBrk="1" hangingPunct="1">
              <a:lnSpc>
                <a:spcPct val="90000"/>
              </a:lnSpc>
              <a:defRPr/>
            </a:pPr>
            <a:r>
              <a:rPr lang="en-US" sz="2800">
                <a:latin typeface="Tahoma" charset="0"/>
              </a:rPr>
              <a:t>He never published his mathematical works</a:t>
            </a:r>
          </a:p>
          <a:p>
            <a:pPr marL="0" indent="0" eaLnBrk="1" hangingPunct="1">
              <a:lnSpc>
                <a:spcPct val="90000"/>
              </a:lnSpc>
              <a:buNone/>
              <a:defRPr/>
            </a:pPr>
            <a:endParaRPr lang="en-US" sz="2800">
              <a:latin typeface="Tahoma" charset="0"/>
            </a:endParaRPr>
          </a:p>
          <a:p>
            <a:pPr eaLnBrk="1" hangingPunct="1">
              <a:lnSpc>
                <a:spcPct val="90000"/>
              </a:lnSpc>
              <a:defRPr/>
            </a:pPr>
            <a:r>
              <a:rPr lang="ja-JP" altLang="en-US" sz="2800">
                <a:latin typeface="Tahoma" charset="0"/>
              </a:rPr>
              <a:t>“</a:t>
            </a:r>
            <a:r>
              <a:rPr lang="en-US" sz="2800">
                <a:latin typeface="Tahoma" charset="0"/>
              </a:rPr>
              <a:t>The probability of any event is the ratio between the value at which an expectation depending on the happening of the event ought to be computed, and the chance of the thing expected upon it</a:t>
            </a:r>
            <a:r>
              <a:rPr lang="ja-JP" altLang="en-US" sz="2800">
                <a:latin typeface="Tahoma" charset="0"/>
              </a:rPr>
              <a:t>’</a:t>
            </a:r>
            <a:r>
              <a:rPr lang="en-US" sz="2800">
                <a:latin typeface="Tahoma" charset="0"/>
              </a:rPr>
              <a:t>s happening</a:t>
            </a:r>
            <a:r>
              <a:rPr lang="ja-JP" altLang="en-US" sz="2800">
                <a:latin typeface="Tahoma" charset="0"/>
              </a:rPr>
              <a:t>”</a:t>
            </a:r>
            <a:endParaRPr lang="en-US" sz="2800" dirty="0">
              <a:latin typeface="Tahoma" charset="0"/>
            </a:endParaRPr>
          </a:p>
        </p:txBody>
      </p:sp>
    </p:spTree>
    <p:extLst>
      <p:ext uri="{BB962C8B-B14F-4D97-AF65-F5344CB8AC3E}">
        <p14:creationId xmlns:p14="http://schemas.microsoft.com/office/powerpoint/2010/main" val="998884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0"/>
            <a:ext cx="9149151" cy="1066800"/>
          </a:xfrm>
        </p:spPr>
        <p:txBody>
          <a:bodyPr/>
          <a:lstStyle/>
          <a:p>
            <a:r>
              <a:rPr lang="it-IT" sz="4000">
                <a:solidFill>
                  <a:srgbClr val="FF5050"/>
                </a:solidFill>
              </a:rPr>
              <a:t>Jeffreys’ prior </a:t>
            </a:r>
            <a:r>
              <a:rPr lang="it-IT" sz="4000" b="1"/>
              <a:t>(1891–1989)</a:t>
            </a:r>
            <a:endParaRPr lang="it-IT" sz="4000" dirty="0"/>
          </a:p>
        </p:txBody>
      </p:sp>
      <p:sp>
        <p:nvSpPr>
          <p:cNvPr id="3" name="Sottotitolo 2"/>
          <p:cNvSpPr>
            <a:spLocks noGrp="1"/>
          </p:cNvSpPr>
          <p:nvPr>
            <p:ph type="subTitle" idx="1"/>
          </p:nvPr>
        </p:nvSpPr>
        <p:spPr>
          <a:xfrm>
            <a:off x="0" y="1295400"/>
            <a:ext cx="9144000" cy="5943600"/>
          </a:xfrm>
        </p:spPr>
        <p:txBody>
          <a:bodyPr/>
          <a:lstStyle/>
          <a:p>
            <a:pPr algn="l"/>
            <a:r>
              <a:rPr lang="it-IT" sz="2800" dirty="0"/>
              <a:t>Limits of </a:t>
            </a:r>
            <a:r>
              <a:rPr lang="it-IT" sz="2800" dirty="0" err="1"/>
              <a:t>uninformative</a:t>
            </a:r>
            <a:r>
              <a:rPr lang="it-IT" sz="2800" dirty="0"/>
              <a:t> </a:t>
            </a:r>
            <a:r>
              <a:rPr lang="it-IT" sz="2800" dirty="0" err="1"/>
              <a:t>flat</a:t>
            </a:r>
            <a:r>
              <a:rPr lang="it-IT" sz="2800" dirty="0"/>
              <a:t> </a:t>
            </a:r>
            <a:r>
              <a:rPr lang="it-IT" sz="2800" dirty="0" err="1"/>
              <a:t>priors</a:t>
            </a:r>
            <a:r>
              <a:rPr lang="it-IT" sz="2800" dirty="0"/>
              <a:t>: </a:t>
            </a:r>
          </a:p>
          <a:p>
            <a:pPr marL="457200" indent="-457200" algn="l">
              <a:buFont typeface="Arial" pitchFamily="34" charset="0"/>
              <a:buChar char="•"/>
            </a:pPr>
            <a:r>
              <a:rPr lang="it-IT" sz="2800" dirty="0" err="1"/>
              <a:t>Not</a:t>
            </a:r>
            <a:r>
              <a:rPr lang="it-IT" sz="2800" dirty="0"/>
              <a:t> </a:t>
            </a:r>
            <a:r>
              <a:rPr lang="it-IT" sz="2800" dirty="0" err="1"/>
              <a:t>invariant</a:t>
            </a:r>
            <a:r>
              <a:rPr lang="it-IT" sz="2800" dirty="0"/>
              <a:t> to </a:t>
            </a:r>
            <a:r>
              <a:rPr lang="it-IT" sz="2800" dirty="0" err="1"/>
              <a:t>one-to-one</a:t>
            </a:r>
            <a:r>
              <a:rPr lang="it-IT" sz="2800" dirty="0"/>
              <a:t> </a:t>
            </a:r>
            <a:r>
              <a:rPr lang="it-IT" sz="2800" dirty="0" err="1"/>
              <a:t>transformation</a:t>
            </a:r>
            <a:r>
              <a:rPr lang="it-IT" sz="2800" dirty="0"/>
              <a:t>. </a:t>
            </a:r>
            <a:r>
              <a:rPr lang="it-IT" sz="2400" dirty="0">
                <a:solidFill>
                  <a:schemeClr val="accent2">
                    <a:lumMod val="40000"/>
                    <a:lumOff val="60000"/>
                  </a:schemeClr>
                </a:solidFill>
              </a:rPr>
              <a:t>Ex: </a:t>
            </a:r>
            <a:r>
              <a:rPr lang="it-IT" sz="2400" dirty="0" err="1">
                <a:solidFill>
                  <a:schemeClr val="accent2">
                    <a:lumMod val="40000"/>
                    <a:lumOff val="60000"/>
                  </a:schemeClr>
                </a:solidFill>
              </a:rPr>
              <a:t>ignorance</a:t>
            </a:r>
            <a:r>
              <a:rPr lang="it-IT" sz="2400" dirty="0">
                <a:solidFill>
                  <a:schemeClr val="accent2">
                    <a:lumMod val="40000"/>
                    <a:lumOff val="60000"/>
                  </a:schemeClr>
                </a:solidFill>
              </a:rPr>
              <a:t> on </a:t>
            </a:r>
            <a:r>
              <a:rPr lang="en-US" sz="2400" dirty="0">
                <a:solidFill>
                  <a:schemeClr val="accent2">
                    <a:lumMod val="40000"/>
                    <a:lumOff val="60000"/>
                  </a:schemeClr>
                </a:solidFill>
                <a:latin typeface="Symbol" pitchFamily="18" charset="2"/>
              </a:rPr>
              <a:t>q</a:t>
            </a:r>
            <a:r>
              <a:rPr lang="en-US" sz="2400" dirty="0">
                <a:solidFill>
                  <a:schemeClr val="accent2">
                    <a:lumMod val="40000"/>
                    <a:lumOff val="60000"/>
                  </a:schemeClr>
                </a:solidFill>
              </a:rPr>
              <a:t> does not imply ignorance on </a:t>
            </a:r>
            <a:r>
              <a:rPr lang="el-GR" sz="2400" dirty="0">
                <a:solidFill>
                  <a:schemeClr val="accent2">
                    <a:lumMod val="40000"/>
                    <a:lumOff val="60000"/>
                  </a:schemeClr>
                </a:solidFill>
              </a:rPr>
              <a:t>ρ</a:t>
            </a:r>
            <a:r>
              <a:rPr lang="it-IT" sz="2400" dirty="0">
                <a:solidFill>
                  <a:schemeClr val="accent2">
                    <a:lumMod val="40000"/>
                    <a:lumOff val="60000"/>
                  </a:schemeClr>
                </a:solidFill>
              </a:rPr>
              <a:t>=</a:t>
            </a:r>
            <a:r>
              <a:rPr lang="en-US" sz="2400" dirty="0">
                <a:solidFill>
                  <a:schemeClr val="accent2">
                    <a:lumMod val="40000"/>
                    <a:lumOff val="60000"/>
                  </a:schemeClr>
                </a:solidFill>
                <a:latin typeface="Symbol" pitchFamily="18" charset="2"/>
              </a:rPr>
              <a:t>q/(1- q)</a:t>
            </a:r>
          </a:p>
          <a:p>
            <a:pPr marL="457200" indent="-457200" algn="l">
              <a:buFont typeface="Arial" pitchFamily="34" charset="0"/>
              <a:buChar char="•"/>
            </a:pPr>
            <a:r>
              <a:rPr lang="it-IT" sz="2800" dirty="0" err="1"/>
              <a:t>It</a:t>
            </a:r>
            <a:r>
              <a:rPr lang="it-IT" sz="2800" dirty="0"/>
              <a:t> can be </a:t>
            </a:r>
            <a:r>
              <a:rPr lang="it-IT" sz="2800" dirty="0" err="1"/>
              <a:t>very</a:t>
            </a:r>
            <a:r>
              <a:rPr lang="it-IT" sz="2800" dirty="0"/>
              <a:t> informative.</a:t>
            </a:r>
            <a:r>
              <a:rPr lang="it-IT" sz="2400" dirty="0">
                <a:solidFill>
                  <a:schemeClr val="accent2">
                    <a:lumMod val="40000"/>
                    <a:lumOff val="60000"/>
                  </a:schemeClr>
                </a:solidFill>
              </a:rPr>
              <a:t> Ex: a </a:t>
            </a:r>
            <a:r>
              <a:rPr lang="it-IT" sz="2400" dirty="0" err="1">
                <a:solidFill>
                  <a:schemeClr val="accent2">
                    <a:lumMod val="40000"/>
                    <a:lumOff val="60000"/>
                  </a:schemeClr>
                </a:solidFill>
              </a:rPr>
              <a:t>flat</a:t>
            </a:r>
            <a:r>
              <a:rPr lang="it-IT" sz="2400" dirty="0">
                <a:solidFill>
                  <a:schemeClr val="accent2">
                    <a:lumMod val="40000"/>
                    <a:lumOff val="60000"/>
                  </a:schemeClr>
                </a:solidFill>
              </a:rPr>
              <a:t> </a:t>
            </a:r>
            <a:r>
              <a:rPr lang="it-IT" sz="2400" dirty="0" err="1">
                <a:solidFill>
                  <a:schemeClr val="accent2">
                    <a:lumMod val="40000"/>
                    <a:lumOff val="60000"/>
                  </a:schemeClr>
                </a:solidFill>
              </a:rPr>
              <a:t>prior</a:t>
            </a:r>
            <a:r>
              <a:rPr lang="it-IT" sz="2400" dirty="0">
                <a:solidFill>
                  <a:schemeClr val="accent2">
                    <a:lumMod val="40000"/>
                    <a:lumOff val="60000"/>
                  </a:schemeClr>
                </a:solidFill>
              </a:rPr>
              <a:t> in high </a:t>
            </a:r>
            <a:r>
              <a:rPr lang="it-IT" sz="2400" dirty="0" err="1">
                <a:solidFill>
                  <a:schemeClr val="accent2">
                    <a:lumMod val="40000"/>
                    <a:lumOff val="60000"/>
                  </a:schemeClr>
                </a:solidFill>
              </a:rPr>
              <a:t>dimension</a:t>
            </a:r>
            <a:r>
              <a:rPr lang="it-IT" sz="2400" dirty="0">
                <a:solidFill>
                  <a:schemeClr val="accent2">
                    <a:lumMod val="40000"/>
                    <a:lumOff val="60000"/>
                  </a:schemeClr>
                </a:solidFill>
              </a:rPr>
              <a:t> </a:t>
            </a:r>
            <a:r>
              <a:rPr lang="it-IT" sz="2400" dirty="0" err="1">
                <a:solidFill>
                  <a:schemeClr val="accent2">
                    <a:lumMod val="40000"/>
                    <a:lumOff val="60000"/>
                  </a:schemeClr>
                </a:solidFill>
              </a:rPr>
              <a:t>says</a:t>
            </a:r>
            <a:r>
              <a:rPr lang="it-IT" sz="2400" dirty="0">
                <a:solidFill>
                  <a:schemeClr val="accent2">
                    <a:lumMod val="40000"/>
                    <a:lumOff val="60000"/>
                  </a:schemeClr>
                </a:solidFill>
              </a:rPr>
              <a:t> </a:t>
            </a:r>
            <a:r>
              <a:rPr lang="it-IT" sz="2400" dirty="0" err="1">
                <a:solidFill>
                  <a:schemeClr val="accent2">
                    <a:lumMod val="40000"/>
                    <a:lumOff val="60000"/>
                  </a:schemeClr>
                </a:solidFill>
              </a:rPr>
              <a:t>that</a:t>
            </a:r>
            <a:r>
              <a:rPr lang="it-IT" sz="2400" dirty="0">
                <a:solidFill>
                  <a:schemeClr val="accent2">
                    <a:lumMod val="40000"/>
                    <a:lumOff val="60000"/>
                  </a:schemeClr>
                </a:solidFill>
              </a:rPr>
              <a:t> </a:t>
            </a:r>
            <a:r>
              <a:rPr lang="it-IT" sz="2400" dirty="0" err="1">
                <a:solidFill>
                  <a:schemeClr val="accent2">
                    <a:lumMod val="40000"/>
                    <a:lumOff val="60000"/>
                  </a:schemeClr>
                </a:solidFill>
              </a:rPr>
              <a:t>most</a:t>
            </a:r>
            <a:r>
              <a:rPr lang="it-IT" sz="2400" dirty="0">
                <a:solidFill>
                  <a:schemeClr val="accent2">
                    <a:lumMod val="40000"/>
                    <a:lumOff val="60000"/>
                  </a:schemeClr>
                </a:solidFill>
              </a:rPr>
              <a:t> of the mass </a:t>
            </a:r>
            <a:r>
              <a:rPr lang="it-IT" sz="2400" dirty="0" err="1">
                <a:solidFill>
                  <a:schemeClr val="accent2">
                    <a:lumMod val="40000"/>
                    <a:lumOff val="60000"/>
                  </a:schemeClr>
                </a:solidFill>
              </a:rPr>
              <a:t>lies</a:t>
            </a:r>
            <a:r>
              <a:rPr lang="it-IT" sz="2400" dirty="0">
                <a:solidFill>
                  <a:schemeClr val="accent2">
                    <a:lumMod val="40000"/>
                    <a:lumOff val="60000"/>
                  </a:schemeClr>
                </a:solidFill>
              </a:rPr>
              <a:t> </a:t>
            </a:r>
            <a:r>
              <a:rPr lang="it-IT" sz="2400" dirty="0" err="1">
                <a:solidFill>
                  <a:schemeClr val="accent2">
                    <a:lumMod val="40000"/>
                    <a:lumOff val="60000"/>
                  </a:schemeClr>
                </a:solidFill>
              </a:rPr>
              <a:t>at</a:t>
            </a:r>
            <a:r>
              <a:rPr lang="it-IT" sz="2400" dirty="0">
                <a:solidFill>
                  <a:schemeClr val="accent2">
                    <a:lumMod val="40000"/>
                    <a:lumOff val="60000"/>
                  </a:schemeClr>
                </a:solidFill>
              </a:rPr>
              <a:t> </a:t>
            </a:r>
            <a:r>
              <a:rPr lang="it-IT" sz="2400" dirty="0">
                <a:solidFill>
                  <a:schemeClr val="accent2">
                    <a:lumMod val="40000"/>
                    <a:lumOff val="60000"/>
                  </a:schemeClr>
                </a:solidFill>
                <a:sym typeface="Symbol"/>
              </a:rPr>
              <a:t></a:t>
            </a:r>
            <a:endParaRPr lang="it-IT" sz="2400" dirty="0">
              <a:solidFill>
                <a:schemeClr val="accent2">
                  <a:lumMod val="40000"/>
                  <a:lumOff val="60000"/>
                </a:schemeClr>
              </a:solidFill>
            </a:endParaRPr>
          </a:p>
          <a:p>
            <a:pPr algn="l"/>
            <a:endParaRPr lang="it-IT" sz="2800" dirty="0"/>
          </a:p>
          <a:p>
            <a:r>
              <a:rPr lang="it-IT" sz="2800" b="1" u="sng" dirty="0" err="1"/>
              <a:t>Jeffrey’s</a:t>
            </a:r>
            <a:r>
              <a:rPr lang="it-IT" sz="2800" b="1" u="sng" dirty="0"/>
              <a:t> </a:t>
            </a:r>
            <a:r>
              <a:rPr lang="it-IT" sz="2800" b="1" u="sng" dirty="0" err="1"/>
              <a:t>prior</a:t>
            </a:r>
            <a:endParaRPr lang="it-IT" sz="2800" b="1" u="sng" dirty="0"/>
          </a:p>
          <a:p>
            <a:pPr marL="457200" indent="-457200" algn="just">
              <a:buFont typeface="Arial" pitchFamily="34" charset="0"/>
              <a:buChar char="•"/>
            </a:pPr>
            <a:r>
              <a:rPr lang="it-IT" sz="2800" dirty="0" err="1"/>
              <a:t>Parameterization</a:t>
            </a:r>
            <a:r>
              <a:rPr lang="it-IT" sz="2800" dirty="0"/>
              <a:t> </a:t>
            </a:r>
            <a:r>
              <a:rPr lang="it-IT" sz="2800" dirty="0" err="1"/>
              <a:t>invariant</a:t>
            </a:r>
            <a:endParaRPr lang="it-IT" sz="2800" dirty="0"/>
          </a:p>
          <a:p>
            <a:pPr marL="457200" indent="-457200" algn="just">
              <a:buFont typeface="Arial" pitchFamily="34" charset="0"/>
              <a:buChar char="•"/>
            </a:pPr>
            <a:r>
              <a:rPr lang="it-IT" sz="2800" dirty="0" err="1"/>
              <a:t>Proportional</a:t>
            </a:r>
            <a:r>
              <a:rPr lang="it-IT" sz="2800" dirty="0"/>
              <a:t> to </a:t>
            </a:r>
            <a:r>
              <a:rPr lang="it-IT" sz="2800" dirty="0" err="1"/>
              <a:t>sqrt</a:t>
            </a:r>
            <a:r>
              <a:rPr lang="it-IT" sz="2800" dirty="0"/>
              <a:t>(|Fisher Information|) </a:t>
            </a:r>
            <a:r>
              <a:rPr lang="it-IT" sz="2800" dirty="0" err="1"/>
              <a:t>where</a:t>
            </a:r>
            <a:r>
              <a:rPr lang="it-IT" sz="2800" dirty="0"/>
              <a:t> |.| </a:t>
            </a:r>
            <a:r>
              <a:rPr lang="it-IT" sz="2800" dirty="0" err="1"/>
              <a:t>is</a:t>
            </a:r>
            <a:r>
              <a:rPr lang="it-IT" sz="2800" dirty="0"/>
              <a:t> the </a:t>
            </a:r>
            <a:r>
              <a:rPr lang="it-IT" sz="2800" dirty="0" err="1"/>
              <a:t>determinant</a:t>
            </a:r>
            <a:endParaRPr lang="it-IT" sz="2800" dirty="0"/>
          </a:p>
          <a:p>
            <a:pPr marL="457200" indent="-457200" algn="just">
              <a:buFont typeface="Arial" pitchFamily="34" charset="0"/>
              <a:buChar char="•"/>
            </a:pPr>
            <a:r>
              <a:rPr lang="it-IT" sz="2800" dirty="0" err="1"/>
              <a:t>Suffers</a:t>
            </a:r>
            <a:r>
              <a:rPr lang="it-IT" sz="2800" dirty="0"/>
              <a:t> from </a:t>
            </a:r>
            <a:r>
              <a:rPr lang="it-IT" sz="2800" dirty="0" err="1"/>
              <a:t>dimensionality</a:t>
            </a:r>
            <a:r>
              <a:rPr lang="it-IT" sz="2800" dirty="0"/>
              <a:t> </a:t>
            </a:r>
            <a:r>
              <a:rPr lang="it-IT" sz="2800" dirty="0" err="1"/>
              <a:t>curse</a:t>
            </a:r>
            <a:endParaRPr lang="it-IT" sz="2800" dirty="0"/>
          </a:p>
          <a:p>
            <a:endParaRPr lang="it-IT" sz="2800" dirty="0"/>
          </a:p>
          <a:p>
            <a:pPr algn="l"/>
            <a:r>
              <a:rPr lang="it-IT" sz="2800" dirty="0"/>
              <a:t> </a:t>
            </a:r>
          </a:p>
        </p:txBody>
      </p:sp>
      <p:sp>
        <p:nvSpPr>
          <p:cNvPr id="5" name="Bent-Up Arrow 4"/>
          <p:cNvSpPr/>
          <p:nvPr/>
        </p:nvSpPr>
        <p:spPr bwMode="auto">
          <a:xfrm rot="5400000">
            <a:off x="2378964" y="3717037"/>
            <a:ext cx="850392" cy="731520"/>
          </a:xfrm>
          <a:prstGeom prst="ben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7" name="Bent-Up Arrow 6"/>
          <p:cNvSpPr/>
          <p:nvPr/>
        </p:nvSpPr>
        <p:spPr bwMode="auto">
          <a:xfrm rot="16200000" flipH="1">
            <a:off x="5923608" y="3713809"/>
            <a:ext cx="914400" cy="801984"/>
          </a:xfrm>
          <a:prstGeom prst="bentUpArrow">
            <a:avLst>
              <a:gd name="adj1" fmla="val 25000"/>
              <a:gd name="adj2" fmla="val 23013"/>
              <a:gd name="adj3" fmla="val 26987"/>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1055296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it-IT" sz="4000">
                <a:solidFill>
                  <a:srgbClr val="FF5050"/>
                </a:solidFill>
              </a:rPr>
              <a:t>Jeffreys’ prior</a:t>
            </a:r>
            <a:endParaRPr lang="it-IT" sz="4000" dirty="0"/>
          </a:p>
        </p:txBody>
      </p:sp>
      <p:sp>
        <p:nvSpPr>
          <p:cNvPr id="3" name="Content Placeholder 2"/>
          <p:cNvSpPr>
            <a:spLocks noGrp="1"/>
          </p:cNvSpPr>
          <p:nvPr>
            <p:ph idx="1"/>
          </p:nvPr>
        </p:nvSpPr>
        <p:spPr>
          <a:xfrm>
            <a:off x="685800" y="1524000"/>
            <a:ext cx="7772400" cy="4572000"/>
          </a:xfrm>
        </p:spPr>
        <p:txBody>
          <a:bodyPr/>
          <a:lstStyle/>
          <a:p>
            <a:pPr marL="0" indent="0" algn="ctr">
              <a:buNone/>
            </a:pPr>
            <a:r>
              <a:rPr lang="en-US" sz="3600" b="1" dirty="0">
                <a:solidFill>
                  <a:srgbClr val="FFFF00"/>
                </a:solidFill>
              </a:rPr>
              <a:t>p(</a:t>
            </a:r>
            <a:r>
              <a:rPr lang="en-US" sz="3600" b="1" dirty="0">
                <a:solidFill>
                  <a:srgbClr val="FFFF00"/>
                </a:solidFill>
                <a:latin typeface="Symbol" pitchFamily="18" charset="2"/>
              </a:rPr>
              <a:t>q</a:t>
            </a:r>
            <a:r>
              <a:rPr lang="en-US" sz="3600" b="1" dirty="0">
                <a:solidFill>
                  <a:srgbClr val="FFFF00"/>
                </a:solidFill>
              </a:rPr>
              <a:t>) </a:t>
            </a:r>
            <a:r>
              <a:rPr lang="en-US" sz="3600" b="1" dirty="0">
                <a:solidFill>
                  <a:srgbClr val="FFFF00"/>
                </a:solidFill>
                <a:sym typeface="Symbol" pitchFamily="18" charset="2"/>
              </a:rPr>
              <a:t> |I(</a:t>
            </a:r>
            <a:r>
              <a:rPr lang="en-US" sz="3600" b="1" dirty="0">
                <a:solidFill>
                  <a:srgbClr val="FFFF00"/>
                </a:solidFill>
                <a:latin typeface="Symbol" pitchFamily="18" charset="2"/>
              </a:rPr>
              <a:t>q</a:t>
            </a:r>
            <a:r>
              <a:rPr lang="en-US" sz="3600" b="1" dirty="0">
                <a:solidFill>
                  <a:srgbClr val="FFFF00"/>
                </a:solidFill>
                <a:sym typeface="Symbol" pitchFamily="18" charset="2"/>
              </a:rPr>
              <a:t>)|</a:t>
            </a:r>
            <a:r>
              <a:rPr lang="en-US" sz="3600" b="1" baseline="30000" dirty="0">
                <a:solidFill>
                  <a:srgbClr val="FFFF00"/>
                </a:solidFill>
                <a:sym typeface="Symbol" pitchFamily="18" charset="2"/>
              </a:rPr>
              <a:t>1/2</a:t>
            </a:r>
          </a:p>
          <a:p>
            <a:pPr marL="0" indent="0" algn="ctr">
              <a:buNone/>
            </a:pPr>
            <a:endParaRPr lang="en-US" sz="3600" b="1" baseline="30000" dirty="0">
              <a:solidFill>
                <a:srgbClr val="FFFF00"/>
              </a:solidFill>
              <a:sym typeface="Symbol" pitchFamily="18" charset="2"/>
            </a:endParaRPr>
          </a:p>
          <a:p>
            <a:pPr marL="0" indent="0" algn="just">
              <a:buNone/>
            </a:pPr>
            <a:r>
              <a:rPr lang="en-US" b="1" dirty="0">
                <a:sym typeface="Symbol" pitchFamily="18" charset="2"/>
              </a:rPr>
              <a:t>where</a:t>
            </a:r>
            <a:r>
              <a:rPr lang="en-US" b="1" dirty="0">
                <a:solidFill>
                  <a:srgbClr val="FFFF00"/>
                </a:solidFill>
                <a:sym typeface="Symbol" pitchFamily="18" charset="2"/>
              </a:rPr>
              <a:t> I </a:t>
            </a:r>
            <a:r>
              <a:rPr lang="en-US" b="1" dirty="0">
                <a:sym typeface="Symbol" pitchFamily="18" charset="2"/>
              </a:rPr>
              <a:t>is the </a:t>
            </a:r>
            <a:r>
              <a:rPr lang="en-US" b="1" i="1" dirty="0">
                <a:solidFill>
                  <a:srgbClr val="FF0000"/>
                </a:solidFill>
                <a:sym typeface="Symbol" pitchFamily="18" charset="2"/>
              </a:rPr>
              <a:t>Fisher Information</a:t>
            </a:r>
            <a:r>
              <a:rPr lang="en-US" sz="3600" b="1" dirty="0">
                <a:solidFill>
                  <a:srgbClr val="FFFF00"/>
                </a:solidFill>
                <a:sym typeface="Symbol" pitchFamily="18" charset="2"/>
              </a:rPr>
              <a:t>:</a:t>
            </a:r>
          </a:p>
          <a:p>
            <a:pPr marL="0" indent="0" algn="ctr">
              <a:buNone/>
            </a:pPr>
            <a:r>
              <a:rPr lang="en-US" sz="3600" b="1" dirty="0">
                <a:solidFill>
                  <a:srgbClr val="FFFF00"/>
                </a:solidFill>
                <a:sym typeface="Symbol" pitchFamily="18" charset="2"/>
              </a:rPr>
              <a:t>I(</a:t>
            </a:r>
            <a:r>
              <a:rPr lang="en-US" sz="3600" b="1" dirty="0">
                <a:solidFill>
                  <a:srgbClr val="FFFF00"/>
                </a:solidFill>
                <a:latin typeface="Symbol" pitchFamily="18" charset="2"/>
              </a:rPr>
              <a:t>q</a:t>
            </a:r>
            <a:r>
              <a:rPr lang="en-US" sz="3600" b="1" dirty="0">
                <a:solidFill>
                  <a:srgbClr val="FFFF00"/>
                </a:solidFill>
                <a:sym typeface="Symbol" pitchFamily="18" charset="2"/>
              </a:rPr>
              <a:t>)  = -E</a:t>
            </a:r>
            <a:r>
              <a:rPr lang="en-US" sz="3600" b="1" baseline="-25000" dirty="0">
                <a:solidFill>
                  <a:srgbClr val="FFFF00"/>
                </a:solidFill>
                <a:latin typeface="Symbol" pitchFamily="18" charset="2"/>
              </a:rPr>
              <a:t>q</a:t>
            </a:r>
            <a:r>
              <a:rPr lang="en-US" sz="3600" b="1" dirty="0">
                <a:solidFill>
                  <a:srgbClr val="FFFF00"/>
                </a:solidFill>
                <a:latin typeface="Symbol" pitchFamily="18" charset="2"/>
              </a:rPr>
              <a:t>[</a:t>
            </a:r>
            <a:r>
              <a:rPr lang="en-US" sz="3600" b="1" dirty="0">
                <a:solidFill>
                  <a:srgbClr val="FFFF00"/>
                </a:solidFill>
                <a:latin typeface="+mj-lt"/>
              </a:rPr>
              <a:t>d</a:t>
            </a:r>
            <a:r>
              <a:rPr lang="en-US" sz="3600" b="1" baseline="30000" dirty="0">
                <a:solidFill>
                  <a:srgbClr val="FFFF00"/>
                </a:solidFill>
                <a:latin typeface="+mj-lt"/>
              </a:rPr>
              <a:t>2</a:t>
            </a:r>
            <a:r>
              <a:rPr lang="en-US" sz="3600" b="1" dirty="0">
                <a:solidFill>
                  <a:srgbClr val="FFFF00"/>
                </a:solidFill>
                <a:latin typeface="+mj-lt"/>
              </a:rPr>
              <a:t> log p(</a:t>
            </a:r>
            <a:r>
              <a:rPr lang="en-US" sz="3600" b="1" dirty="0" err="1">
                <a:solidFill>
                  <a:srgbClr val="FFFF00"/>
                </a:solidFill>
                <a:latin typeface="+mj-lt"/>
              </a:rPr>
              <a:t>Y|</a:t>
            </a:r>
            <a:r>
              <a:rPr lang="en-US" sz="3600" b="1" dirty="0" err="1">
                <a:solidFill>
                  <a:srgbClr val="FFFF00"/>
                </a:solidFill>
                <a:latin typeface="Symbol" pitchFamily="18" charset="2"/>
              </a:rPr>
              <a:t>q</a:t>
            </a:r>
            <a:r>
              <a:rPr lang="en-US" sz="3600" b="1" dirty="0">
                <a:solidFill>
                  <a:srgbClr val="FFFF00"/>
                </a:solidFill>
                <a:latin typeface="+mj-lt"/>
              </a:rPr>
              <a:t>)/d</a:t>
            </a:r>
            <a:r>
              <a:rPr lang="en-US" sz="3600" b="1" dirty="0">
                <a:solidFill>
                  <a:srgbClr val="FFFF00"/>
                </a:solidFill>
                <a:latin typeface="Symbol" pitchFamily="18" charset="2"/>
              </a:rPr>
              <a:t>q</a:t>
            </a:r>
            <a:r>
              <a:rPr lang="en-US" sz="3600" b="1" baseline="30000" dirty="0">
                <a:solidFill>
                  <a:srgbClr val="FFFF00"/>
                </a:solidFill>
                <a:latin typeface="Symbol" pitchFamily="18" charset="2"/>
              </a:rPr>
              <a:t>2</a:t>
            </a:r>
            <a:r>
              <a:rPr lang="en-US" sz="3600" b="1" dirty="0">
                <a:solidFill>
                  <a:srgbClr val="FFFF00"/>
                </a:solidFill>
                <a:latin typeface="+mj-lt"/>
              </a:rPr>
              <a:t>]</a:t>
            </a:r>
          </a:p>
          <a:p>
            <a:pPr marL="0" indent="0" algn="just">
              <a:buNone/>
            </a:pPr>
            <a:endParaRPr lang="en-US" sz="2800" b="1" dirty="0">
              <a:solidFill>
                <a:schemeClr val="accent2">
                  <a:lumMod val="40000"/>
                  <a:lumOff val="60000"/>
                </a:schemeClr>
              </a:solidFill>
              <a:latin typeface="+mj-lt"/>
              <a:sym typeface="Symbol" pitchFamily="18" charset="2"/>
            </a:endParaRPr>
          </a:p>
          <a:p>
            <a:pPr marL="0" indent="0" algn="just">
              <a:buNone/>
            </a:pPr>
            <a:r>
              <a:rPr lang="en-US" sz="2800" b="1" dirty="0">
                <a:solidFill>
                  <a:schemeClr val="accent2">
                    <a:lumMod val="40000"/>
                    <a:lumOff val="60000"/>
                  </a:schemeClr>
                </a:solidFill>
                <a:latin typeface="+mj-lt"/>
                <a:sym typeface="Symbol" pitchFamily="18" charset="2"/>
              </a:rPr>
              <a:t>Ex: Y ~ Bin(</a:t>
            </a:r>
            <a:r>
              <a:rPr lang="en-US" sz="2800" b="1" dirty="0" err="1">
                <a:solidFill>
                  <a:schemeClr val="accent2">
                    <a:lumMod val="40000"/>
                    <a:lumOff val="60000"/>
                  </a:schemeClr>
                </a:solidFill>
                <a:latin typeface="+mj-lt"/>
                <a:sym typeface="Symbol" pitchFamily="18" charset="2"/>
              </a:rPr>
              <a:t>n,</a:t>
            </a:r>
            <a:r>
              <a:rPr lang="en-US" sz="2800" b="1" dirty="0" err="1">
                <a:solidFill>
                  <a:schemeClr val="accent2">
                    <a:lumMod val="40000"/>
                    <a:lumOff val="60000"/>
                  </a:schemeClr>
                </a:solidFill>
                <a:latin typeface="Symbol" pitchFamily="18" charset="2"/>
              </a:rPr>
              <a:t>q</a:t>
            </a:r>
            <a:r>
              <a:rPr lang="en-US" sz="2800" b="1" dirty="0">
                <a:solidFill>
                  <a:schemeClr val="accent2">
                    <a:lumMod val="40000"/>
                    <a:lumOff val="60000"/>
                  </a:schemeClr>
                </a:solidFill>
                <a:latin typeface="+mj-lt"/>
                <a:sym typeface="Symbol" pitchFamily="18" charset="2"/>
              </a:rPr>
              <a:t>)</a:t>
            </a:r>
            <a:r>
              <a:rPr lang="en-US" sz="2800" b="1" dirty="0">
                <a:solidFill>
                  <a:schemeClr val="accent2">
                    <a:lumMod val="40000"/>
                    <a:lumOff val="60000"/>
                  </a:schemeClr>
                </a:solidFill>
                <a:sym typeface="Symbol" pitchFamily="18" charset="2"/>
              </a:rPr>
              <a:t>  </a:t>
            </a:r>
            <a:r>
              <a:rPr lang="en-US" sz="2800" b="1" dirty="0" err="1">
                <a:solidFill>
                  <a:schemeClr val="accent2">
                    <a:lumMod val="40000"/>
                    <a:lumOff val="60000"/>
                  </a:schemeClr>
                </a:solidFill>
                <a:latin typeface="Symbol" pitchFamily="18" charset="2"/>
              </a:rPr>
              <a:t>q</a:t>
            </a:r>
            <a:r>
              <a:rPr lang="en-US" sz="2800" b="1" baseline="30000" dirty="0" err="1">
                <a:solidFill>
                  <a:schemeClr val="accent2">
                    <a:lumMod val="40000"/>
                    <a:lumOff val="60000"/>
                  </a:schemeClr>
                </a:solidFill>
                <a:latin typeface="+mj-lt"/>
              </a:rPr>
              <a:t>y</a:t>
            </a:r>
            <a:r>
              <a:rPr lang="en-US" sz="2800" b="1" dirty="0">
                <a:solidFill>
                  <a:schemeClr val="accent2">
                    <a:lumMod val="40000"/>
                    <a:lumOff val="60000"/>
                  </a:schemeClr>
                </a:solidFill>
                <a:latin typeface="Symbol" pitchFamily="18" charset="2"/>
              </a:rPr>
              <a:t>(1- q)</a:t>
            </a:r>
            <a:r>
              <a:rPr lang="en-US" sz="2800" b="1" baseline="30000" dirty="0">
                <a:solidFill>
                  <a:schemeClr val="accent2">
                    <a:lumMod val="40000"/>
                    <a:lumOff val="60000"/>
                  </a:schemeClr>
                </a:solidFill>
                <a:latin typeface="+mj-lt"/>
              </a:rPr>
              <a:t>n-y</a:t>
            </a:r>
            <a:endParaRPr lang="en-US" sz="2800" b="1" baseline="30000" dirty="0">
              <a:solidFill>
                <a:schemeClr val="accent2">
                  <a:lumMod val="40000"/>
                  <a:lumOff val="60000"/>
                </a:schemeClr>
              </a:solidFill>
              <a:latin typeface="+mj-lt"/>
              <a:sym typeface="Symbol" pitchFamily="18" charset="2"/>
            </a:endParaRPr>
          </a:p>
          <a:p>
            <a:pPr marL="0" indent="0" algn="just">
              <a:buNone/>
            </a:pPr>
            <a:r>
              <a:rPr lang="en-US" sz="2800" b="1" dirty="0">
                <a:solidFill>
                  <a:schemeClr val="accent2">
                    <a:lumMod val="40000"/>
                    <a:lumOff val="60000"/>
                  </a:schemeClr>
                </a:solidFill>
                <a:sym typeface="Symbol" pitchFamily="18" charset="2"/>
              </a:rPr>
              <a:t>The Fisher information is: I(</a:t>
            </a:r>
            <a:r>
              <a:rPr lang="en-US" sz="2800" b="1" dirty="0">
                <a:solidFill>
                  <a:schemeClr val="accent2">
                    <a:lumMod val="40000"/>
                    <a:lumOff val="60000"/>
                  </a:schemeClr>
                </a:solidFill>
                <a:latin typeface="Symbol" pitchFamily="18" charset="2"/>
              </a:rPr>
              <a:t>q</a:t>
            </a:r>
            <a:r>
              <a:rPr lang="en-US" sz="2800" b="1" dirty="0">
                <a:solidFill>
                  <a:schemeClr val="accent2">
                    <a:lumMod val="40000"/>
                    <a:lumOff val="60000"/>
                  </a:schemeClr>
                </a:solidFill>
                <a:sym typeface="Symbol" pitchFamily="18" charset="2"/>
              </a:rPr>
              <a:t>) = n / (</a:t>
            </a:r>
            <a:r>
              <a:rPr lang="en-US" sz="2800" b="1" dirty="0">
                <a:solidFill>
                  <a:schemeClr val="accent2">
                    <a:lumMod val="40000"/>
                    <a:lumOff val="60000"/>
                  </a:schemeClr>
                </a:solidFill>
                <a:latin typeface="Symbol" pitchFamily="18" charset="2"/>
              </a:rPr>
              <a:t>q(1-q)</a:t>
            </a:r>
            <a:r>
              <a:rPr lang="en-US" sz="2800" b="1" dirty="0">
                <a:solidFill>
                  <a:schemeClr val="accent2">
                    <a:lumMod val="40000"/>
                    <a:lumOff val="60000"/>
                  </a:schemeClr>
                </a:solidFill>
                <a:sym typeface="Symbol" pitchFamily="18" charset="2"/>
              </a:rPr>
              <a:t>) </a:t>
            </a:r>
          </a:p>
          <a:p>
            <a:pPr marL="0" indent="0" algn="just">
              <a:buNone/>
            </a:pPr>
            <a:r>
              <a:rPr lang="en-US" sz="2800" b="1" dirty="0">
                <a:solidFill>
                  <a:schemeClr val="accent2">
                    <a:lumMod val="40000"/>
                    <a:lumOff val="60000"/>
                  </a:schemeClr>
                </a:solidFill>
                <a:sym typeface="Symbol" pitchFamily="18" charset="2"/>
              </a:rPr>
              <a:t>p(</a:t>
            </a:r>
            <a:r>
              <a:rPr lang="en-US" sz="2800" b="1" dirty="0">
                <a:solidFill>
                  <a:schemeClr val="accent2">
                    <a:lumMod val="40000"/>
                    <a:lumOff val="60000"/>
                  </a:schemeClr>
                </a:solidFill>
                <a:latin typeface="Symbol" pitchFamily="18" charset="2"/>
              </a:rPr>
              <a:t>q</a:t>
            </a:r>
            <a:r>
              <a:rPr lang="en-US" sz="2800" b="1" dirty="0">
                <a:solidFill>
                  <a:schemeClr val="accent2">
                    <a:lumMod val="40000"/>
                    <a:lumOff val="60000"/>
                  </a:schemeClr>
                </a:solidFill>
                <a:sym typeface="Symbol" pitchFamily="18" charset="2"/>
              </a:rPr>
              <a:t>)  </a:t>
            </a:r>
            <a:r>
              <a:rPr lang="en-US" sz="2800" b="1" dirty="0">
                <a:solidFill>
                  <a:schemeClr val="accent2">
                    <a:lumMod val="40000"/>
                    <a:lumOff val="60000"/>
                  </a:schemeClr>
                </a:solidFill>
                <a:latin typeface="Symbol" pitchFamily="18" charset="2"/>
              </a:rPr>
              <a:t>q</a:t>
            </a:r>
            <a:r>
              <a:rPr lang="en-US" sz="2800" b="1" baseline="30000" dirty="0">
                <a:solidFill>
                  <a:schemeClr val="accent2">
                    <a:lumMod val="40000"/>
                    <a:lumOff val="60000"/>
                  </a:schemeClr>
                </a:solidFill>
                <a:sym typeface="Symbol" pitchFamily="18" charset="2"/>
              </a:rPr>
              <a:t>-1/2</a:t>
            </a:r>
            <a:r>
              <a:rPr lang="en-US" sz="2800" b="1" dirty="0">
                <a:solidFill>
                  <a:schemeClr val="accent2">
                    <a:lumMod val="40000"/>
                    <a:lumOff val="60000"/>
                  </a:schemeClr>
                </a:solidFill>
                <a:latin typeface="Symbol" pitchFamily="18" charset="2"/>
              </a:rPr>
              <a:t>(1-q)</a:t>
            </a:r>
            <a:r>
              <a:rPr lang="en-US" sz="2800" b="1" baseline="30000" dirty="0">
                <a:solidFill>
                  <a:schemeClr val="accent2">
                    <a:lumMod val="40000"/>
                    <a:lumOff val="60000"/>
                  </a:schemeClr>
                </a:solidFill>
                <a:sym typeface="Symbol" pitchFamily="18" charset="2"/>
              </a:rPr>
              <a:t>-1/2 </a:t>
            </a:r>
            <a:r>
              <a:rPr lang="en-US" sz="2800" b="1" dirty="0">
                <a:solidFill>
                  <a:schemeClr val="accent2">
                    <a:lumMod val="40000"/>
                    <a:lumOff val="60000"/>
                  </a:schemeClr>
                </a:solidFill>
                <a:sym typeface="Symbol" pitchFamily="18" charset="2"/>
              </a:rPr>
              <a:t> Beta(1/2, 1/2)</a:t>
            </a:r>
            <a:endParaRPr lang="it-IT" sz="2800" dirty="0">
              <a:solidFill>
                <a:schemeClr val="accent2">
                  <a:lumMod val="40000"/>
                  <a:lumOff val="60000"/>
                </a:schemeClr>
              </a:solidFill>
            </a:endParaRPr>
          </a:p>
        </p:txBody>
      </p:sp>
    </p:spTree>
    <p:extLst>
      <p:ext uri="{BB962C8B-B14F-4D97-AF65-F5344CB8AC3E}">
        <p14:creationId xmlns:p14="http://schemas.microsoft.com/office/powerpoint/2010/main" val="16091674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114800"/>
          </a:xfrm>
        </p:spPr>
        <p:txBody>
          <a:bodyPr/>
          <a:lstStyle/>
          <a:p>
            <a:pPr marL="0" indent="0" algn="just">
              <a:buNone/>
            </a:pPr>
            <a:r>
              <a:rPr lang="en-US" sz="2800"/>
              <a:t>It does not work well with </a:t>
            </a:r>
            <a:r>
              <a:rPr lang="en-US" sz="2800">
                <a:solidFill>
                  <a:srgbClr val="FFFF00"/>
                </a:solidFill>
              </a:rPr>
              <a:t>multidimensional parameters</a:t>
            </a:r>
          </a:p>
          <a:p>
            <a:pPr marL="0" indent="0">
              <a:buNone/>
            </a:pPr>
            <a:endParaRPr lang="it-IT" sz="2800"/>
          </a:p>
          <a:p>
            <a:pPr marL="0" indent="0">
              <a:buNone/>
            </a:pPr>
            <a:r>
              <a:rPr lang="it-IT" sz="2400" u="sng"/>
              <a:t>Ex 1</a:t>
            </a:r>
            <a:r>
              <a:rPr lang="it-IT" sz="2400">
                <a:solidFill>
                  <a:schemeClr val="accent2">
                    <a:lumMod val="40000"/>
                    <a:lumOff val="60000"/>
                  </a:schemeClr>
                </a:solidFill>
              </a:rPr>
              <a:t>: Estimate ||</a:t>
            </a:r>
            <a:r>
              <a:rPr lang="en-US" sz="2400">
                <a:solidFill>
                  <a:schemeClr val="accent2">
                    <a:lumMod val="40000"/>
                    <a:lumOff val="60000"/>
                  </a:schemeClr>
                </a:solidFill>
                <a:latin typeface="Symbol" pitchFamily="18" charset="2"/>
              </a:rPr>
              <a:t>q</a:t>
            </a:r>
            <a:r>
              <a:rPr lang="it-IT" sz="2400">
                <a:solidFill>
                  <a:schemeClr val="accent2">
                    <a:lumMod val="40000"/>
                    <a:lumOff val="60000"/>
                  </a:schemeClr>
                </a:solidFill>
              </a:rPr>
              <a:t>||</a:t>
            </a:r>
            <a:r>
              <a:rPr lang="it-IT" sz="2400" baseline="30000">
                <a:solidFill>
                  <a:schemeClr val="accent2">
                    <a:lumMod val="40000"/>
                    <a:lumOff val="60000"/>
                  </a:schemeClr>
                </a:solidFill>
              </a:rPr>
              <a:t>2</a:t>
            </a:r>
            <a:r>
              <a:rPr lang="it-IT" sz="2400">
                <a:solidFill>
                  <a:schemeClr val="accent2">
                    <a:lumMod val="40000"/>
                    <a:lumOff val="60000"/>
                  </a:schemeClr>
                </a:solidFill>
              </a:rPr>
              <a:t> when </a:t>
            </a:r>
            <a:r>
              <a:rPr lang="en-US" sz="2400">
                <a:solidFill>
                  <a:schemeClr val="accent2">
                    <a:lumMod val="40000"/>
                    <a:lumOff val="60000"/>
                  </a:schemeClr>
                </a:solidFill>
                <a:sym typeface="Symbol" pitchFamily="18" charset="2"/>
              </a:rPr>
              <a:t>Y ~ N(</a:t>
            </a:r>
            <a:r>
              <a:rPr lang="en-US" sz="2400">
                <a:solidFill>
                  <a:schemeClr val="accent2">
                    <a:lumMod val="40000"/>
                    <a:lumOff val="60000"/>
                  </a:schemeClr>
                </a:solidFill>
                <a:latin typeface="Symbol" pitchFamily="18" charset="2"/>
              </a:rPr>
              <a:t>q,I</a:t>
            </a:r>
            <a:r>
              <a:rPr lang="en-US" sz="2400">
                <a:solidFill>
                  <a:schemeClr val="accent2">
                    <a:lumMod val="40000"/>
                    <a:lumOff val="60000"/>
                  </a:schemeClr>
                </a:solidFill>
                <a:sym typeface="Symbol" pitchFamily="18" charset="2"/>
              </a:rPr>
              <a:t>) p-dimensional</a:t>
            </a:r>
          </a:p>
          <a:p>
            <a:pPr marL="0" indent="0">
              <a:buNone/>
            </a:pPr>
            <a:r>
              <a:rPr lang="en-US" sz="2400">
                <a:solidFill>
                  <a:schemeClr val="accent2">
                    <a:lumMod val="40000"/>
                    <a:lumOff val="60000"/>
                  </a:schemeClr>
                </a:solidFill>
                <a:sym typeface="Symbol" pitchFamily="18" charset="2"/>
              </a:rPr>
              <a:t>Jeffrey’s prior is flat, posterior is non-central chi-square </a:t>
            </a:r>
          </a:p>
          <a:p>
            <a:pPr marL="0" indent="0" algn="ctr">
              <a:buNone/>
            </a:pPr>
            <a:r>
              <a:rPr lang="en-US" sz="2400">
                <a:solidFill>
                  <a:schemeClr val="accent2">
                    <a:lumMod val="40000"/>
                    <a:lumOff val="60000"/>
                  </a:schemeClr>
                </a:solidFill>
                <a:sym typeface="Wingdings" pitchFamily="2" charset="2"/>
              </a:rPr>
              <a:t>E(</a:t>
            </a:r>
            <a:r>
              <a:rPr lang="it-IT" sz="2400">
                <a:solidFill>
                  <a:schemeClr val="accent2">
                    <a:lumMod val="40000"/>
                    <a:lumOff val="60000"/>
                  </a:schemeClr>
                </a:solidFill>
              </a:rPr>
              <a:t>||</a:t>
            </a:r>
            <a:r>
              <a:rPr lang="en-US" sz="2400">
                <a:solidFill>
                  <a:schemeClr val="accent2">
                    <a:lumMod val="40000"/>
                    <a:lumOff val="60000"/>
                  </a:schemeClr>
                </a:solidFill>
                <a:latin typeface="Symbol" pitchFamily="18" charset="2"/>
              </a:rPr>
              <a:t>q</a:t>
            </a:r>
            <a:r>
              <a:rPr lang="it-IT" sz="2400">
                <a:solidFill>
                  <a:schemeClr val="accent2">
                    <a:lumMod val="40000"/>
                    <a:lumOff val="60000"/>
                  </a:schemeClr>
                </a:solidFill>
              </a:rPr>
              <a:t>||</a:t>
            </a:r>
            <a:r>
              <a:rPr lang="it-IT" sz="2400" baseline="30000">
                <a:solidFill>
                  <a:schemeClr val="accent2">
                    <a:lumMod val="40000"/>
                    <a:lumOff val="60000"/>
                  </a:schemeClr>
                </a:solidFill>
              </a:rPr>
              <a:t>2 </a:t>
            </a:r>
            <a:r>
              <a:rPr lang="it-IT" sz="2400">
                <a:solidFill>
                  <a:schemeClr val="accent2">
                    <a:lumMod val="40000"/>
                    <a:lumOff val="60000"/>
                  </a:schemeClr>
                </a:solidFill>
              </a:rPr>
              <a:t>| Y</a:t>
            </a:r>
            <a:r>
              <a:rPr lang="en-US" sz="2400">
                <a:solidFill>
                  <a:schemeClr val="accent2">
                    <a:lumMod val="40000"/>
                    <a:lumOff val="60000"/>
                  </a:schemeClr>
                </a:solidFill>
                <a:sym typeface="Wingdings" pitchFamily="2" charset="2"/>
              </a:rPr>
              <a:t>)=||Y||</a:t>
            </a:r>
            <a:r>
              <a:rPr lang="en-US" sz="2400" baseline="30000">
                <a:solidFill>
                  <a:schemeClr val="accent2">
                    <a:lumMod val="40000"/>
                    <a:lumOff val="60000"/>
                  </a:schemeClr>
                </a:solidFill>
                <a:sym typeface="Wingdings" pitchFamily="2" charset="2"/>
              </a:rPr>
              <a:t>2</a:t>
            </a:r>
            <a:r>
              <a:rPr lang="en-US" sz="2400">
                <a:solidFill>
                  <a:schemeClr val="accent2">
                    <a:lumMod val="40000"/>
                    <a:lumOff val="60000"/>
                  </a:schemeClr>
                </a:solidFill>
                <a:sym typeface="Wingdings" pitchFamily="2" charset="2"/>
              </a:rPr>
              <a:t>+p </a:t>
            </a:r>
          </a:p>
          <a:p>
            <a:pPr marL="0" indent="0">
              <a:buNone/>
            </a:pPr>
            <a:r>
              <a:rPr lang="en-US" sz="2400">
                <a:solidFill>
                  <a:schemeClr val="accent2">
                    <a:lumMod val="40000"/>
                    <a:lumOff val="60000"/>
                  </a:schemeClr>
                </a:solidFill>
                <a:sym typeface="Wingdings" pitchFamily="2" charset="2"/>
              </a:rPr>
              <a:t>but the min variance estimate is ||Y||</a:t>
            </a:r>
            <a:r>
              <a:rPr lang="en-US" sz="2400" baseline="30000">
                <a:solidFill>
                  <a:schemeClr val="accent2">
                    <a:lumMod val="40000"/>
                    <a:lumOff val="60000"/>
                  </a:schemeClr>
                </a:solidFill>
                <a:sym typeface="Wingdings" pitchFamily="2" charset="2"/>
              </a:rPr>
              <a:t>2</a:t>
            </a:r>
            <a:r>
              <a:rPr lang="en-US" sz="2400">
                <a:solidFill>
                  <a:schemeClr val="accent2">
                    <a:lumMod val="40000"/>
                    <a:lumOff val="60000"/>
                  </a:schemeClr>
                </a:solidFill>
                <a:sym typeface="Wingdings" pitchFamily="2" charset="2"/>
              </a:rPr>
              <a:t>-p</a:t>
            </a:r>
            <a:endParaRPr lang="it-IT" sz="2400">
              <a:solidFill>
                <a:schemeClr val="accent2">
                  <a:lumMod val="40000"/>
                  <a:lumOff val="60000"/>
                </a:schemeClr>
              </a:solidFill>
              <a:latin typeface="+mj-lt"/>
            </a:endParaRPr>
          </a:p>
          <a:p>
            <a:pPr marL="0" indent="0">
              <a:buNone/>
            </a:pPr>
            <a:endParaRPr lang="it-IT" sz="2400" u="sng">
              <a:solidFill>
                <a:schemeClr val="accent2">
                  <a:lumMod val="40000"/>
                  <a:lumOff val="60000"/>
                </a:schemeClr>
              </a:solidFill>
              <a:latin typeface="+mj-lt"/>
            </a:endParaRPr>
          </a:p>
          <a:p>
            <a:pPr marL="0" indent="0">
              <a:buNone/>
            </a:pPr>
            <a:r>
              <a:rPr lang="it-IT" sz="2400" u="sng">
                <a:latin typeface="+mj-lt"/>
              </a:rPr>
              <a:t>Ex 2</a:t>
            </a:r>
            <a:r>
              <a:rPr lang="it-IT" sz="2400">
                <a:solidFill>
                  <a:schemeClr val="accent2">
                    <a:lumMod val="40000"/>
                    <a:lumOff val="60000"/>
                  </a:schemeClr>
                </a:solidFill>
                <a:latin typeface="+mj-lt"/>
              </a:rPr>
              <a:t>: </a:t>
            </a:r>
            <a:r>
              <a:rPr lang="en-US" sz="2400">
                <a:solidFill>
                  <a:schemeClr val="accent2">
                    <a:lumMod val="40000"/>
                    <a:lumOff val="60000"/>
                  </a:schemeClr>
                </a:solidFill>
                <a:sym typeface="Symbol" pitchFamily="18" charset="2"/>
              </a:rPr>
              <a:t>Y ~ N(</a:t>
            </a:r>
            <a:r>
              <a:rPr lang="en-US" sz="2400">
                <a:solidFill>
                  <a:schemeClr val="accent2">
                    <a:lumMod val="40000"/>
                    <a:lumOff val="60000"/>
                  </a:schemeClr>
                </a:solidFill>
                <a:latin typeface="Symbol" pitchFamily="18" charset="2"/>
                <a:sym typeface="Symbol" pitchFamily="18" charset="2"/>
              </a:rPr>
              <a:t>m</a:t>
            </a:r>
            <a:r>
              <a:rPr lang="en-US" sz="2400">
                <a:solidFill>
                  <a:schemeClr val="accent2">
                    <a:lumMod val="40000"/>
                    <a:lumOff val="60000"/>
                  </a:schemeClr>
                </a:solidFill>
                <a:latin typeface="Symbol" pitchFamily="18" charset="2"/>
              </a:rPr>
              <a:t>,s</a:t>
            </a:r>
            <a:r>
              <a:rPr lang="en-US" sz="2400" baseline="30000">
                <a:solidFill>
                  <a:schemeClr val="accent2">
                    <a:lumMod val="40000"/>
                    <a:lumOff val="60000"/>
                  </a:schemeClr>
                </a:solidFill>
                <a:latin typeface="Symbol" pitchFamily="18" charset="2"/>
              </a:rPr>
              <a:t>2</a:t>
            </a:r>
            <a:r>
              <a:rPr lang="en-US" sz="2400">
                <a:solidFill>
                  <a:schemeClr val="accent2">
                    <a:lumMod val="40000"/>
                    <a:lumOff val="60000"/>
                  </a:schemeClr>
                </a:solidFill>
                <a:sym typeface="Symbol" pitchFamily="18" charset="2"/>
              </a:rPr>
              <a:t>), </a:t>
            </a:r>
            <a:r>
              <a:rPr lang="en-US" sz="2400">
                <a:solidFill>
                  <a:schemeClr val="accent2">
                    <a:lumMod val="40000"/>
                    <a:lumOff val="60000"/>
                  </a:schemeClr>
                </a:solidFill>
                <a:latin typeface="Symbol" pitchFamily="18" charset="2"/>
              </a:rPr>
              <a:t>q=</a:t>
            </a:r>
            <a:r>
              <a:rPr lang="en-US" sz="2400">
                <a:solidFill>
                  <a:schemeClr val="accent2">
                    <a:lumMod val="40000"/>
                    <a:lumOff val="60000"/>
                  </a:schemeClr>
                </a:solidFill>
                <a:sym typeface="Symbol" pitchFamily="18" charset="2"/>
              </a:rPr>
              <a:t>(</a:t>
            </a:r>
            <a:r>
              <a:rPr lang="en-US" sz="2400">
                <a:solidFill>
                  <a:schemeClr val="accent2">
                    <a:lumMod val="40000"/>
                    <a:lumOff val="60000"/>
                  </a:schemeClr>
                </a:solidFill>
                <a:latin typeface="Symbol" pitchFamily="18" charset="2"/>
                <a:sym typeface="Symbol" pitchFamily="18" charset="2"/>
              </a:rPr>
              <a:t>m</a:t>
            </a:r>
            <a:r>
              <a:rPr lang="en-US" sz="2400">
                <a:solidFill>
                  <a:schemeClr val="accent2">
                    <a:lumMod val="40000"/>
                    <a:lumOff val="60000"/>
                  </a:schemeClr>
                </a:solidFill>
                <a:latin typeface="Symbol" pitchFamily="18" charset="2"/>
              </a:rPr>
              <a:t>,s</a:t>
            </a:r>
            <a:r>
              <a:rPr lang="en-US" sz="2400" baseline="30000">
                <a:solidFill>
                  <a:schemeClr val="accent2">
                    <a:lumMod val="40000"/>
                    <a:lumOff val="60000"/>
                  </a:schemeClr>
                </a:solidFill>
                <a:latin typeface="Symbol" pitchFamily="18" charset="2"/>
              </a:rPr>
              <a:t>2</a:t>
            </a:r>
            <a:r>
              <a:rPr lang="en-US" sz="2400">
                <a:solidFill>
                  <a:schemeClr val="accent2">
                    <a:lumMod val="40000"/>
                    <a:lumOff val="60000"/>
                  </a:schemeClr>
                </a:solidFill>
                <a:sym typeface="Symbol" pitchFamily="18" charset="2"/>
              </a:rPr>
              <a:t>)   </a:t>
            </a:r>
            <a:r>
              <a:rPr lang="en-US" sz="2400">
                <a:solidFill>
                  <a:schemeClr val="accent2">
                    <a:lumMod val="40000"/>
                    <a:lumOff val="60000"/>
                  </a:schemeClr>
                </a:solidFill>
                <a:sym typeface="Wingdings" pitchFamily="2" charset="2"/>
              </a:rPr>
              <a:t>   p(</a:t>
            </a:r>
            <a:r>
              <a:rPr lang="en-US" sz="2400">
                <a:solidFill>
                  <a:schemeClr val="accent2">
                    <a:lumMod val="40000"/>
                    <a:lumOff val="60000"/>
                  </a:schemeClr>
                </a:solidFill>
                <a:latin typeface="Symbol" pitchFamily="18" charset="2"/>
              </a:rPr>
              <a:t>q</a:t>
            </a:r>
            <a:r>
              <a:rPr lang="en-US" sz="2400">
                <a:solidFill>
                  <a:schemeClr val="accent2">
                    <a:lumMod val="40000"/>
                    <a:lumOff val="60000"/>
                  </a:schemeClr>
                </a:solidFill>
                <a:sym typeface="Wingdings" pitchFamily="2" charset="2"/>
              </a:rPr>
              <a:t>)=1/</a:t>
            </a:r>
            <a:r>
              <a:rPr lang="en-US" sz="2400">
                <a:solidFill>
                  <a:schemeClr val="accent2">
                    <a:lumMod val="40000"/>
                    <a:lumOff val="60000"/>
                  </a:schemeClr>
                </a:solidFill>
                <a:latin typeface="Symbol" pitchFamily="18" charset="2"/>
              </a:rPr>
              <a:t>s</a:t>
            </a:r>
            <a:r>
              <a:rPr lang="en-US" sz="2400" baseline="30000">
                <a:solidFill>
                  <a:schemeClr val="accent2">
                    <a:lumMod val="40000"/>
                    <a:lumOff val="60000"/>
                  </a:schemeClr>
                </a:solidFill>
                <a:latin typeface="Symbol" pitchFamily="18" charset="2"/>
              </a:rPr>
              <a:t>2 </a:t>
            </a:r>
          </a:p>
          <a:p>
            <a:pPr marL="0" indent="0">
              <a:buNone/>
            </a:pPr>
            <a:r>
              <a:rPr lang="en-US" sz="2400">
                <a:solidFill>
                  <a:schemeClr val="accent2">
                    <a:lumMod val="40000"/>
                    <a:lumOff val="60000"/>
                  </a:schemeClr>
                </a:solidFill>
                <a:latin typeface="+mj-lt"/>
              </a:rPr>
              <a:t>with poor convergence properties</a:t>
            </a:r>
            <a:endParaRPr lang="it-IT" sz="2400" dirty="0">
              <a:solidFill>
                <a:schemeClr val="accent2">
                  <a:lumMod val="40000"/>
                  <a:lumOff val="60000"/>
                </a:schemeClr>
              </a:solidFill>
              <a:latin typeface="+mj-lt"/>
            </a:endParaRPr>
          </a:p>
        </p:txBody>
      </p:sp>
      <p:sp>
        <p:nvSpPr>
          <p:cNvPr id="4" name="Title 1"/>
          <p:cNvSpPr>
            <a:spLocks noGrp="1"/>
          </p:cNvSpPr>
          <p:nvPr>
            <p:ph type="title"/>
          </p:nvPr>
        </p:nvSpPr>
        <p:spPr>
          <a:xfrm>
            <a:off x="685800" y="152400"/>
            <a:ext cx="7772400" cy="1143000"/>
          </a:xfrm>
        </p:spPr>
        <p:txBody>
          <a:bodyPr/>
          <a:lstStyle/>
          <a:p>
            <a:r>
              <a:rPr lang="it-IT" sz="4000">
                <a:solidFill>
                  <a:srgbClr val="FF5050"/>
                </a:solidFill>
              </a:rPr>
              <a:t>Jeffreys’ prior curse of dimensionality</a:t>
            </a:r>
            <a:endParaRPr lang="it-IT" sz="4000" dirty="0"/>
          </a:p>
        </p:txBody>
      </p:sp>
    </p:spTree>
    <p:extLst>
      <p:ext uri="{BB962C8B-B14F-4D97-AF65-F5344CB8AC3E}">
        <p14:creationId xmlns:p14="http://schemas.microsoft.com/office/powerpoint/2010/main" val="214010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it-IT">
                <a:solidFill>
                  <a:srgbClr val="FF5050"/>
                </a:solidFill>
              </a:rPr>
              <a:t>Reference priors</a:t>
            </a:r>
            <a:endParaRPr lang="it-IT" dirty="0"/>
          </a:p>
        </p:txBody>
      </p:sp>
      <p:sp>
        <p:nvSpPr>
          <p:cNvPr id="3" name="Content Placeholder 2"/>
          <p:cNvSpPr>
            <a:spLocks noGrp="1"/>
          </p:cNvSpPr>
          <p:nvPr>
            <p:ph idx="1"/>
          </p:nvPr>
        </p:nvSpPr>
        <p:spPr>
          <a:xfrm>
            <a:off x="685800" y="1600200"/>
            <a:ext cx="7772400" cy="5029200"/>
          </a:xfrm>
        </p:spPr>
        <p:txBody>
          <a:bodyPr/>
          <a:lstStyle/>
          <a:p>
            <a:pPr marL="0" indent="0">
              <a:buNone/>
            </a:pPr>
            <a:r>
              <a:rPr lang="it-IT" sz="2800" b="1">
                <a:solidFill>
                  <a:srgbClr val="FFFF00"/>
                </a:solidFill>
              </a:rPr>
              <a:t>Objective priors</a:t>
            </a:r>
            <a:r>
              <a:rPr lang="it-IT" sz="2800"/>
              <a:t>. Proposed by Bernardo (1979) and developed by Berger (1980s) </a:t>
            </a:r>
          </a:p>
          <a:p>
            <a:endParaRPr lang="it-IT" sz="2800"/>
          </a:p>
          <a:p>
            <a:pPr marL="0" indent="0" algn="ctr">
              <a:buNone/>
            </a:pPr>
            <a:r>
              <a:rPr lang="it-IT" sz="2800" u="sng"/>
              <a:t>Idea: an uninformative prior should </a:t>
            </a:r>
            <a:r>
              <a:rPr lang="en-US" sz="2800" u="sng"/>
              <a:t>maximize</a:t>
            </a:r>
          </a:p>
          <a:p>
            <a:pPr marL="0" indent="0" algn="ctr">
              <a:buNone/>
            </a:pPr>
            <a:r>
              <a:rPr lang="en-US" sz="2800" u="sng"/>
              <a:t> the divergence between posterior and prior</a:t>
            </a:r>
          </a:p>
          <a:p>
            <a:pPr marL="0" indent="0" algn="ctr">
              <a:buNone/>
            </a:pPr>
            <a:endParaRPr lang="en-US" sz="2800" u="sng"/>
          </a:p>
          <a:p>
            <a:pPr algn="just">
              <a:buFontTx/>
              <a:buChar char="-"/>
            </a:pPr>
            <a:r>
              <a:rPr lang="en-US" sz="2600">
                <a:solidFill>
                  <a:schemeClr val="accent2">
                    <a:lumMod val="40000"/>
                    <a:lumOff val="60000"/>
                  </a:schemeClr>
                </a:solidFill>
              </a:rPr>
              <a:t>It takes divergence expectation given data distribution</a:t>
            </a:r>
          </a:p>
          <a:p>
            <a:pPr algn="just">
              <a:buFontTx/>
              <a:buChar char="-"/>
            </a:pPr>
            <a:r>
              <a:rPr lang="en-US" sz="2600">
                <a:solidFill>
                  <a:schemeClr val="accent2">
                    <a:lumMod val="40000"/>
                    <a:lumOff val="60000"/>
                  </a:schemeClr>
                </a:solidFill>
              </a:rPr>
              <a:t>Possible distances: Kullback-Leibler divergence or the Hellinger distance</a:t>
            </a:r>
          </a:p>
          <a:p>
            <a:pPr algn="just">
              <a:buFontTx/>
              <a:buChar char="-"/>
            </a:pPr>
            <a:r>
              <a:rPr lang="en-US" sz="2600">
                <a:solidFill>
                  <a:schemeClr val="accent2">
                    <a:lumMod val="40000"/>
                    <a:lumOff val="60000"/>
                  </a:schemeClr>
                </a:solidFill>
              </a:rPr>
              <a:t>The data maximizes their effect on posterior</a:t>
            </a:r>
          </a:p>
          <a:p>
            <a:pPr marL="0" indent="0" algn="just">
              <a:buNone/>
            </a:pPr>
            <a:endParaRPr lang="en-US" sz="2800" dirty="0"/>
          </a:p>
        </p:txBody>
      </p:sp>
    </p:spTree>
    <p:extLst>
      <p:ext uri="{BB962C8B-B14F-4D97-AF65-F5344CB8AC3E}">
        <p14:creationId xmlns:p14="http://schemas.microsoft.com/office/powerpoint/2010/main" val="3205749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it-IT">
                <a:solidFill>
                  <a:srgbClr val="FF5050"/>
                </a:solidFill>
              </a:rPr>
              <a:t>Reference priors: K-L divergence</a:t>
            </a:r>
            <a:endParaRPr lang="it-IT" dirty="0"/>
          </a:p>
        </p:txBody>
      </p:sp>
      <p:sp>
        <p:nvSpPr>
          <p:cNvPr id="3" name="Content Placeholder 2"/>
          <p:cNvSpPr>
            <a:spLocks noGrp="1"/>
          </p:cNvSpPr>
          <p:nvPr>
            <p:ph idx="1"/>
          </p:nvPr>
        </p:nvSpPr>
        <p:spPr>
          <a:xfrm>
            <a:off x="685800" y="1600200"/>
            <a:ext cx="7772400" cy="4114800"/>
          </a:xfrm>
        </p:spPr>
        <p:txBody>
          <a:bodyPr/>
          <a:lstStyle/>
          <a:p>
            <a:pPr marL="0" indent="0">
              <a:buNone/>
            </a:pPr>
            <a:r>
              <a:rPr lang="it-IT"/>
              <a:t>We want to maximizes K-L between p(</a:t>
            </a:r>
            <a:r>
              <a:rPr lang="en-US" b="1">
                <a:latin typeface="Symbol" pitchFamily="18" charset="2"/>
              </a:rPr>
              <a:t>q</a:t>
            </a:r>
            <a:r>
              <a:rPr lang="it-IT"/>
              <a:t>) and p(</a:t>
            </a:r>
            <a:r>
              <a:rPr lang="en-US" b="1">
                <a:latin typeface="Symbol" pitchFamily="18" charset="2"/>
              </a:rPr>
              <a:t>q|T</a:t>
            </a:r>
            <a:r>
              <a:rPr lang="it-IT"/>
              <a:t>), T=T(X) sufficient statistic:</a:t>
            </a:r>
          </a:p>
          <a:p>
            <a:pPr marL="0" indent="0">
              <a:buNone/>
            </a:pPr>
            <a:endParaRPr lang="it-IT"/>
          </a:p>
          <a:p>
            <a:pPr marL="0" indent="0" algn="ctr">
              <a:buNone/>
            </a:pPr>
            <a:r>
              <a:rPr lang="it-IT">
                <a:solidFill>
                  <a:srgbClr val="FFFF00"/>
                </a:solidFill>
              </a:rPr>
              <a:t>KL = </a:t>
            </a:r>
            <a:r>
              <a:rPr lang="en-US">
                <a:solidFill>
                  <a:srgbClr val="FFFF00"/>
                </a:solidFill>
                <a:cs typeface="Times New Roman"/>
              </a:rPr>
              <a:t>∫</a:t>
            </a:r>
            <a:r>
              <a:rPr lang="it-IT">
                <a:solidFill>
                  <a:srgbClr val="FFFF00"/>
                </a:solidFill>
              </a:rPr>
              <a:t>p(</a:t>
            </a:r>
            <a:r>
              <a:rPr lang="en-US" b="1">
                <a:solidFill>
                  <a:srgbClr val="FFFF00"/>
                </a:solidFill>
                <a:latin typeface="Symbol" pitchFamily="18" charset="2"/>
              </a:rPr>
              <a:t>q|T</a:t>
            </a:r>
            <a:r>
              <a:rPr lang="it-IT">
                <a:solidFill>
                  <a:srgbClr val="FFFF00"/>
                </a:solidFill>
              </a:rPr>
              <a:t>) log p(</a:t>
            </a:r>
            <a:r>
              <a:rPr lang="en-US" b="1">
                <a:solidFill>
                  <a:srgbClr val="FFFF00"/>
                </a:solidFill>
                <a:latin typeface="Symbol" pitchFamily="18" charset="2"/>
              </a:rPr>
              <a:t>q|T</a:t>
            </a:r>
            <a:r>
              <a:rPr lang="it-IT">
                <a:solidFill>
                  <a:srgbClr val="FFFF00"/>
                </a:solidFill>
              </a:rPr>
              <a:t>)/p(</a:t>
            </a:r>
            <a:r>
              <a:rPr lang="en-US" b="1">
                <a:solidFill>
                  <a:srgbClr val="FFFF00"/>
                </a:solidFill>
                <a:latin typeface="Symbol" pitchFamily="18" charset="2"/>
              </a:rPr>
              <a:t>q</a:t>
            </a:r>
            <a:r>
              <a:rPr lang="it-IT">
                <a:solidFill>
                  <a:srgbClr val="FFFF00"/>
                </a:solidFill>
              </a:rPr>
              <a:t>) d</a:t>
            </a:r>
            <a:r>
              <a:rPr lang="en-US" b="1">
                <a:solidFill>
                  <a:srgbClr val="FFFF00"/>
                </a:solidFill>
                <a:latin typeface="Symbol" pitchFamily="18" charset="2"/>
              </a:rPr>
              <a:t> q</a:t>
            </a:r>
          </a:p>
          <a:p>
            <a:pPr marL="0" indent="0" algn="ctr">
              <a:buNone/>
            </a:pPr>
            <a:r>
              <a:rPr lang="en-US" b="1">
                <a:solidFill>
                  <a:srgbClr val="FFFF00"/>
                </a:solidFill>
                <a:latin typeface="+mj-lt"/>
              </a:rPr>
              <a:t>p*(</a:t>
            </a:r>
            <a:r>
              <a:rPr lang="en-US" b="1">
                <a:solidFill>
                  <a:srgbClr val="FFFF00"/>
                </a:solidFill>
                <a:latin typeface="Symbol" pitchFamily="18" charset="2"/>
              </a:rPr>
              <a:t>q</a:t>
            </a:r>
            <a:r>
              <a:rPr lang="en-US" b="1">
                <a:solidFill>
                  <a:srgbClr val="FFFF00"/>
                </a:solidFill>
                <a:latin typeface="+mj-lt"/>
              </a:rPr>
              <a:t>) = argmax</a:t>
            </a:r>
            <a:r>
              <a:rPr lang="en-US" b="1" baseline="-25000">
                <a:solidFill>
                  <a:srgbClr val="FFFF00"/>
                </a:solidFill>
                <a:latin typeface="+mj-lt"/>
              </a:rPr>
              <a:t>p(</a:t>
            </a:r>
            <a:r>
              <a:rPr lang="en-US" b="1" baseline="-25000">
                <a:solidFill>
                  <a:srgbClr val="FFFF00"/>
                </a:solidFill>
                <a:latin typeface="Symbol" pitchFamily="18" charset="2"/>
              </a:rPr>
              <a:t>q</a:t>
            </a:r>
            <a:r>
              <a:rPr lang="en-US" b="1" baseline="-25000">
                <a:solidFill>
                  <a:srgbClr val="FFFF00"/>
                </a:solidFill>
                <a:latin typeface="+mj-lt"/>
              </a:rPr>
              <a:t>)</a:t>
            </a:r>
            <a:r>
              <a:rPr lang="en-US">
                <a:solidFill>
                  <a:srgbClr val="FFFF00"/>
                </a:solidFill>
                <a:cs typeface="Times New Roman"/>
              </a:rPr>
              <a:t> ∫ KL p(t) dt</a:t>
            </a:r>
          </a:p>
          <a:p>
            <a:pPr marL="0" indent="0" algn="ctr">
              <a:buNone/>
            </a:pPr>
            <a:endParaRPr lang="en-US">
              <a:solidFill>
                <a:srgbClr val="FFFF00"/>
              </a:solidFill>
              <a:cs typeface="Times New Roman"/>
            </a:endParaRPr>
          </a:p>
          <a:p>
            <a:r>
              <a:rPr lang="en-US" sz="2600">
                <a:solidFill>
                  <a:schemeClr val="accent2">
                    <a:lumMod val="40000"/>
                    <a:lumOff val="60000"/>
                  </a:schemeClr>
                </a:solidFill>
                <a:latin typeface="+mj-lt"/>
                <a:cs typeface="Times New Roman"/>
              </a:rPr>
              <a:t>Invariant under reparameterization</a:t>
            </a:r>
          </a:p>
          <a:p>
            <a:r>
              <a:rPr lang="en-US" sz="2600">
                <a:solidFill>
                  <a:schemeClr val="accent2">
                    <a:lumMod val="40000"/>
                    <a:lumOff val="60000"/>
                  </a:schemeClr>
                </a:solidFill>
                <a:latin typeface="+mj-lt"/>
                <a:cs typeface="Times New Roman"/>
              </a:rPr>
              <a:t>Calculus of variation problem</a:t>
            </a:r>
            <a:endParaRPr lang="it-IT" sz="2600" dirty="0">
              <a:solidFill>
                <a:schemeClr val="accent2">
                  <a:lumMod val="40000"/>
                  <a:lumOff val="60000"/>
                </a:schemeClr>
              </a:solidFill>
              <a:latin typeface="+mj-lt"/>
            </a:endParaRPr>
          </a:p>
        </p:txBody>
      </p:sp>
    </p:spTree>
    <p:extLst>
      <p:ext uri="{BB962C8B-B14F-4D97-AF65-F5344CB8AC3E}">
        <p14:creationId xmlns:p14="http://schemas.microsoft.com/office/powerpoint/2010/main" val="3915405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5" name="Rectangle 2"/>
          <p:cNvSpPr>
            <a:spLocks noGrp="1" noChangeArrowheads="1"/>
          </p:cNvSpPr>
          <p:nvPr>
            <p:ph type="title"/>
          </p:nvPr>
        </p:nvSpPr>
        <p:spPr>
          <a:xfrm>
            <a:off x="685800" y="0"/>
            <a:ext cx="7924800" cy="838200"/>
          </a:xfrm>
        </p:spPr>
        <p:txBody>
          <a:bodyPr/>
          <a:lstStyle/>
          <a:p>
            <a:r>
              <a:rPr lang="en-US">
                <a:latin typeface="Comic Sans MS"/>
                <a:cs typeface="Comic Sans MS"/>
              </a:rPr>
              <a:t>Dynamic Updating</a:t>
            </a:r>
            <a:endParaRPr lang="en-US" dirty="0">
              <a:latin typeface="Comic Sans MS"/>
              <a:cs typeface="Comic Sans MS"/>
            </a:endParaRPr>
          </a:p>
        </p:txBody>
      </p:sp>
      <p:sp>
        <p:nvSpPr>
          <p:cNvPr id="738306" name="Rectangle 3"/>
          <p:cNvSpPr>
            <a:spLocks noGrp="1" noChangeArrowheads="1"/>
          </p:cNvSpPr>
          <p:nvPr>
            <p:ph type="body" idx="1"/>
          </p:nvPr>
        </p:nvSpPr>
        <p:spPr>
          <a:xfrm>
            <a:off x="0" y="762000"/>
            <a:ext cx="9144000" cy="6096000"/>
          </a:xfrm>
        </p:spPr>
        <p:txBody>
          <a:bodyPr/>
          <a:lstStyle/>
          <a:p>
            <a:pPr>
              <a:lnSpc>
                <a:spcPct val="80000"/>
              </a:lnSpc>
            </a:pPr>
            <a:r>
              <a:rPr lang="en-US" sz="2800"/>
              <a:t>If we obtain more data, we do not have to redo all of the analysis: our </a:t>
            </a:r>
            <a:r>
              <a:rPr lang="en-US" sz="2800">
                <a:solidFill>
                  <a:srgbClr val="CCFF99"/>
                </a:solidFill>
              </a:rPr>
              <a:t>posterior from the first an</a:t>
            </a:r>
            <a:r>
              <a:rPr lang="en-US" sz="2800"/>
              <a:t>alysis simply becomes our </a:t>
            </a:r>
            <a:r>
              <a:rPr lang="en-US" sz="2800">
                <a:solidFill>
                  <a:srgbClr val="CCFF99"/>
                </a:solidFill>
              </a:rPr>
              <a:t>prior for this next analysis</a:t>
            </a:r>
          </a:p>
          <a:p>
            <a:pPr>
              <a:lnSpc>
                <a:spcPct val="80000"/>
              </a:lnSpc>
            </a:pPr>
            <a:endParaRPr lang="en-US" sz="2800"/>
          </a:p>
          <a:p>
            <a:pPr>
              <a:lnSpc>
                <a:spcPct val="80000"/>
              </a:lnSpc>
            </a:pPr>
            <a:r>
              <a:rPr lang="en-US" sz="2800"/>
              <a:t>Binomial example:</a:t>
            </a:r>
          </a:p>
          <a:p>
            <a:pPr>
              <a:lnSpc>
                <a:spcPct val="80000"/>
              </a:lnSpc>
              <a:buFontTx/>
              <a:buNone/>
            </a:pPr>
            <a:r>
              <a:rPr lang="en-US" sz="2800">
                <a:solidFill>
                  <a:srgbClr val="FF0000"/>
                </a:solidFill>
              </a:rPr>
              <a:t>Stage 0: </a:t>
            </a:r>
            <a:r>
              <a:rPr lang="en-US" sz="2800">
                <a:solidFill>
                  <a:schemeClr val="accent2"/>
                </a:solidFill>
              </a:rPr>
              <a:t>Prior p(</a:t>
            </a:r>
            <a:r>
              <a:rPr lang="en-US" sz="2800">
                <a:solidFill>
                  <a:schemeClr val="accent2"/>
                </a:solidFill>
                <a:latin typeface="Symbol" pitchFamily="18" charset="2"/>
              </a:rPr>
              <a:t>q</a:t>
            </a:r>
            <a:r>
              <a:rPr lang="en-US" sz="2800">
                <a:solidFill>
                  <a:schemeClr val="accent2"/>
                </a:solidFill>
              </a:rPr>
              <a:t>) ~ Beta(1,1);  ie  E(</a:t>
            </a:r>
            <a:r>
              <a:rPr lang="en-US" sz="2800">
                <a:solidFill>
                  <a:schemeClr val="accent2"/>
                </a:solidFill>
                <a:latin typeface="Symbol" pitchFamily="18" charset="2"/>
              </a:rPr>
              <a:t>q</a:t>
            </a:r>
            <a:r>
              <a:rPr lang="en-US" sz="2800">
                <a:solidFill>
                  <a:schemeClr val="accent2"/>
                </a:solidFill>
              </a:rPr>
              <a:t>)=</a:t>
            </a:r>
            <a:r>
              <a:rPr lang="en-US" sz="2800">
                <a:solidFill>
                  <a:srgbClr val="FF0000"/>
                </a:solidFill>
              </a:rPr>
              <a:t>0.5</a:t>
            </a:r>
          </a:p>
          <a:p>
            <a:pPr>
              <a:lnSpc>
                <a:spcPct val="80000"/>
              </a:lnSpc>
              <a:buFontTx/>
              <a:buNone/>
            </a:pPr>
            <a:endParaRPr lang="en-US" sz="2800">
              <a:solidFill>
                <a:schemeClr val="accent2"/>
              </a:solidFill>
            </a:endParaRPr>
          </a:p>
          <a:p>
            <a:pPr>
              <a:lnSpc>
                <a:spcPct val="80000"/>
              </a:lnSpc>
              <a:buFontTx/>
              <a:buNone/>
            </a:pPr>
            <a:r>
              <a:rPr lang="en-US" sz="2800">
                <a:solidFill>
                  <a:srgbClr val="FF0000"/>
                </a:solidFill>
              </a:rPr>
              <a:t>Stage 1: </a:t>
            </a:r>
            <a:r>
              <a:rPr lang="en-US" sz="2800">
                <a:solidFill>
                  <a:schemeClr val="accent2"/>
                </a:solidFill>
              </a:rPr>
              <a:t>Observe y=22 ‘presences’ from 29 sites </a:t>
            </a:r>
            <a:br>
              <a:rPr lang="en-US" sz="2800">
                <a:solidFill>
                  <a:schemeClr val="accent2"/>
                </a:solidFill>
              </a:rPr>
            </a:br>
            <a:r>
              <a:rPr lang="en-US" sz="2800">
                <a:solidFill>
                  <a:schemeClr val="accent2"/>
                </a:solidFill>
              </a:rPr>
              <a:t>Likelihood: p(y|</a:t>
            </a:r>
            <a:r>
              <a:rPr lang="en-US" sz="2800">
                <a:solidFill>
                  <a:schemeClr val="accent2"/>
                </a:solidFill>
                <a:latin typeface="Symbol" pitchFamily="18" charset="2"/>
              </a:rPr>
              <a:t>q</a:t>
            </a:r>
            <a:r>
              <a:rPr lang="en-US" sz="2800">
                <a:solidFill>
                  <a:schemeClr val="accent2"/>
                </a:solidFill>
              </a:rPr>
              <a:t>)~Bin(n=29,</a:t>
            </a:r>
            <a:r>
              <a:rPr lang="en-US" sz="2800">
                <a:solidFill>
                  <a:schemeClr val="accent2"/>
                </a:solidFill>
                <a:latin typeface="Symbol" pitchFamily="18" charset="2"/>
              </a:rPr>
              <a:t>q</a:t>
            </a:r>
            <a:r>
              <a:rPr lang="en-US" sz="2800">
                <a:solidFill>
                  <a:schemeClr val="accent2"/>
                </a:solidFill>
              </a:rPr>
              <a:t>)</a:t>
            </a:r>
            <a:br>
              <a:rPr lang="en-US" sz="2800">
                <a:solidFill>
                  <a:schemeClr val="accent2"/>
                </a:solidFill>
              </a:rPr>
            </a:br>
            <a:r>
              <a:rPr lang="en-US" sz="2800">
                <a:solidFill>
                  <a:schemeClr val="accent2"/>
                </a:solidFill>
              </a:rPr>
              <a:t>Posterior: p(</a:t>
            </a:r>
            <a:r>
              <a:rPr lang="en-US" sz="2800">
                <a:solidFill>
                  <a:schemeClr val="accent2"/>
                </a:solidFill>
                <a:latin typeface="Symbol" pitchFamily="18" charset="2"/>
              </a:rPr>
              <a:t>q</a:t>
            </a:r>
            <a:r>
              <a:rPr lang="en-US" sz="2800">
                <a:solidFill>
                  <a:schemeClr val="accent2"/>
                </a:solidFill>
              </a:rPr>
              <a:t>|y)~Beta(23,8); ie E(</a:t>
            </a:r>
            <a:r>
              <a:rPr lang="en-US" sz="2800">
                <a:solidFill>
                  <a:schemeClr val="accent2"/>
                </a:solidFill>
                <a:latin typeface="Symbol" pitchFamily="18" charset="2"/>
              </a:rPr>
              <a:t>q</a:t>
            </a:r>
            <a:r>
              <a:rPr lang="en-US" sz="2800">
                <a:solidFill>
                  <a:schemeClr val="accent2"/>
                </a:solidFill>
              </a:rPr>
              <a:t>|y) = </a:t>
            </a:r>
            <a:r>
              <a:rPr lang="en-US" sz="2800">
                <a:solidFill>
                  <a:srgbClr val="FF0000"/>
                </a:solidFill>
              </a:rPr>
              <a:t>0.74</a:t>
            </a:r>
          </a:p>
          <a:p>
            <a:pPr>
              <a:lnSpc>
                <a:spcPct val="80000"/>
              </a:lnSpc>
              <a:buFontTx/>
              <a:buNone/>
            </a:pPr>
            <a:endParaRPr lang="en-US" sz="2800">
              <a:solidFill>
                <a:schemeClr val="accent2"/>
              </a:solidFill>
            </a:endParaRPr>
          </a:p>
          <a:p>
            <a:pPr>
              <a:lnSpc>
                <a:spcPct val="80000"/>
              </a:lnSpc>
              <a:buFontTx/>
              <a:buNone/>
            </a:pPr>
            <a:r>
              <a:rPr lang="en-US" sz="2800">
                <a:solidFill>
                  <a:srgbClr val="FF0000"/>
                </a:solidFill>
              </a:rPr>
              <a:t>Stage 2: </a:t>
            </a:r>
            <a:r>
              <a:rPr lang="en-US" sz="2800">
                <a:solidFill>
                  <a:schemeClr val="accent2"/>
                </a:solidFill>
              </a:rPr>
              <a:t>Observe 5 more ‘presences’ from 10 sites</a:t>
            </a:r>
            <a:br>
              <a:rPr lang="en-US" sz="2800">
                <a:solidFill>
                  <a:schemeClr val="accent2"/>
                </a:solidFill>
              </a:rPr>
            </a:br>
            <a:r>
              <a:rPr lang="en-US" sz="2800">
                <a:solidFill>
                  <a:schemeClr val="accent2"/>
                </a:solidFill>
              </a:rPr>
              <a:t>Likelihood: p(y|</a:t>
            </a:r>
            <a:r>
              <a:rPr lang="en-US" sz="2800">
                <a:solidFill>
                  <a:schemeClr val="accent2"/>
                </a:solidFill>
                <a:latin typeface="Symbol" pitchFamily="18" charset="2"/>
              </a:rPr>
              <a:t>q</a:t>
            </a:r>
            <a:r>
              <a:rPr lang="en-US" sz="2800">
                <a:solidFill>
                  <a:schemeClr val="accent2"/>
                </a:solidFill>
              </a:rPr>
              <a:t>)~Bin(n=10,</a:t>
            </a:r>
            <a:r>
              <a:rPr lang="en-US" sz="2800">
                <a:solidFill>
                  <a:schemeClr val="accent2"/>
                </a:solidFill>
                <a:latin typeface="Symbol" pitchFamily="18" charset="2"/>
              </a:rPr>
              <a:t>q</a:t>
            </a:r>
            <a:r>
              <a:rPr lang="en-US" sz="2800">
                <a:solidFill>
                  <a:schemeClr val="accent2"/>
                </a:solidFill>
              </a:rPr>
              <a:t>)</a:t>
            </a:r>
            <a:br>
              <a:rPr lang="en-US" sz="2800">
                <a:solidFill>
                  <a:schemeClr val="accent2"/>
                </a:solidFill>
              </a:rPr>
            </a:br>
            <a:r>
              <a:rPr lang="en-US" sz="2800">
                <a:solidFill>
                  <a:schemeClr val="accent2"/>
                </a:solidFill>
              </a:rPr>
              <a:t>Prior p(</a:t>
            </a:r>
            <a:r>
              <a:rPr lang="en-US" sz="2800">
                <a:solidFill>
                  <a:schemeClr val="accent2"/>
                </a:solidFill>
                <a:latin typeface="Symbol" pitchFamily="18" charset="2"/>
              </a:rPr>
              <a:t>q</a:t>
            </a:r>
            <a:r>
              <a:rPr lang="en-US" sz="2800">
                <a:solidFill>
                  <a:schemeClr val="accent2"/>
                </a:solidFill>
              </a:rPr>
              <a:t>)~Beta(23,8)</a:t>
            </a:r>
            <a:br>
              <a:rPr lang="en-US" sz="2800">
                <a:solidFill>
                  <a:schemeClr val="accent2"/>
                </a:solidFill>
              </a:rPr>
            </a:br>
            <a:r>
              <a:rPr lang="en-US" sz="2800">
                <a:solidFill>
                  <a:schemeClr val="accent2"/>
                </a:solidFill>
              </a:rPr>
              <a:t>Posterior p(</a:t>
            </a:r>
            <a:r>
              <a:rPr lang="en-US" sz="2800">
                <a:solidFill>
                  <a:schemeClr val="accent2"/>
                </a:solidFill>
                <a:latin typeface="Symbol" pitchFamily="18" charset="2"/>
              </a:rPr>
              <a:t>q</a:t>
            </a:r>
            <a:r>
              <a:rPr lang="en-US" sz="2800">
                <a:solidFill>
                  <a:schemeClr val="accent2"/>
                </a:solidFill>
              </a:rPr>
              <a:t>|y)~Beta(28,13); ie E(</a:t>
            </a:r>
            <a:r>
              <a:rPr lang="en-US" sz="2800">
                <a:solidFill>
                  <a:schemeClr val="accent2"/>
                </a:solidFill>
                <a:latin typeface="Symbol" pitchFamily="18" charset="2"/>
              </a:rPr>
              <a:t>q</a:t>
            </a:r>
            <a:r>
              <a:rPr lang="en-US" sz="2800">
                <a:solidFill>
                  <a:schemeClr val="accent2"/>
                </a:solidFill>
              </a:rPr>
              <a:t>|y) = </a:t>
            </a:r>
            <a:r>
              <a:rPr lang="en-US" sz="2800">
                <a:solidFill>
                  <a:srgbClr val="FF0000"/>
                </a:solidFill>
              </a:rPr>
              <a:t>0.68</a:t>
            </a:r>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3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830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830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83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0" y="0"/>
            <a:ext cx="9144000" cy="990600"/>
          </a:xfrm>
        </p:spPr>
        <p:txBody>
          <a:bodyPr/>
          <a:lstStyle/>
          <a:p>
            <a:r>
              <a:rPr lang="en-US" sz="4000"/>
              <a:t>Example: Estimating a normal mean</a:t>
            </a:r>
            <a:endParaRPr lang="en-AU" sz="4000" dirty="0"/>
          </a:p>
        </p:txBody>
      </p:sp>
      <p:sp>
        <p:nvSpPr>
          <p:cNvPr id="445443" name="Text Box 3"/>
          <p:cNvSpPr txBox="1">
            <a:spLocks noChangeArrowheads="1"/>
          </p:cNvSpPr>
          <p:nvPr/>
        </p:nvSpPr>
        <p:spPr bwMode="auto">
          <a:xfrm>
            <a:off x="228600" y="990600"/>
            <a:ext cx="8915400" cy="954107"/>
          </a:xfrm>
          <a:prstGeom prst="rect">
            <a:avLst/>
          </a:prstGeom>
          <a:noFill/>
          <a:ln w="12700">
            <a:noFill/>
            <a:miter lim="800000"/>
            <a:headEnd type="none" w="sm" len="sm"/>
            <a:tailEnd type="none" w="sm" len="sm"/>
          </a:ln>
        </p:spPr>
        <p:txBody>
          <a:bodyPr wrap="square">
            <a:spAutoFit/>
          </a:bodyPr>
          <a:lstStyle/>
          <a:p>
            <a:pPr eaLnBrk="0" hangingPunct="0"/>
            <a:r>
              <a:rPr lang="en-US" sz="2800" i="1" dirty="0"/>
              <a:t>n</a:t>
            </a:r>
            <a:r>
              <a:rPr lang="en-US" sz="2800" dirty="0"/>
              <a:t> observations Y = (y</a:t>
            </a:r>
            <a:r>
              <a:rPr lang="en-US" sz="2800" baseline="-25000" dirty="0"/>
              <a:t>1</a:t>
            </a:r>
            <a:r>
              <a:rPr lang="en-US" sz="2800" dirty="0"/>
              <a:t>,..,y</a:t>
            </a:r>
            <a:r>
              <a:rPr lang="en-US" sz="2800" baseline="-25000" dirty="0"/>
              <a:t>n</a:t>
            </a:r>
            <a:r>
              <a:rPr lang="en-US" sz="2800" dirty="0"/>
              <a:t>) from a normal distribution,</a:t>
            </a:r>
            <a:br>
              <a:rPr lang="en-US" sz="2800" dirty="0"/>
            </a:br>
            <a:r>
              <a:rPr lang="en-US" sz="2800" dirty="0"/>
              <a:t>unknown mean </a:t>
            </a:r>
            <a:r>
              <a:rPr lang="en-US" sz="2800" dirty="0">
                <a:latin typeface="Symbol" pitchFamily="18" charset="2"/>
              </a:rPr>
              <a:t>m</a:t>
            </a:r>
            <a:r>
              <a:rPr lang="en-US" sz="2800" dirty="0"/>
              <a:t>, </a:t>
            </a:r>
            <a:r>
              <a:rPr lang="en-US" sz="2800" dirty="0">
                <a:solidFill>
                  <a:srgbClr val="FF0000"/>
                </a:solidFill>
              </a:rPr>
              <a:t>known variance </a:t>
            </a:r>
            <a:r>
              <a:rPr lang="en-US" sz="2800" dirty="0">
                <a:solidFill>
                  <a:srgbClr val="FF0000"/>
                </a:solidFill>
                <a:latin typeface="Symbol" pitchFamily="18" charset="2"/>
              </a:rPr>
              <a:t>s</a:t>
            </a:r>
            <a:r>
              <a:rPr lang="en-US" sz="2800" baseline="30000" dirty="0">
                <a:solidFill>
                  <a:srgbClr val="FF0000"/>
                </a:solidFill>
              </a:rPr>
              <a:t>2</a:t>
            </a:r>
            <a:endParaRPr lang="en-AU" sz="2800" dirty="0">
              <a:solidFill>
                <a:srgbClr val="FF0000"/>
              </a:solidFill>
            </a:endParaRPr>
          </a:p>
        </p:txBody>
      </p:sp>
      <p:sp>
        <p:nvSpPr>
          <p:cNvPr id="445444" name="Rectangle 4"/>
          <p:cNvSpPr>
            <a:spLocks noGrp="1" noChangeArrowheads="1"/>
          </p:cNvSpPr>
          <p:nvPr>
            <p:ph type="body" idx="1"/>
          </p:nvPr>
        </p:nvSpPr>
        <p:spPr>
          <a:xfrm>
            <a:off x="228600" y="2362200"/>
            <a:ext cx="8915400" cy="4495800"/>
          </a:xfrm>
        </p:spPr>
        <p:txBody>
          <a:bodyPr/>
          <a:lstStyle/>
          <a:p>
            <a:pPr>
              <a:lnSpc>
                <a:spcPct val="90000"/>
              </a:lnSpc>
            </a:pPr>
            <a:r>
              <a:rPr lang="en-US" sz="2800" dirty="0">
                <a:solidFill>
                  <a:schemeClr val="accent2"/>
                </a:solidFill>
              </a:rPr>
              <a:t>Likelihood: </a:t>
            </a:r>
            <a:r>
              <a:rPr lang="en-US" sz="2800" dirty="0">
                <a:solidFill>
                  <a:schemeClr val="accent1"/>
                </a:solidFill>
              </a:rPr>
              <a:t> </a:t>
            </a:r>
            <a:r>
              <a:rPr lang="en-US" sz="2800" b="1" dirty="0">
                <a:solidFill>
                  <a:schemeClr val="tx2"/>
                </a:solidFill>
              </a:rPr>
              <a:t>p(</a:t>
            </a:r>
            <a:r>
              <a:rPr lang="en-AU" sz="2800" b="1" dirty="0" err="1">
                <a:solidFill>
                  <a:schemeClr val="tx2"/>
                </a:solidFill>
              </a:rPr>
              <a:t>y</a:t>
            </a:r>
            <a:r>
              <a:rPr lang="en-AU" sz="2800" b="1" i="1" baseline="-25000" dirty="0" err="1">
                <a:solidFill>
                  <a:schemeClr val="tx2"/>
                </a:solidFill>
              </a:rPr>
              <a:t>i</a:t>
            </a:r>
            <a:r>
              <a:rPr lang="en-US" sz="2800" b="1" dirty="0">
                <a:solidFill>
                  <a:schemeClr val="tx2"/>
                </a:solidFill>
              </a:rPr>
              <a:t>|</a:t>
            </a:r>
            <a:r>
              <a:rPr lang="en-US" sz="2800" b="1" dirty="0">
                <a:solidFill>
                  <a:schemeClr val="tx2"/>
                </a:solidFill>
                <a:latin typeface="Symbol" pitchFamily="18" charset="2"/>
              </a:rPr>
              <a:t>q</a:t>
            </a:r>
            <a:r>
              <a:rPr lang="en-US" sz="2800" b="1" dirty="0">
                <a:solidFill>
                  <a:schemeClr val="tx2"/>
                </a:solidFill>
              </a:rPr>
              <a:t>)   y</a:t>
            </a:r>
            <a:r>
              <a:rPr lang="en-AU" sz="2800" b="1" i="1" baseline="-25000" dirty="0" err="1">
                <a:solidFill>
                  <a:schemeClr val="tx2"/>
                </a:solidFill>
              </a:rPr>
              <a:t>i</a:t>
            </a:r>
            <a:r>
              <a:rPr lang="en-US" sz="2800" b="1" dirty="0">
                <a:solidFill>
                  <a:schemeClr val="tx2"/>
                </a:solidFill>
              </a:rPr>
              <a:t> ~ N(</a:t>
            </a:r>
            <a:r>
              <a:rPr lang="en-AU" sz="2800" b="1" dirty="0">
                <a:solidFill>
                  <a:schemeClr val="tx2"/>
                </a:solidFill>
                <a:latin typeface="Symbol" pitchFamily="18" charset="2"/>
              </a:rPr>
              <a:t>m, s</a:t>
            </a:r>
            <a:r>
              <a:rPr lang="en-AU" sz="2800" b="1" baseline="30000" dirty="0">
                <a:solidFill>
                  <a:schemeClr val="tx2"/>
                </a:solidFill>
              </a:rPr>
              <a:t> 2</a:t>
            </a:r>
            <a:r>
              <a:rPr lang="en-AU" sz="2800" b="1" dirty="0">
                <a:solidFill>
                  <a:schemeClr val="tx2"/>
                </a:solidFill>
              </a:rPr>
              <a:t>)    </a:t>
            </a:r>
            <a:br>
              <a:rPr lang="en-AU" sz="2800" b="1" dirty="0">
                <a:solidFill>
                  <a:schemeClr val="tx2"/>
                </a:solidFill>
              </a:rPr>
            </a:br>
            <a:r>
              <a:rPr lang="en-AU" sz="2800" b="1" dirty="0">
                <a:solidFill>
                  <a:schemeClr val="tx2"/>
                </a:solidFill>
              </a:rPr>
              <a:t> 		    p(</a:t>
            </a:r>
            <a:r>
              <a:rPr lang="en-AU" sz="2800" b="1" dirty="0" err="1">
                <a:solidFill>
                  <a:schemeClr val="tx2"/>
                </a:solidFill>
              </a:rPr>
              <a:t>Y|</a:t>
            </a:r>
            <a:r>
              <a:rPr lang="en-AU" sz="2800" b="1" dirty="0" err="1">
                <a:solidFill>
                  <a:schemeClr val="tx2"/>
                </a:solidFill>
                <a:latin typeface="Symbol" pitchFamily="18" charset="2"/>
              </a:rPr>
              <a:t>q</a:t>
            </a:r>
            <a:r>
              <a:rPr lang="en-AU" sz="2800" b="1" dirty="0">
                <a:solidFill>
                  <a:schemeClr val="tx2"/>
                </a:solidFill>
              </a:rPr>
              <a:t>) = (2</a:t>
            </a:r>
            <a:r>
              <a:rPr lang="en-AU" sz="2800" b="1" dirty="0">
                <a:solidFill>
                  <a:schemeClr val="tx2"/>
                </a:solidFill>
                <a:latin typeface="Symbol" pitchFamily="18" charset="2"/>
              </a:rPr>
              <a:t>ps</a:t>
            </a:r>
            <a:r>
              <a:rPr lang="en-AU" sz="2800" b="1" baseline="30000" dirty="0">
                <a:solidFill>
                  <a:schemeClr val="tx2"/>
                </a:solidFill>
                <a:latin typeface="Symbol" pitchFamily="18" charset="2"/>
              </a:rPr>
              <a:t>2</a:t>
            </a:r>
            <a:r>
              <a:rPr lang="en-AU" sz="2800" b="1" dirty="0">
                <a:solidFill>
                  <a:schemeClr val="tx2"/>
                </a:solidFill>
                <a:latin typeface="Symbol" pitchFamily="18" charset="2"/>
              </a:rPr>
              <a:t>)</a:t>
            </a:r>
            <a:r>
              <a:rPr lang="en-AU" sz="2800" b="1" baseline="30000" dirty="0">
                <a:solidFill>
                  <a:schemeClr val="tx2"/>
                </a:solidFill>
              </a:rPr>
              <a:t>-n/2</a:t>
            </a:r>
            <a:r>
              <a:rPr lang="en-AU" sz="2800" b="1" dirty="0">
                <a:solidFill>
                  <a:schemeClr val="tx2"/>
                </a:solidFill>
              </a:rPr>
              <a:t>exp(-0.5</a:t>
            </a:r>
            <a:r>
              <a:rPr lang="en-AU" sz="2800" b="1" dirty="0">
                <a:solidFill>
                  <a:schemeClr val="tx2"/>
                </a:solidFill>
                <a:latin typeface="Symbol" pitchFamily="18" charset="2"/>
              </a:rPr>
              <a:t>S</a:t>
            </a:r>
            <a:r>
              <a:rPr lang="en-AU" sz="2800" b="1" baseline="-25000" dirty="0">
                <a:solidFill>
                  <a:schemeClr val="tx2"/>
                </a:solidFill>
                <a:latin typeface="Symbol" pitchFamily="18" charset="2"/>
              </a:rPr>
              <a:t>i</a:t>
            </a:r>
            <a:r>
              <a:rPr lang="en-AU" sz="2800" b="1" dirty="0">
                <a:solidFill>
                  <a:schemeClr val="tx2"/>
                </a:solidFill>
              </a:rPr>
              <a:t>(</a:t>
            </a:r>
            <a:r>
              <a:rPr lang="en-AU" sz="2800" b="1" dirty="0" err="1">
                <a:solidFill>
                  <a:schemeClr val="tx2"/>
                </a:solidFill>
              </a:rPr>
              <a:t>y</a:t>
            </a:r>
            <a:r>
              <a:rPr lang="en-AU" sz="2800" b="1" baseline="-25000" dirty="0" err="1">
                <a:solidFill>
                  <a:schemeClr val="tx2"/>
                </a:solidFill>
              </a:rPr>
              <a:t>i</a:t>
            </a:r>
            <a:r>
              <a:rPr lang="en-AU" sz="2800" b="1" dirty="0">
                <a:solidFill>
                  <a:schemeClr val="tx2"/>
                </a:solidFill>
              </a:rPr>
              <a:t>-</a:t>
            </a:r>
            <a:r>
              <a:rPr lang="en-US" sz="2800" dirty="0">
                <a:latin typeface="Symbol" pitchFamily="18" charset="2"/>
              </a:rPr>
              <a:t> </a:t>
            </a:r>
            <a:r>
              <a:rPr lang="en-US" sz="2800" dirty="0">
                <a:solidFill>
                  <a:srgbClr val="FFFF00"/>
                </a:solidFill>
                <a:latin typeface="Symbol" pitchFamily="18" charset="2"/>
              </a:rPr>
              <a:t>m</a:t>
            </a:r>
            <a:r>
              <a:rPr lang="en-AU" sz="2800" b="1" dirty="0">
                <a:solidFill>
                  <a:schemeClr val="tx2"/>
                </a:solidFill>
              </a:rPr>
              <a:t>)</a:t>
            </a:r>
            <a:r>
              <a:rPr lang="en-AU" sz="2800" b="1" baseline="30000" dirty="0">
                <a:solidFill>
                  <a:schemeClr val="tx2"/>
                </a:solidFill>
              </a:rPr>
              <a:t>2</a:t>
            </a:r>
            <a:r>
              <a:rPr lang="en-AU" sz="2800" b="1" dirty="0">
                <a:solidFill>
                  <a:schemeClr val="tx2"/>
                </a:solidFill>
              </a:rPr>
              <a:t>/</a:t>
            </a:r>
            <a:r>
              <a:rPr lang="en-AU" sz="2800" b="1" dirty="0">
                <a:solidFill>
                  <a:schemeClr val="tx2"/>
                </a:solidFill>
                <a:latin typeface="Symbol" pitchFamily="18" charset="2"/>
              </a:rPr>
              <a:t>s</a:t>
            </a:r>
            <a:r>
              <a:rPr lang="en-AU" sz="2800" b="1" baseline="30000" dirty="0">
                <a:solidFill>
                  <a:schemeClr val="tx2"/>
                </a:solidFill>
              </a:rPr>
              <a:t>2</a:t>
            </a:r>
            <a:r>
              <a:rPr lang="en-AU" sz="2800" b="1" dirty="0">
                <a:solidFill>
                  <a:schemeClr val="tx2"/>
                </a:solidFill>
              </a:rPr>
              <a:t>)</a:t>
            </a:r>
            <a:r>
              <a:rPr lang="en-US" sz="2800" b="1" dirty="0">
                <a:solidFill>
                  <a:schemeClr val="tx2"/>
                </a:solidFill>
              </a:rPr>
              <a:t> </a:t>
            </a:r>
          </a:p>
          <a:p>
            <a:pPr marL="0" indent="0">
              <a:lnSpc>
                <a:spcPct val="90000"/>
              </a:lnSpc>
              <a:buNone/>
            </a:pPr>
            <a:br>
              <a:rPr lang="en-US" sz="2800" b="1" baseline="50000" dirty="0">
                <a:solidFill>
                  <a:schemeClr val="tx2"/>
                </a:solidFill>
                <a:sym typeface="Symbol" pitchFamily="18" charset="2"/>
              </a:rPr>
            </a:br>
            <a:r>
              <a:rPr lang="en-US" sz="2800" b="1" baseline="50000" dirty="0">
                <a:solidFill>
                  <a:schemeClr val="tx2"/>
                </a:solidFill>
                <a:sym typeface="Symbol" pitchFamily="18" charset="2"/>
              </a:rPr>
              <a:t> </a:t>
            </a:r>
            <a:endParaRPr lang="en-AU" sz="2800" b="1" baseline="50000" dirty="0">
              <a:solidFill>
                <a:schemeClr val="tx2"/>
              </a:solidFill>
            </a:endParaRPr>
          </a:p>
          <a:p>
            <a:pPr>
              <a:lnSpc>
                <a:spcPct val="90000"/>
              </a:lnSpc>
            </a:pPr>
            <a:r>
              <a:rPr lang="en-US" sz="2800" dirty="0">
                <a:solidFill>
                  <a:schemeClr val="accent2"/>
                </a:solidFill>
              </a:rPr>
              <a:t>Prior:</a:t>
            </a:r>
            <a:r>
              <a:rPr lang="en-US" sz="2800" dirty="0"/>
              <a:t> </a:t>
            </a:r>
            <a:r>
              <a:rPr lang="en-US" sz="2800" b="1" dirty="0">
                <a:solidFill>
                  <a:schemeClr val="tx2"/>
                </a:solidFill>
              </a:rPr>
              <a:t>A conjugate prior is   </a:t>
            </a:r>
            <a:r>
              <a:rPr lang="en-AU" sz="2800" b="1" dirty="0">
                <a:solidFill>
                  <a:schemeClr val="tx2"/>
                </a:solidFill>
                <a:latin typeface="Symbol" pitchFamily="18" charset="2"/>
              </a:rPr>
              <a:t>q</a:t>
            </a:r>
            <a:r>
              <a:rPr lang="en-AU" sz="2800" b="1" dirty="0">
                <a:solidFill>
                  <a:schemeClr val="tx2"/>
                </a:solidFill>
              </a:rPr>
              <a:t> ~ N(</a:t>
            </a:r>
            <a:r>
              <a:rPr lang="en-AU" sz="2800" b="1" dirty="0">
                <a:solidFill>
                  <a:schemeClr val="tx2"/>
                </a:solidFill>
                <a:latin typeface="Symbol" pitchFamily="18" charset="2"/>
              </a:rPr>
              <a:t>m</a:t>
            </a:r>
            <a:r>
              <a:rPr lang="en-US" sz="2800" b="1" baseline="-25000" dirty="0">
                <a:solidFill>
                  <a:schemeClr val="tx2"/>
                </a:solidFill>
                <a:latin typeface="Symbol" pitchFamily="18" charset="2"/>
              </a:rPr>
              <a:t>0 </a:t>
            </a:r>
            <a:r>
              <a:rPr lang="en-AU" sz="2800" b="1" dirty="0">
                <a:solidFill>
                  <a:schemeClr val="tx2"/>
                </a:solidFill>
              </a:rPr>
              <a:t>,</a:t>
            </a:r>
            <a:r>
              <a:rPr lang="en-AU" sz="2800" b="1" dirty="0">
                <a:solidFill>
                  <a:schemeClr val="tx2"/>
                </a:solidFill>
                <a:latin typeface="Symbol" pitchFamily="18" charset="2"/>
              </a:rPr>
              <a:t>s</a:t>
            </a:r>
            <a:r>
              <a:rPr lang="en-US" sz="2800" b="1" baseline="-25000" dirty="0">
                <a:solidFill>
                  <a:schemeClr val="tx2"/>
                </a:solidFill>
                <a:latin typeface="Symbol" pitchFamily="18" charset="2"/>
              </a:rPr>
              <a:t>0</a:t>
            </a:r>
            <a:r>
              <a:rPr lang="en-AU" sz="2800" b="1" baseline="30000" dirty="0">
                <a:solidFill>
                  <a:schemeClr val="tx2"/>
                </a:solidFill>
              </a:rPr>
              <a:t>2</a:t>
            </a:r>
            <a:r>
              <a:rPr lang="en-AU" sz="2800" b="1" dirty="0">
                <a:solidFill>
                  <a:schemeClr val="tx2"/>
                </a:solidFill>
              </a:rPr>
              <a:t>)</a:t>
            </a:r>
            <a:br>
              <a:rPr lang="en-AU" sz="2800" b="1" dirty="0">
                <a:solidFill>
                  <a:schemeClr val="tx2"/>
                </a:solidFill>
              </a:rPr>
            </a:br>
            <a:r>
              <a:rPr lang="en-AU" sz="2800" b="1" dirty="0">
                <a:solidFill>
                  <a:schemeClr val="tx2"/>
                </a:solidFill>
              </a:rPr>
              <a:t> 		p(</a:t>
            </a:r>
            <a:r>
              <a:rPr lang="en-AU" sz="2800" b="1" dirty="0">
                <a:solidFill>
                  <a:schemeClr val="tx2"/>
                </a:solidFill>
                <a:latin typeface="Symbol" pitchFamily="18" charset="2"/>
              </a:rPr>
              <a:t>q</a:t>
            </a:r>
            <a:r>
              <a:rPr lang="en-AU" sz="2800" b="1" dirty="0">
                <a:solidFill>
                  <a:schemeClr val="tx2"/>
                </a:solidFill>
              </a:rPr>
              <a:t>) =  (2</a:t>
            </a:r>
            <a:r>
              <a:rPr lang="en-AU" sz="2800" b="1" dirty="0">
                <a:solidFill>
                  <a:schemeClr val="tx2"/>
                </a:solidFill>
                <a:latin typeface="Symbol" pitchFamily="18" charset="2"/>
              </a:rPr>
              <a:t>ps</a:t>
            </a:r>
            <a:r>
              <a:rPr lang="en-AU" sz="2800" b="1" baseline="-25000" dirty="0">
                <a:solidFill>
                  <a:schemeClr val="tx2"/>
                </a:solidFill>
                <a:latin typeface="Symbol" pitchFamily="18" charset="2"/>
              </a:rPr>
              <a:t>0</a:t>
            </a:r>
            <a:r>
              <a:rPr lang="en-AU" sz="2800" b="1" baseline="30000" dirty="0">
                <a:solidFill>
                  <a:schemeClr val="tx2"/>
                </a:solidFill>
                <a:latin typeface="Symbol" pitchFamily="18" charset="2"/>
              </a:rPr>
              <a:t>2</a:t>
            </a:r>
            <a:r>
              <a:rPr lang="en-AU" sz="2800" b="1" dirty="0">
                <a:solidFill>
                  <a:schemeClr val="tx2"/>
                </a:solidFill>
                <a:latin typeface="Symbol" pitchFamily="18" charset="2"/>
              </a:rPr>
              <a:t>)</a:t>
            </a:r>
            <a:r>
              <a:rPr lang="en-AU" sz="2800" b="1" baseline="30000" dirty="0">
                <a:solidFill>
                  <a:schemeClr val="tx2"/>
                </a:solidFill>
              </a:rPr>
              <a:t>-1/2</a:t>
            </a:r>
            <a:r>
              <a:rPr lang="en-AU" sz="2800" b="1" dirty="0">
                <a:solidFill>
                  <a:schemeClr val="tx2"/>
                </a:solidFill>
              </a:rPr>
              <a:t> </a:t>
            </a:r>
            <a:r>
              <a:rPr lang="en-AU" sz="2800" b="1" dirty="0" err="1">
                <a:solidFill>
                  <a:schemeClr val="tx2"/>
                </a:solidFill>
              </a:rPr>
              <a:t>exp</a:t>
            </a:r>
            <a:r>
              <a:rPr lang="en-AU" sz="2800" b="1" dirty="0">
                <a:solidFill>
                  <a:schemeClr val="tx2"/>
                </a:solidFill>
              </a:rPr>
              <a:t>(-0.5(</a:t>
            </a:r>
            <a:r>
              <a:rPr lang="en-AU" sz="2800" b="1" dirty="0">
                <a:solidFill>
                  <a:schemeClr val="tx2"/>
                </a:solidFill>
                <a:latin typeface="Symbol" pitchFamily="18" charset="2"/>
              </a:rPr>
              <a:t>q</a:t>
            </a:r>
            <a:r>
              <a:rPr lang="en-AU" sz="2800" b="1" dirty="0">
                <a:solidFill>
                  <a:schemeClr val="tx2"/>
                </a:solidFill>
              </a:rPr>
              <a:t>-</a:t>
            </a:r>
            <a:r>
              <a:rPr lang="en-AU" sz="2800" b="1" dirty="0">
                <a:solidFill>
                  <a:schemeClr val="tx2"/>
                </a:solidFill>
                <a:latin typeface="Symbol" pitchFamily="18" charset="2"/>
              </a:rPr>
              <a:t>m</a:t>
            </a:r>
            <a:r>
              <a:rPr lang="en-AU" sz="2800" b="1" baseline="-25000" dirty="0">
                <a:solidFill>
                  <a:schemeClr val="tx2"/>
                </a:solidFill>
              </a:rPr>
              <a:t>0</a:t>
            </a:r>
            <a:r>
              <a:rPr lang="en-AU" sz="2800" b="1" dirty="0">
                <a:solidFill>
                  <a:schemeClr val="tx2"/>
                </a:solidFill>
              </a:rPr>
              <a:t>)</a:t>
            </a:r>
            <a:r>
              <a:rPr lang="en-AU" sz="2800" b="1" baseline="30000" dirty="0">
                <a:solidFill>
                  <a:schemeClr val="tx2"/>
                </a:solidFill>
              </a:rPr>
              <a:t>2</a:t>
            </a:r>
            <a:r>
              <a:rPr lang="en-AU" sz="2800" b="1" dirty="0">
                <a:solidFill>
                  <a:schemeClr val="tx2"/>
                </a:solidFill>
              </a:rPr>
              <a:t>/</a:t>
            </a:r>
            <a:r>
              <a:rPr lang="en-AU" sz="2800" b="1" dirty="0">
                <a:solidFill>
                  <a:schemeClr val="tx2"/>
                </a:solidFill>
                <a:latin typeface="Symbol" pitchFamily="18" charset="2"/>
              </a:rPr>
              <a:t>s</a:t>
            </a:r>
            <a:r>
              <a:rPr lang="en-AU" sz="2800" b="1" baseline="-25000" dirty="0">
                <a:solidFill>
                  <a:schemeClr val="tx2"/>
                </a:solidFill>
              </a:rPr>
              <a:t>0</a:t>
            </a:r>
            <a:r>
              <a:rPr lang="en-AU" sz="2800" b="1" baseline="30000" dirty="0">
                <a:solidFill>
                  <a:schemeClr val="tx2"/>
                </a:solidFill>
              </a:rPr>
              <a:t>2</a:t>
            </a:r>
            <a:r>
              <a:rPr lang="en-AU" sz="2800" b="1" dirty="0">
                <a:solidFill>
                  <a:schemeClr val="tx2"/>
                </a:solidFill>
              </a:rPr>
              <a:t>)</a:t>
            </a:r>
            <a:r>
              <a:rPr lang="en-US" sz="2800" b="1" dirty="0">
                <a:solidFill>
                  <a:schemeClr val="tx2"/>
                </a:solidFill>
              </a:rPr>
              <a:t>  </a:t>
            </a:r>
          </a:p>
          <a:p>
            <a:pPr>
              <a:lnSpc>
                <a:spcPct val="90000"/>
              </a:lnSpc>
            </a:pPr>
            <a:endParaRPr lang="en-US" sz="2800" b="1" dirty="0">
              <a:solidFill>
                <a:schemeClr val="tx2"/>
              </a:solidFill>
            </a:endParaRPr>
          </a:p>
          <a:p>
            <a:pPr>
              <a:lnSpc>
                <a:spcPct val="90000"/>
              </a:lnSpc>
              <a:buFontTx/>
              <a:buNone/>
            </a:pPr>
            <a:r>
              <a:rPr lang="en-US" sz="2800" dirty="0"/>
              <a:t>		 </a:t>
            </a:r>
            <a:r>
              <a:rPr lang="en-AU" sz="2400" i="1" dirty="0">
                <a:latin typeface="Symbol" pitchFamily="18" charset="2"/>
              </a:rPr>
              <a:t>m</a:t>
            </a:r>
            <a:r>
              <a:rPr lang="en-US" sz="2400" i="1" baseline="-25000" dirty="0">
                <a:latin typeface="Symbol" pitchFamily="18" charset="2"/>
              </a:rPr>
              <a:t>0 </a:t>
            </a:r>
            <a:r>
              <a:rPr lang="en-AU" sz="2400" i="1" dirty="0"/>
              <a:t>,</a:t>
            </a:r>
            <a:r>
              <a:rPr lang="en-AU" sz="2400" i="1" dirty="0">
                <a:latin typeface="Symbol" pitchFamily="18" charset="2"/>
              </a:rPr>
              <a:t>s</a:t>
            </a:r>
            <a:r>
              <a:rPr lang="en-US" sz="2400" i="1" baseline="-25000" dirty="0">
                <a:latin typeface="Symbol" pitchFamily="18" charset="2"/>
              </a:rPr>
              <a:t>0</a:t>
            </a:r>
            <a:r>
              <a:rPr lang="en-AU" sz="2400" i="1" baseline="30000" dirty="0"/>
              <a:t>2</a:t>
            </a:r>
            <a:r>
              <a:rPr lang="en-US" sz="2400" i="1" dirty="0"/>
              <a:t> </a:t>
            </a:r>
            <a:r>
              <a:rPr lang="en-US" sz="2400" dirty="0"/>
              <a:t>can be specified values representing</a:t>
            </a:r>
          </a:p>
          <a:p>
            <a:pPr>
              <a:lnSpc>
                <a:spcPct val="90000"/>
              </a:lnSpc>
              <a:buFontTx/>
              <a:buNone/>
            </a:pPr>
            <a:r>
              <a:rPr lang="en-US" sz="2400" dirty="0"/>
              <a:t>		our “best guess” at the true mean and how</a:t>
            </a:r>
          </a:p>
          <a:p>
            <a:pPr>
              <a:lnSpc>
                <a:spcPct val="90000"/>
              </a:lnSpc>
              <a:buFontTx/>
              <a:buNone/>
            </a:pPr>
            <a:r>
              <a:rPr lang="en-US" sz="2400" dirty="0"/>
              <a:t>		certain we are of this. </a:t>
            </a:r>
          </a:p>
          <a:p>
            <a:pPr>
              <a:lnSpc>
                <a:spcPct val="90000"/>
              </a:lnSpc>
              <a:buFontTx/>
              <a:buNone/>
            </a:pPr>
            <a:r>
              <a:rPr lang="en-US" sz="2400" dirty="0"/>
              <a:t>   Or we can put priors	 on these values as well: hierarchical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544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544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544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544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5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1" name="Rectangle 2"/>
          <p:cNvSpPr>
            <a:spLocks noGrp="1" noChangeArrowheads="1"/>
          </p:cNvSpPr>
          <p:nvPr>
            <p:ph type="title"/>
          </p:nvPr>
        </p:nvSpPr>
        <p:spPr>
          <a:xfrm>
            <a:off x="228600" y="0"/>
            <a:ext cx="8610600" cy="1143000"/>
          </a:xfrm>
        </p:spPr>
        <p:txBody>
          <a:bodyPr/>
          <a:lstStyle/>
          <a:p>
            <a:r>
              <a:rPr lang="en-US"/>
              <a:t>Normal Model, known variance</a:t>
            </a:r>
            <a:endParaRPr lang="en-AU" dirty="0"/>
          </a:p>
        </p:txBody>
      </p:sp>
      <p:sp>
        <p:nvSpPr>
          <p:cNvPr id="701442" name="Rectangle 5"/>
          <p:cNvSpPr>
            <a:spLocks noGrp="1" noChangeArrowheads="1"/>
          </p:cNvSpPr>
          <p:nvPr>
            <p:ph type="body" idx="1"/>
          </p:nvPr>
        </p:nvSpPr>
        <p:spPr>
          <a:xfrm>
            <a:off x="381000" y="1676400"/>
            <a:ext cx="8458200" cy="4953000"/>
          </a:xfrm>
        </p:spPr>
        <p:txBody>
          <a:bodyPr/>
          <a:lstStyle/>
          <a:p>
            <a:r>
              <a:rPr lang="en-US" dirty="0">
                <a:solidFill>
                  <a:schemeClr val="accent1"/>
                </a:solidFill>
              </a:rPr>
              <a:t>Posterior: </a:t>
            </a:r>
            <a:endParaRPr lang="en-US" dirty="0">
              <a:sym typeface="Symbol" pitchFamily="18" charset="2"/>
            </a:endParaRPr>
          </a:p>
          <a:p>
            <a:pPr>
              <a:buFontTx/>
              <a:buNone/>
            </a:pPr>
            <a:endParaRPr lang="en-AU" dirty="0">
              <a:sym typeface="Symbol" pitchFamily="18" charset="2"/>
            </a:endParaRPr>
          </a:p>
          <a:p>
            <a:pPr>
              <a:buFontTx/>
              <a:buNone/>
            </a:pPr>
            <a:r>
              <a:rPr lang="en-AU" dirty="0">
                <a:sym typeface="Symbol" pitchFamily="18" charset="2"/>
              </a:rPr>
              <a:t> 	p(</a:t>
            </a:r>
            <a:r>
              <a:rPr lang="en-US" i="1" dirty="0">
                <a:latin typeface="Symbol" pitchFamily="18" charset="2"/>
              </a:rPr>
              <a:t>m</a:t>
            </a:r>
            <a:r>
              <a:rPr lang="en-US" i="1" dirty="0"/>
              <a:t>|</a:t>
            </a:r>
            <a:r>
              <a:rPr lang="en-AU" i="1" dirty="0"/>
              <a:t>Y</a:t>
            </a:r>
            <a:r>
              <a:rPr lang="en-AU" dirty="0">
                <a:sym typeface="Symbol" pitchFamily="18" charset="2"/>
              </a:rPr>
              <a:t>) ~ N(</a:t>
            </a:r>
            <a:r>
              <a:rPr lang="en-AU" dirty="0">
                <a:latin typeface="Symbol" pitchFamily="18" charset="2"/>
                <a:sym typeface="Symbol" pitchFamily="18" charset="2"/>
              </a:rPr>
              <a:t>m</a:t>
            </a:r>
            <a:r>
              <a:rPr lang="en-AU" baseline="-25000" dirty="0">
                <a:sym typeface="Symbol" pitchFamily="18" charset="2"/>
              </a:rPr>
              <a:t>1</a:t>
            </a:r>
            <a:r>
              <a:rPr lang="en-AU" dirty="0">
                <a:sym typeface="Symbol" pitchFamily="18" charset="2"/>
              </a:rPr>
              <a:t>, </a:t>
            </a:r>
            <a:r>
              <a:rPr lang="en-AU" dirty="0">
                <a:latin typeface="Symbol" pitchFamily="18" charset="2"/>
                <a:sym typeface="Symbol" pitchFamily="18" charset="2"/>
              </a:rPr>
              <a:t>s</a:t>
            </a:r>
            <a:r>
              <a:rPr lang="en-AU" baseline="-25000" dirty="0">
                <a:sym typeface="Symbol" pitchFamily="18" charset="2"/>
              </a:rPr>
              <a:t>1</a:t>
            </a:r>
            <a:r>
              <a:rPr lang="en-AU" baseline="30000" dirty="0">
                <a:sym typeface="Symbol" pitchFamily="18" charset="2"/>
              </a:rPr>
              <a:t>2</a:t>
            </a:r>
            <a:r>
              <a:rPr lang="en-AU" dirty="0">
                <a:sym typeface="Symbol" pitchFamily="18" charset="2"/>
              </a:rPr>
              <a:t>)</a:t>
            </a:r>
          </a:p>
          <a:p>
            <a:pPr>
              <a:buFontTx/>
              <a:buNone/>
            </a:pPr>
            <a:r>
              <a:rPr lang="en-AU" dirty="0">
                <a:sym typeface="Symbol" pitchFamily="18" charset="2"/>
              </a:rPr>
              <a:t> </a:t>
            </a:r>
          </a:p>
          <a:p>
            <a:pPr>
              <a:buFontTx/>
              <a:buNone/>
            </a:pPr>
            <a:r>
              <a:rPr lang="en-AU" dirty="0">
                <a:latin typeface="Symbol" pitchFamily="18" charset="2"/>
                <a:sym typeface="Symbol" pitchFamily="18" charset="2"/>
              </a:rPr>
              <a:t>		m</a:t>
            </a:r>
            <a:r>
              <a:rPr lang="en-AU" baseline="-25000" dirty="0">
                <a:sym typeface="Symbol" pitchFamily="18" charset="2"/>
              </a:rPr>
              <a:t>1</a:t>
            </a:r>
            <a:r>
              <a:rPr lang="en-AU" dirty="0">
                <a:sym typeface="Symbol" pitchFamily="18" charset="2"/>
              </a:rPr>
              <a:t> = ( </a:t>
            </a:r>
            <a:r>
              <a:rPr lang="en-AU" dirty="0">
                <a:latin typeface="Symbol" pitchFamily="18" charset="2"/>
                <a:sym typeface="Symbol" pitchFamily="18" charset="2"/>
              </a:rPr>
              <a:t>m</a:t>
            </a:r>
            <a:r>
              <a:rPr lang="en-AU" baseline="-25000" dirty="0">
                <a:sym typeface="Symbol" pitchFamily="18" charset="2"/>
              </a:rPr>
              <a:t>0 </a:t>
            </a:r>
            <a:r>
              <a:rPr lang="en-AU" dirty="0">
                <a:sym typeface="Symbol" pitchFamily="18" charset="2"/>
              </a:rPr>
              <a:t>/ </a:t>
            </a:r>
            <a:r>
              <a:rPr lang="en-AU" dirty="0">
                <a:latin typeface="Symbol" pitchFamily="18" charset="2"/>
                <a:sym typeface="Symbol" pitchFamily="18" charset="2"/>
              </a:rPr>
              <a:t>s</a:t>
            </a:r>
            <a:r>
              <a:rPr lang="en-AU" baseline="-25000" dirty="0">
                <a:sym typeface="Symbol" pitchFamily="18" charset="2"/>
              </a:rPr>
              <a:t>0</a:t>
            </a:r>
            <a:r>
              <a:rPr lang="en-AU" baseline="30000" dirty="0">
                <a:sym typeface="Symbol" pitchFamily="18" charset="2"/>
              </a:rPr>
              <a:t>2</a:t>
            </a:r>
            <a:r>
              <a:rPr lang="en-AU" dirty="0">
                <a:sym typeface="Symbol" pitchFamily="18" charset="2"/>
              </a:rPr>
              <a:t> + n y / </a:t>
            </a:r>
            <a:r>
              <a:rPr lang="en-AU" dirty="0">
                <a:latin typeface="Symbol" pitchFamily="18" charset="2"/>
                <a:sym typeface="Symbol" pitchFamily="18" charset="2"/>
              </a:rPr>
              <a:t>s</a:t>
            </a:r>
            <a:r>
              <a:rPr lang="en-AU" baseline="30000" dirty="0">
                <a:sym typeface="Symbol" pitchFamily="18" charset="2"/>
              </a:rPr>
              <a:t>2</a:t>
            </a:r>
            <a:r>
              <a:rPr lang="en-AU" dirty="0">
                <a:sym typeface="Symbol" pitchFamily="18" charset="2"/>
              </a:rPr>
              <a:t> ) / (1/</a:t>
            </a:r>
            <a:r>
              <a:rPr lang="en-AU" dirty="0">
                <a:latin typeface="Symbol" pitchFamily="18" charset="2"/>
                <a:sym typeface="Symbol" pitchFamily="18" charset="2"/>
              </a:rPr>
              <a:t>s</a:t>
            </a:r>
            <a:r>
              <a:rPr lang="en-AU" baseline="-25000" dirty="0">
                <a:sym typeface="Symbol" pitchFamily="18" charset="2"/>
              </a:rPr>
              <a:t>0</a:t>
            </a:r>
            <a:r>
              <a:rPr lang="en-AU" baseline="30000" dirty="0">
                <a:sym typeface="Symbol" pitchFamily="18" charset="2"/>
              </a:rPr>
              <a:t>2</a:t>
            </a:r>
            <a:r>
              <a:rPr lang="en-AU" dirty="0">
                <a:sym typeface="Symbol" pitchFamily="18" charset="2"/>
              </a:rPr>
              <a:t> + n/</a:t>
            </a:r>
            <a:r>
              <a:rPr lang="en-AU" dirty="0">
                <a:latin typeface="Symbol" pitchFamily="18" charset="2"/>
                <a:sym typeface="Symbol" pitchFamily="18" charset="2"/>
              </a:rPr>
              <a:t>s</a:t>
            </a:r>
            <a:r>
              <a:rPr lang="en-AU" baseline="30000" dirty="0">
                <a:sym typeface="Symbol" pitchFamily="18" charset="2"/>
              </a:rPr>
              <a:t>2</a:t>
            </a:r>
            <a:r>
              <a:rPr lang="en-AU" dirty="0">
                <a:sym typeface="Symbol" pitchFamily="18" charset="2"/>
              </a:rPr>
              <a:t>)</a:t>
            </a:r>
          </a:p>
          <a:p>
            <a:pPr>
              <a:buFontTx/>
              <a:buNone/>
            </a:pPr>
            <a:endParaRPr lang="en-AU" dirty="0">
              <a:sym typeface="Symbol" pitchFamily="18" charset="2"/>
            </a:endParaRPr>
          </a:p>
          <a:p>
            <a:pPr>
              <a:buFontTx/>
              <a:buNone/>
            </a:pPr>
            <a:r>
              <a:rPr lang="en-AU" dirty="0">
                <a:sym typeface="Symbol" pitchFamily="18" charset="2"/>
              </a:rPr>
              <a:t>		1/</a:t>
            </a:r>
            <a:r>
              <a:rPr lang="en-AU" dirty="0">
                <a:latin typeface="Symbol" pitchFamily="18" charset="2"/>
                <a:sym typeface="Symbol" pitchFamily="18" charset="2"/>
              </a:rPr>
              <a:t>s</a:t>
            </a:r>
            <a:r>
              <a:rPr lang="en-AU" baseline="-25000" dirty="0">
                <a:sym typeface="Symbol" pitchFamily="18" charset="2"/>
              </a:rPr>
              <a:t>1</a:t>
            </a:r>
            <a:r>
              <a:rPr lang="en-AU" baseline="30000" dirty="0">
                <a:sym typeface="Symbol" pitchFamily="18" charset="2"/>
              </a:rPr>
              <a:t>2</a:t>
            </a:r>
            <a:r>
              <a:rPr lang="en-AU" dirty="0">
                <a:sym typeface="Symbol" pitchFamily="18" charset="2"/>
              </a:rPr>
              <a:t> = 1 / </a:t>
            </a:r>
            <a:r>
              <a:rPr lang="en-AU" dirty="0">
                <a:latin typeface="Symbol" pitchFamily="18" charset="2"/>
                <a:sym typeface="Symbol" pitchFamily="18" charset="2"/>
              </a:rPr>
              <a:t>s</a:t>
            </a:r>
            <a:r>
              <a:rPr lang="en-AU" baseline="-25000" dirty="0">
                <a:sym typeface="Symbol" pitchFamily="18" charset="2"/>
              </a:rPr>
              <a:t>0</a:t>
            </a:r>
            <a:r>
              <a:rPr lang="en-AU" baseline="30000" dirty="0">
                <a:sym typeface="Symbol" pitchFamily="18" charset="2"/>
              </a:rPr>
              <a:t>2 </a:t>
            </a:r>
            <a:r>
              <a:rPr lang="en-AU" dirty="0">
                <a:sym typeface="Symbol" pitchFamily="18" charset="2"/>
              </a:rPr>
              <a:t>  +  n / </a:t>
            </a:r>
            <a:r>
              <a:rPr lang="en-AU" dirty="0">
                <a:latin typeface="Symbol" pitchFamily="18" charset="2"/>
                <a:sym typeface="Symbol" pitchFamily="18" charset="2"/>
              </a:rPr>
              <a:t>s</a:t>
            </a:r>
            <a:r>
              <a:rPr lang="en-AU" baseline="30000" dirty="0">
                <a:sym typeface="Symbol" pitchFamily="18" charset="2"/>
              </a:rPr>
              <a:t>2</a:t>
            </a:r>
          </a:p>
          <a:p>
            <a:pPr>
              <a:buFontTx/>
              <a:buNone/>
            </a:pPr>
            <a:endParaRPr lang="en-AU" dirty="0">
              <a:sym typeface="Symbol" pitchFamily="18" charset="2"/>
            </a:endParaRPr>
          </a:p>
        </p:txBody>
      </p:sp>
      <p:sp>
        <p:nvSpPr>
          <p:cNvPr id="701443" name="Line 6"/>
          <p:cNvSpPr>
            <a:spLocks noChangeShapeType="1"/>
          </p:cNvSpPr>
          <p:nvPr/>
        </p:nvSpPr>
        <p:spPr bwMode="auto">
          <a:xfrm flipH="1">
            <a:off x="1676400" y="2895600"/>
            <a:ext cx="4495800" cy="1295400"/>
          </a:xfrm>
          <a:prstGeom prst="line">
            <a:avLst/>
          </a:prstGeom>
          <a:noFill/>
          <a:ln w="38100">
            <a:solidFill>
              <a:schemeClr val="accent2"/>
            </a:solidFill>
            <a:round/>
            <a:headEnd type="none" w="sm" len="sm"/>
            <a:tailEnd type="arrow" w="sm" len="sm"/>
          </a:ln>
        </p:spPr>
        <p:txBody>
          <a:bodyPr/>
          <a:lstStyle/>
          <a:p>
            <a:endParaRPr lang="en-US"/>
          </a:p>
        </p:txBody>
      </p:sp>
      <p:sp>
        <p:nvSpPr>
          <p:cNvPr id="701444" name="Text Box 7"/>
          <p:cNvSpPr txBox="1">
            <a:spLocks noChangeArrowheads="1"/>
          </p:cNvSpPr>
          <p:nvPr/>
        </p:nvSpPr>
        <p:spPr bwMode="auto">
          <a:xfrm>
            <a:off x="6324600" y="2590800"/>
            <a:ext cx="2533650" cy="1187450"/>
          </a:xfrm>
          <a:prstGeom prst="rect">
            <a:avLst/>
          </a:prstGeom>
          <a:noFill/>
          <a:ln w="12700">
            <a:noFill/>
            <a:miter lim="800000"/>
            <a:headEnd type="none" w="sm" len="sm"/>
            <a:tailEnd type="none" w="sm" len="sm"/>
          </a:ln>
        </p:spPr>
        <p:txBody>
          <a:bodyPr wrap="none">
            <a:spAutoFit/>
          </a:bodyPr>
          <a:lstStyle/>
          <a:p>
            <a:pPr eaLnBrk="0" hangingPunct="0"/>
            <a:r>
              <a:rPr lang="en-US" dirty="0"/>
              <a:t>Posterior mean is</a:t>
            </a:r>
          </a:p>
          <a:p>
            <a:pPr eaLnBrk="0" hangingPunct="0"/>
            <a:r>
              <a:rPr lang="en-US" dirty="0"/>
              <a:t>a weighted average</a:t>
            </a:r>
          </a:p>
          <a:p>
            <a:pPr eaLnBrk="0" hangingPunct="0"/>
            <a:r>
              <a:rPr lang="en-US" dirty="0"/>
              <a:t>of prior and data</a:t>
            </a:r>
          </a:p>
        </p:txBody>
      </p:sp>
      <p:sp>
        <p:nvSpPr>
          <p:cNvPr id="701445" name="Line 8"/>
          <p:cNvSpPr>
            <a:spLocks noChangeShapeType="1"/>
          </p:cNvSpPr>
          <p:nvPr/>
        </p:nvSpPr>
        <p:spPr bwMode="auto">
          <a:xfrm flipH="1" flipV="1">
            <a:off x="1828800" y="5867400"/>
            <a:ext cx="3810000" cy="228600"/>
          </a:xfrm>
          <a:prstGeom prst="line">
            <a:avLst/>
          </a:prstGeom>
          <a:noFill/>
          <a:ln w="38100">
            <a:solidFill>
              <a:schemeClr val="accent2"/>
            </a:solidFill>
            <a:round/>
            <a:headEnd type="none" w="sm" len="sm"/>
            <a:tailEnd type="arrow" w="sm" len="sm"/>
          </a:ln>
        </p:spPr>
        <p:txBody>
          <a:bodyPr/>
          <a:lstStyle/>
          <a:p>
            <a:endParaRPr lang="en-US"/>
          </a:p>
        </p:txBody>
      </p:sp>
      <p:sp>
        <p:nvSpPr>
          <p:cNvPr id="701446" name="Text Box 9"/>
          <p:cNvSpPr txBox="1">
            <a:spLocks noChangeArrowheads="1"/>
          </p:cNvSpPr>
          <p:nvPr/>
        </p:nvSpPr>
        <p:spPr bwMode="auto">
          <a:xfrm>
            <a:off x="5638800" y="5410200"/>
            <a:ext cx="3244850" cy="1187450"/>
          </a:xfrm>
          <a:prstGeom prst="rect">
            <a:avLst/>
          </a:prstGeom>
          <a:noFill/>
          <a:ln w="12700">
            <a:noFill/>
            <a:miter lim="800000"/>
            <a:headEnd type="none" w="sm" len="sm"/>
            <a:tailEnd type="none" w="sm" len="sm"/>
          </a:ln>
        </p:spPr>
        <p:txBody>
          <a:bodyPr wrap="none">
            <a:spAutoFit/>
          </a:bodyPr>
          <a:lstStyle/>
          <a:p>
            <a:pPr eaLnBrk="0" hangingPunct="0"/>
            <a:r>
              <a:rPr lang="en-US"/>
              <a:t>Posterior variance also </a:t>
            </a:r>
          </a:p>
          <a:p>
            <a:pPr eaLnBrk="0" hangingPunct="0"/>
            <a:r>
              <a:rPr lang="en-US"/>
              <a:t>combines variances from</a:t>
            </a:r>
          </a:p>
          <a:p>
            <a:pPr eaLnBrk="0" hangingPunct="0"/>
            <a:r>
              <a:rPr lang="en-US"/>
              <a:t>prior and data </a:t>
            </a:r>
          </a:p>
        </p:txBody>
      </p:sp>
      <p:sp>
        <p:nvSpPr>
          <p:cNvPr id="701448" name="Line 8"/>
          <p:cNvSpPr>
            <a:spLocks noChangeShapeType="1"/>
          </p:cNvSpPr>
          <p:nvPr/>
        </p:nvSpPr>
        <p:spPr bwMode="auto">
          <a:xfrm>
            <a:off x="4343400" y="4191000"/>
            <a:ext cx="228600" cy="0"/>
          </a:xfrm>
          <a:prstGeom prst="line">
            <a:avLst/>
          </a:prstGeom>
          <a:noFill/>
          <a:ln w="12700">
            <a:solidFill>
              <a:schemeClr val="tx1"/>
            </a:solidFill>
            <a:round/>
            <a:headEnd type="none" w="sm" len="sm"/>
            <a:tailEnd type="none" w="sm" len="sm"/>
          </a:ln>
        </p:spPr>
        <p:txBody>
          <a:bodyPr/>
          <a:lstStyle/>
          <a:p>
            <a:endParaRPr lang="en-US"/>
          </a:p>
        </p:txBody>
      </p:sp>
      <p:sp>
        <p:nvSpPr>
          <p:cNvPr id="2" name="Ovale 1"/>
          <p:cNvSpPr/>
          <p:nvPr/>
        </p:nvSpPr>
        <p:spPr bwMode="auto">
          <a:xfrm>
            <a:off x="2286000" y="4038600"/>
            <a:ext cx="533400" cy="8382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10" name="Ovale 9"/>
          <p:cNvSpPr/>
          <p:nvPr/>
        </p:nvSpPr>
        <p:spPr bwMode="auto">
          <a:xfrm>
            <a:off x="4191000" y="3962400"/>
            <a:ext cx="457200" cy="7620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11" name="Ovale 10"/>
          <p:cNvSpPr/>
          <p:nvPr/>
        </p:nvSpPr>
        <p:spPr bwMode="auto">
          <a:xfrm>
            <a:off x="3124200" y="5181600"/>
            <a:ext cx="685800" cy="7620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12" name="Ovale 11"/>
          <p:cNvSpPr/>
          <p:nvPr/>
        </p:nvSpPr>
        <p:spPr bwMode="auto">
          <a:xfrm>
            <a:off x="4876800" y="5181600"/>
            <a:ext cx="609600" cy="6858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5" name="Rectangle 2"/>
          <p:cNvSpPr>
            <a:spLocks noGrp="1" noChangeArrowheads="1"/>
          </p:cNvSpPr>
          <p:nvPr>
            <p:ph type="title"/>
          </p:nvPr>
        </p:nvSpPr>
        <p:spPr>
          <a:xfrm>
            <a:off x="0" y="3840"/>
            <a:ext cx="9144000" cy="758160"/>
          </a:xfrm>
        </p:spPr>
        <p:txBody>
          <a:bodyPr/>
          <a:lstStyle/>
          <a:p>
            <a:r>
              <a:rPr lang="en-US"/>
              <a:t>Your turn!</a:t>
            </a:r>
            <a:endParaRPr lang="en-AU" dirty="0"/>
          </a:p>
        </p:txBody>
      </p:sp>
      <p:sp>
        <p:nvSpPr>
          <p:cNvPr id="702466" name="Rectangle 3"/>
          <p:cNvSpPr>
            <a:spLocks noGrp="1" noChangeArrowheads="1"/>
          </p:cNvSpPr>
          <p:nvPr>
            <p:ph type="body" idx="1"/>
          </p:nvPr>
        </p:nvSpPr>
        <p:spPr>
          <a:xfrm>
            <a:off x="0" y="762000"/>
            <a:ext cx="9144000" cy="6096000"/>
          </a:xfrm>
        </p:spPr>
        <p:txBody>
          <a:bodyPr/>
          <a:lstStyle/>
          <a:p>
            <a:pPr marL="514350" indent="-514350">
              <a:lnSpc>
                <a:spcPct val="90000"/>
              </a:lnSpc>
              <a:buFont typeface="+mj-lt"/>
              <a:buAutoNum type="arabicPeriod"/>
            </a:pPr>
            <a:r>
              <a:rPr lang="en-AU" dirty="0"/>
              <a:t>Suppose that we observe y = 2 and wish to estimate the population mean </a:t>
            </a:r>
            <a:r>
              <a:rPr lang="en-AU" dirty="0">
                <a:latin typeface="Symbol" pitchFamily="18" charset="2"/>
              </a:rPr>
              <a:t>m</a:t>
            </a:r>
            <a:endParaRPr lang="en-AU" dirty="0"/>
          </a:p>
          <a:p>
            <a:pPr marL="514350" indent="-514350">
              <a:lnSpc>
                <a:spcPct val="90000"/>
              </a:lnSpc>
              <a:buFont typeface="+mj-lt"/>
              <a:buAutoNum type="arabicPeriod"/>
            </a:pPr>
            <a:endParaRPr lang="en-AU" dirty="0"/>
          </a:p>
          <a:p>
            <a:pPr marL="514350" indent="-514350">
              <a:lnSpc>
                <a:spcPct val="90000"/>
              </a:lnSpc>
              <a:buFont typeface="+mj-lt"/>
              <a:buAutoNum type="arabicPeriod"/>
            </a:pPr>
            <a:r>
              <a:rPr lang="en-AU" dirty="0"/>
              <a:t>Assume </a:t>
            </a:r>
            <a:r>
              <a:rPr lang="en-AU" dirty="0">
                <a:solidFill>
                  <a:srgbClr val="FF0000"/>
                </a:solidFill>
              </a:rPr>
              <a:t>model</a:t>
            </a:r>
            <a:r>
              <a:rPr lang="en-AU" dirty="0"/>
              <a:t>: p(</a:t>
            </a:r>
            <a:r>
              <a:rPr lang="en-AU" dirty="0" err="1"/>
              <a:t>y|</a:t>
            </a:r>
            <a:r>
              <a:rPr lang="en-AU" dirty="0" err="1">
                <a:latin typeface="Symbol" pitchFamily="18" charset="2"/>
              </a:rPr>
              <a:t>m</a:t>
            </a:r>
            <a:r>
              <a:rPr lang="en-AU" dirty="0"/>
              <a:t>) ~ N(</a:t>
            </a:r>
            <a:r>
              <a:rPr lang="en-AU" dirty="0">
                <a:latin typeface="Symbol" pitchFamily="18" charset="2"/>
              </a:rPr>
              <a:t>m</a:t>
            </a:r>
            <a:r>
              <a:rPr lang="en-AU" dirty="0"/>
              <a:t>,</a:t>
            </a:r>
            <a:r>
              <a:rPr lang="en-AU" dirty="0">
                <a:latin typeface="Symbol" pitchFamily="18" charset="2"/>
              </a:rPr>
              <a:t>s</a:t>
            </a:r>
            <a:r>
              <a:rPr lang="en-AU" baseline="30000" dirty="0"/>
              <a:t>2</a:t>
            </a:r>
            <a:r>
              <a:rPr lang="en-AU" dirty="0"/>
              <a:t>=3) </a:t>
            </a:r>
            <a:br>
              <a:rPr lang="en-AU" dirty="0"/>
            </a:br>
            <a:r>
              <a:rPr lang="en-AU" dirty="0"/>
              <a:t>Assume </a:t>
            </a:r>
            <a:r>
              <a:rPr lang="en-AU" dirty="0">
                <a:solidFill>
                  <a:srgbClr val="FF0000"/>
                </a:solidFill>
              </a:rPr>
              <a:t>prior</a:t>
            </a:r>
            <a:r>
              <a:rPr lang="en-AU" dirty="0"/>
              <a:t>:      p(</a:t>
            </a:r>
            <a:r>
              <a:rPr lang="en-AU" dirty="0">
                <a:latin typeface="Symbol" pitchFamily="18" charset="2"/>
              </a:rPr>
              <a:t>m</a:t>
            </a:r>
            <a:r>
              <a:rPr lang="en-AU" dirty="0"/>
              <a:t>) ~ N(</a:t>
            </a:r>
            <a:r>
              <a:rPr lang="en-AU" dirty="0">
                <a:latin typeface="Symbol" pitchFamily="18" charset="2"/>
              </a:rPr>
              <a:t>m</a:t>
            </a:r>
            <a:r>
              <a:rPr lang="en-AU" baseline="-25000" dirty="0"/>
              <a:t>0</a:t>
            </a:r>
            <a:r>
              <a:rPr lang="en-AU" dirty="0"/>
              <a:t>=1.5 , </a:t>
            </a:r>
            <a:r>
              <a:rPr lang="en-AU" dirty="0">
                <a:latin typeface="Symbol" pitchFamily="18" charset="2"/>
              </a:rPr>
              <a:t>s</a:t>
            </a:r>
            <a:r>
              <a:rPr lang="en-AU" baseline="-25000" dirty="0">
                <a:latin typeface="Symbol" pitchFamily="18" charset="2"/>
              </a:rPr>
              <a:t>0</a:t>
            </a:r>
            <a:r>
              <a:rPr lang="en-AU" baseline="30000" dirty="0"/>
              <a:t>2</a:t>
            </a:r>
            <a:r>
              <a:rPr lang="en-AU" dirty="0"/>
              <a:t>=1)</a:t>
            </a:r>
          </a:p>
          <a:p>
            <a:pPr marL="514350" indent="-514350">
              <a:lnSpc>
                <a:spcPct val="90000"/>
              </a:lnSpc>
              <a:buFont typeface="+mj-lt"/>
              <a:buAutoNum type="arabicPeriod"/>
            </a:pPr>
            <a:endParaRPr lang="en-AU" dirty="0"/>
          </a:p>
          <a:p>
            <a:pPr marL="514350" indent="-514350">
              <a:lnSpc>
                <a:spcPct val="90000"/>
              </a:lnSpc>
              <a:buFont typeface="+mj-lt"/>
              <a:buAutoNum type="arabicPeriod"/>
            </a:pPr>
            <a:r>
              <a:rPr lang="en-AU" dirty="0"/>
              <a:t>What is the </a:t>
            </a:r>
            <a:r>
              <a:rPr lang="en-AU" dirty="0">
                <a:solidFill>
                  <a:srgbClr val="FF0000"/>
                </a:solidFill>
              </a:rPr>
              <a:t>posterior </a:t>
            </a:r>
            <a:r>
              <a:rPr lang="en-AU" dirty="0"/>
              <a:t>distribution for </a:t>
            </a:r>
            <a:r>
              <a:rPr lang="en-AU" dirty="0">
                <a:latin typeface="Symbol" pitchFamily="18" charset="2"/>
              </a:rPr>
              <a:t>m</a:t>
            </a:r>
            <a:r>
              <a:rPr lang="en-AU" dirty="0"/>
              <a:t>?</a:t>
            </a:r>
          </a:p>
          <a:p>
            <a:pPr marL="514350" indent="-514350">
              <a:lnSpc>
                <a:spcPct val="90000"/>
              </a:lnSpc>
              <a:buFont typeface="+mj-lt"/>
              <a:buAutoNum type="arabicPeriod"/>
            </a:pPr>
            <a:endParaRPr lang="en-AU" dirty="0"/>
          </a:p>
          <a:p>
            <a:pPr marL="514350" indent="-514350">
              <a:lnSpc>
                <a:spcPct val="90000"/>
              </a:lnSpc>
              <a:buFont typeface="+mj-lt"/>
              <a:buAutoNum type="arabicPeriod"/>
            </a:pPr>
            <a:r>
              <a:rPr lang="en-AU" dirty="0"/>
              <a:t>What if the prior is N(2,1)? N(</a:t>
            </a:r>
            <a:r>
              <a:rPr lang="en-AU" u="sng" dirty="0"/>
              <a:t>1.5,10</a:t>
            </a:r>
            <a:r>
              <a:rPr lang="en-AU" dirty="0"/>
              <a:t>)?</a:t>
            </a:r>
          </a:p>
          <a:p>
            <a:pPr marL="514350" indent="-514350">
              <a:lnSpc>
                <a:spcPct val="90000"/>
              </a:lnSpc>
              <a:buNone/>
            </a:pPr>
            <a:endParaRPr lang="en-AU" i="1" dirty="0">
              <a:solidFill>
                <a:srgbClr val="FFC000"/>
              </a:solidFill>
            </a:endParaRPr>
          </a:p>
          <a:p>
            <a:pPr marL="514350" indent="-514350">
              <a:lnSpc>
                <a:spcPct val="90000"/>
              </a:lnSpc>
              <a:buNone/>
            </a:pPr>
            <a:r>
              <a:rPr lang="en-AU" dirty="0"/>
              <a:t>5. 	Verify the equations on the previous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24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24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24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Rectangle 2"/>
          <p:cNvSpPr>
            <a:spLocks noGrp="1" noChangeArrowheads="1"/>
          </p:cNvSpPr>
          <p:nvPr>
            <p:ph type="title"/>
          </p:nvPr>
        </p:nvSpPr>
        <p:spPr>
          <a:xfrm>
            <a:off x="0" y="0"/>
            <a:ext cx="9144000" cy="609600"/>
          </a:xfrm>
        </p:spPr>
        <p:txBody>
          <a:bodyPr/>
          <a:lstStyle/>
          <a:p>
            <a:r>
              <a:rPr lang="en-US"/>
              <a:t>Answers</a:t>
            </a:r>
            <a:endParaRPr lang="en-AU" dirty="0"/>
          </a:p>
        </p:txBody>
      </p:sp>
      <p:sp>
        <p:nvSpPr>
          <p:cNvPr id="703490" name="Rectangle 3"/>
          <p:cNvSpPr>
            <a:spLocks noGrp="1" noChangeArrowheads="1"/>
          </p:cNvSpPr>
          <p:nvPr>
            <p:ph type="body" idx="1"/>
          </p:nvPr>
        </p:nvSpPr>
        <p:spPr>
          <a:xfrm>
            <a:off x="0" y="609600"/>
            <a:ext cx="9144000" cy="6248400"/>
          </a:xfrm>
        </p:spPr>
        <p:txBody>
          <a:bodyPr/>
          <a:lstStyle/>
          <a:p>
            <a:pPr>
              <a:lnSpc>
                <a:spcPct val="80000"/>
              </a:lnSpc>
            </a:pPr>
            <a:r>
              <a:rPr lang="en-AU" sz="2800" dirty="0"/>
              <a:t>Observe y = 2 ;   p(</a:t>
            </a:r>
            <a:r>
              <a:rPr lang="en-AU" sz="2800" dirty="0" err="1"/>
              <a:t>y|</a:t>
            </a:r>
            <a:r>
              <a:rPr lang="en-AU" sz="2800" dirty="0" err="1">
                <a:latin typeface="Symbol" pitchFamily="18" charset="2"/>
              </a:rPr>
              <a:t>m</a:t>
            </a:r>
            <a:r>
              <a:rPr lang="en-AU" sz="2800" dirty="0"/>
              <a:t>) ~ N(</a:t>
            </a:r>
            <a:r>
              <a:rPr lang="en-AU" sz="2800" dirty="0">
                <a:latin typeface="Symbol" pitchFamily="18" charset="2"/>
              </a:rPr>
              <a:t>m</a:t>
            </a:r>
            <a:r>
              <a:rPr lang="en-AU" sz="2800" dirty="0"/>
              <a:t>,</a:t>
            </a:r>
            <a:r>
              <a:rPr lang="en-AU" sz="2800" dirty="0">
                <a:latin typeface="Symbol" pitchFamily="18" charset="2"/>
              </a:rPr>
              <a:t>s</a:t>
            </a:r>
            <a:r>
              <a:rPr lang="en-AU" sz="2800" baseline="30000" dirty="0"/>
              <a:t>2</a:t>
            </a:r>
            <a:r>
              <a:rPr lang="en-AU" sz="2800" dirty="0"/>
              <a:t>=3) </a:t>
            </a:r>
            <a:br>
              <a:rPr lang="en-AU" sz="2800" dirty="0"/>
            </a:br>
            <a:endParaRPr lang="en-AU" sz="2800" dirty="0"/>
          </a:p>
          <a:p>
            <a:pPr>
              <a:lnSpc>
                <a:spcPct val="80000"/>
              </a:lnSpc>
            </a:pPr>
            <a:r>
              <a:rPr lang="en-AU" sz="2800" dirty="0"/>
              <a:t>If prior p(</a:t>
            </a:r>
            <a:r>
              <a:rPr lang="en-AU" sz="2800" dirty="0">
                <a:latin typeface="Symbol" pitchFamily="18" charset="2"/>
              </a:rPr>
              <a:t>m</a:t>
            </a:r>
            <a:r>
              <a:rPr lang="en-AU" sz="2800" dirty="0"/>
              <a:t>) ~ </a:t>
            </a:r>
            <a:r>
              <a:rPr lang="en-AU" sz="2800" dirty="0">
                <a:solidFill>
                  <a:srgbClr val="FFFF00"/>
                </a:solidFill>
              </a:rPr>
              <a:t>N(</a:t>
            </a:r>
            <a:r>
              <a:rPr lang="en-AU" sz="2800" dirty="0">
                <a:solidFill>
                  <a:srgbClr val="FFFF00"/>
                </a:solidFill>
                <a:latin typeface="Symbol" pitchFamily="18" charset="2"/>
              </a:rPr>
              <a:t>m</a:t>
            </a:r>
            <a:r>
              <a:rPr lang="en-AU" sz="2800" baseline="-25000" dirty="0">
                <a:solidFill>
                  <a:srgbClr val="FFFF00"/>
                </a:solidFill>
              </a:rPr>
              <a:t>0</a:t>
            </a:r>
            <a:r>
              <a:rPr lang="en-AU" sz="2800" dirty="0">
                <a:solidFill>
                  <a:srgbClr val="FFFF00"/>
                </a:solidFill>
              </a:rPr>
              <a:t>=1.5 , </a:t>
            </a:r>
            <a:r>
              <a:rPr lang="en-AU" sz="2800" dirty="0">
                <a:solidFill>
                  <a:srgbClr val="FFFF00"/>
                </a:solidFill>
                <a:latin typeface="Symbol" pitchFamily="18" charset="2"/>
              </a:rPr>
              <a:t>s</a:t>
            </a:r>
            <a:r>
              <a:rPr lang="en-AU" sz="2800" baseline="-25000" dirty="0">
                <a:solidFill>
                  <a:srgbClr val="FFFF00"/>
                </a:solidFill>
                <a:latin typeface="Symbol" pitchFamily="18" charset="2"/>
              </a:rPr>
              <a:t>0</a:t>
            </a:r>
            <a:r>
              <a:rPr lang="en-AU" sz="2800" baseline="30000" dirty="0">
                <a:solidFill>
                  <a:srgbClr val="FFFF00"/>
                </a:solidFill>
              </a:rPr>
              <a:t>2</a:t>
            </a:r>
            <a:r>
              <a:rPr lang="en-AU" sz="2800" dirty="0">
                <a:solidFill>
                  <a:srgbClr val="FFFF00"/>
                </a:solidFill>
              </a:rPr>
              <a:t>=1)</a:t>
            </a:r>
            <a:br>
              <a:rPr lang="en-AU" sz="2800" dirty="0">
                <a:solidFill>
                  <a:srgbClr val="FF0000"/>
                </a:solidFill>
              </a:rPr>
            </a:br>
            <a:r>
              <a:rPr lang="en-AU" sz="2800" dirty="0"/>
              <a:t>then the posterior is p(</a:t>
            </a:r>
            <a:r>
              <a:rPr lang="en-AU" sz="2800" dirty="0" err="1">
                <a:latin typeface="Symbol" pitchFamily="18" charset="2"/>
              </a:rPr>
              <a:t>m</a:t>
            </a:r>
            <a:r>
              <a:rPr lang="en-AU" sz="2800" dirty="0" err="1"/>
              <a:t>|y</a:t>
            </a:r>
            <a:r>
              <a:rPr lang="en-AU" sz="2800" dirty="0"/>
              <a:t>) ~ </a:t>
            </a:r>
            <a:r>
              <a:rPr lang="en-AU" sz="2800" dirty="0">
                <a:sym typeface="Symbol" pitchFamily="18" charset="2"/>
              </a:rPr>
              <a:t>N(</a:t>
            </a:r>
            <a:r>
              <a:rPr lang="en-AU" sz="2800" dirty="0">
                <a:latin typeface="Symbol" pitchFamily="18" charset="2"/>
                <a:sym typeface="Symbol" pitchFamily="18" charset="2"/>
              </a:rPr>
              <a:t>m</a:t>
            </a:r>
            <a:r>
              <a:rPr lang="en-AU" sz="2800" baseline="-25000" dirty="0">
                <a:sym typeface="Symbol" pitchFamily="18" charset="2"/>
              </a:rPr>
              <a:t>1</a:t>
            </a:r>
            <a:r>
              <a:rPr lang="en-AU" sz="2800" dirty="0">
                <a:sym typeface="Symbol" pitchFamily="18" charset="2"/>
              </a:rPr>
              <a:t>, </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a:t>
            </a:r>
            <a:endParaRPr lang="en-AU" sz="2800" dirty="0"/>
          </a:p>
          <a:p>
            <a:pPr>
              <a:lnSpc>
                <a:spcPct val="80000"/>
              </a:lnSpc>
              <a:buFontTx/>
              <a:buNone/>
            </a:pPr>
            <a:r>
              <a:rPr lang="en-AU" sz="2800" dirty="0">
                <a:latin typeface="Symbol" pitchFamily="18" charset="2"/>
                <a:sym typeface="Symbol" pitchFamily="18" charset="2"/>
              </a:rPr>
              <a:t>	</a:t>
            </a:r>
            <a:r>
              <a:rPr lang="en-AU" sz="2800" dirty="0"/>
              <a:t>posterior mean:</a:t>
            </a:r>
            <a:r>
              <a:rPr lang="en-AU" sz="2800" dirty="0">
                <a:latin typeface="Symbol" pitchFamily="18" charset="2"/>
                <a:sym typeface="Symbol" pitchFamily="18" charset="2"/>
              </a:rPr>
              <a:t> m</a:t>
            </a:r>
            <a:r>
              <a:rPr lang="en-AU" sz="2800" baseline="-25000" dirty="0">
                <a:sym typeface="Symbol" pitchFamily="18" charset="2"/>
              </a:rPr>
              <a:t>1</a:t>
            </a:r>
            <a:r>
              <a:rPr lang="en-AU" sz="2800" dirty="0">
                <a:sym typeface="Symbol" pitchFamily="18" charset="2"/>
              </a:rPr>
              <a:t> = (1.5/1 + 2/3) / (1/1 + 1/3) = </a:t>
            </a:r>
            <a:r>
              <a:rPr lang="en-AU" sz="2800" dirty="0">
                <a:solidFill>
                  <a:srgbClr val="FFFF00"/>
                </a:solidFill>
                <a:sym typeface="Symbol" pitchFamily="18" charset="2"/>
              </a:rPr>
              <a:t>1.625 </a:t>
            </a:r>
          </a:p>
          <a:p>
            <a:pPr>
              <a:lnSpc>
                <a:spcPct val="80000"/>
              </a:lnSpc>
              <a:buFontTx/>
              <a:buNone/>
            </a:pPr>
            <a:r>
              <a:rPr lang="en-AU" sz="2800" dirty="0">
                <a:sym typeface="Symbol" pitchFamily="18" charset="2"/>
              </a:rPr>
              <a:t>	posterior variance: 1/</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1/1 + 1/3 + 1.333 so </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a:t>
            </a:r>
            <a:r>
              <a:rPr lang="en-AU" sz="2800" dirty="0">
                <a:solidFill>
                  <a:srgbClr val="FFFF00"/>
                </a:solidFill>
                <a:sym typeface="Symbol" pitchFamily="18" charset="2"/>
              </a:rPr>
              <a:t>0.75 </a:t>
            </a:r>
          </a:p>
          <a:p>
            <a:pPr>
              <a:lnSpc>
                <a:spcPct val="80000"/>
              </a:lnSpc>
              <a:buFontTx/>
              <a:buNone/>
            </a:pPr>
            <a:endParaRPr lang="en-AU" sz="2800" dirty="0">
              <a:sym typeface="Symbol" pitchFamily="18" charset="2"/>
            </a:endParaRPr>
          </a:p>
          <a:p>
            <a:pPr>
              <a:lnSpc>
                <a:spcPct val="80000"/>
              </a:lnSpc>
            </a:pPr>
            <a:r>
              <a:rPr lang="en-AU" sz="2800" dirty="0"/>
              <a:t>If prior p(</a:t>
            </a:r>
            <a:r>
              <a:rPr lang="en-AU" sz="2800" dirty="0">
                <a:latin typeface="Symbol" pitchFamily="18" charset="2"/>
              </a:rPr>
              <a:t>m</a:t>
            </a:r>
            <a:r>
              <a:rPr lang="en-AU" sz="2800" dirty="0"/>
              <a:t>) ~ </a:t>
            </a:r>
            <a:r>
              <a:rPr lang="en-AU" sz="2800" dirty="0">
                <a:solidFill>
                  <a:srgbClr val="FF0000"/>
                </a:solidFill>
              </a:rPr>
              <a:t>N(</a:t>
            </a:r>
            <a:r>
              <a:rPr lang="en-AU" sz="2800" dirty="0">
                <a:solidFill>
                  <a:srgbClr val="FF0000"/>
                </a:solidFill>
                <a:latin typeface="Symbol" pitchFamily="18" charset="2"/>
              </a:rPr>
              <a:t>m</a:t>
            </a:r>
            <a:r>
              <a:rPr lang="en-AU" sz="2800" baseline="-25000" dirty="0">
                <a:solidFill>
                  <a:srgbClr val="FF0000"/>
                </a:solidFill>
              </a:rPr>
              <a:t>0</a:t>
            </a:r>
            <a:r>
              <a:rPr lang="en-AU" sz="2800" dirty="0">
                <a:solidFill>
                  <a:srgbClr val="FF0000"/>
                </a:solidFill>
              </a:rPr>
              <a:t>=2 , </a:t>
            </a:r>
            <a:r>
              <a:rPr lang="en-AU" sz="2800" dirty="0">
                <a:solidFill>
                  <a:srgbClr val="FF0000"/>
                </a:solidFill>
                <a:latin typeface="Symbol" pitchFamily="18" charset="2"/>
              </a:rPr>
              <a:t>s</a:t>
            </a:r>
            <a:r>
              <a:rPr lang="en-AU" sz="2800" baseline="-25000" dirty="0">
                <a:solidFill>
                  <a:srgbClr val="FF0000"/>
                </a:solidFill>
                <a:latin typeface="Symbol" pitchFamily="18" charset="2"/>
              </a:rPr>
              <a:t>0</a:t>
            </a:r>
            <a:r>
              <a:rPr lang="en-AU" sz="2800" baseline="30000" dirty="0">
                <a:solidFill>
                  <a:srgbClr val="FF0000"/>
                </a:solidFill>
              </a:rPr>
              <a:t>2</a:t>
            </a:r>
            <a:r>
              <a:rPr lang="en-AU" sz="2800" dirty="0">
                <a:solidFill>
                  <a:srgbClr val="FF0000"/>
                </a:solidFill>
              </a:rPr>
              <a:t>=1)</a:t>
            </a:r>
            <a:br>
              <a:rPr lang="en-AU" sz="2800" dirty="0">
                <a:solidFill>
                  <a:srgbClr val="FF0000"/>
                </a:solidFill>
              </a:rPr>
            </a:br>
            <a:r>
              <a:rPr lang="en-AU" sz="2800" dirty="0">
                <a:latin typeface="Symbol" pitchFamily="18" charset="2"/>
                <a:sym typeface="Symbol" pitchFamily="18" charset="2"/>
              </a:rPr>
              <a:t>m</a:t>
            </a:r>
            <a:r>
              <a:rPr lang="en-AU" sz="2800" baseline="-25000" dirty="0">
                <a:sym typeface="Symbol" pitchFamily="18" charset="2"/>
              </a:rPr>
              <a:t>1</a:t>
            </a:r>
            <a:r>
              <a:rPr lang="en-AU" sz="2800" dirty="0">
                <a:sym typeface="Symbol" pitchFamily="18" charset="2"/>
              </a:rPr>
              <a:t> = ( 2/1 + 2/3) / (1/1 + 1/3) = </a:t>
            </a:r>
            <a:r>
              <a:rPr lang="en-AU" sz="2800" dirty="0">
                <a:solidFill>
                  <a:srgbClr val="FF0000"/>
                </a:solidFill>
                <a:sym typeface="Symbol" pitchFamily="18" charset="2"/>
              </a:rPr>
              <a:t>2</a:t>
            </a:r>
          </a:p>
          <a:p>
            <a:pPr>
              <a:lnSpc>
                <a:spcPct val="80000"/>
              </a:lnSpc>
              <a:buFontTx/>
              <a:buNone/>
            </a:pPr>
            <a:r>
              <a:rPr lang="en-AU" sz="2800" dirty="0">
                <a:sym typeface="Symbol" pitchFamily="18" charset="2"/>
              </a:rPr>
              <a:t>	1/</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1/1 + 1/3 = 1.333 so </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a:t>
            </a:r>
            <a:r>
              <a:rPr lang="en-AU" sz="2800" dirty="0">
                <a:solidFill>
                  <a:srgbClr val="FF0000"/>
                </a:solidFill>
                <a:sym typeface="Symbol" pitchFamily="18" charset="2"/>
              </a:rPr>
              <a:t>0.75</a:t>
            </a:r>
          </a:p>
          <a:p>
            <a:pPr>
              <a:lnSpc>
                <a:spcPct val="80000"/>
              </a:lnSpc>
              <a:buFontTx/>
              <a:buNone/>
            </a:pPr>
            <a:endParaRPr lang="en-AU" sz="2800" dirty="0">
              <a:sym typeface="Symbol" pitchFamily="18" charset="2"/>
            </a:endParaRPr>
          </a:p>
          <a:p>
            <a:pPr>
              <a:lnSpc>
                <a:spcPct val="80000"/>
              </a:lnSpc>
            </a:pPr>
            <a:r>
              <a:rPr lang="en-AU" sz="2800" dirty="0"/>
              <a:t>If prior p(</a:t>
            </a:r>
            <a:r>
              <a:rPr lang="en-AU" sz="2800" dirty="0">
                <a:latin typeface="Symbol" pitchFamily="18" charset="2"/>
              </a:rPr>
              <a:t>m</a:t>
            </a:r>
            <a:r>
              <a:rPr lang="en-AU" sz="2800" dirty="0"/>
              <a:t>) ~ </a:t>
            </a:r>
            <a:r>
              <a:rPr lang="en-AU" sz="2800" dirty="0">
                <a:solidFill>
                  <a:srgbClr val="00CC00"/>
                </a:solidFill>
              </a:rPr>
              <a:t>N(</a:t>
            </a:r>
            <a:r>
              <a:rPr lang="en-AU" sz="2800" dirty="0">
                <a:solidFill>
                  <a:srgbClr val="00CC00"/>
                </a:solidFill>
                <a:latin typeface="Symbol" pitchFamily="18" charset="2"/>
              </a:rPr>
              <a:t>m</a:t>
            </a:r>
            <a:r>
              <a:rPr lang="en-AU" sz="2800" baseline="-25000" dirty="0">
                <a:solidFill>
                  <a:srgbClr val="00CC00"/>
                </a:solidFill>
              </a:rPr>
              <a:t>0</a:t>
            </a:r>
            <a:r>
              <a:rPr lang="en-AU" sz="2800" dirty="0">
                <a:solidFill>
                  <a:srgbClr val="00CC00"/>
                </a:solidFill>
              </a:rPr>
              <a:t>=1.5 , </a:t>
            </a:r>
            <a:r>
              <a:rPr lang="en-AU" sz="2800" dirty="0">
                <a:solidFill>
                  <a:srgbClr val="00CC00"/>
                </a:solidFill>
                <a:latin typeface="Symbol" pitchFamily="18" charset="2"/>
              </a:rPr>
              <a:t>s</a:t>
            </a:r>
            <a:r>
              <a:rPr lang="en-AU" sz="2800" baseline="-25000" dirty="0">
                <a:solidFill>
                  <a:srgbClr val="00CC00"/>
                </a:solidFill>
                <a:latin typeface="Symbol" pitchFamily="18" charset="2"/>
              </a:rPr>
              <a:t>0</a:t>
            </a:r>
            <a:r>
              <a:rPr lang="en-AU" sz="2800" baseline="30000" dirty="0">
                <a:solidFill>
                  <a:srgbClr val="00CC00"/>
                </a:solidFill>
              </a:rPr>
              <a:t>2</a:t>
            </a:r>
            <a:r>
              <a:rPr lang="en-AU" sz="2800" dirty="0">
                <a:solidFill>
                  <a:srgbClr val="00CC00"/>
                </a:solidFill>
              </a:rPr>
              <a:t>=10)</a:t>
            </a:r>
            <a:br>
              <a:rPr lang="en-AU" sz="2800" dirty="0">
                <a:solidFill>
                  <a:srgbClr val="FF0000"/>
                </a:solidFill>
              </a:rPr>
            </a:br>
            <a:r>
              <a:rPr lang="en-AU" sz="2800" dirty="0">
                <a:latin typeface="Symbol" pitchFamily="18" charset="2"/>
                <a:sym typeface="Symbol" pitchFamily="18" charset="2"/>
              </a:rPr>
              <a:t>m</a:t>
            </a:r>
            <a:r>
              <a:rPr lang="en-AU" sz="2800" baseline="-25000" dirty="0">
                <a:sym typeface="Symbol" pitchFamily="18" charset="2"/>
              </a:rPr>
              <a:t>1</a:t>
            </a:r>
            <a:r>
              <a:rPr lang="en-AU" sz="2800" dirty="0">
                <a:sym typeface="Symbol" pitchFamily="18" charset="2"/>
              </a:rPr>
              <a:t> = ( 1.5/10 + 2/3) / (1/10 + 1/3) = </a:t>
            </a:r>
            <a:r>
              <a:rPr lang="en-AU" sz="2800" dirty="0">
                <a:solidFill>
                  <a:srgbClr val="00CC00"/>
                </a:solidFill>
                <a:sym typeface="Symbol" pitchFamily="18" charset="2"/>
              </a:rPr>
              <a:t>1.88</a:t>
            </a:r>
          </a:p>
          <a:p>
            <a:pPr>
              <a:lnSpc>
                <a:spcPct val="80000"/>
              </a:lnSpc>
              <a:buFontTx/>
              <a:buNone/>
            </a:pPr>
            <a:r>
              <a:rPr lang="en-AU" sz="2800" dirty="0">
                <a:sym typeface="Symbol" pitchFamily="18" charset="2"/>
              </a:rPr>
              <a:t>	1/</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1/10 + 1/3 = 0.4433 so </a:t>
            </a:r>
            <a:r>
              <a:rPr lang="en-AU" sz="2800" dirty="0">
                <a:latin typeface="Symbol" pitchFamily="18" charset="2"/>
                <a:sym typeface="Symbol" pitchFamily="18" charset="2"/>
              </a:rPr>
              <a:t>s</a:t>
            </a:r>
            <a:r>
              <a:rPr lang="en-AU" sz="2800" baseline="-25000" dirty="0">
                <a:sym typeface="Symbol" pitchFamily="18" charset="2"/>
              </a:rPr>
              <a:t>1</a:t>
            </a:r>
            <a:r>
              <a:rPr lang="en-AU" sz="2800" baseline="30000" dirty="0">
                <a:sym typeface="Symbol" pitchFamily="18" charset="2"/>
              </a:rPr>
              <a:t>2</a:t>
            </a:r>
            <a:r>
              <a:rPr lang="en-AU" sz="2800" dirty="0">
                <a:sym typeface="Symbol" pitchFamily="18" charset="2"/>
              </a:rPr>
              <a:t> = </a:t>
            </a:r>
            <a:r>
              <a:rPr lang="en-AU" sz="2800" dirty="0">
                <a:solidFill>
                  <a:srgbClr val="00CC00"/>
                </a:solidFill>
                <a:sym typeface="Symbol" pitchFamily="18" charset="2"/>
              </a:rPr>
              <a:t>2.31</a:t>
            </a:r>
          </a:p>
          <a:p>
            <a:pPr>
              <a:lnSpc>
                <a:spcPct val="80000"/>
              </a:lnSpc>
              <a:buFontTx/>
              <a:buNone/>
            </a:pPr>
            <a:r>
              <a:rPr lang="en-AU" sz="2400" dirty="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34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34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34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34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349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349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2930" y="152400"/>
            <a:ext cx="9111070" cy="1295400"/>
          </a:xfrm>
        </p:spPr>
        <p:txBody>
          <a:bodyPr/>
          <a:lstStyle/>
          <a:p>
            <a:pPr eaLnBrk="1" hangingPunct="1">
              <a:defRPr/>
            </a:pPr>
            <a:r>
              <a:rPr lang="en-US">
                <a:latin typeface="Tahoma" charset="0"/>
              </a:rPr>
              <a:t>Publishing of Bayes Theorem</a:t>
            </a:r>
            <a:endParaRPr lang="en-US" dirty="0">
              <a:latin typeface="Tahoma" charset="0"/>
            </a:endParaRPr>
          </a:p>
        </p:txBody>
      </p:sp>
      <p:sp>
        <p:nvSpPr>
          <p:cNvPr id="113669" name="Rectangle 5"/>
          <p:cNvSpPr>
            <a:spLocks noGrp="1" noChangeArrowheads="1"/>
          </p:cNvSpPr>
          <p:nvPr>
            <p:ph type="body" sz="half" idx="2"/>
          </p:nvPr>
        </p:nvSpPr>
        <p:spPr>
          <a:xfrm>
            <a:off x="2971800" y="1905000"/>
            <a:ext cx="6172200" cy="5105400"/>
          </a:xfrm>
        </p:spPr>
        <p:txBody>
          <a:bodyPr/>
          <a:lstStyle/>
          <a:p>
            <a:pPr eaLnBrk="1" hangingPunct="1">
              <a:defRPr/>
            </a:pPr>
            <a:r>
              <a:rPr lang="en-US" sz="2800">
                <a:solidFill>
                  <a:srgbClr val="FF0000"/>
                </a:solidFill>
                <a:latin typeface="Tahoma" charset="0"/>
              </a:rPr>
              <a:t>Richard Price</a:t>
            </a:r>
            <a:r>
              <a:rPr lang="en-US" sz="2400">
                <a:solidFill>
                  <a:srgbClr val="FF0000"/>
                </a:solidFill>
                <a:latin typeface="Tahoma" charset="0"/>
              </a:rPr>
              <a:t> </a:t>
            </a:r>
            <a:r>
              <a:rPr lang="en-US" sz="2400">
                <a:latin typeface="Tahoma" charset="0"/>
              </a:rPr>
              <a:t>(</a:t>
            </a:r>
            <a:r>
              <a:rPr lang="it-IT" sz="2400"/>
              <a:t>1723 –1791</a:t>
            </a:r>
            <a:r>
              <a:rPr lang="en-US" sz="2400">
                <a:latin typeface="Tahoma" charset="0"/>
              </a:rPr>
              <a:t>) </a:t>
            </a:r>
            <a:r>
              <a:rPr lang="en-US" sz="2800">
                <a:latin typeface="Tahoma" charset="0"/>
              </a:rPr>
              <a:t>examined                                                                                                                                                                                                                                                                                                                                                                                                                                                                                                                                                                                  Bayes</a:t>
            </a:r>
            <a:r>
              <a:rPr lang="ja-JP" altLang="en-US" sz="2800">
                <a:latin typeface="Tahoma" charset="0"/>
              </a:rPr>
              <a:t>’</a:t>
            </a:r>
            <a:r>
              <a:rPr lang="en-US" sz="2800">
                <a:latin typeface="Tahoma" charset="0"/>
              </a:rPr>
              <a:t> work after his death</a:t>
            </a:r>
          </a:p>
          <a:p>
            <a:pPr eaLnBrk="1" hangingPunct="1">
              <a:defRPr/>
            </a:pPr>
            <a:endParaRPr lang="en-US" sz="2800">
              <a:latin typeface="Tahoma" charset="0"/>
            </a:endParaRPr>
          </a:p>
          <a:p>
            <a:pPr eaLnBrk="1" hangingPunct="1">
              <a:defRPr/>
            </a:pPr>
            <a:r>
              <a:rPr lang="en-US" sz="2800">
                <a:latin typeface="Tahoma" charset="0"/>
              </a:rPr>
              <a:t>Responsible for the communication to the Royal Society on Bayes’ work</a:t>
            </a:r>
          </a:p>
          <a:p>
            <a:pPr eaLnBrk="1" hangingPunct="1">
              <a:defRPr/>
            </a:pPr>
            <a:endParaRPr lang="en-US" sz="2800">
              <a:latin typeface="Tahoma" charset="0"/>
            </a:endParaRPr>
          </a:p>
          <a:p>
            <a:pPr eaLnBrk="1" hangingPunct="1">
              <a:defRPr/>
            </a:pPr>
            <a:r>
              <a:rPr lang="en-US" sz="2800" i="1">
                <a:solidFill>
                  <a:srgbClr val="FFFF00"/>
                </a:solidFill>
                <a:latin typeface="Tahoma" charset="0"/>
              </a:rPr>
              <a:t>An Essay Toward Solving a Problem in the Doctrine of Chances</a:t>
            </a:r>
            <a:r>
              <a:rPr lang="en-US" sz="2800">
                <a:solidFill>
                  <a:srgbClr val="FFFF00"/>
                </a:solidFill>
                <a:latin typeface="Tahoma" charset="0"/>
              </a:rPr>
              <a:t> </a:t>
            </a:r>
            <a:endParaRPr lang="en-US" sz="2800" dirty="0">
              <a:solidFill>
                <a:srgbClr val="FFFF00"/>
              </a:solidFill>
              <a:latin typeface="Tahoma" charset="0"/>
            </a:endParaRPr>
          </a:p>
        </p:txBody>
      </p:sp>
      <p:pic>
        <p:nvPicPr>
          <p:cNvPr id="22531" name="Picture 6" descr="pric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5496" y="1828800"/>
            <a:ext cx="2760663" cy="4159250"/>
          </a:xfr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5167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2"/>
          <p:cNvSpPr>
            <a:spLocks noGrp="1" noChangeArrowheads="1"/>
          </p:cNvSpPr>
          <p:nvPr>
            <p:ph type="title"/>
          </p:nvPr>
        </p:nvSpPr>
        <p:spPr>
          <a:xfrm>
            <a:off x="0" y="0"/>
            <a:ext cx="9144000" cy="1066800"/>
          </a:xfrm>
        </p:spPr>
        <p:txBody>
          <a:bodyPr/>
          <a:lstStyle/>
          <a:p>
            <a:r>
              <a:rPr lang="en-US" sz="4000"/>
              <a:t>Normal model, unknown mean</a:t>
            </a:r>
            <a:br>
              <a:rPr lang="en-US" sz="4000"/>
            </a:br>
            <a:r>
              <a:rPr lang="en-US" sz="4000"/>
              <a:t>unknown variance</a:t>
            </a:r>
            <a:endParaRPr lang="en-AU" sz="4000" dirty="0"/>
          </a:p>
        </p:txBody>
      </p:sp>
      <p:sp>
        <p:nvSpPr>
          <p:cNvPr id="705538" name="Rectangle 3"/>
          <p:cNvSpPr>
            <a:spLocks noGrp="1" noChangeArrowheads="1"/>
          </p:cNvSpPr>
          <p:nvPr>
            <p:ph type="body" idx="1"/>
          </p:nvPr>
        </p:nvSpPr>
        <p:spPr>
          <a:xfrm>
            <a:off x="0" y="1219200"/>
            <a:ext cx="8610600" cy="4495800"/>
          </a:xfrm>
        </p:spPr>
        <p:txBody>
          <a:bodyPr/>
          <a:lstStyle/>
          <a:p>
            <a:pPr>
              <a:buFontTx/>
              <a:buNone/>
            </a:pPr>
            <a:r>
              <a:rPr lang="en-AU">
                <a:solidFill>
                  <a:schemeClr val="accent1"/>
                </a:solidFill>
              </a:rPr>
              <a:t>	</a:t>
            </a:r>
            <a:br>
              <a:rPr lang="en-AU">
                <a:solidFill>
                  <a:schemeClr val="accent1"/>
                </a:solidFill>
              </a:rPr>
            </a:br>
            <a:r>
              <a:rPr lang="en-AU">
                <a:solidFill>
                  <a:schemeClr val="accent1"/>
                </a:solidFill>
              </a:rPr>
              <a:t> 	</a:t>
            </a:r>
            <a:r>
              <a:rPr lang="en-US" i="1">
                <a:latin typeface="Symbol" pitchFamily="18" charset="2"/>
              </a:rPr>
              <a:t>s</a:t>
            </a:r>
            <a:r>
              <a:rPr lang="en-AU" i="1"/>
              <a:t> ~ Uniform(a,b)</a:t>
            </a:r>
            <a:r>
              <a:rPr lang="en-US">
                <a:solidFill>
                  <a:schemeClr val="accent1"/>
                </a:solidFill>
              </a:rPr>
              <a:t> </a:t>
            </a:r>
            <a:r>
              <a:rPr lang="en-US"/>
              <a:t>	</a:t>
            </a:r>
          </a:p>
          <a:p>
            <a:pPr>
              <a:buFontTx/>
              <a:buNone/>
            </a:pPr>
            <a:r>
              <a:rPr lang="en-US"/>
              <a:t>Posterior = ?</a:t>
            </a:r>
            <a:endParaRPr lang="en-AU" dirty="0"/>
          </a:p>
        </p:txBody>
      </p:sp>
      <p:sp>
        <p:nvSpPr>
          <p:cNvPr id="705539" name="Line 6"/>
          <p:cNvSpPr>
            <a:spLocks noChangeShapeType="1"/>
          </p:cNvSpPr>
          <p:nvPr/>
        </p:nvSpPr>
        <p:spPr bwMode="auto">
          <a:xfrm>
            <a:off x="2286000" y="4343400"/>
            <a:ext cx="0" cy="990600"/>
          </a:xfrm>
          <a:prstGeom prst="line">
            <a:avLst/>
          </a:prstGeom>
          <a:noFill/>
          <a:ln w="12700">
            <a:solidFill>
              <a:schemeClr val="tx1"/>
            </a:solidFill>
            <a:prstDash val="dashDot"/>
            <a:round/>
            <a:headEnd type="none" w="sm" len="sm"/>
            <a:tailEnd type="none" w="sm" len="sm"/>
          </a:ln>
        </p:spPr>
        <p:txBody>
          <a:bodyPr/>
          <a:lstStyle/>
          <a:p>
            <a:endParaRPr lang="en-US"/>
          </a:p>
        </p:txBody>
      </p:sp>
      <p:sp>
        <p:nvSpPr>
          <p:cNvPr id="705540" name="Line 7"/>
          <p:cNvSpPr>
            <a:spLocks noChangeShapeType="1"/>
          </p:cNvSpPr>
          <p:nvPr/>
        </p:nvSpPr>
        <p:spPr bwMode="auto">
          <a:xfrm>
            <a:off x="1524000" y="5334000"/>
            <a:ext cx="5257800" cy="0"/>
          </a:xfrm>
          <a:prstGeom prst="line">
            <a:avLst/>
          </a:prstGeom>
          <a:noFill/>
          <a:ln w="12700">
            <a:solidFill>
              <a:schemeClr val="tx1"/>
            </a:solidFill>
            <a:round/>
            <a:headEnd type="none" w="sm" len="sm"/>
            <a:tailEnd type="none" w="sm" len="sm"/>
          </a:ln>
        </p:spPr>
        <p:txBody>
          <a:bodyPr/>
          <a:lstStyle/>
          <a:p>
            <a:endParaRPr lang="en-US"/>
          </a:p>
        </p:txBody>
      </p:sp>
      <p:sp>
        <p:nvSpPr>
          <p:cNvPr id="705541" name="Line 8"/>
          <p:cNvSpPr>
            <a:spLocks noChangeShapeType="1"/>
          </p:cNvSpPr>
          <p:nvPr/>
        </p:nvSpPr>
        <p:spPr bwMode="auto">
          <a:xfrm flipV="1">
            <a:off x="6553200" y="4343400"/>
            <a:ext cx="0" cy="990600"/>
          </a:xfrm>
          <a:prstGeom prst="line">
            <a:avLst/>
          </a:prstGeom>
          <a:noFill/>
          <a:ln w="12700">
            <a:solidFill>
              <a:schemeClr val="tx1"/>
            </a:solidFill>
            <a:prstDash val="dashDot"/>
            <a:round/>
            <a:headEnd type="none" w="sm" len="sm"/>
            <a:tailEnd type="none" w="sm" len="sm"/>
          </a:ln>
        </p:spPr>
        <p:txBody>
          <a:bodyPr/>
          <a:lstStyle/>
          <a:p>
            <a:endParaRPr lang="en-US"/>
          </a:p>
        </p:txBody>
      </p:sp>
      <p:sp>
        <p:nvSpPr>
          <p:cNvPr id="705542" name="Line 9"/>
          <p:cNvSpPr>
            <a:spLocks noChangeShapeType="1"/>
          </p:cNvSpPr>
          <p:nvPr/>
        </p:nvSpPr>
        <p:spPr bwMode="auto">
          <a:xfrm>
            <a:off x="2286000" y="4648200"/>
            <a:ext cx="4267200" cy="0"/>
          </a:xfrm>
          <a:prstGeom prst="line">
            <a:avLst/>
          </a:prstGeom>
          <a:noFill/>
          <a:ln w="12700">
            <a:solidFill>
              <a:schemeClr val="tx1"/>
            </a:solidFill>
            <a:round/>
            <a:headEnd type="none" w="sm" len="sm"/>
            <a:tailEnd type="none" w="sm" len="sm"/>
          </a:ln>
        </p:spPr>
        <p:txBody>
          <a:bodyPr/>
          <a:lstStyle/>
          <a:p>
            <a:endParaRPr lang="en-US"/>
          </a:p>
        </p:txBody>
      </p:sp>
      <p:sp>
        <p:nvSpPr>
          <p:cNvPr id="705543" name="Text Box 10"/>
          <p:cNvSpPr txBox="1">
            <a:spLocks noChangeArrowheads="1"/>
          </p:cNvSpPr>
          <p:nvPr/>
        </p:nvSpPr>
        <p:spPr bwMode="auto">
          <a:xfrm>
            <a:off x="2193925" y="5375275"/>
            <a:ext cx="319088" cy="457200"/>
          </a:xfrm>
          <a:prstGeom prst="rect">
            <a:avLst/>
          </a:prstGeom>
          <a:noFill/>
          <a:ln w="12700">
            <a:noFill/>
            <a:miter lim="800000"/>
            <a:headEnd type="none" w="sm" len="sm"/>
            <a:tailEnd type="none" w="sm" len="sm"/>
          </a:ln>
        </p:spPr>
        <p:txBody>
          <a:bodyPr wrap="none">
            <a:spAutoFit/>
          </a:bodyPr>
          <a:lstStyle/>
          <a:p>
            <a:pPr eaLnBrk="0" hangingPunct="0"/>
            <a:r>
              <a:rPr lang="en-US"/>
              <a:t>a</a:t>
            </a:r>
          </a:p>
        </p:txBody>
      </p:sp>
      <p:sp>
        <p:nvSpPr>
          <p:cNvPr id="705544" name="Text Box 11"/>
          <p:cNvSpPr txBox="1">
            <a:spLocks noChangeArrowheads="1"/>
          </p:cNvSpPr>
          <p:nvPr/>
        </p:nvSpPr>
        <p:spPr bwMode="auto">
          <a:xfrm>
            <a:off x="6461125" y="5375275"/>
            <a:ext cx="336550" cy="457200"/>
          </a:xfrm>
          <a:prstGeom prst="rect">
            <a:avLst/>
          </a:prstGeom>
          <a:noFill/>
          <a:ln w="12700">
            <a:noFill/>
            <a:miter lim="800000"/>
            <a:headEnd type="none" w="sm" len="sm"/>
            <a:tailEnd type="none" w="sm" len="sm"/>
          </a:ln>
        </p:spPr>
        <p:txBody>
          <a:bodyPr wrap="none">
            <a:spAutoFit/>
          </a:bodyPr>
          <a:lstStyle/>
          <a:p>
            <a:pPr eaLnBrk="0" hangingPunct="0"/>
            <a:r>
              <a:rPr lang="en-US"/>
              <a:t>b</a:t>
            </a:r>
          </a:p>
        </p:txBody>
      </p:sp>
      <p:sp>
        <p:nvSpPr>
          <p:cNvPr id="705545" name="Text Box 12"/>
          <p:cNvSpPr txBox="1">
            <a:spLocks noChangeArrowheads="1"/>
          </p:cNvSpPr>
          <p:nvPr/>
        </p:nvSpPr>
        <p:spPr bwMode="auto">
          <a:xfrm>
            <a:off x="6629400" y="4191000"/>
            <a:ext cx="1519238" cy="822325"/>
          </a:xfrm>
          <a:prstGeom prst="rect">
            <a:avLst/>
          </a:prstGeom>
          <a:noFill/>
          <a:ln w="12700">
            <a:noFill/>
            <a:miter lim="800000"/>
            <a:headEnd type="none" w="sm" len="sm"/>
            <a:tailEnd type="none" w="sm" len="sm"/>
          </a:ln>
        </p:spPr>
        <p:txBody>
          <a:bodyPr wrap="none">
            <a:spAutoFit/>
          </a:bodyPr>
          <a:lstStyle/>
          <a:p>
            <a:pPr eaLnBrk="0" hangingPunct="0"/>
            <a:r>
              <a:rPr lang="en-US"/>
              <a:t>uniform </a:t>
            </a:r>
          </a:p>
          <a:p>
            <a:pPr eaLnBrk="0" hangingPunct="0"/>
            <a:r>
              <a:rPr lang="en-US"/>
              <a:t>probability</a:t>
            </a:r>
          </a:p>
        </p:txBody>
      </p:sp>
      <p:sp>
        <p:nvSpPr>
          <p:cNvPr id="705546" name="Text Box 14"/>
          <p:cNvSpPr txBox="1">
            <a:spLocks noChangeArrowheads="1"/>
          </p:cNvSpPr>
          <p:nvPr/>
        </p:nvSpPr>
        <p:spPr bwMode="auto">
          <a:xfrm>
            <a:off x="1447800" y="4419600"/>
            <a:ext cx="723900" cy="457200"/>
          </a:xfrm>
          <a:prstGeom prst="rect">
            <a:avLst/>
          </a:prstGeom>
          <a:noFill/>
          <a:ln w="12700">
            <a:noFill/>
            <a:miter lim="800000"/>
            <a:headEnd type="none" w="sm" len="sm"/>
            <a:tailEnd type="none" w="sm" len="sm"/>
          </a:ln>
        </p:spPr>
        <p:txBody>
          <a:bodyPr wrap="none">
            <a:spAutoFit/>
          </a:bodyPr>
          <a:lstStyle/>
          <a:p>
            <a:pPr eaLnBrk="0" hangingPunct="0"/>
            <a:r>
              <a:rPr lang="en-US"/>
              <a:t>p(</a:t>
            </a:r>
            <a:r>
              <a:rPr lang="en-US">
                <a:latin typeface="Symbol" pitchFamily="18" charset="2"/>
              </a:rPr>
              <a:t>s</a:t>
            </a:r>
            <a:r>
              <a:rPr lang="en-US"/>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2"/>
          <p:cNvSpPr>
            <a:spLocks noGrp="1" noChangeArrowheads="1"/>
          </p:cNvSpPr>
          <p:nvPr>
            <p:ph type="title"/>
          </p:nvPr>
        </p:nvSpPr>
        <p:spPr>
          <a:xfrm>
            <a:off x="0" y="0"/>
            <a:ext cx="9144000" cy="1143000"/>
          </a:xfrm>
        </p:spPr>
        <p:txBody>
          <a:bodyPr/>
          <a:lstStyle/>
          <a:p>
            <a:r>
              <a:rPr lang="en-US" sz="4000"/>
              <a:t>Normal model, unknown mean</a:t>
            </a:r>
            <a:br>
              <a:rPr lang="en-US" sz="4000"/>
            </a:br>
            <a:r>
              <a:rPr lang="en-US" sz="4000"/>
              <a:t>unknown variance</a:t>
            </a:r>
            <a:endParaRPr lang="en-AU" sz="4000" dirty="0"/>
          </a:p>
        </p:txBody>
      </p:sp>
      <p:sp>
        <p:nvSpPr>
          <p:cNvPr id="3" name="CasellaDiTesto 2"/>
          <p:cNvSpPr txBox="1"/>
          <p:nvPr/>
        </p:nvSpPr>
        <p:spPr>
          <a:xfrm>
            <a:off x="0" y="1524000"/>
            <a:ext cx="9144000" cy="4524315"/>
          </a:xfrm>
          <a:prstGeom prst="rect">
            <a:avLst/>
          </a:prstGeom>
          <a:noFill/>
        </p:spPr>
        <p:txBody>
          <a:bodyPr wrap="square" rtlCol="0">
            <a:spAutoFit/>
          </a:bodyPr>
          <a:lstStyle/>
          <a:p>
            <a:r>
              <a:rPr lang="it-IT" sz="3200" dirty="0"/>
              <a:t>Joint PRIOR for μ and  τ = 1/ σ</a:t>
            </a:r>
            <a:r>
              <a:rPr lang="it-IT" sz="3200" baseline="30000" dirty="0"/>
              <a:t>2</a:t>
            </a:r>
            <a:r>
              <a:rPr lang="it-IT" sz="3200" dirty="0"/>
              <a:t> = </a:t>
            </a:r>
            <a:r>
              <a:rPr lang="it-IT" sz="3200" dirty="0" err="1"/>
              <a:t>precision</a:t>
            </a:r>
            <a:endParaRPr lang="it-IT" sz="3200" dirty="0"/>
          </a:p>
          <a:p>
            <a:endParaRPr lang="it-IT" sz="3200" dirty="0"/>
          </a:p>
          <a:p>
            <a:r>
              <a:rPr lang="it-IT" sz="3200" dirty="0"/>
              <a:t>p(</a:t>
            </a:r>
            <a:r>
              <a:rPr lang="el-GR" sz="3200" dirty="0"/>
              <a:t>μ</a:t>
            </a:r>
            <a:r>
              <a:rPr lang="it-IT" sz="3200" dirty="0"/>
              <a:t>, </a:t>
            </a:r>
            <a:r>
              <a:rPr lang="el-GR" sz="3200" dirty="0"/>
              <a:t>τ</a:t>
            </a:r>
            <a:r>
              <a:rPr lang="it-IT" sz="3200" dirty="0"/>
              <a:t>) = p (</a:t>
            </a:r>
            <a:r>
              <a:rPr lang="el-GR" sz="3200" dirty="0"/>
              <a:t>μ</a:t>
            </a:r>
            <a:r>
              <a:rPr lang="it-IT" sz="3200" dirty="0"/>
              <a:t> |</a:t>
            </a:r>
            <a:r>
              <a:rPr lang="el-GR" sz="3200" dirty="0"/>
              <a:t> τ</a:t>
            </a:r>
            <a:r>
              <a:rPr lang="it-IT" sz="3200" dirty="0"/>
              <a:t>) p(</a:t>
            </a:r>
            <a:r>
              <a:rPr lang="el-GR" sz="3200" dirty="0"/>
              <a:t>τ</a:t>
            </a:r>
            <a:r>
              <a:rPr lang="it-IT" sz="3200" dirty="0"/>
              <a:t>)</a:t>
            </a:r>
          </a:p>
          <a:p>
            <a:r>
              <a:rPr lang="el-GR" sz="3200" dirty="0"/>
              <a:t>μ</a:t>
            </a:r>
            <a:r>
              <a:rPr lang="it-IT" sz="3200" dirty="0"/>
              <a:t> | </a:t>
            </a:r>
            <a:r>
              <a:rPr lang="el-GR" sz="3200" dirty="0"/>
              <a:t>τ</a:t>
            </a:r>
            <a:r>
              <a:rPr lang="it-IT" sz="3200" dirty="0"/>
              <a:t>   ̴   N (</a:t>
            </a:r>
            <a:r>
              <a:rPr lang="el-GR" sz="3200" dirty="0"/>
              <a:t>μ</a:t>
            </a:r>
            <a:r>
              <a:rPr lang="it-IT" sz="3200" dirty="0"/>
              <a:t>, </a:t>
            </a:r>
            <a:r>
              <a:rPr lang="el-GR" sz="3200" dirty="0"/>
              <a:t>τ</a:t>
            </a:r>
            <a:r>
              <a:rPr lang="it-IT" sz="3200" baseline="-25000" dirty="0"/>
              <a:t>0</a:t>
            </a:r>
            <a:r>
              <a:rPr lang="it-IT" sz="3200" dirty="0"/>
              <a:t>)</a:t>
            </a:r>
          </a:p>
          <a:p>
            <a:r>
              <a:rPr lang="el-GR" sz="3200" dirty="0"/>
              <a:t>τ</a:t>
            </a:r>
            <a:r>
              <a:rPr lang="it-IT" sz="3200" dirty="0"/>
              <a:t>  ̴  Gamma (</a:t>
            </a:r>
            <a:r>
              <a:rPr lang="el-GR" sz="3200" dirty="0"/>
              <a:t>α</a:t>
            </a:r>
            <a:r>
              <a:rPr lang="it-IT" sz="3200" dirty="0"/>
              <a:t>, </a:t>
            </a:r>
            <a:r>
              <a:rPr lang="el-GR" sz="3200" dirty="0"/>
              <a:t>β</a:t>
            </a:r>
            <a:r>
              <a:rPr lang="it-IT" sz="3200" dirty="0"/>
              <a:t>)     </a:t>
            </a:r>
          </a:p>
          <a:p>
            <a:endParaRPr lang="it-IT" sz="3200" dirty="0"/>
          </a:p>
          <a:p>
            <a:r>
              <a:rPr lang="it-IT" sz="3200" dirty="0" err="1"/>
              <a:t>Then</a:t>
            </a:r>
            <a:r>
              <a:rPr lang="it-IT" sz="3200" dirty="0"/>
              <a:t> </a:t>
            </a:r>
            <a:r>
              <a:rPr lang="it-IT" sz="3200" dirty="0" err="1"/>
              <a:t>we</a:t>
            </a:r>
            <a:r>
              <a:rPr lang="it-IT" sz="3200" dirty="0"/>
              <a:t> </a:t>
            </a:r>
            <a:r>
              <a:rPr lang="it-IT" sz="3200" dirty="0" err="1"/>
              <a:t>say</a:t>
            </a:r>
            <a:r>
              <a:rPr lang="it-IT" sz="3200" dirty="0"/>
              <a:t> </a:t>
            </a:r>
            <a:r>
              <a:rPr lang="it-IT" sz="3200" dirty="0" err="1"/>
              <a:t>that</a:t>
            </a:r>
            <a:r>
              <a:rPr lang="it-IT" sz="3200" dirty="0"/>
              <a:t> the </a:t>
            </a:r>
            <a:r>
              <a:rPr lang="it-IT" sz="3200" dirty="0" err="1"/>
              <a:t>prior</a:t>
            </a:r>
            <a:r>
              <a:rPr lang="it-IT" sz="3200" dirty="0"/>
              <a:t> </a:t>
            </a:r>
            <a:r>
              <a:rPr lang="it-IT" sz="3200" dirty="0" err="1"/>
              <a:t>is</a:t>
            </a:r>
            <a:r>
              <a:rPr lang="it-IT" sz="3200" dirty="0"/>
              <a:t> a </a:t>
            </a:r>
            <a:r>
              <a:rPr lang="it-IT" sz="3200" dirty="0" err="1"/>
              <a:t>Normal</a:t>
            </a:r>
            <a:r>
              <a:rPr lang="it-IT" sz="3200" dirty="0"/>
              <a:t>-Gamma</a:t>
            </a:r>
          </a:p>
          <a:p>
            <a:r>
              <a:rPr lang="it-IT" sz="3200" dirty="0"/>
              <a:t> </a:t>
            </a:r>
          </a:p>
          <a:p>
            <a:r>
              <a:rPr lang="it-IT" sz="3200" dirty="0"/>
              <a:t>(</a:t>
            </a:r>
            <a:r>
              <a:rPr lang="el-GR" sz="3200" dirty="0"/>
              <a:t>μ</a:t>
            </a:r>
            <a:r>
              <a:rPr lang="it-IT" sz="3200" dirty="0"/>
              <a:t> ,</a:t>
            </a:r>
            <a:r>
              <a:rPr lang="el-GR" sz="3200" dirty="0"/>
              <a:t> τ</a:t>
            </a:r>
            <a:r>
              <a:rPr lang="it-IT" sz="3200" dirty="0"/>
              <a:t> )  ̴  N-Gamma (</a:t>
            </a:r>
            <a:r>
              <a:rPr lang="el-GR" sz="3200" dirty="0"/>
              <a:t> τ</a:t>
            </a:r>
            <a:r>
              <a:rPr lang="it-IT" sz="3200" dirty="0"/>
              <a:t>,</a:t>
            </a:r>
            <a:r>
              <a:rPr lang="el-GR" sz="3200" dirty="0"/>
              <a:t> α</a:t>
            </a:r>
            <a:r>
              <a:rPr lang="it-IT" sz="3200" dirty="0"/>
              <a:t>, </a:t>
            </a:r>
            <a:r>
              <a:rPr lang="el-GR" sz="3200" dirty="0"/>
              <a:t>β</a:t>
            </a:r>
            <a:r>
              <a:rPr lang="it-IT" sz="3200" dirty="0"/>
              <a:t>)</a:t>
            </a:r>
          </a:p>
        </p:txBody>
      </p:sp>
    </p:spTree>
    <p:extLst>
      <p:ext uri="{BB962C8B-B14F-4D97-AF65-F5344CB8AC3E}">
        <p14:creationId xmlns:p14="http://schemas.microsoft.com/office/powerpoint/2010/main" val="116963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2"/>
          <p:cNvSpPr>
            <a:spLocks noGrp="1" noChangeArrowheads="1"/>
          </p:cNvSpPr>
          <p:nvPr>
            <p:ph type="title"/>
          </p:nvPr>
        </p:nvSpPr>
        <p:spPr>
          <a:xfrm>
            <a:off x="0" y="0"/>
            <a:ext cx="9144000" cy="1143000"/>
          </a:xfrm>
        </p:spPr>
        <p:txBody>
          <a:bodyPr/>
          <a:lstStyle/>
          <a:p>
            <a:r>
              <a:rPr lang="en-US" sz="4000"/>
              <a:t>Normal model, unknown mean</a:t>
            </a:r>
            <a:br>
              <a:rPr lang="en-US" sz="4000"/>
            </a:br>
            <a:r>
              <a:rPr lang="en-US" sz="4000"/>
              <a:t>unknown variance</a:t>
            </a:r>
            <a:endParaRPr lang="en-AU" sz="4000" dirty="0"/>
          </a:p>
        </p:txBody>
      </p:sp>
      <mc:AlternateContent xmlns:mc="http://schemas.openxmlformats.org/markup-compatibility/2006">
        <mc:Choice xmlns:a14="http://schemas.microsoft.com/office/drawing/2010/main" Requires="a14">
          <p:sp>
            <p:nvSpPr>
              <p:cNvPr id="3" name="CasellaDiTesto 2"/>
              <p:cNvSpPr txBox="1"/>
              <p:nvPr/>
            </p:nvSpPr>
            <p:spPr>
              <a:xfrm>
                <a:off x="161978" y="1684067"/>
                <a:ext cx="8691803" cy="4105419"/>
              </a:xfrm>
              <a:prstGeom prst="rect">
                <a:avLst/>
              </a:prstGeom>
              <a:noFill/>
            </p:spPr>
            <p:txBody>
              <a:bodyPr wrap="none" rtlCol="0">
                <a:spAutoFit/>
              </a:bodyPr>
              <a:lstStyle/>
              <a:p>
                <a14:m>
                  <m:oMath xmlns:m="http://schemas.openxmlformats.org/officeDocument/2006/math">
                    <m:sSub>
                      <m:sSubPr>
                        <m:ctrlPr>
                          <a:rPr lang="it-IT" sz="4000" i="1" smtClean="0">
                            <a:latin typeface="Cambria Math" panose="02040503050406030204" pitchFamily="18" charset="0"/>
                          </a:rPr>
                        </m:ctrlPr>
                      </m:sSubPr>
                      <m:e>
                        <m:r>
                          <a:rPr lang="it-IT" sz="4000" b="0" i="1" smtClean="0">
                            <a:latin typeface="Cambria Math"/>
                          </a:rPr>
                          <m:t>𝑌</m:t>
                        </m:r>
                      </m:e>
                      <m:sub>
                        <m:r>
                          <a:rPr lang="it-IT" sz="4000" b="0" i="1" smtClean="0">
                            <a:latin typeface="Cambria Math"/>
                          </a:rPr>
                          <m:t>𝑖</m:t>
                        </m:r>
                      </m:sub>
                    </m:sSub>
                  </m:oMath>
                </a14:m>
                <a:r>
                  <a:rPr lang="el-GR" sz="4000" dirty="0"/>
                  <a:t> </a:t>
                </a:r>
                <a:r>
                  <a:rPr lang="it-IT" sz="4000" dirty="0"/>
                  <a:t> ̴ N(</a:t>
                </a:r>
                <a:r>
                  <a:rPr lang="el-GR" sz="4000" dirty="0"/>
                  <a:t>μ</a:t>
                </a:r>
                <a:r>
                  <a:rPr lang="it-IT" sz="4000" dirty="0"/>
                  <a:t>,1/</a:t>
                </a:r>
                <a:r>
                  <a:rPr lang="el-GR" sz="4000" dirty="0"/>
                  <a:t> </a:t>
                </a:r>
                <a14:m>
                  <m:oMath xmlns:m="http://schemas.openxmlformats.org/officeDocument/2006/math">
                    <m:r>
                      <a:rPr lang="el-GR" sz="4000" i="1" dirty="0" smtClean="0">
                        <a:latin typeface="Cambria Math"/>
                      </a:rPr>
                      <m:t>𝜏</m:t>
                    </m:r>
                  </m:oMath>
                </a14:m>
                <a:r>
                  <a:rPr lang="it-IT" sz="4000" dirty="0"/>
                  <a:t>)     iid rv i=1,...,n</a:t>
                </a:r>
              </a:p>
              <a:p>
                <a:endParaRPr lang="it-IT" sz="4000" dirty="0"/>
              </a:p>
              <a:p>
                <a:r>
                  <a:rPr lang="it-IT" sz="4000" dirty="0"/>
                  <a:t>Adding and substracting n</a:t>
                </a:r>
                <a14:m>
                  <m:oMath xmlns:m="http://schemas.openxmlformats.org/officeDocument/2006/math">
                    <m:sSup>
                      <m:sSupPr>
                        <m:ctrlPr>
                          <a:rPr lang="it-IT" sz="4000" b="0" i="1" smtClean="0">
                            <a:latin typeface="Cambria Math" panose="02040503050406030204" pitchFamily="18" charset="0"/>
                          </a:rPr>
                        </m:ctrlPr>
                      </m:sSupPr>
                      <m:e>
                        <m:bar>
                          <m:barPr>
                            <m:pos m:val="top"/>
                            <m:ctrlPr>
                              <a:rPr lang="it-IT" sz="4000" i="1" smtClean="0">
                                <a:latin typeface="Cambria Math" panose="02040503050406030204" pitchFamily="18" charset="0"/>
                              </a:rPr>
                            </m:ctrlPr>
                          </m:barPr>
                          <m:e>
                            <m:r>
                              <a:rPr lang="it-IT" sz="4000" b="0" i="1" smtClean="0">
                                <a:latin typeface="Cambria Math"/>
                              </a:rPr>
                              <m:t>𝑥</m:t>
                            </m:r>
                          </m:e>
                        </m:bar>
                      </m:e>
                      <m:sup>
                        <m:r>
                          <a:rPr lang="it-IT" sz="4000" b="0" i="1" smtClean="0">
                            <a:latin typeface="Cambria Math"/>
                          </a:rPr>
                          <m:t>2</m:t>
                        </m:r>
                      </m:sup>
                    </m:sSup>
                  </m:oMath>
                </a14:m>
                <a:endParaRPr lang="it-IT" sz="4000" dirty="0"/>
              </a:p>
              <a:p>
                <a:r>
                  <a:rPr lang="it-IT" sz="4000" dirty="0"/>
                  <a:t>we </a:t>
                </a:r>
                <a:r>
                  <a:rPr lang="it-IT" sz="4000" dirty="0" err="1"/>
                  <a:t>obtain</a:t>
                </a:r>
                <a:r>
                  <a:rPr lang="it-IT" sz="4000" dirty="0"/>
                  <a:t> </a:t>
                </a:r>
                <a:r>
                  <a:rPr lang="it-IT" sz="4000" dirty="0" err="1"/>
                  <a:t>that</a:t>
                </a:r>
                <a:r>
                  <a:rPr lang="it-IT" sz="4000" dirty="0"/>
                  <a:t> the LHD </a:t>
                </a:r>
                <a:r>
                  <a:rPr lang="it-IT" sz="4000" dirty="0" err="1"/>
                  <a:t>is</a:t>
                </a:r>
                <a:r>
                  <a:rPr lang="it-IT" sz="4000" dirty="0"/>
                  <a:t> </a:t>
                </a:r>
                <a:r>
                  <a:rPr lang="it-IT" sz="4000" dirty="0" err="1"/>
                  <a:t>proportional</a:t>
                </a:r>
                <a:r>
                  <a:rPr lang="it-IT" sz="4000" dirty="0"/>
                  <a:t> to</a:t>
                </a:r>
              </a:p>
              <a:p>
                <a:r>
                  <a:rPr lang="it-IT" sz="4000" dirty="0"/>
                  <a:t> </a:t>
                </a:r>
              </a:p>
              <a:p>
                <a:pPr/>
                <a14:m>
                  <m:oMathPara xmlns:m="http://schemas.openxmlformats.org/officeDocument/2006/math">
                    <m:oMathParaPr>
                      <m:jc m:val="centerGroup"/>
                    </m:oMathParaPr>
                    <m:oMath xmlns:m="http://schemas.openxmlformats.org/officeDocument/2006/math">
                      <m:sSup>
                        <m:sSupPr>
                          <m:ctrlPr>
                            <a:rPr lang="it-IT" sz="4000" i="1" smtClean="0">
                              <a:latin typeface="Cambria Math" panose="02040503050406030204" pitchFamily="18" charset="0"/>
                            </a:rPr>
                          </m:ctrlPr>
                        </m:sSupPr>
                        <m:e>
                          <m:r>
                            <m:rPr>
                              <m:sty m:val="p"/>
                            </m:rPr>
                            <a:rPr lang="el-GR" sz="4000" i="1" smtClean="0">
                              <a:latin typeface="Cambria Math"/>
                            </a:rPr>
                            <m:t>τ</m:t>
                          </m:r>
                        </m:e>
                        <m:sup>
                          <m:r>
                            <m:rPr>
                              <m:sty m:val="p"/>
                            </m:rPr>
                            <a:rPr lang="el-GR" sz="4000" i="1" smtClean="0">
                              <a:latin typeface="Cambria Math"/>
                            </a:rPr>
                            <m:t>α</m:t>
                          </m:r>
                          <m:r>
                            <a:rPr lang="it-IT" sz="4000" b="0" i="1" smtClean="0">
                              <a:latin typeface="Cambria Math"/>
                            </a:rPr>
                            <m:t>+</m:t>
                          </m:r>
                          <m:f>
                            <m:fPr>
                              <m:ctrlPr>
                                <a:rPr lang="it-IT" sz="4000" b="0" i="1" smtClean="0">
                                  <a:latin typeface="Cambria Math" panose="02040503050406030204" pitchFamily="18" charset="0"/>
                                </a:rPr>
                              </m:ctrlPr>
                            </m:fPr>
                            <m:num>
                              <m:r>
                                <a:rPr lang="it-IT" sz="4000" b="0" i="1" smtClean="0">
                                  <a:latin typeface="Cambria Math"/>
                                </a:rPr>
                                <m:t>𝑛</m:t>
                              </m:r>
                            </m:num>
                            <m:den>
                              <m:r>
                                <a:rPr lang="it-IT" sz="4000" b="0" i="1" smtClean="0">
                                  <a:latin typeface="Cambria Math"/>
                                </a:rPr>
                                <m:t>2</m:t>
                              </m:r>
                            </m:den>
                          </m:f>
                          <m:r>
                            <a:rPr lang="it-IT" sz="4000" b="0" i="1" smtClean="0">
                              <a:latin typeface="Cambria Math"/>
                            </a:rPr>
                            <m:t>−1/2</m:t>
                          </m:r>
                        </m:sup>
                      </m:sSup>
                      <m:sSup>
                        <m:sSupPr>
                          <m:ctrlPr>
                            <a:rPr lang="it-IT" sz="4000" i="1" smtClean="0">
                              <a:latin typeface="Cambria Math" panose="02040503050406030204" pitchFamily="18" charset="0"/>
                            </a:rPr>
                          </m:ctrlPr>
                        </m:sSupPr>
                        <m:e>
                          <m:r>
                            <a:rPr lang="it-IT" sz="4000" b="0" i="1" smtClean="0">
                              <a:latin typeface="Cambria Math"/>
                            </a:rPr>
                            <m:t>𝑒</m:t>
                          </m:r>
                        </m:e>
                        <m:sup>
                          <m:r>
                            <a:rPr lang="it-IT" sz="4000" b="0" i="1" smtClean="0">
                              <a:latin typeface="Cambria Math"/>
                            </a:rPr>
                            <m:t>−</m:t>
                          </m:r>
                          <m:r>
                            <a:rPr lang="el-GR" sz="4000" i="1" dirty="0">
                              <a:latin typeface="Cambria Math"/>
                            </a:rPr>
                            <m:t>𝜏</m:t>
                          </m:r>
                          <m:r>
                            <a:rPr lang="it-IT" sz="4000" b="0" i="1" dirty="0" smtClean="0">
                              <a:latin typeface="Cambria Math"/>
                            </a:rPr>
                            <m:t>/2(</m:t>
                          </m:r>
                          <m:r>
                            <a:rPr lang="it-IT" sz="4000" b="0" i="1" dirty="0" smtClean="0">
                              <a:latin typeface="Cambria Math"/>
                            </a:rPr>
                            <m:t>𝑛</m:t>
                          </m:r>
                          <m:sSup>
                            <m:sSupPr>
                              <m:ctrlPr>
                                <a:rPr lang="it-IT" sz="4000" b="0" i="1" dirty="0" smtClean="0">
                                  <a:latin typeface="Cambria Math" panose="02040503050406030204" pitchFamily="18" charset="0"/>
                                </a:rPr>
                              </m:ctrlPr>
                            </m:sSupPr>
                            <m:e>
                              <m:d>
                                <m:dPr>
                                  <m:ctrlPr>
                                    <a:rPr lang="it-IT" sz="4000" b="0" i="1" dirty="0" smtClean="0">
                                      <a:latin typeface="Cambria Math" panose="02040503050406030204" pitchFamily="18" charset="0"/>
                                    </a:rPr>
                                  </m:ctrlPr>
                                </m:dPr>
                                <m:e>
                                  <m:r>
                                    <m:rPr>
                                      <m:nor/>
                                    </m:rPr>
                                    <a:rPr lang="el-GR" sz="4000" dirty="0"/>
                                    <m:t>μ</m:t>
                                  </m:r>
                                  <m:r>
                                    <a:rPr lang="it-IT" sz="4000" b="0" i="1" dirty="0" smtClean="0">
                                      <a:latin typeface="Cambria Math"/>
                                    </a:rPr>
                                    <m:t>−</m:t>
                                  </m:r>
                                  <m:sSub>
                                    <m:sSubPr>
                                      <m:ctrlPr>
                                        <a:rPr lang="it-IT" sz="4000" i="1">
                                          <a:latin typeface="Cambria Math" panose="02040503050406030204" pitchFamily="18" charset="0"/>
                                        </a:rPr>
                                      </m:ctrlPr>
                                    </m:sSubPr>
                                    <m:e>
                                      <m:r>
                                        <m:rPr>
                                          <m:nor/>
                                        </m:rPr>
                                        <a:rPr lang="el-GR" sz="4000" dirty="0"/>
                                        <m:t>μ</m:t>
                                      </m:r>
                                    </m:e>
                                    <m:sub>
                                      <m:r>
                                        <a:rPr lang="it-IT" sz="4000" i="1">
                                          <a:latin typeface="Cambria Math"/>
                                        </a:rPr>
                                        <m:t>0</m:t>
                                      </m:r>
                                    </m:sub>
                                  </m:sSub>
                                </m:e>
                              </m:d>
                            </m:e>
                            <m:sup>
                              <m:r>
                                <a:rPr lang="it-IT" sz="4000" b="0" i="1" dirty="0" smtClean="0">
                                  <a:latin typeface="Cambria Math"/>
                                </a:rPr>
                                <m:t>2</m:t>
                              </m:r>
                            </m:sup>
                          </m:sSup>
                          <m:r>
                            <a:rPr lang="it-IT" sz="4000" b="0" i="1" dirty="0" smtClean="0">
                              <a:latin typeface="Cambria Math"/>
                            </a:rPr>
                            <m:t>+</m:t>
                          </m:r>
                          <m:nary>
                            <m:naryPr>
                              <m:chr m:val="∑"/>
                              <m:supHide m:val="on"/>
                              <m:ctrlPr>
                                <a:rPr lang="it-IT" sz="4000" i="1">
                                  <a:latin typeface="Cambria Math" panose="02040503050406030204" pitchFamily="18" charset="0"/>
                                </a:rPr>
                              </m:ctrlPr>
                            </m:naryPr>
                            <m:sub>
                              <m:r>
                                <m:rPr>
                                  <m:brk m:alnAt="7"/>
                                </m:rPr>
                                <a:rPr lang="it-IT" sz="4000" i="1">
                                  <a:latin typeface="Cambria Math"/>
                                </a:rPr>
                                <m:t>𝑖</m:t>
                              </m:r>
                            </m:sub>
                            <m:sup/>
                            <m:e>
                              <m:sSup>
                                <m:sSupPr>
                                  <m:ctrlPr>
                                    <a:rPr lang="it-IT" sz="4000" b="0" i="1" smtClean="0">
                                      <a:latin typeface="Cambria Math" panose="02040503050406030204" pitchFamily="18" charset="0"/>
                                    </a:rPr>
                                  </m:ctrlPr>
                                </m:sSupPr>
                                <m:e>
                                  <m:d>
                                    <m:dPr>
                                      <m:ctrlPr>
                                        <a:rPr lang="it-IT" sz="4000" b="0" i="1" smtClean="0">
                                          <a:latin typeface="Cambria Math" panose="02040503050406030204" pitchFamily="18" charset="0"/>
                                        </a:rPr>
                                      </m:ctrlPr>
                                    </m:dPr>
                                    <m:e>
                                      <m:sSub>
                                        <m:sSubPr>
                                          <m:ctrlPr>
                                            <a:rPr lang="it-IT" sz="4000" b="0" i="1" smtClean="0">
                                              <a:latin typeface="Cambria Math" panose="02040503050406030204" pitchFamily="18" charset="0"/>
                                            </a:rPr>
                                          </m:ctrlPr>
                                        </m:sSubPr>
                                        <m:e>
                                          <m:r>
                                            <a:rPr lang="it-IT" sz="4000" b="0" i="1" smtClean="0">
                                              <a:latin typeface="Cambria Math"/>
                                            </a:rPr>
                                            <m:t>𝑥</m:t>
                                          </m:r>
                                        </m:e>
                                        <m:sub>
                                          <m:r>
                                            <a:rPr lang="it-IT" sz="4000" b="0" i="1" smtClean="0">
                                              <a:latin typeface="Cambria Math"/>
                                            </a:rPr>
                                            <m:t>𝑖</m:t>
                                          </m:r>
                                        </m:sub>
                                      </m:sSub>
                                      <m:r>
                                        <a:rPr lang="it-IT" sz="4000" b="0" i="1" smtClean="0">
                                          <a:latin typeface="Cambria Math"/>
                                        </a:rPr>
                                        <m:t>−</m:t>
                                      </m:r>
                                      <m:bar>
                                        <m:barPr>
                                          <m:pos m:val="top"/>
                                          <m:ctrlPr>
                                            <a:rPr lang="it-IT" sz="4000" i="1">
                                              <a:latin typeface="Cambria Math" panose="02040503050406030204" pitchFamily="18" charset="0"/>
                                            </a:rPr>
                                          </m:ctrlPr>
                                        </m:barPr>
                                        <m:e>
                                          <m:r>
                                            <a:rPr lang="it-IT" sz="4000" i="1" smtClean="0">
                                              <a:latin typeface="Cambria Math"/>
                                            </a:rPr>
                                            <m:t>𝑥</m:t>
                                          </m:r>
                                        </m:e>
                                      </m:bar>
                                    </m:e>
                                  </m:d>
                                </m:e>
                                <m:sup>
                                  <m:r>
                                    <a:rPr lang="it-IT" sz="4000" b="0" i="1" smtClean="0">
                                      <a:latin typeface="Cambria Math"/>
                                    </a:rPr>
                                    <m:t>2</m:t>
                                  </m:r>
                                </m:sup>
                              </m:sSup>
                            </m:e>
                          </m:nary>
                          <m:r>
                            <a:rPr lang="it-IT" sz="4000" b="0" i="1" dirty="0" smtClean="0">
                              <a:latin typeface="Cambria Math"/>
                            </a:rPr>
                            <m:t>)</m:t>
                          </m:r>
                        </m:sup>
                      </m:sSup>
                    </m:oMath>
                  </m:oMathPara>
                </a14:m>
                <a:endParaRPr lang="it-IT" sz="4000" dirty="0"/>
              </a:p>
            </p:txBody>
          </p:sp>
        </mc:Choice>
        <mc:Fallback>
          <p:sp>
            <p:nvSpPr>
              <p:cNvPr id="3" name="CasellaDiTesto 2"/>
              <p:cNvSpPr txBox="1">
                <a:spLocks noRot="1" noChangeAspect="1" noMove="1" noResize="1" noEditPoints="1" noAdjustHandles="1" noChangeArrowheads="1" noChangeShapeType="1" noTextEdit="1"/>
              </p:cNvSpPr>
              <p:nvPr/>
            </p:nvSpPr>
            <p:spPr>
              <a:xfrm>
                <a:off x="161978" y="1684067"/>
                <a:ext cx="8691803" cy="4105419"/>
              </a:xfrm>
              <a:prstGeom prst="rect">
                <a:avLst/>
              </a:prstGeom>
              <a:blipFill>
                <a:blip r:embed="rId2"/>
                <a:stretch>
                  <a:fillRect l="-2336" t="-2778" r="-1460" b="-20062"/>
                </a:stretch>
              </a:blipFill>
            </p:spPr>
            <p:txBody>
              <a:bodyPr/>
              <a:lstStyle/>
              <a:p>
                <a:r>
                  <a:rPr lang="it-IT">
                    <a:noFill/>
                  </a:rPr>
                  <a:t> </a:t>
                </a:r>
              </a:p>
            </p:txBody>
          </p:sp>
        </mc:Fallback>
      </mc:AlternateContent>
    </p:spTree>
    <p:extLst>
      <p:ext uri="{BB962C8B-B14F-4D97-AF65-F5344CB8AC3E}">
        <p14:creationId xmlns:p14="http://schemas.microsoft.com/office/powerpoint/2010/main" val="3782484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2"/>
          <p:cNvSpPr>
            <a:spLocks noGrp="1" noChangeArrowheads="1"/>
          </p:cNvSpPr>
          <p:nvPr>
            <p:ph type="title"/>
          </p:nvPr>
        </p:nvSpPr>
        <p:spPr>
          <a:xfrm>
            <a:off x="0" y="0"/>
            <a:ext cx="9144000" cy="1143000"/>
          </a:xfrm>
        </p:spPr>
        <p:txBody>
          <a:bodyPr/>
          <a:lstStyle/>
          <a:p>
            <a:r>
              <a:rPr lang="en-US" sz="4000"/>
              <a:t>Normal model, unknown mean</a:t>
            </a:r>
            <a:br>
              <a:rPr lang="en-US" sz="4000"/>
            </a:br>
            <a:r>
              <a:rPr lang="en-US" sz="4000"/>
              <a:t>unknown variance</a:t>
            </a:r>
            <a:endParaRPr lang="en-AU" sz="4000" dirty="0"/>
          </a:p>
        </p:txBody>
      </p:sp>
      <p:sp>
        <p:nvSpPr>
          <p:cNvPr id="3" name="CasellaDiTesto 2"/>
          <p:cNvSpPr txBox="1"/>
          <p:nvPr/>
        </p:nvSpPr>
        <p:spPr>
          <a:xfrm>
            <a:off x="381000" y="1595021"/>
            <a:ext cx="8077200" cy="4647426"/>
          </a:xfrm>
          <a:prstGeom prst="rect">
            <a:avLst/>
          </a:prstGeom>
          <a:noFill/>
        </p:spPr>
        <p:txBody>
          <a:bodyPr wrap="square" rtlCol="0">
            <a:spAutoFit/>
          </a:bodyPr>
          <a:lstStyle/>
          <a:p>
            <a:r>
              <a:rPr lang="it-IT" sz="2800" dirty="0"/>
              <a:t>POSTERIOR is proportional to PRIOR x LHD</a:t>
            </a:r>
          </a:p>
          <a:p>
            <a:r>
              <a:rPr lang="it-IT" sz="2800" dirty="0"/>
              <a:t>and  by completing square brackets</a:t>
            </a:r>
          </a:p>
          <a:p>
            <a:endParaRPr lang="it-IT" sz="2800" dirty="0"/>
          </a:p>
          <a:p>
            <a:r>
              <a:rPr lang="it-IT" sz="2800" dirty="0" err="1"/>
              <a:t>we</a:t>
            </a:r>
            <a:r>
              <a:rPr lang="it-IT" sz="2800" dirty="0"/>
              <a:t> </a:t>
            </a:r>
            <a:r>
              <a:rPr lang="it-IT" sz="2800" dirty="0" err="1"/>
              <a:t>have</a:t>
            </a:r>
            <a:r>
              <a:rPr lang="it-IT" sz="2800" dirty="0"/>
              <a:t> </a:t>
            </a:r>
            <a:r>
              <a:rPr lang="it-IT" sz="2800" dirty="0" err="1"/>
              <a:t>that</a:t>
            </a:r>
            <a:r>
              <a:rPr lang="it-IT" sz="2800" dirty="0"/>
              <a:t> the </a:t>
            </a:r>
            <a:r>
              <a:rPr lang="it-IT" sz="2800" dirty="0" err="1"/>
              <a:t>posterior</a:t>
            </a:r>
            <a:r>
              <a:rPr lang="it-IT" sz="2800" dirty="0"/>
              <a:t> </a:t>
            </a:r>
            <a:r>
              <a:rPr lang="it-IT" sz="2800" dirty="0" err="1"/>
              <a:t>is</a:t>
            </a:r>
            <a:r>
              <a:rPr lang="it-IT" sz="2800" dirty="0"/>
              <a:t> </a:t>
            </a:r>
            <a:r>
              <a:rPr lang="it-IT" sz="2800" dirty="0" err="1"/>
              <a:t>again</a:t>
            </a:r>
            <a:r>
              <a:rPr lang="it-IT" sz="2800" dirty="0"/>
              <a:t> a </a:t>
            </a:r>
          </a:p>
          <a:p>
            <a:r>
              <a:rPr lang="it-IT" sz="2800" dirty="0" err="1"/>
              <a:t>Normal</a:t>
            </a:r>
            <a:r>
              <a:rPr lang="it-IT" sz="2800" dirty="0"/>
              <a:t>-Gamma i.e.</a:t>
            </a:r>
          </a:p>
          <a:p>
            <a:endParaRPr lang="it-IT" sz="2800" dirty="0"/>
          </a:p>
          <a:p>
            <a:r>
              <a:rPr lang="el-GR" sz="2800" dirty="0"/>
              <a:t>μ</a:t>
            </a:r>
            <a:r>
              <a:rPr lang="it-IT" sz="2800" dirty="0"/>
              <a:t>|</a:t>
            </a:r>
            <a:r>
              <a:rPr lang="el-GR" sz="2800" dirty="0"/>
              <a:t>τ</a:t>
            </a:r>
            <a:r>
              <a:rPr lang="it-IT" sz="2800" dirty="0"/>
              <a:t>,x ̴  N(m,1/</a:t>
            </a:r>
            <a:r>
              <a:rPr lang="el-GR" sz="2800" dirty="0"/>
              <a:t>τ</a:t>
            </a:r>
            <a:r>
              <a:rPr lang="it-IT" sz="2800" dirty="0"/>
              <a:t>)</a:t>
            </a:r>
          </a:p>
          <a:p>
            <a:r>
              <a:rPr lang="el-GR" sz="2800" dirty="0"/>
              <a:t>τ </a:t>
            </a:r>
            <a:r>
              <a:rPr lang="it-IT" sz="2800" dirty="0"/>
              <a:t>| x ̴ Gamma(</a:t>
            </a:r>
            <a:r>
              <a:rPr lang="it-IT" sz="2800" dirty="0" err="1"/>
              <a:t>a,b</a:t>
            </a:r>
            <a:r>
              <a:rPr lang="it-IT" sz="2800" dirty="0"/>
              <a:t> )</a:t>
            </a:r>
          </a:p>
          <a:p>
            <a:endParaRPr lang="it-IT" dirty="0"/>
          </a:p>
          <a:p>
            <a:endParaRPr lang="it-IT" dirty="0"/>
          </a:p>
          <a:p>
            <a:r>
              <a:rPr lang="it-IT" dirty="0"/>
              <a:t>     </a:t>
            </a:r>
          </a:p>
        </p:txBody>
      </p:sp>
    </p:spTree>
    <p:extLst>
      <p:ext uri="{BB962C8B-B14F-4D97-AF65-F5344CB8AC3E}">
        <p14:creationId xmlns:p14="http://schemas.microsoft.com/office/powerpoint/2010/main" val="11085474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04" y="0"/>
            <a:ext cx="9152304" cy="1066800"/>
          </a:xfrm>
        </p:spPr>
        <p:txBody>
          <a:bodyPr/>
          <a:lstStyle/>
          <a:p>
            <a:r>
              <a:rPr lang="it-IT"/>
              <a:t>Credible Intervals and Regions</a:t>
            </a:r>
            <a:endParaRPr lang="it-IT" dirty="0"/>
          </a:p>
        </p:txBody>
      </p:sp>
      <p:sp>
        <p:nvSpPr>
          <p:cNvPr id="3" name="Segnaposto contenuto 2"/>
          <p:cNvSpPr>
            <a:spLocks noGrp="1"/>
          </p:cNvSpPr>
          <p:nvPr>
            <p:ph idx="1"/>
          </p:nvPr>
        </p:nvSpPr>
        <p:spPr>
          <a:xfrm>
            <a:off x="0" y="914400"/>
            <a:ext cx="9144000" cy="5486400"/>
          </a:xfrm>
        </p:spPr>
        <p:txBody>
          <a:bodyPr/>
          <a:lstStyle/>
          <a:p>
            <a:r>
              <a:rPr lang="it-IT" dirty="0"/>
              <a:t>The </a:t>
            </a:r>
            <a:r>
              <a:rPr lang="it-IT" dirty="0" err="1"/>
              <a:t>Bayesian</a:t>
            </a:r>
            <a:r>
              <a:rPr lang="it-IT" dirty="0"/>
              <a:t> </a:t>
            </a:r>
            <a:r>
              <a:rPr lang="it-IT" dirty="0" err="1"/>
              <a:t>equivalent</a:t>
            </a:r>
            <a:r>
              <a:rPr lang="it-IT" dirty="0"/>
              <a:t> of </a:t>
            </a:r>
            <a:r>
              <a:rPr lang="it-IT" dirty="0" err="1"/>
              <a:t>frequentist</a:t>
            </a:r>
            <a:r>
              <a:rPr lang="it-IT" dirty="0"/>
              <a:t> </a:t>
            </a:r>
            <a:r>
              <a:rPr lang="it-IT" dirty="0" err="1"/>
              <a:t>confidence</a:t>
            </a:r>
            <a:r>
              <a:rPr lang="it-IT" dirty="0"/>
              <a:t> </a:t>
            </a:r>
            <a:r>
              <a:rPr lang="it-IT" dirty="0" err="1"/>
              <a:t>intervals</a:t>
            </a:r>
            <a:endParaRPr lang="it-IT" dirty="0"/>
          </a:p>
          <a:p>
            <a:endParaRPr lang="it-IT" dirty="0"/>
          </a:p>
          <a:p>
            <a:pPr marL="0" indent="0">
              <a:buNone/>
            </a:pPr>
            <a:r>
              <a:rPr lang="it-IT" dirty="0" err="1"/>
              <a:t>Highest</a:t>
            </a:r>
            <a:r>
              <a:rPr lang="it-IT" dirty="0"/>
              <a:t> </a:t>
            </a:r>
            <a:r>
              <a:rPr lang="it-IT" dirty="0" err="1"/>
              <a:t>posterior</a:t>
            </a:r>
            <a:r>
              <a:rPr lang="it-IT" dirty="0"/>
              <a:t> </a:t>
            </a:r>
            <a:r>
              <a:rPr lang="it-IT" dirty="0" err="1"/>
              <a:t>density</a:t>
            </a:r>
            <a:r>
              <a:rPr lang="it-IT" dirty="0"/>
              <a:t> (HPD) </a:t>
            </a:r>
            <a:r>
              <a:rPr lang="it-IT" dirty="0" err="1"/>
              <a:t>regions</a:t>
            </a:r>
            <a:r>
              <a:rPr lang="it-IT" dirty="0"/>
              <a:t>: </a:t>
            </a:r>
            <a:r>
              <a:rPr lang="it-IT" dirty="0" err="1"/>
              <a:t>give</a:t>
            </a:r>
            <a:r>
              <a:rPr lang="it-IT" dirty="0"/>
              <a:t> the </a:t>
            </a:r>
            <a:r>
              <a:rPr lang="it-IT" dirty="0" err="1"/>
              <a:t>highest</a:t>
            </a:r>
            <a:r>
              <a:rPr lang="it-IT" dirty="0"/>
              <a:t> </a:t>
            </a:r>
            <a:r>
              <a:rPr lang="it-IT" dirty="0" err="1"/>
              <a:t>probabilities</a:t>
            </a:r>
            <a:r>
              <a:rPr lang="it-IT" dirty="0"/>
              <a:t> of </a:t>
            </a:r>
          </a:p>
          <a:p>
            <a:pPr marL="0" indent="0">
              <a:buNone/>
            </a:pPr>
            <a:r>
              <a:rPr lang="it-IT" dirty="0" err="1"/>
              <a:t>containing</a:t>
            </a:r>
            <a:r>
              <a:rPr lang="it-IT" dirty="0"/>
              <a:t> </a:t>
            </a:r>
            <a:r>
              <a:rPr lang="it-IT" dirty="0" err="1"/>
              <a:t>θ</a:t>
            </a:r>
            <a:r>
              <a:rPr lang="it-IT" dirty="0"/>
              <a:t> for a </a:t>
            </a:r>
          </a:p>
          <a:p>
            <a:pPr marL="0" indent="0">
              <a:buNone/>
            </a:pPr>
            <a:r>
              <a:rPr lang="it-IT" dirty="0" err="1"/>
              <a:t>given</a:t>
            </a:r>
            <a:r>
              <a:rPr lang="it-IT" dirty="0"/>
              <a:t> volume</a:t>
            </a:r>
          </a:p>
        </p:txBody>
      </p:sp>
      <p:pic>
        <p:nvPicPr>
          <p:cNvPr id="4" name="Immagine 3" descr="2cau.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819400"/>
            <a:ext cx="4114800" cy="4114800"/>
          </a:xfrm>
          <a:prstGeom prst="rect">
            <a:avLst/>
          </a:prstGeom>
        </p:spPr>
      </p:pic>
    </p:spTree>
    <p:extLst>
      <p:ext uri="{BB962C8B-B14F-4D97-AF65-F5344CB8AC3E}">
        <p14:creationId xmlns:p14="http://schemas.microsoft.com/office/powerpoint/2010/main" val="1910751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762" y="0"/>
            <a:ext cx="9163761" cy="990600"/>
          </a:xfrm>
        </p:spPr>
        <p:txBody>
          <a:bodyPr/>
          <a:lstStyle/>
          <a:p>
            <a:r>
              <a:rPr lang="it-IT"/>
              <a:t>Hypothesis testing</a:t>
            </a:r>
            <a:endParaRPr lang="it-IT" dirty="0"/>
          </a:p>
        </p:txBody>
      </p:sp>
      <p:sp>
        <p:nvSpPr>
          <p:cNvPr id="3" name="Segnaposto contenuto 2"/>
          <p:cNvSpPr>
            <a:spLocks noGrp="1"/>
          </p:cNvSpPr>
          <p:nvPr>
            <p:ph idx="1"/>
          </p:nvPr>
        </p:nvSpPr>
        <p:spPr>
          <a:xfrm>
            <a:off x="-11597" y="914400"/>
            <a:ext cx="9155597" cy="5943600"/>
          </a:xfrm>
        </p:spPr>
        <p:txBody>
          <a:bodyPr/>
          <a:lstStyle/>
          <a:p>
            <a:r>
              <a:rPr lang="en-US"/>
              <a:t>Decide about validity of assumptions or restrictions on the parameter</a:t>
            </a:r>
          </a:p>
          <a:p>
            <a:pPr marL="0" indent="0" algn="ctr">
              <a:buNone/>
            </a:pPr>
            <a:r>
              <a:rPr lang="en-US"/>
              <a:t>H</a:t>
            </a:r>
            <a:r>
              <a:rPr lang="en-US" baseline="-25000"/>
              <a:t>0 </a:t>
            </a:r>
            <a:r>
              <a:rPr lang="en-US"/>
              <a:t>: </a:t>
            </a:r>
            <a:r>
              <a:rPr lang="en-US" baseline="-25000"/>
              <a:t> </a:t>
            </a:r>
            <a:r>
              <a:rPr lang="en-US"/>
              <a:t> θ in Θ</a:t>
            </a:r>
            <a:r>
              <a:rPr lang="en-US" baseline="-25000"/>
              <a:t>0</a:t>
            </a:r>
            <a:r>
              <a:rPr lang="en-US"/>
              <a:t>          H</a:t>
            </a:r>
            <a:r>
              <a:rPr lang="en-US" baseline="-25000"/>
              <a:t>1 : </a:t>
            </a:r>
            <a:r>
              <a:rPr lang="en-US"/>
              <a:t>θ in Θ</a:t>
            </a:r>
            <a:r>
              <a:rPr lang="en-US" baseline="-25000"/>
              <a:t>1</a:t>
            </a:r>
            <a:r>
              <a:rPr lang="en-US"/>
              <a:t> </a:t>
            </a:r>
          </a:p>
          <a:p>
            <a:pPr marL="0" indent="0">
              <a:buNone/>
            </a:pPr>
            <a:r>
              <a:rPr lang="en-US">
                <a:solidFill>
                  <a:srgbClr val="FF5050"/>
                </a:solidFill>
              </a:rPr>
              <a:t>Binary decision process: </a:t>
            </a:r>
          </a:p>
          <a:p>
            <a:r>
              <a:rPr lang="en-US"/>
              <a:t>accept coded by 1</a:t>
            </a:r>
          </a:p>
          <a:p>
            <a:r>
              <a:rPr lang="en-US"/>
              <a:t>reject  coded by 0</a:t>
            </a:r>
          </a:p>
          <a:p>
            <a:pPr marL="0" indent="0">
              <a:buNone/>
            </a:pPr>
            <a:r>
              <a:rPr lang="en-US">
                <a:solidFill>
                  <a:srgbClr val="FF5050"/>
                </a:solidFill>
              </a:rPr>
              <a:t>0-1 loss function</a:t>
            </a:r>
          </a:p>
          <a:p>
            <a:pPr marL="0" indent="0">
              <a:buNone/>
            </a:pPr>
            <a:r>
              <a:rPr lang="en-US"/>
              <a:t>Accept the null if </a:t>
            </a:r>
          </a:p>
          <a:p>
            <a:pPr marL="0" indent="0">
              <a:buNone/>
            </a:pPr>
            <a:r>
              <a:rPr lang="en-US"/>
              <a:t>the posterior probability of Θ</a:t>
            </a:r>
            <a:r>
              <a:rPr lang="en-US" baseline="-25000"/>
              <a:t>0</a:t>
            </a:r>
            <a:r>
              <a:rPr lang="en-US"/>
              <a:t> is &gt; 0.5</a:t>
            </a:r>
          </a:p>
          <a:p>
            <a:pPr marL="0" indent="0">
              <a:buNone/>
            </a:pPr>
            <a:endParaRPr lang="en-US"/>
          </a:p>
          <a:p>
            <a:endParaRPr lang="it-IT" dirty="0"/>
          </a:p>
        </p:txBody>
      </p:sp>
    </p:spTree>
    <p:extLst>
      <p:ext uri="{BB962C8B-B14F-4D97-AF65-F5344CB8AC3E}">
        <p14:creationId xmlns:p14="http://schemas.microsoft.com/office/powerpoint/2010/main" val="1646161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AU"/>
              <a:t>Example: linear regression</a:t>
            </a:r>
            <a:endParaRPr lang="en-AU" dirty="0"/>
          </a:p>
        </p:txBody>
      </p:sp>
      <p:sp>
        <p:nvSpPr>
          <p:cNvPr id="3" name="Content Placeholder 2"/>
          <p:cNvSpPr>
            <a:spLocks noGrp="1"/>
          </p:cNvSpPr>
          <p:nvPr>
            <p:ph idx="1"/>
          </p:nvPr>
        </p:nvSpPr>
        <p:spPr>
          <a:xfrm>
            <a:off x="0" y="990600"/>
            <a:ext cx="9144000" cy="5867400"/>
          </a:xfrm>
        </p:spPr>
        <p:txBody>
          <a:bodyPr/>
          <a:lstStyle/>
          <a:p>
            <a:pPr>
              <a:buNone/>
            </a:pPr>
            <a:r>
              <a:rPr lang="en-AU">
                <a:solidFill>
                  <a:srgbClr val="FFFF00"/>
                </a:solidFill>
              </a:rPr>
              <a:t>Model</a:t>
            </a:r>
            <a:r>
              <a:rPr lang="en-AU"/>
              <a:t>: y = X</a:t>
            </a:r>
            <a:r>
              <a:rPr lang="en-AU">
                <a:latin typeface="Symbol" pitchFamily="18" charset="2"/>
              </a:rPr>
              <a:t>b</a:t>
            </a:r>
            <a:r>
              <a:rPr lang="en-AU"/>
              <a:t> + e ;   e ~ N(0,</a:t>
            </a:r>
            <a:r>
              <a:rPr lang="en-AU">
                <a:latin typeface="Symbol" pitchFamily="18" charset="2"/>
              </a:rPr>
              <a:t>s</a:t>
            </a:r>
            <a:r>
              <a:rPr lang="en-AU" baseline="30000"/>
              <a:t>2</a:t>
            </a:r>
            <a:r>
              <a:rPr lang="en-AU"/>
              <a:t>)</a:t>
            </a:r>
          </a:p>
          <a:p>
            <a:pPr>
              <a:buNone/>
            </a:pPr>
            <a:r>
              <a:rPr lang="en-AU"/>
              <a:t>Alternative representation:</a:t>
            </a:r>
          </a:p>
          <a:p>
            <a:pPr>
              <a:buNone/>
            </a:pPr>
            <a:r>
              <a:rPr lang="en-AU"/>
              <a:t> 		   y ~ N(</a:t>
            </a:r>
            <a:r>
              <a:rPr lang="en-AU">
                <a:latin typeface="Symbol" pitchFamily="18" charset="2"/>
              </a:rPr>
              <a:t>m</a:t>
            </a:r>
            <a:r>
              <a:rPr lang="en-AU"/>
              <a:t>, </a:t>
            </a:r>
            <a:r>
              <a:rPr lang="en-AU">
                <a:latin typeface="Symbol" pitchFamily="18" charset="2"/>
              </a:rPr>
              <a:t>s</a:t>
            </a:r>
            <a:r>
              <a:rPr lang="en-AU" baseline="30000"/>
              <a:t>2</a:t>
            </a:r>
            <a:r>
              <a:rPr lang="en-AU"/>
              <a:t>);   </a:t>
            </a:r>
            <a:r>
              <a:rPr lang="en-AU">
                <a:latin typeface="Symbol" pitchFamily="18" charset="2"/>
              </a:rPr>
              <a:t>m</a:t>
            </a:r>
            <a:r>
              <a:rPr lang="en-AU"/>
              <a:t> = X</a:t>
            </a:r>
            <a:r>
              <a:rPr lang="en-AU">
                <a:latin typeface="Symbol" pitchFamily="18" charset="2"/>
              </a:rPr>
              <a:t>b</a:t>
            </a:r>
          </a:p>
          <a:p>
            <a:pPr>
              <a:buNone/>
            </a:pPr>
            <a:endParaRPr lang="en-AU"/>
          </a:p>
          <a:p>
            <a:pPr>
              <a:buNone/>
            </a:pPr>
            <a:r>
              <a:rPr lang="en-AU">
                <a:solidFill>
                  <a:srgbClr val="FFFF00"/>
                </a:solidFill>
              </a:rPr>
              <a:t>OLS estimates</a:t>
            </a:r>
            <a:r>
              <a:rPr lang="en-AU"/>
              <a:t>:</a:t>
            </a:r>
          </a:p>
          <a:p>
            <a:pPr>
              <a:buNone/>
            </a:pPr>
            <a:r>
              <a:rPr lang="el-GR"/>
              <a:t>β</a:t>
            </a:r>
            <a:r>
              <a:rPr lang="en-AU" baseline="-25000"/>
              <a:t>ols</a:t>
            </a:r>
            <a:r>
              <a:rPr lang="en-AU"/>
              <a:t> = (X</a:t>
            </a:r>
            <a:r>
              <a:rPr lang="en-AU" baseline="30000"/>
              <a:t>T</a:t>
            </a:r>
            <a:r>
              <a:rPr lang="en-AU"/>
              <a:t>X)</a:t>
            </a:r>
            <a:r>
              <a:rPr lang="en-AU" baseline="30000"/>
              <a:t>−1</a:t>
            </a:r>
            <a:r>
              <a:rPr lang="en-AU"/>
              <a:t>X</a:t>
            </a:r>
            <a:r>
              <a:rPr lang="en-AU" baseline="30000"/>
              <a:t>T</a:t>
            </a:r>
            <a:r>
              <a:rPr lang="en-AU"/>
              <a:t>y</a:t>
            </a:r>
          </a:p>
          <a:p>
            <a:pPr>
              <a:buNone/>
            </a:pPr>
            <a:r>
              <a:rPr lang="el-GR"/>
              <a:t>σ</a:t>
            </a:r>
            <a:r>
              <a:rPr lang="el-GR" baseline="30000"/>
              <a:t>2</a:t>
            </a:r>
            <a:r>
              <a:rPr lang="en-AU" baseline="-25000"/>
              <a:t>ols</a:t>
            </a:r>
            <a:r>
              <a:rPr lang="en-AU"/>
              <a:t> = y</a:t>
            </a:r>
            <a:r>
              <a:rPr lang="en-AU" baseline="30000"/>
              <a:t>T</a:t>
            </a:r>
            <a:r>
              <a:rPr lang="en-AU"/>
              <a:t>y − 2</a:t>
            </a:r>
            <a:r>
              <a:rPr lang="el-GR"/>
              <a:t>β</a:t>
            </a:r>
            <a:r>
              <a:rPr lang="en-AU" baseline="30000"/>
              <a:t>T</a:t>
            </a:r>
            <a:r>
              <a:rPr lang="en-AU" baseline="-25000"/>
              <a:t>ols</a:t>
            </a:r>
            <a:r>
              <a:rPr lang="en-AU"/>
              <a:t>X</a:t>
            </a:r>
            <a:r>
              <a:rPr lang="en-AU" baseline="30000"/>
              <a:t>T</a:t>
            </a:r>
            <a:r>
              <a:rPr lang="en-AU"/>
              <a:t> y + </a:t>
            </a:r>
            <a:r>
              <a:rPr lang="el-GR"/>
              <a:t>β</a:t>
            </a:r>
            <a:r>
              <a:rPr lang="en-AU" baseline="30000"/>
              <a:t>T</a:t>
            </a:r>
            <a:r>
              <a:rPr lang="en-AU" baseline="-25000"/>
              <a:t>ols</a:t>
            </a:r>
            <a:r>
              <a:rPr lang="en-AU"/>
              <a:t>X</a:t>
            </a:r>
            <a:r>
              <a:rPr lang="en-AU" baseline="30000"/>
              <a:t>T</a:t>
            </a:r>
            <a:r>
              <a:rPr lang="en-AU"/>
              <a:t>X</a:t>
            </a:r>
            <a:r>
              <a:rPr lang="el-GR"/>
              <a:t>β</a:t>
            </a:r>
            <a:r>
              <a:rPr lang="en-AU" baseline="-25000"/>
              <a:t>ols </a:t>
            </a:r>
            <a:r>
              <a:rPr lang="en-AU"/>
              <a:t>/ (n − p)</a:t>
            </a:r>
            <a:endParaRPr lang="en-AU"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2" y="0"/>
            <a:ext cx="9121277" cy="838200"/>
          </a:xfrm>
        </p:spPr>
        <p:txBody>
          <a:bodyPr/>
          <a:lstStyle/>
          <a:p>
            <a:r>
              <a:rPr lang="en-AU"/>
              <a:t>Example: linear regression</a:t>
            </a:r>
            <a:endParaRPr lang="en-AU" dirty="0"/>
          </a:p>
        </p:txBody>
      </p:sp>
      <p:sp>
        <p:nvSpPr>
          <p:cNvPr id="3" name="Content Placeholder 2"/>
          <p:cNvSpPr>
            <a:spLocks noGrp="1"/>
          </p:cNvSpPr>
          <p:nvPr>
            <p:ph idx="1"/>
          </p:nvPr>
        </p:nvSpPr>
        <p:spPr>
          <a:xfrm>
            <a:off x="0" y="762000"/>
            <a:ext cx="9144000" cy="6096000"/>
          </a:xfrm>
        </p:spPr>
        <p:txBody>
          <a:bodyPr/>
          <a:lstStyle/>
          <a:p>
            <a:pPr>
              <a:buNone/>
            </a:pPr>
            <a:endParaRPr lang="en-AU" sz="2800" dirty="0">
              <a:solidFill>
                <a:srgbClr val="FFFF00"/>
              </a:solidFill>
            </a:endParaRPr>
          </a:p>
          <a:p>
            <a:pPr>
              <a:buNone/>
            </a:pPr>
            <a:r>
              <a:rPr lang="en-AU" sz="2800" dirty="0">
                <a:solidFill>
                  <a:srgbClr val="FFFF00"/>
                </a:solidFill>
              </a:rPr>
              <a:t>Likelihood</a:t>
            </a:r>
            <a:r>
              <a:rPr lang="en-AU" sz="2800" dirty="0"/>
              <a:t>: </a:t>
            </a:r>
          </a:p>
          <a:p>
            <a:pPr>
              <a:buNone/>
            </a:pPr>
            <a:r>
              <a:rPr lang="en-AU" sz="2800" dirty="0"/>
              <a:t>p(y | X, </a:t>
            </a:r>
            <a:r>
              <a:rPr lang="el-GR" sz="2800" dirty="0"/>
              <a:t>β, σ</a:t>
            </a:r>
            <a:r>
              <a:rPr lang="el-GR" sz="2800" baseline="30000" dirty="0"/>
              <a:t>2</a:t>
            </a:r>
            <a:r>
              <a:rPr lang="el-GR" sz="2800" dirty="0"/>
              <a:t>) =</a:t>
            </a:r>
            <a:r>
              <a:rPr lang="it-IT" sz="2800" dirty="0"/>
              <a:t> </a:t>
            </a:r>
            <a:r>
              <a:rPr lang="en-AU" sz="2800" dirty="0"/>
              <a:t>(</a:t>
            </a:r>
            <a:r>
              <a:rPr lang="el-GR" sz="2800" dirty="0"/>
              <a:t>2πσ</a:t>
            </a:r>
            <a:r>
              <a:rPr lang="el-GR" sz="2800" baseline="30000" dirty="0"/>
              <a:t>2</a:t>
            </a:r>
            <a:r>
              <a:rPr lang="en-AU" sz="2800" dirty="0"/>
              <a:t>)</a:t>
            </a:r>
            <a:r>
              <a:rPr lang="el-GR" sz="2800" baseline="30000" dirty="0"/>
              <a:t>−</a:t>
            </a:r>
            <a:r>
              <a:rPr lang="en-AU" sz="2800" baseline="30000" dirty="0"/>
              <a:t>n/2  </a:t>
            </a:r>
            <a:r>
              <a:rPr lang="en-AU" sz="2800" dirty="0"/>
              <a:t>exp[-</a:t>
            </a:r>
            <a:r>
              <a:rPr lang="en-AU" sz="2800" dirty="0">
                <a:latin typeface="Symbol" pitchFamily="18" charset="2"/>
              </a:rPr>
              <a:t>S</a:t>
            </a:r>
            <a:r>
              <a:rPr lang="en-AU" sz="2800" baseline="-25000" dirty="0">
                <a:latin typeface="Symbol" pitchFamily="18" charset="2"/>
              </a:rPr>
              <a:t>i </a:t>
            </a:r>
            <a:r>
              <a:rPr lang="en-AU" sz="2800" dirty="0">
                <a:latin typeface="Symbol" pitchFamily="18" charset="2"/>
              </a:rPr>
              <a:t>(</a:t>
            </a:r>
            <a:r>
              <a:rPr lang="en-AU" sz="2800" dirty="0" err="1"/>
              <a:t>y</a:t>
            </a:r>
            <a:r>
              <a:rPr lang="en-AU" sz="2800" baseline="-25000" dirty="0" err="1"/>
              <a:t>i</a:t>
            </a:r>
            <a:r>
              <a:rPr lang="en-AU" sz="2800" dirty="0"/>
              <a:t> − </a:t>
            </a:r>
            <a:r>
              <a:rPr lang="el-GR" sz="2800" dirty="0"/>
              <a:t>β</a:t>
            </a:r>
            <a:r>
              <a:rPr lang="en-AU" sz="2800" baseline="30000" dirty="0" err="1"/>
              <a:t>T</a:t>
            </a:r>
            <a:r>
              <a:rPr lang="en-AU" sz="2800" dirty="0" err="1"/>
              <a:t>x</a:t>
            </a:r>
            <a:r>
              <a:rPr lang="en-AU" sz="2800" baseline="-25000" dirty="0" err="1"/>
              <a:t>i</a:t>
            </a:r>
            <a:r>
              <a:rPr lang="en-AU" sz="2800" baseline="30000" dirty="0" err="1"/>
              <a:t>T</a:t>
            </a:r>
            <a:r>
              <a:rPr lang="en-AU" sz="2800" dirty="0"/>
              <a:t>)</a:t>
            </a:r>
            <a:r>
              <a:rPr lang="en-AU" sz="2800" baseline="30000" dirty="0"/>
              <a:t>2 </a:t>
            </a:r>
            <a:r>
              <a:rPr lang="en-AU" sz="2800" dirty="0"/>
              <a:t>/ 2</a:t>
            </a:r>
            <a:r>
              <a:rPr lang="el-GR" sz="2800" dirty="0"/>
              <a:t>σ</a:t>
            </a:r>
            <a:r>
              <a:rPr lang="el-GR" sz="2800" baseline="30000" dirty="0"/>
              <a:t>2</a:t>
            </a:r>
            <a:r>
              <a:rPr lang="en-AU" sz="2800" dirty="0"/>
              <a:t> ] </a:t>
            </a:r>
          </a:p>
          <a:p>
            <a:pPr>
              <a:buNone/>
            </a:pPr>
            <a:r>
              <a:rPr lang="en-AU" sz="2800" dirty="0"/>
              <a:t>i.e. prop. to      exp [ (</a:t>
            </a:r>
            <a:r>
              <a:rPr lang="es-ES" sz="2800" dirty="0" err="1"/>
              <a:t>y</a:t>
            </a:r>
            <a:r>
              <a:rPr lang="es-ES" sz="2800" baseline="30000" dirty="0" err="1"/>
              <a:t>T</a:t>
            </a:r>
            <a:r>
              <a:rPr lang="es-ES" sz="2800" dirty="0" err="1"/>
              <a:t>y</a:t>
            </a:r>
            <a:r>
              <a:rPr lang="es-ES" sz="2800" dirty="0"/>
              <a:t> − 2β</a:t>
            </a:r>
            <a:r>
              <a:rPr lang="es-ES" sz="2800" baseline="30000" dirty="0" err="1"/>
              <a:t>T</a:t>
            </a:r>
            <a:r>
              <a:rPr lang="es-ES" sz="2800" dirty="0" err="1"/>
              <a:t>X</a:t>
            </a:r>
            <a:r>
              <a:rPr lang="es-ES" sz="2800" baseline="30000" dirty="0" err="1"/>
              <a:t>T</a:t>
            </a:r>
            <a:r>
              <a:rPr lang="es-ES" sz="2800" dirty="0" err="1"/>
              <a:t>y</a:t>
            </a:r>
            <a:r>
              <a:rPr lang="es-ES" sz="2800" dirty="0"/>
              <a:t> + β</a:t>
            </a:r>
            <a:r>
              <a:rPr lang="es-ES" sz="2800" baseline="30000" dirty="0"/>
              <a:t>T</a:t>
            </a:r>
            <a:r>
              <a:rPr lang="es-ES" sz="2800" dirty="0"/>
              <a:t>X</a:t>
            </a:r>
            <a:r>
              <a:rPr lang="es-ES" sz="2800" baseline="30000" dirty="0"/>
              <a:t>T</a:t>
            </a:r>
            <a:r>
              <a:rPr lang="es-ES" sz="2800" dirty="0"/>
              <a:t>Xβ ) / </a:t>
            </a:r>
            <a:r>
              <a:rPr lang="el-GR" sz="2800" dirty="0"/>
              <a:t>2σ</a:t>
            </a:r>
            <a:r>
              <a:rPr lang="el-GR" sz="2800" baseline="30000" dirty="0"/>
              <a:t>2</a:t>
            </a:r>
            <a:r>
              <a:rPr lang="en-AU" sz="2800" baseline="30000" dirty="0"/>
              <a:t> </a:t>
            </a:r>
            <a:r>
              <a:rPr lang="en-AU" sz="2800" dirty="0"/>
              <a:t>]</a:t>
            </a:r>
          </a:p>
          <a:p>
            <a:pPr>
              <a:buNone/>
            </a:pPr>
            <a:endParaRPr lang="en-AU" sz="2800" dirty="0"/>
          </a:p>
          <a:p>
            <a:pPr>
              <a:buNone/>
            </a:pPr>
            <a:r>
              <a:rPr lang="en-AU" sz="2800" dirty="0">
                <a:solidFill>
                  <a:srgbClr val="FFFF00"/>
                </a:solidFill>
              </a:rPr>
              <a:t>MVN prior for </a:t>
            </a:r>
            <a:r>
              <a:rPr lang="en-AU" sz="2800" dirty="0">
                <a:solidFill>
                  <a:srgbClr val="FFFF00"/>
                </a:solidFill>
                <a:latin typeface="Symbol" pitchFamily="18" charset="2"/>
              </a:rPr>
              <a:t>b</a:t>
            </a:r>
            <a:r>
              <a:rPr lang="en-AU" sz="2800" dirty="0"/>
              <a:t>: p(</a:t>
            </a:r>
            <a:r>
              <a:rPr lang="el-GR" sz="2800" dirty="0"/>
              <a:t>β</a:t>
            </a:r>
            <a:r>
              <a:rPr lang="en-AU" sz="2800" dirty="0"/>
              <a:t>) ~ MVN(</a:t>
            </a:r>
            <a:r>
              <a:rPr lang="en-AU" sz="2800" dirty="0">
                <a:latin typeface="Symbol" pitchFamily="18" charset="2"/>
              </a:rPr>
              <a:t>b</a:t>
            </a:r>
            <a:r>
              <a:rPr lang="en-AU" sz="2800" baseline="-25000" dirty="0"/>
              <a:t>0</a:t>
            </a:r>
            <a:r>
              <a:rPr lang="en-AU" sz="2800" dirty="0"/>
              <a:t>,</a:t>
            </a:r>
            <a:r>
              <a:rPr lang="en-AU" sz="2800" dirty="0">
                <a:latin typeface="Symbol" pitchFamily="18" charset="2"/>
              </a:rPr>
              <a:t> S</a:t>
            </a:r>
            <a:r>
              <a:rPr lang="en-AU" sz="2800" baseline="-25000" dirty="0">
                <a:latin typeface="Symbol" pitchFamily="18" charset="2"/>
              </a:rPr>
              <a:t>0</a:t>
            </a:r>
            <a:r>
              <a:rPr lang="en-AU" sz="2800" dirty="0"/>
              <a:t>)</a:t>
            </a:r>
          </a:p>
          <a:p>
            <a:pPr>
              <a:buNone/>
            </a:pPr>
            <a:r>
              <a:rPr lang="en-AU" sz="2800" dirty="0"/>
              <a:t>Then </a:t>
            </a:r>
            <a:r>
              <a:rPr lang="el-GR" sz="2800" dirty="0"/>
              <a:t>p(β | </a:t>
            </a:r>
            <a:r>
              <a:rPr lang="el-GR" sz="2800" dirty="0" err="1"/>
              <a:t>y,X</a:t>
            </a:r>
            <a:r>
              <a:rPr lang="el-GR" sz="2800" dirty="0"/>
              <a:t>, σ</a:t>
            </a:r>
            <a:r>
              <a:rPr lang="el-GR" sz="2800" baseline="30000" dirty="0"/>
              <a:t>2</a:t>
            </a:r>
            <a:r>
              <a:rPr lang="el-GR" sz="2800" dirty="0"/>
              <a:t>) </a:t>
            </a:r>
            <a:r>
              <a:rPr lang="en-AU" sz="2800" dirty="0"/>
              <a:t>is prop. to</a:t>
            </a:r>
            <a:r>
              <a:rPr lang="el-GR" sz="2800" dirty="0"/>
              <a:t> p(y | X, β, σ</a:t>
            </a:r>
            <a:r>
              <a:rPr lang="el-GR" sz="2800" baseline="30000" dirty="0"/>
              <a:t>2</a:t>
            </a:r>
            <a:r>
              <a:rPr lang="el-GR" sz="2800" dirty="0"/>
              <a:t>)</a:t>
            </a:r>
            <a:r>
              <a:rPr lang="it-IT" sz="2800" dirty="0"/>
              <a:t> </a:t>
            </a:r>
            <a:r>
              <a:rPr lang="el-GR" sz="2800" dirty="0"/>
              <a:t>p(β)</a:t>
            </a:r>
            <a:endParaRPr lang="en-AU" sz="2800" dirty="0"/>
          </a:p>
          <a:p>
            <a:pPr>
              <a:buNone/>
            </a:pPr>
            <a:r>
              <a:rPr lang="en-AU" sz="2800" dirty="0"/>
              <a:t>i.e. exp[</a:t>
            </a:r>
            <a:r>
              <a:rPr lang="el-GR" sz="2800" dirty="0"/>
              <a:t>β</a:t>
            </a:r>
            <a:r>
              <a:rPr lang="en-AU" sz="2800" baseline="30000" dirty="0"/>
              <a:t>T</a:t>
            </a:r>
            <a:r>
              <a:rPr lang="en-AU" sz="2800" dirty="0"/>
              <a:t>(</a:t>
            </a:r>
            <a:r>
              <a:rPr lang="en-AU" sz="2800" dirty="0">
                <a:latin typeface="Symbol" pitchFamily="18" charset="2"/>
              </a:rPr>
              <a:t>S</a:t>
            </a:r>
            <a:r>
              <a:rPr lang="en-AU" sz="2800" baseline="-25000" dirty="0">
                <a:latin typeface="Symbol" pitchFamily="18" charset="2"/>
              </a:rPr>
              <a:t>0</a:t>
            </a:r>
            <a:r>
              <a:rPr lang="en-AU" sz="2800" baseline="30000" dirty="0">
                <a:latin typeface="Symbol" pitchFamily="18" charset="2"/>
              </a:rPr>
              <a:t>-1</a:t>
            </a:r>
            <a:r>
              <a:rPr lang="el-GR" sz="2800" dirty="0"/>
              <a:t> β</a:t>
            </a:r>
            <a:r>
              <a:rPr lang="el-GR" sz="2800" baseline="-25000" dirty="0"/>
              <a:t>0</a:t>
            </a:r>
            <a:r>
              <a:rPr lang="en-AU" sz="2800" baseline="-25000" dirty="0"/>
              <a:t> </a:t>
            </a:r>
            <a:r>
              <a:rPr lang="el-GR" sz="2800" dirty="0"/>
              <a:t>+ </a:t>
            </a:r>
            <a:r>
              <a:rPr lang="en-AU" sz="2800" dirty="0" err="1"/>
              <a:t>X</a:t>
            </a:r>
            <a:r>
              <a:rPr lang="en-AU" sz="2800" baseline="30000" dirty="0" err="1"/>
              <a:t>T</a:t>
            </a:r>
            <a:r>
              <a:rPr lang="en-AU" sz="2800" dirty="0" err="1"/>
              <a:t>y</a:t>
            </a:r>
            <a:r>
              <a:rPr lang="en-AU" sz="2800" dirty="0"/>
              <a:t>/</a:t>
            </a:r>
            <a:r>
              <a:rPr lang="el-GR" sz="2800" dirty="0"/>
              <a:t>σ</a:t>
            </a:r>
            <a:r>
              <a:rPr lang="el-GR" sz="2800" baseline="30000" dirty="0"/>
              <a:t>2</a:t>
            </a:r>
            <a:r>
              <a:rPr lang="en-AU" sz="2800" dirty="0"/>
              <a:t>) − </a:t>
            </a:r>
            <a:r>
              <a:rPr lang="el-GR" sz="2800" dirty="0"/>
              <a:t>0.5β</a:t>
            </a:r>
            <a:r>
              <a:rPr lang="en-AU" sz="2800" baseline="30000" dirty="0"/>
              <a:t>T</a:t>
            </a:r>
            <a:r>
              <a:rPr lang="en-AU" sz="2800" dirty="0">
                <a:latin typeface="Symbol" pitchFamily="18" charset="2"/>
              </a:rPr>
              <a:t>(S</a:t>
            </a:r>
            <a:r>
              <a:rPr lang="en-AU" sz="2800" baseline="-25000" dirty="0">
                <a:latin typeface="Symbol" pitchFamily="18" charset="2"/>
              </a:rPr>
              <a:t>0</a:t>
            </a:r>
            <a:r>
              <a:rPr lang="en-AU" sz="2800" baseline="30000" dirty="0">
                <a:latin typeface="Symbol" pitchFamily="18" charset="2"/>
              </a:rPr>
              <a:t>-1</a:t>
            </a:r>
            <a:r>
              <a:rPr lang="en-AU" sz="2800" dirty="0"/>
              <a:t> + X</a:t>
            </a:r>
            <a:r>
              <a:rPr lang="en-AU" sz="2800" baseline="30000" dirty="0"/>
              <a:t>T</a:t>
            </a:r>
            <a:r>
              <a:rPr lang="en-AU" sz="2800" dirty="0"/>
              <a:t>X/</a:t>
            </a:r>
            <a:r>
              <a:rPr lang="el-GR" sz="2800" dirty="0"/>
              <a:t>σ</a:t>
            </a:r>
            <a:r>
              <a:rPr lang="el-GR" sz="2800" baseline="30000" dirty="0"/>
              <a:t>2</a:t>
            </a:r>
            <a:r>
              <a:rPr lang="en-AU" sz="2800" dirty="0"/>
              <a:t>)</a:t>
            </a:r>
            <a:r>
              <a:rPr lang="el-GR" sz="2800" dirty="0"/>
              <a:t>β]</a:t>
            </a:r>
            <a:endParaRPr lang="en-AU" sz="2800" dirty="0"/>
          </a:p>
          <a:p>
            <a:pPr>
              <a:buNone/>
            </a:pPr>
            <a:r>
              <a:rPr lang="en-AU" sz="2800" dirty="0"/>
              <a:t>i.e</a:t>
            </a:r>
            <a:r>
              <a:rPr lang="en-AU" sz="2800" dirty="0">
                <a:solidFill>
                  <a:srgbClr val="FFFF00"/>
                </a:solidFill>
              </a:rPr>
              <a:t>. posterior is MVN</a:t>
            </a:r>
          </a:p>
          <a:p>
            <a:pPr>
              <a:buNone/>
            </a:pPr>
            <a:r>
              <a:rPr lang="en-AU" sz="2800" dirty="0"/>
              <a:t>mean = (</a:t>
            </a:r>
            <a:r>
              <a:rPr lang="en-AU" sz="2800" dirty="0">
                <a:latin typeface="Symbol" pitchFamily="18" charset="2"/>
              </a:rPr>
              <a:t>S</a:t>
            </a:r>
            <a:r>
              <a:rPr lang="en-AU" sz="2800" baseline="-25000" dirty="0">
                <a:latin typeface="Symbol" pitchFamily="18" charset="2"/>
              </a:rPr>
              <a:t>0</a:t>
            </a:r>
            <a:r>
              <a:rPr lang="en-AU" sz="2800" baseline="30000" dirty="0">
                <a:latin typeface="Symbol" pitchFamily="18" charset="2"/>
              </a:rPr>
              <a:t>-1</a:t>
            </a:r>
            <a:r>
              <a:rPr lang="el-GR" sz="2800" dirty="0"/>
              <a:t> β</a:t>
            </a:r>
            <a:r>
              <a:rPr lang="el-GR" sz="2800" baseline="-25000" dirty="0"/>
              <a:t>0</a:t>
            </a:r>
            <a:r>
              <a:rPr lang="el-GR" sz="2800" dirty="0"/>
              <a:t> + </a:t>
            </a:r>
            <a:r>
              <a:rPr lang="en-AU" sz="2800" dirty="0" err="1"/>
              <a:t>X</a:t>
            </a:r>
            <a:r>
              <a:rPr lang="en-AU" sz="2800" baseline="30000" dirty="0" err="1"/>
              <a:t>T</a:t>
            </a:r>
            <a:r>
              <a:rPr lang="en-AU" sz="2800" dirty="0" err="1"/>
              <a:t>y</a:t>
            </a:r>
            <a:r>
              <a:rPr lang="en-AU" sz="2800" dirty="0"/>
              <a:t>/</a:t>
            </a:r>
            <a:r>
              <a:rPr lang="el-GR" sz="2800" dirty="0"/>
              <a:t>σ</a:t>
            </a:r>
            <a:r>
              <a:rPr lang="el-GR" sz="2800" baseline="30000" dirty="0"/>
              <a:t>2</a:t>
            </a:r>
            <a:r>
              <a:rPr lang="it-IT" sz="2800" baseline="30000" dirty="0"/>
              <a:t> </a:t>
            </a:r>
            <a:r>
              <a:rPr lang="en-AU" sz="2800" dirty="0"/>
              <a:t>)/(</a:t>
            </a:r>
            <a:r>
              <a:rPr lang="en-AU" sz="2800" dirty="0">
                <a:latin typeface="Symbol" pitchFamily="18" charset="2"/>
              </a:rPr>
              <a:t>S</a:t>
            </a:r>
            <a:r>
              <a:rPr lang="en-AU" sz="2800" baseline="-25000" dirty="0">
                <a:latin typeface="Symbol" pitchFamily="18" charset="2"/>
              </a:rPr>
              <a:t>0</a:t>
            </a:r>
            <a:r>
              <a:rPr lang="en-AU" sz="2800" baseline="30000" dirty="0">
                <a:latin typeface="Symbol" pitchFamily="18" charset="2"/>
              </a:rPr>
              <a:t>-1</a:t>
            </a:r>
            <a:r>
              <a:rPr lang="en-AU" sz="2800" dirty="0"/>
              <a:t> + X</a:t>
            </a:r>
            <a:r>
              <a:rPr lang="en-AU" sz="2800" baseline="30000" dirty="0"/>
              <a:t>T</a:t>
            </a:r>
            <a:r>
              <a:rPr lang="en-AU" sz="2800" dirty="0"/>
              <a:t>X/</a:t>
            </a:r>
            <a:r>
              <a:rPr lang="el-GR" sz="2800" dirty="0"/>
              <a:t>σ</a:t>
            </a:r>
            <a:r>
              <a:rPr lang="el-GR" sz="2800" baseline="30000" dirty="0"/>
              <a:t>2</a:t>
            </a:r>
            <a:r>
              <a:rPr lang="en-AU" sz="2800" dirty="0"/>
              <a:t>)</a:t>
            </a:r>
          </a:p>
          <a:p>
            <a:pPr>
              <a:buNone/>
            </a:pPr>
            <a:r>
              <a:rPr lang="en-AU" sz="2800" dirty="0"/>
              <a:t>var =  (</a:t>
            </a:r>
            <a:r>
              <a:rPr lang="en-AU" sz="2800" dirty="0">
                <a:latin typeface="Symbol" pitchFamily="18" charset="2"/>
              </a:rPr>
              <a:t>S</a:t>
            </a:r>
            <a:r>
              <a:rPr lang="en-AU" sz="2800" baseline="-25000" dirty="0">
                <a:latin typeface="Symbol" pitchFamily="18" charset="2"/>
              </a:rPr>
              <a:t>0</a:t>
            </a:r>
            <a:r>
              <a:rPr lang="en-AU" sz="2800" baseline="30000" dirty="0">
                <a:latin typeface="Symbol" pitchFamily="18" charset="2"/>
              </a:rPr>
              <a:t>-1</a:t>
            </a:r>
            <a:r>
              <a:rPr lang="en-AU" sz="2800" dirty="0"/>
              <a:t> + X</a:t>
            </a:r>
            <a:r>
              <a:rPr lang="en-AU" sz="2800" baseline="30000" dirty="0"/>
              <a:t>T</a:t>
            </a:r>
            <a:r>
              <a:rPr lang="en-AU" sz="2800" dirty="0"/>
              <a:t>X/</a:t>
            </a:r>
            <a:r>
              <a:rPr lang="el-GR" sz="2800" dirty="0"/>
              <a:t>σ</a:t>
            </a:r>
            <a:r>
              <a:rPr lang="el-GR" sz="2800" baseline="30000" dirty="0"/>
              <a:t>2</a:t>
            </a:r>
            <a:r>
              <a:rPr lang="it-IT" sz="2800" baseline="30000" dirty="0"/>
              <a:t> </a:t>
            </a:r>
            <a:r>
              <a:rPr lang="it-IT" sz="2800" dirty="0"/>
              <a:t>) </a:t>
            </a:r>
            <a:r>
              <a:rPr lang="it-IT" sz="2800" baseline="30000" dirty="0"/>
              <a:t>-1</a:t>
            </a:r>
            <a:r>
              <a:rPr lang="en-AU" sz="2800" baseline="30000" dirty="0">
                <a:latin typeface="Symbol" pitchFamily="18" charset="2"/>
              </a:rPr>
              <a:t> </a:t>
            </a:r>
            <a:endParaRPr lang="en-AU" sz="2800" dirty="0"/>
          </a:p>
          <a:p>
            <a:pPr>
              <a:buNone/>
            </a:pPr>
            <a:endParaRPr lang="en-AU"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2" y="0"/>
            <a:ext cx="9121277" cy="838200"/>
          </a:xfrm>
        </p:spPr>
        <p:txBody>
          <a:bodyPr/>
          <a:lstStyle/>
          <a:p>
            <a:r>
              <a:rPr lang="en-AU"/>
              <a:t>Example: linear regression</a:t>
            </a:r>
            <a:endParaRPr lang="en-AU" dirty="0"/>
          </a:p>
        </p:txBody>
      </p:sp>
      <p:sp>
        <p:nvSpPr>
          <p:cNvPr id="3" name="Content Placeholder 2"/>
          <p:cNvSpPr>
            <a:spLocks noGrp="1"/>
          </p:cNvSpPr>
          <p:nvPr>
            <p:ph idx="1"/>
          </p:nvPr>
        </p:nvSpPr>
        <p:spPr>
          <a:xfrm>
            <a:off x="0" y="762000"/>
            <a:ext cx="9144000" cy="6096000"/>
          </a:xfrm>
        </p:spPr>
        <p:txBody>
          <a:bodyPr/>
          <a:lstStyle/>
          <a:p>
            <a:pPr>
              <a:buNone/>
            </a:pPr>
            <a:endParaRPr lang="en-AU" sz="2800" dirty="0"/>
          </a:p>
          <a:p>
            <a:pPr>
              <a:buNone/>
            </a:pPr>
            <a:r>
              <a:rPr lang="en-AU" sz="2800" dirty="0">
                <a:solidFill>
                  <a:srgbClr val="FFFF00"/>
                </a:solidFill>
              </a:rPr>
              <a:t>IG prior for </a:t>
            </a:r>
            <a:r>
              <a:rPr lang="el-GR" sz="2800" dirty="0">
                <a:solidFill>
                  <a:srgbClr val="FFFF00"/>
                </a:solidFill>
              </a:rPr>
              <a:t>σ</a:t>
            </a:r>
            <a:r>
              <a:rPr lang="el-GR" sz="2800" baseline="30000" dirty="0">
                <a:solidFill>
                  <a:srgbClr val="FFFF00"/>
                </a:solidFill>
              </a:rPr>
              <a:t>2</a:t>
            </a:r>
            <a:r>
              <a:rPr lang="it-IT" sz="2800" baseline="30000" dirty="0">
                <a:solidFill>
                  <a:srgbClr val="FFFF00"/>
                </a:solidFill>
              </a:rPr>
              <a:t> </a:t>
            </a:r>
            <a:r>
              <a:rPr lang="it-IT" sz="2800" dirty="0">
                <a:solidFill>
                  <a:srgbClr val="FFFF00"/>
                </a:solidFill>
              </a:rPr>
              <a:t>or </a:t>
            </a:r>
            <a:r>
              <a:rPr lang="it-IT" sz="2800" dirty="0" err="1">
                <a:solidFill>
                  <a:srgbClr val="FFFF00"/>
                </a:solidFill>
              </a:rPr>
              <a:t>equivalently</a:t>
            </a:r>
            <a:r>
              <a:rPr lang="it-IT" sz="2800" dirty="0">
                <a:solidFill>
                  <a:srgbClr val="FFFF00"/>
                </a:solidFill>
              </a:rPr>
              <a:t>, gamma </a:t>
            </a:r>
            <a:r>
              <a:rPr lang="it-IT" sz="2800" dirty="0" err="1">
                <a:solidFill>
                  <a:srgbClr val="FFFF00"/>
                </a:solidFill>
              </a:rPr>
              <a:t>prior</a:t>
            </a:r>
            <a:r>
              <a:rPr lang="it-IT" sz="2800" dirty="0">
                <a:solidFill>
                  <a:srgbClr val="FFFF00"/>
                </a:solidFill>
              </a:rPr>
              <a:t> on </a:t>
            </a:r>
            <a:r>
              <a:rPr lang="it-IT" sz="2800" dirty="0" err="1">
                <a:solidFill>
                  <a:srgbClr val="FFFF00"/>
                </a:solidFill>
              </a:rPr>
              <a:t>precision</a:t>
            </a:r>
            <a:r>
              <a:rPr lang="it-IT" sz="2800" dirty="0">
                <a:solidFill>
                  <a:srgbClr val="FFFF00"/>
                </a:solidFill>
              </a:rPr>
              <a:t>: 1/</a:t>
            </a:r>
            <a:r>
              <a:rPr lang="el-GR" sz="2800" dirty="0">
                <a:solidFill>
                  <a:srgbClr val="FFFF00"/>
                </a:solidFill>
              </a:rPr>
              <a:t>σ</a:t>
            </a:r>
            <a:r>
              <a:rPr lang="el-GR" sz="2800" baseline="30000" dirty="0">
                <a:solidFill>
                  <a:srgbClr val="FFFF00"/>
                </a:solidFill>
              </a:rPr>
              <a:t>2</a:t>
            </a:r>
            <a:r>
              <a:rPr lang="it-IT" sz="2800" baseline="30000" dirty="0">
                <a:solidFill>
                  <a:srgbClr val="FFFF00"/>
                </a:solidFill>
              </a:rPr>
              <a:t> </a:t>
            </a:r>
            <a:r>
              <a:rPr lang="en-AU" sz="2800" dirty="0"/>
              <a:t> </a:t>
            </a:r>
          </a:p>
          <a:p>
            <a:pPr>
              <a:buNone/>
            </a:pPr>
            <a:r>
              <a:rPr lang="en-AU" sz="2800" dirty="0"/>
              <a:t>p (</a:t>
            </a:r>
            <a:r>
              <a:rPr lang="el-GR" sz="2800" dirty="0"/>
              <a:t>σ</a:t>
            </a:r>
            <a:r>
              <a:rPr lang="el-GR" sz="2800" baseline="30000" dirty="0"/>
              <a:t>2</a:t>
            </a:r>
            <a:r>
              <a:rPr lang="en-AU" sz="2800" dirty="0"/>
              <a:t>)</a:t>
            </a:r>
            <a:r>
              <a:rPr lang="el-GR" sz="2800" dirty="0"/>
              <a:t> </a:t>
            </a:r>
            <a:r>
              <a:rPr lang="en-AU" sz="2800" dirty="0"/>
              <a:t>~</a:t>
            </a:r>
            <a:r>
              <a:rPr lang="el-GR" sz="2800" dirty="0"/>
              <a:t> </a:t>
            </a:r>
            <a:r>
              <a:rPr lang="en-AU" sz="2800" dirty="0"/>
              <a:t>IG (</a:t>
            </a:r>
            <a:r>
              <a:rPr lang="el-GR" sz="2800" dirty="0"/>
              <a:t>ν/2, δ/2)</a:t>
            </a:r>
          </a:p>
          <a:p>
            <a:pPr>
              <a:buNone/>
            </a:pPr>
            <a:endParaRPr lang="en-AU" sz="2800" dirty="0"/>
          </a:p>
          <a:p>
            <a:pPr>
              <a:buNone/>
            </a:pPr>
            <a:r>
              <a:rPr lang="en-AU" sz="2800" dirty="0"/>
              <a:t>Then </a:t>
            </a:r>
            <a:r>
              <a:rPr lang="el-GR" sz="2800" dirty="0"/>
              <a:t>p(σ</a:t>
            </a:r>
            <a:r>
              <a:rPr lang="el-GR" sz="2800" baseline="30000" dirty="0"/>
              <a:t>2</a:t>
            </a:r>
            <a:r>
              <a:rPr lang="el-GR" sz="2800" dirty="0"/>
              <a:t> | </a:t>
            </a:r>
            <a:r>
              <a:rPr lang="el-GR" sz="2800" dirty="0" err="1"/>
              <a:t>y,X</a:t>
            </a:r>
            <a:r>
              <a:rPr lang="el-GR" sz="2800" dirty="0"/>
              <a:t>, β) </a:t>
            </a:r>
            <a:r>
              <a:rPr lang="en-AU" sz="2800" dirty="0"/>
              <a:t>is prop. to </a:t>
            </a:r>
            <a:r>
              <a:rPr lang="el-GR" sz="2800" dirty="0"/>
              <a:t> p(y | X, β,</a:t>
            </a:r>
            <a:r>
              <a:rPr lang="el-GR" sz="2400" dirty="0"/>
              <a:t> σ</a:t>
            </a:r>
            <a:r>
              <a:rPr lang="el-GR" sz="2400" baseline="30000" dirty="0"/>
              <a:t>2</a:t>
            </a:r>
            <a:r>
              <a:rPr lang="el-GR" sz="2400" dirty="0"/>
              <a:t>)</a:t>
            </a:r>
            <a:r>
              <a:rPr lang="it-IT" sz="2400" dirty="0"/>
              <a:t> </a:t>
            </a:r>
            <a:r>
              <a:rPr lang="el-GR" sz="2400" dirty="0"/>
              <a:t>p(σ</a:t>
            </a:r>
            <a:r>
              <a:rPr lang="el-GR" sz="2400" baseline="30000" dirty="0"/>
              <a:t>2</a:t>
            </a:r>
            <a:r>
              <a:rPr lang="el-GR" sz="2400" dirty="0"/>
              <a:t>)</a:t>
            </a:r>
          </a:p>
          <a:p>
            <a:pPr>
              <a:buNone/>
            </a:pPr>
            <a:endParaRPr lang="en-AU" sz="2400" dirty="0"/>
          </a:p>
          <a:p>
            <a:pPr>
              <a:buNone/>
            </a:pPr>
            <a:r>
              <a:rPr lang="en-AU" sz="2400" dirty="0"/>
              <a:t>i.e. IG posterior with parameters</a:t>
            </a:r>
          </a:p>
          <a:p>
            <a:pPr>
              <a:buNone/>
            </a:pPr>
            <a:r>
              <a:rPr lang="en-AU" sz="2400" dirty="0"/>
              <a:t>	( </a:t>
            </a:r>
            <a:r>
              <a:rPr lang="el-GR" sz="2400" dirty="0"/>
              <a:t>ν + </a:t>
            </a:r>
            <a:r>
              <a:rPr lang="en-AU" sz="2400" dirty="0"/>
              <a:t>n )/2 </a:t>
            </a:r>
          </a:p>
          <a:p>
            <a:pPr>
              <a:buNone/>
            </a:pPr>
            <a:r>
              <a:rPr lang="es-ES" sz="2400" dirty="0"/>
              <a:t>	</a:t>
            </a:r>
          </a:p>
          <a:p>
            <a:pPr>
              <a:buNone/>
            </a:pPr>
            <a:r>
              <a:rPr lang="es-ES" sz="2400" dirty="0"/>
              <a:t>	( </a:t>
            </a:r>
            <a:r>
              <a:rPr lang="es-ES" sz="2400" dirty="0" err="1"/>
              <a:t>δ</a:t>
            </a:r>
            <a:r>
              <a:rPr lang="es-ES" sz="2400" dirty="0"/>
              <a:t> + </a:t>
            </a:r>
            <a:r>
              <a:rPr lang="es-ES" sz="2400" dirty="0" err="1"/>
              <a:t>y</a:t>
            </a:r>
            <a:r>
              <a:rPr lang="es-ES" sz="2400" baseline="30000" dirty="0" err="1"/>
              <a:t>T</a:t>
            </a:r>
            <a:r>
              <a:rPr lang="es-ES" sz="2400" dirty="0" err="1"/>
              <a:t>y</a:t>
            </a:r>
            <a:r>
              <a:rPr lang="es-ES" sz="2400" dirty="0"/>
              <a:t> − 2β</a:t>
            </a:r>
            <a:r>
              <a:rPr lang="es-ES" sz="2400" baseline="30000" dirty="0" err="1"/>
              <a:t>T</a:t>
            </a:r>
            <a:r>
              <a:rPr lang="es-ES" sz="2400" dirty="0" err="1"/>
              <a:t>X</a:t>
            </a:r>
            <a:r>
              <a:rPr lang="es-ES" sz="2400" baseline="30000" dirty="0" err="1"/>
              <a:t>T</a:t>
            </a:r>
            <a:r>
              <a:rPr lang="es-ES" sz="2400" dirty="0" err="1"/>
              <a:t>y</a:t>
            </a:r>
            <a:r>
              <a:rPr lang="es-ES" sz="2400" dirty="0"/>
              <a:t> + β</a:t>
            </a:r>
            <a:r>
              <a:rPr lang="es-ES" sz="2400" baseline="30000" dirty="0"/>
              <a:t>T</a:t>
            </a:r>
            <a:r>
              <a:rPr lang="es-ES" sz="2400" dirty="0"/>
              <a:t>X</a:t>
            </a:r>
            <a:r>
              <a:rPr lang="es-ES" sz="2400" baseline="30000" dirty="0"/>
              <a:t>T</a:t>
            </a:r>
            <a:r>
              <a:rPr lang="es-ES" sz="2400" dirty="0"/>
              <a:t>Xβ ) / </a:t>
            </a:r>
            <a:r>
              <a:rPr lang="en-AU" sz="2400" dirty="0"/>
              <a:t>2 </a:t>
            </a:r>
          </a:p>
        </p:txBody>
      </p:sp>
      <p:sp>
        <p:nvSpPr>
          <p:cNvPr id="4" name="Ovale 3"/>
          <p:cNvSpPr/>
          <p:nvPr/>
        </p:nvSpPr>
        <p:spPr bwMode="auto">
          <a:xfrm>
            <a:off x="990600" y="4876800"/>
            <a:ext cx="3200400" cy="9906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5" name="Ovale 4"/>
          <p:cNvSpPr/>
          <p:nvPr/>
        </p:nvSpPr>
        <p:spPr bwMode="auto">
          <a:xfrm>
            <a:off x="990600" y="4267200"/>
            <a:ext cx="381000" cy="457200"/>
          </a:xfrm>
          <a:prstGeom prst="ellipse">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290608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p:cNvPicPr>
            <a:picLocks noChangeAspect="1"/>
          </p:cNvPicPr>
          <p:nvPr/>
        </p:nvPicPr>
        <p:blipFill>
          <a:blip r:embed="rId2"/>
          <a:stretch>
            <a:fillRect/>
          </a:stretch>
        </p:blipFill>
        <p:spPr>
          <a:xfrm>
            <a:off x="0" y="1066800"/>
            <a:ext cx="7743608" cy="5758526"/>
          </a:xfrm>
          <a:prstGeom prst="rect">
            <a:avLst/>
          </a:prstGeom>
        </p:spPr>
      </p:pic>
      <p:sp>
        <p:nvSpPr>
          <p:cNvPr id="9" name="CasellaDiTesto 8"/>
          <p:cNvSpPr txBox="1"/>
          <p:nvPr/>
        </p:nvSpPr>
        <p:spPr>
          <a:xfrm>
            <a:off x="0" y="152400"/>
            <a:ext cx="9144000" cy="553998"/>
          </a:xfrm>
          <a:prstGeom prst="rect">
            <a:avLst/>
          </a:prstGeom>
          <a:noFill/>
        </p:spPr>
        <p:txBody>
          <a:bodyPr wrap="square" rtlCol="0">
            <a:spAutoFit/>
          </a:bodyPr>
          <a:lstStyle/>
          <a:p>
            <a:r>
              <a:rPr lang="it-IT" dirty="0"/>
              <a:t>         IG </a:t>
            </a:r>
            <a:r>
              <a:rPr lang="it-IT" sz="3000" dirty="0" err="1"/>
              <a:t>mean</a:t>
            </a:r>
            <a:r>
              <a:rPr lang="it-IT" sz="3000" dirty="0"/>
              <a:t> = α / (α-1)     </a:t>
            </a:r>
            <a:r>
              <a:rPr lang="it-IT" sz="3000" dirty="0" err="1"/>
              <a:t>variance</a:t>
            </a:r>
            <a:r>
              <a:rPr lang="it-IT" sz="3000" dirty="0"/>
              <a:t> = β</a:t>
            </a:r>
            <a:r>
              <a:rPr lang="it-IT" sz="3000" baseline="30000" dirty="0"/>
              <a:t>2</a:t>
            </a:r>
            <a:r>
              <a:rPr lang="it-IT" sz="3000" dirty="0"/>
              <a:t>/(α -1)</a:t>
            </a:r>
            <a:r>
              <a:rPr lang="it-IT" sz="3000" baseline="30000" dirty="0"/>
              <a:t>2</a:t>
            </a:r>
            <a:r>
              <a:rPr lang="it-IT" sz="3000" dirty="0"/>
              <a:t> (α-2)</a:t>
            </a:r>
          </a:p>
        </p:txBody>
      </p:sp>
    </p:spTree>
    <p:extLst>
      <p:ext uri="{BB962C8B-B14F-4D97-AF65-F5344CB8AC3E}">
        <p14:creationId xmlns:p14="http://schemas.microsoft.com/office/powerpoint/2010/main" val="147853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28600"/>
            <a:ext cx="8229600" cy="1295400"/>
          </a:xfrm>
        </p:spPr>
        <p:txBody>
          <a:bodyPr/>
          <a:lstStyle/>
          <a:p>
            <a:pPr eaLnBrk="1" hangingPunct="1">
              <a:defRPr/>
            </a:pPr>
            <a:r>
              <a:rPr lang="en-US" sz="3600" i="1">
                <a:latin typeface="Tahoma" charset="0"/>
              </a:rPr>
              <a:t>An Essay Toward Solving a Problem in the Doctrine of Chances</a:t>
            </a:r>
          </a:p>
        </p:txBody>
      </p:sp>
      <mc:AlternateContent xmlns:mc="http://schemas.openxmlformats.org/markup-compatibility/2006" xmlns:a14="http://schemas.microsoft.com/office/drawing/2010/main">
        <mc:Choice Requires="a14">
          <p:sp>
            <p:nvSpPr>
              <p:cNvPr id="116739" name="Rectangle 3"/>
              <p:cNvSpPr>
                <a:spLocks noGrp="1" noChangeArrowheads="1"/>
              </p:cNvSpPr>
              <p:nvPr>
                <p:ph type="body" idx="1"/>
              </p:nvPr>
            </p:nvSpPr>
            <p:spPr>
              <a:xfrm>
                <a:off x="0" y="1524000"/>
                <a:ext cx="9144000" cy="5334000"/>
              </a:xfrm>
            </p:spPr>
            <p:txBody>
              <a:bodyPr/>
              <a:lstStyle/>
              <a:p>
                <a:pPr lvl="1" eaLnBrk="1" hangingPunct="1">
                  <a:defRPr/>
                </a:pPr>
                <a:endParaRPr lang="en-US" dirty="0">
                  <a:latin typeface="Tahoma" charset="0"/>
                  <a:ea typeface="ＭＳ Ｐゴシック" charset="0"/>
                </a:endParaRPr>
              </a:p>
              <a:p>
                <a:pPr lvl="1" eaLnBrk="1" hangingPunct="1">
                  <a:defRPr/>
                </a:pPr>
                <a:r>
                  <a:rPr lang="en-US" dirty="0">
                    <a:latin typeface="Comic Sans MS"/>
                    <a:ea typeface="ＭＳ Ｐゴシック" charset="0"/>
                    <a:cs typeface="Comic Sans MS"/>
                  </a:rPr>
                  <a:t>a version of what becomes Bayes Theorem</a:t>
                </a:r>
              </a:p>
              <a:p>
                <a:pPr lvl="1" eaLnBrk="1" hangingPunct="1">
                  <a:defRPr/>
                </a:pPr>
                <a:endParaRPr lang="en-US" dirty="0">
                  <a:latin typeface="Comic Sans MS"/>
                  <a:ea typeface="ＭＳ Ｐゴシック" charset="0"/>
                  <a:cs typeface="Comic Sans MS"/>
                </a:endParaRPr>
              </a:p>
              <a:p>
                <a:pPr lvl="1" eaLnBrk="1" hangingPunct="1">
                  <a:defRPr/>
                </a:pPr>
                <a:r>
                  <a:rPr lang="en-US" i="1" dirty="0">
                    <a:latin typeface="Comic Sans MS"/>
                    <a:ea typeface="ＭＳ Ｐゴシック" charset="0"/>
                    <a:cs typeface="Comic Sans MS"/>
                  </a:rPr>
                  <a:t>the definition of conditional probability</a:t>
                </a:r>
              </a:p>
              <a:p>
                <a:pPr lvl="1" eaLnBrk="1" hangingPunct="1">
                  <a:defRPr/>
                </a:pPr>
                <a:endParaRPr lang="en-US" sz="2400" b="1" i="1" dirty="0">
                  <a:latin typeface="Tahoma" charset="0"/>
                  <a:ea typeface="ＭＳ Ｐゴシック" charset="0"/>
                </a:endParaRPr>
              </a:p>
              <a:p>
                <a:pPr lvl="1" eaLnBrk="1" hangingPunct="1">
                  <a:defRPr/>
                </a:pPr>
                <a:r>
                  <a:rPr lang="en-US" sz="2400" b="1" i="1" dirty="0">
                    <a:latin typeface="Tahoma" charset="0"/>
                    <a:ea typeface="ＭＳ Ｐゴシック" charset="0"/>
                  </a:rPr>
                  <a:t>If P </a:t>
                </a:r>
                <a:r>
                  <a:rPr lang="en-US" sz="2400" b="1" dirty="0">
                    <a:latin typeface="Tahoma" charset="0"/>
                    <a:ea typeface="ＭＳ Ｐゴシック" charset="0"/>
                  </a:rPr>
                  <a:t>(B)</a:t>
                </a:r>
                <a:r>
                  <a:rPr lang="en-US" sz="2400" b="1" i="1" dirty="0">
                    <a:latin typeface="Tahoma" charset="0"/>
                    <a:ea typeface="ＭＳ Ｐゴシック" charset="0"/>
                  </a:rPr>
                  <a:t> &gt; 0, the conditional probability of </a:t>
                </a:r>
                <a:r>
                  <a:rPr lang="en-US" sz="2400" b="1" dirty="0">
                    <a:latin typeface="Tahoma" charset="0"/>
                    <a:ea typeface="ＭＳ Ｐゴシック" charset="0"/>
                  </a:rPr>
                  <a:t>A</a:t>
                </a:r>
                <a:r>
                  <a:rPr lang="en-US" sz="2400" b="1" i="1" dirty="0">
                    <a:latin typeface="Tahoma" charset="0"/>
                    <a:ea typeface="ＭＳ Ｐゴシック" charset="0"/>
                  </a:rPr>
                  <a:t> given </a:t>
                </a:r>
                <a:r>
                  <a:rPr lang="en-US" sz="2400" b="1" dirty="0">
                    <a:latin typeface="Tahoma" charset="0"/>
                    <a:ea typeface="ＭＳ Ｐゴシック" charset="0"/>
                  </a:rPr>
                  <a:t>B</a:t>
                </a:r>
                <a:r>
                  <a:rPr lang="en-US" sz="2400" b="1" i="1" dirty="0">
                    <a:latin typeface="Tahoma" charset="0"/>
                    <a:ea typeface="ＭＳ Ｐゴシック" charset="0"/>
                  </a:rPr>
                  <a:t>, denoted by P </a:t>
                </a:r>
                <a:r>
                  <a:rPr lang="en-US" sz="2400" b="1" dirty="0">
                    <a:latin typeface="Tahoma" charset="0"/>
                    <a:ea typeface="ＭＳ Ｐゴシック" charset="0"/>
                  </a:rPr>
                  <a:t>(A</a:t>
                </a:r>
                <a:r>
                  <a:rPr lang="en-US" sz="2400" b="1" i="1" dirty="0">
                    <a:latin typeface="Tahoma" charset="0"/>
                    <a:ea typeface="ＭＳ Ｐゴシック" charset="0"/>
                  </a:rPr>
                  <a:t> </a:t>
                </a:r>
                <a:r>
                  <a:rPr lang="en-US" sz="2400" b="1" dirty="0">
                    <a:latin typeface="Tahoma" charset="0"/>
                    <a:ea typeface="ＭＳ Ｐゴシック" charset="0"/>
                  </a:rPr>
                  <a:t>|</a:t>
                </a:r>
                <a:r>
                  <a:rPr lang="en-US" sz="2400" b="1" i="1" dirty="0">
                    <a:latin typeface="Tahoma" charset="0"/>
                    <a:ea typeface="ＭＳ Ｐゴシック" charset="0"/>
                  </a:rPr>
                  <a:t> </a:t>
                </a:r>
                <a:r>
                  <a:rPr lang="en-US" sz="2400" b="1" dirty="0">
                    <a:latin typeface="Tahoma" charset="0"/>
                    <a:ea typeface="ＭＳ Ｐゴシック" charset="0"/>
                  </a:rPr>
                  <a:t>B)</a:t>
                </a:r>
                <a:r>
                  <a:rPr lang="en-US" sz="2400" b="1" i="1" dirty="0">
                    <a:latin typeface="Tahoma" charset="0"/>
                    <a:ea typeface="ＭＳ Ｐゴシック" charset="0"/>
                  </a:rPr>
                  <a:t>, is</a:t>
                </a:r>
                <a:r>
                  <a:rPr lang="en-US" dirty="0">
                    <a:latin typeface="Tahoma" charset="0"/>
                    <a:ea typeface="ＭＳ Ｐゴシック" charset="0"/>
                  </a:rPr>
                  <a:t> </a:t>
                </a:r>
              </a:p>
              <a:p>
                <a:pPr marL="457200" lvl="1" indent="0" eaLnBrk="1" hangingPunct="1">
                  <a:buNone/>
                  <a:defRPr/>
                </a:pPr>
                <a:endParaRPr lang="en-US" dirty="0">
                  <a:latin typeface="Tahoma" charset="0"/>
                  <a:ea typeface="ＭＳ Ｐゴシック" charset="0"/>
                </a:endParaRPr>
              </a:p>
              <a:p>
                <a:pPr lvl="4" eaLnBrk="1" hangingPunct="1">
                  <a:buFont typeface="Wingdings" charset="0"/>
                  <a:buNone/>
                  <a:defRPr/>
                </a:pPr>
                <a:endParaRPr lang="en-US" sz="2400" b="1" dirty="0">
                  <a:latin typeface="Tahoma" charset="0"/>
                  <a:ea typeface="ＭＳ Ｐゴシック" charset="0"/>
                </a:endParaRPr>
              </a:p>
              <a:p>
                <a:pPr lvl="4" eaLnBrk="1" hangingPunct="1">
                  <a:buNone/>
                  <a:defRPr/>
                </a:pPr>
                <a:r>
                  <a:rPr lang="en-US" sz="2400" dirty="0">
                    <a:solidFill>
                      <a:srgbClr val="CCFF99"/>
                    </a:solidFill>
                    <a:effectLst/>
                    <a:latin typeface="Tahoma" charset="0"/>
                    <a:ea typeface="ＭＳ Ｐゴシック" charset="0"/>
                  </a:rPr>
                  <a:t>P(A | B) =  </a:t>
                </a:r>
                <a14:m>
                  <m:oMath xmlns:m="http://schemas.openxmlformats.org/officeDocument/2006/math">
                    <m:f>
                      <m:fPr>
                        <m:ctrlPr>
                          <a:rPr lang="it-CH" sz="2400" i="1">
                            <a:solidFill>
                              <a:srgbClr val="CCFF99"/>
                            </a:solidFill>
                            <a:latin typeface="Cambria Math" panose="02040503050406030204" pitchFamily="18" charset="0"/>
                            <a:ea typeface="ＭＳ Ｐゴシック" charset="0"/>
                          </a:rPr>
                        </m:ctrlPr>
                      </m:fPr>
                      <m:num>
                        <m:r>
                          <a:rPr lang="it-CH" sz="2400" b="0" i="1">
                            <a:solidFill>
                              <a:srgbClr val="CCFF99"/>
                            </a:solidFill>
                            <a:latin typeface="Cambria Math" panose="02040503050406030204" pitchFamily="18" charset="0"/>
                            <a:ea typeface="ＭＳ Ｐゴシック" charset="0"/>
                          </a:rPr>
                          <m:t>𝑃</m:t>
                        </m:r>
                        <m:r>
                          <a:rPr lang="it-CH" sz="2400" b="0">
                            <a:solidFill>
                              <a:srgbClr val="CCFF99"/>
                            </a:solidFill>
                            <a:latin typeface="Cambria Math" panose="02040503050406030204" pitchFamily="18" charset="0"/>
                            <a:ea typeface="ＭＳ Ｐゴシック" charset="0"/>
                          </a:rPr>
                          <m:t>(</m:t>
                        </m:r>
                        <m:r>
                          <a:rPr lang="it-CH" sz="2400" b="0" i="1">
                            <a:solidFill>
                              <a:srgbClr val="CCFF99"/>
                            </a:solidFill>
                            <a:latin typeface="Cambria Math" panose="02040503050406030204" pitchFamily="18" charset="0"/>
                            <a:ea typeface="ＭＳ Ｐゴシック" charset="0"/>
                          </a:rPr>
                          <m:t>𝐴</m:t>
                        </m:r>
                        <m:r>
                          <a:rPr lang="it-CH" sz="2400" b="0">
                            <a:solidFill>
                              <a:srgbClr val="CCFF99"/>
                            </a:solidFill>
                            <a:latin typeface="Cambria Math" panose="02040503050406030204" pitchFamily="18" charset="0"/>
                            <a:ea typeface="ＭＳ Ｐゴシック" charset="0"/>
                          </a:rPr>
                          <m:t>∩</m:t>
                        </m:r>
                        <m:r>
                          <a:rPr lang="it-CH" sz="2400" b="0" i="1">
                            <a:solidFill>
                              <a:srgbClr val="CCFF99"/>
                            </a:solidFill>
                            <a:latin typeface="Cambria Math" panose="02040503050406030204" pitchFamily="18" charset="0"/>
                            <a:ea typeface="ＭＳ Ｐゴシック" charset="0"/>
                          </a:rPr>
                          <m:t>𝐵</m:t>
                        </m:r>
                        <m:r>
                          <a:rPr lang="it-CH" sz="2400" b="0">
                            <a:solidFill>
                              <a:srgbClr val="CCFF99"/>
                            </a:solidFill>
                            <a:latin typeface="Cambria Math" panose="02040503050406030204" pitchFamily="18" charset="0"/>
                            <a:ea typeface="ＭＳ Ｐゴシック" charset="0"/>
                          </a:rPr>
                          <m:t>)</m:t>
                        </m:r>
                      </m:num>
                      <m:den>
                        <m:r>
                          <a:rPr lang="it-CH" sz="2400" b="0" i="1">
                            <a:solidFill>
                              <a:srgbClr val="CCFF99"/>
                            </a:solidFill>
                            <a:latin typeface="Cambria Math" panose="02040503050406030204" pitchFamily="18" charset="0"/>
                            <a:ea typeface="ＭＳ Ｐゴシック" charset="0"/>
                          </a:rPr>
                          <m:t>𝑃</m:t>
                        </m:r>
                        <m:r>
                          <a:rPr lang="it-CH" sz="2400" b="0">
                            <a:solidFill>
                              <a:srgbClr val="CCFF99"/>
                            </a:solidFill>
                            <a:latin typeface="Cambria Math" panose="02040503050406030204" pitchFamily="18" charset="0"/>
                            <a:ea typeface="ＭＳ Ｐゴシック" charset="0"/>
                          </a:rPr>
                          <m:t>(</m:t>
                        </m:r>
                        <m:r>
                          <a:rPr lang="it-CH" sz="2400" b="0" i="1">
                            <a:solidFill>
                              <a:srgbClr val="CCFF99"/>
                            </a:solidFill>
                            <a:latin typeface="Cambria Math" panose="02040503050406030204" pitchFamily="18" charset="0"/>
                            <a:ea typeface="ＭＳ Ｐゴシック" charset="0"/>
                          </a:rPr>
                          <m:t>𝐵</m:t>
                        </m:r>
                        <m:r>
                          <a:rPr lang="it-CH" sz="2400" b="0">
                            <a:solidFill>
                              <a:srgbClr val="CCFF99"/>
                            </a:solidFill>
                            <a:latin typeface="Cambria Math" panose="02040503050406030204" pitchFamily="18" charset="0"/>
                            <a:ea typeface="ＭＳ Ｐゴシック" charset="0"/>
                          </a:rPr>
                          <m:t>)</m:t>
                        </m:r>
                      </m:den>
                    </m:f>
                  </m:oMath>
                </a14:m>
                <a:r>
                  <a:rPr lang="en-US" sz="2400" dirty="0">
                    <a:solidFill>
                      <a:srgbClr val="CCFF99"/>
                    </a:solidFill>
                    <a:effectLst/>
                    <a:latin typeface="Tahoma" charset="0"/>
                    <a:ea typeface="ＭＳ Ｐゴシック" charset="0"/>
                  </a:rPr>
                  <a:t>   = P(AB)/P(B)</a:t>
                </a:r>
                <a:r>
                  <a:rPr lang="en-US" sz="2400" dirty="0">
                    <a:solidFill>
                      <a:srgbClr val="CCFF99"/>
                    </a:solidFill>
                    <a:latin typeface="Tahoma" charset="0"/>
                    <a:ea typeface="ＭＳ Ｐゴシック" charset="0"/>
                  </a:rPr>
                  <a:t> </a:t>
                </a:r>
              </a:p>
            </p:txBody>
          </p:sp>
        </mc:Choice>
        <mc:Fallback xmlns="">
          <p:sp>
            <p:nvSpPr>
              <p:cNvPr id="116739" name="Rectangle 3"/>
              <p:cNvSpPr>
                <a:spLocks noGrp="1" noRot="1" noChangeAspect="1" noMove="1" noResize="1" noEditPoints="1" noAdjustHandles="1" noChangeArrowheads="1" noChangeShapeType="1" noTextEdit="1"/>
              </p:cNvSpPr>
              <p:nvPr>
                <p:ph type="body" idx="1"/>
              </p:nvPr>
            </p:nvSpPr>
            <p:spPr>
              <a:xfrm>
                <a:off x="0" y="1524000"/>
                <a:ext cx="9144000" cy="5334000"/>
              </a:xfrm>
              <a:blipFill rotWithShape="0">
                <a:blip r:embed="rId3"/>
                <a:stretch>
                  <a:fillRect/>
                </a:stretch>
              </a:blipFill>
            </p:spPr>
            <p:txBody>
              <a:bodyPr/>
              <a:lstStyle/>
              <a:p>
                <a:r>
                  <a:rPr lang="it-CH">
                    <a:noFill/>
                  </a:rPr>
                  <a:t> </a:t>
                </a:r>
              </a:p>
            </p:txBody>
          </p:sp>
        </mc:Fallback>
      </mc:AlternateContent>
      <p:sp>
        <p:nvSpPr>
          <p:cNvPr id="2457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it-IT"/>
          </a:p>
        </p:txBody>
      </p:sp>
    </p:spTree>
    <p:extLst>
      <p:ext uri="{BB962C8B-B14F-4D97-AF65-F5344CB8AC3E}">
        <p14:creationId xmlns:p14="http://schemas.microsoft.com/office/powerpoint/2010/main" val="1991523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1" name="Rectangle 2"/>
          <p:cNvSpPr>
            <a:spLocks noGrp="1" noChangeArrowheads="1"/>
          </p:cNvSpPr>
          <p:nvPr>
            <p:ph type="title"/>
          </p:nvPr>
        </p:nvSpPr>
        <p:spPr>
          <a:xfrm>
            <a:off x="0" y="15078"/>
            <a:ext cx="9144000" cy="746922"/>
          </a:xfrm>
        </p:spPr>
        <p:txBody>
          <a:bodyPr/>
          <a:lstStyle/>
          <a:p>
            <a:r>
              <a:rPr lang="en-AU" sz="4000"/>
              <a:t>Example: logistic model</a:t>
            </a:r>
            <a:endParaRPr lang="en-AU" sz="4000" dirty="0"/>
          </a:p>
        </p:txBody>
      </p:sp>
      <p:sp>
        <p:nvSpPr>
          <p:cNvPr id="706562" name="Rectangle 3"/>
          <p:cNvSpPr>
            <a:spLocks noGrp="1" noChangeArrowheads="1"/>
          </p:cNvSpPr>
          <p:nvPr>
            <p:ph type="body" idx="1"/>
          </p:nvPr>
        </p:nvSpPr>
        <p:spPr>
          <a:xfrm>
            <a:off x="19632" y="838200"/>
            <a:ext cx="9124368" cy="5105400"/>
          </a:xfrm>
        </p:spPr>
        <p:txBody>
          <a:bodyPr/>
          <a:lstStyle/>
          <a:p>
            <a:pPr>
              <a:buFontTx/>
              <a:buNone/>
            </a:pPr>
            <a:r>
              <a:rPr lang="en-AU" sz="2400"/>
              <a:t>Experiment: proportion of seeds that germinated on each of 21 plates arranged as a 2 by 2 factorial layout by </a:t>
            </a:r>
            <a:r>
              <a:rPr lang="en-AU" sz="2400">
                <a:solidFill>
                  <a:srgbClr val="FF5050"/>
                </a:solidFill>
              </a:rPr>
              <a:t>seed</a:t>
            </a:r>
            <a:r>
              <a:rPr lang="en-AU" sz="2400"/>
              <a:t> and type of </a:t>
            </a:r>
            <a:r>
              <a:rPr lang="en-AU" sz="2400">
                <a:solidFill>
                  <a:srgbClr val="FF5050"/>
                </a:solidFill>
              </a:rPr>
              <a:t>root extract</a:t>
            </a:r>
          </a:p>
          <a:p>
            <a:pPr>
              <a:buFontTx/>
              <a:buNone/>
            </a:pPr>
            <a:r>
              <a:rPr lang="en-AU" sz="2400"/>
              <a:t>  </a:t>
            </a:r>
          </a:p>
          <a:p>
            <a:pPr>
              <a:buFontTx/>
              <a:buNone/>
            </a:pPr>
            <a:r>
              <a:rPr lang="en-AU" sz="2800"/>
              <a:t>r</a:t>
            </a:r>
            <a:r>
              <a:rPr lang="en-AU" sz="2800" baseline="-25000"/>
              <a:t>i</a:t>
            </a:r>
            <a:r>
              <a:rPr lang="en-AU" sz="2800"/>
              <a:t> and n</a:t>
            </a:r>
            <a:r>
              <a:rPr lang="en-AU" sz="2800" baseline="-25000"/>
              <a:t>i</a:t>
            </a:r>
            <a:r>
              <a:rPr lang="en-AU" sz="2800"/>
              <a:t> are the number of germinated and the total number of seeds on the</a:t>
            </a:r>
            <a:r>
              <a:rPr lang="en-AU" sz="2800" i="1"/>
              <a:t> i</a:t>
            </a:r>
            <a:r>
              <a:rPr lang="en-AU" sz="2800"/>
              <a:t>th plate, </a:t>
            </a:r>
            <a:r>
              <a:rPr lang="en-AU" sz="2800" i="1"/>
              <a:t>i</a:t>
            </a:r>
            <a:r>
              <a:rPr lang="en-AU" sz="2800"/>
              <a:t> =1,...,N</a:t>
            </a:r>
          </a:p>
          <a:p>
            <a:pPr>
              <a:buFontTx/>
              <a:buNone/>
            </a:pPr>
            <a:endParaRPr lang="en-AU" sz="2400"/>
          </a:p>
          <a:p>
            <a:pPr>
              <a:buFontTx/>
              <a:buNone/>
            </a:pPr>
            <a:r>
              <a:rPr lang="en-AU" sz="2600"/>
              <a:t>Here y</a:t>
            </a:r>
            <a:r>
              <a:rPr lang="en-AU" sz="2600" baseline="-25000"/>
              <a:t>i</a:t>
            </a:r>
            <a:r>
              <a:rPr lang="en-AU" sz="2600"/>
              <a:t> = r</a:t>
            </a:r>
            <a:r>
              <a:rPr lang="en-AU" sz="2600" baseline="-25000"/>
              <a:t>i</a:t>
            </a:r>
            <a:r>
              <a:rPr lang="en-AU" sz="2600"/>
              <a:t>; </a:t>
            </a:r>
            <a:r>
              <a:rPr lang="en-AU" sz="2600">
                <a:latin typeface="Symbol" pitchFamily="18" charset="2"/>
              </a:rPr>
              <a:t>q</a:t>
            </a:r>
            <a:r>
              <a:rPr lang="en-AU" sz="2600" baseline="-25000"/>
              <a:t>i</a:t>
            </a:r>
            <a:r>
              <a:rPr lang="en-AU" sz="2600"/>
              <a:t> = p</a:t>
            </a:r>
            <a:r>
              <a:rPr lang="en-AU" sz="2600" baseline="-25000"/>
              <a:t>i</a:t>
            </a:r>
            <a:r>
              <a:rPr lang="en-AU" sz="2600"/>
              <a:t> = probability of germination on the </a:t>
            </a:r>
            <a:r>
              <a:rPr lang="en-AU" sz="2600" i="1"/>
              <a:t>i</a:t>
            </a:r>
            <a:r>
              <a:rPr lang="en-AU" sz="2600"/>
              <a:t>th plate</a:t>
            </a:r>
          </a:p>
          <a:p>
            <a:pPr>
              <a:buFontTx/>
              <a:buNone/>
            </a:pPr>
            <a:endParaRPr lang="en-AU" sz="2400"/>
          </a:p>
          <a:p>
            <a:pPr>
              <a:buFontTx/>
              <a:buNone/>
            </a:pPr>
            <a:endParaRPr lang="en-AU" i="1"/>
          </a:p>
          <a:p>
            <a:pPr>
              <a:buFontTx/>
              <a:buNone/>
            </a:pPr>
            <a:endParaRPr lang="en-AU" b="1" dirty="0">
              <a:solidFill>
                <a:schemeClr val="accent2"/>
              </a:solidFill>
            </a:endParaRPr>
          </a:p>
        </p:txBody>
      </p:sp>
      <p:pic>
        <p:nvPicPr>
          <p:cNvPr id="706563" name="Picture 4"/>
          <p:cNvPicPr>
            <a:picLocks noChangeAspect="1" noChangeArrowheads="1"/>
          </p:cNvPicPr>
          <p:nvPr/>
        </p:nvPicPr>
        <p:blipFill>
          <a:blip r:embed="rId2" cstate="print"/>
          <a:srcRect l="10185" t="21931" r="7408"/>
          <a:stretch>
            <a:fillRect/>
          </a:stretch>
        </p:blipFill>
        <p:spPr bwMode="auto">
          <a:xfrm>
            <a:off x="838201" y="4617735"/>
            <a:ext cx="8002018" cy="2240265"/>
          </a:xfrm>
          <a:prstGeom prst="rect">
            <a:avLst/>
          </a:prstGeom>
          <a:noFill/>
          <a:ln w="12700">
            <a:noFill/>
            <a:miter lim="800000"/>
            <a:headEnd type="none" w="sm" len="sm"/>
            <a:tailEnd type="none" w="sm" len="sm"/>
          </a:ln>
        </p:spPr>
      </p:pic>
      <p:pic>
        <p:nvPicPr>
          <p:cNvPr id="706564" name="Picture 5"/>
          <p:cNvPicPr>
            <a:picLocks noChangeAspect="1" noChangeArrowheads="1"/>
          </p:cNvPicPr>
          <p:nvPr/>
        </p:nvPicPr>
        <p:blipFill>
          <a:blip r:embed="rId2" cstate="print"/>
          <a:srcRect l="33334" t="-3133" r="33333" b="78069"/>
          <a:stretch>
            <a:fillRect/>
          </a:stretch>
        </p:blipFill>
        <p:spPr bwMode="auto">
          <a:xfrm>
            <a:off x="5029200" y="4038600"/>
            <a:ext cx="2743200" cy="609600"/>
          </a:xfrm>
          <a:prstGeom prst="rect">
            <a:avLst/>
          </a:prstGeom>
          <a:noFill/>
          <a:ln w="12700">
            <a:noFill/>
            <a:miter lim="800000"/>
            <a:headEnd type="none" w="sm" len="sm"/>
            <a:tailEnd type="none" w="sm" len="sm"/>
          </a:ln>
        </p:spPr>
      </p:pic>
      <p:pic>
        <p:nvPicPr>
          <p:cNvPr id="706565" name="Picture 6"/>
          <p:cNvPicPr>
            <a:picLocks noChangeAspect="1" noChangeArrowheads="1"/>
          </p:cNvPicPr>
          <p:nvPr/>
        </p:nvPicPr>
        <p:blipFill>
          <a:blip r:embed="rId2" cstate="print"/>
          <a:srcRect t="-3133" r="67592" b="78069"/>
          <a:stretch>
            <a:fillRect/>
          </a:stretch>
        </p:blipFill>
        <p:spPr bwMode="auto">
          <a:xfrm>
            <a:off x="1600200" y="4038600"/>
            <a:ext cx="2667000" cy="609600"/>
          </a:xfrm>
          <a:prstGeom prst="rect">
            <a:avLst/>
          </a:prstGeom>
          <a:noFill/>
          <a:ln w="12700">
            <a:noFill/>
            <a:miter lim="800000"/>
            <a:headEnd type="none" w="sm" len="sm"/>
            <a:tailEnd type="none" w="sm" len="sm"/>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5" name="Rectangle 2"/>
          <p:cNvSpPr>
            <a:spLocks noGrp="1" noChangeArrowheads="1"/>
          </p:cNvSpPr>
          <p:nvPr>
            <p:ph type="title"/>
          </p:nvPr>
        </p:nvSpPr>
        <p:spPr>
          <a:xfrm>
            <a:off x="0" y="0"/>
            <a:ext cx="9144000" cy="914400"/>
          </a:xfrm>
        </p:spPr>
        <p:txBody>
          <a:bodyPr/>
          <a:lstStyle/>
          <a:p>
            <a:r>
              <a:rPr lang="en-AU" sz="4000"/>
              <a:t>Logistic model</a:t>
            </a:r>
            <a:endParaRPr lang="en-AU" sz="4000" dirty="0"/>
          </a:p>
        </p:txBody>
      </p:sp>
      <p:sp>
        <p:nvSpPr>
          <p:cNvPr id="707586" name="Rectangle 3"/>
          <p:cNvSpPr>
            <a:spLocks noGrp="1" noChangeArrowheads="1"/>
          </p:cNvSpPr>
          <p:nvPr>
            <p:ph type="body" idx="1"/>
          </p:nvPr>
        </p:nvSpPr>
        <p:spPr>
          <a:xfrm>
            <a:off x="152400" y="914400"/>
            <a:ext cx="8991600" cy="5943600"/>
          </a:xfrm>
        </p:spPr>
        <p:txBody>
          <a:bodyPr/>
          <a:lstStyle/>
          <a:p>
            <a:pPr>
              <a:lnSpc>
                <a:spcPct val="90000"/>
              </a:lnSpc>
              <a:buFontTx/>
              <a:buNone/>
            </a:pPr>
            <a:r>
              <a:rPr lang="en-AU"/>
              <a:t>	r</a:t>
            </a:r>
            <a:r>
              <a:rPr lang="en-AU" baseline="-25000"/>
              <a:t>i</a:t>
            </a:r>
            <a:r>
              <a:rPr lang="en-AU"/>
              <a:t>  ~  Binomial(p</a:t>
            </a:r>
            <a:r>
              <a:rPr lang="en-AU" baseline="-25000"/>
              <a:t>i</a:t>
            </a:r>
            <a:r>
              <a:rPr lang="en-AU"/>
              <a:t>, n</a:t>
            </a:r>
            <a:r>
              <a:rPr lang="en-AU" baseline="-25000"/>
              <a:t>i</a:t>
            </a:r>
            <a:r>
              <a:rPr lang="en-AU"/>
              <a:t>)</a:t>
            </a:r>
          </a:p>
          <a:p>
            <a:pPr>
              <a:lnSpc>
                <a:spcPct val="90000"/>
              </a:lnSpc>
              <a:buFontTx/>
              <a:buNone/>
            </a:pPr>
            <a:r>
              <a:rPr lang="en-AU"/>
              <a:t>	</a:t>
            </a:r>
          </a:p>
          <a:p>
            <a:pPr>
              <a:lnSpc>
                <a:spcPct val="90000"/>
              </a:lnSpc>
              <a:buFontTx/>
              <a:buNone/>
            </a:pPr>
            <a:r>
              <a:rPr lang="en-AU"/>
              <a:t>	logit(p</a:t>
            </a:r>
            <a:r>
              <a:rPr lang="en-AU" baseline="-25000"/>
              <a:t>i</a:t>
            </a:r>
            <a:r>
              <a:rPr lang="en-AU"/>
              <a:t>) = </a:t>
            </a:r>
            <a:r>
              <a:rPr lang="en-AU">
                <a:latin typeface="Symbol" pitchFamily="18" charset="2"/>
              </a:rPr>
              <a:t>a</a:t>
            </a:r>
            <a:r>
              <a:rPr lang="en-AU" baseline="-25000"/>
              <a:t>0</a:t>
            </a:r>
            <a:r>
              <a:rPr lang="en-AU"/>
              <a:t> + </a:t>
            </a:r>
            <a:r>
              <a:rPr lang="en-AU">
                <a:latin typeface="Symbol" pitchFamily="18" charset="2"/>
              </a:rPr>
              <a:t>a</a:t>
            </a:r>
            <a:r>
              <a:rPr lang="en-AU" baseline="-25000"/>
              <a:t>1</a:t>
            </a:r>
            <a:r>
              <a:rPr lang="en-AU"/>
              <a:t>x</a:t>
            </a:r>
            <a:r>
              <a:rPr lang="en-AU" baseline="-25000"/>
              <a:t>1i</a:t>
            </a:r>
            <a:r>
              <a:rPr lang="en-AU"/>
              <a:t> + </a:t>
            </a:r>
            <a:r>
              <a:rPr lang="en-AU">
                <a:latin typeface="Symbol" pitchFamily="18" charset="2"/>
              </a:rPr>
              <a:t>a</a:t>
            </a:r>
            <a:r>
              <a:rPr lang="en-AU" baseline="-25000"/>
              <a:t>2</a:t>
            </a:r>
            <a:r>
              <a:rPr lang="en-AU"/>
              <a:t>x</a:t>
            </a:r>
            <a:r>
              <a:rPr lang="en-AU" baseline="-25000"/>
              <a:t>2i</a:t>
            </a:r>
            <a:r>
              <a:rPr lang="en-AU"/>
              <a:t> + </a:t>
            </a:r>
            <a:r>
              <a:rPr lang="en-AU">
                <a:latin typeface="Symbol" pitchFamily="18" charset="2"/>
              </a:rPr>
              <a:t>a</a:t>
            </a:r>
            <a:r>
              <a:rPr lang="en-AU" baseline="-25000"/>
              <a:t>12</a:t>
            </a:r>
            <a:r>
              <a:rPr lang="en-AU"/>
              <a:t>x</a:t>
            </a:r>
            <a:r>
              <a:rPr lang="en-AU" baseline="-25000"/>
              <a:t>1i</a:t>
            </a:r>
            <a:r>
              <a:rPr lang="en-AU"/>
              <a:t>x</a:t>
            </a:r>
            <a:r>
              <a:rPr lang="en-AU" baseline="-25000"/>
              <a:t>2i</a:t>
            </a:r>
            <a:r>
              <a:rPr lang="en-AU"/>
              <a:t> + b</a:t>
            </a:r>
            <a:r>
              <a:rPr lang="en-AU" baseline="-25000"/>
              <a:t>i</a:t>
            </a:r>
          </a:p>
          <a:p>
            <a:pPr>
              <a:lnSpc>
                <a:spcPct val="90000"/>
              </a:lnSpc>
              <a:buFontTx/>
              <a:buNone/>
            </a:pPr>
            <a:r>
              <a:rPr lang="en-AU"/>
              <a:t>	</a:t>
            </a:r>
          </a:p>
          <a:p>
            <a:pPr>
              <a:lnSpc>
                <a:spcPct val="90000"/>
              </a:lnSpc>
              <a:buFontTx/>
              <a:buNone/>
            </a:pPr>
            <a:r>
              <a:rPr lang="en-AU"/>
              <a:t>	b</a:t>
            </a:r>
            <a:r>
              <a:rPr lang="en-AU" baseline="-25000"/>
              <a:t>i</a:t>
            </a:r>
            <a:r>
              <a:rPr lang="en-AU"/>
              <a:t>  ~ Normal(0, </a:t>
            </a:r>
            <a:r>
              <a:rPr lang="en-AU">
                <a:latin typeface="Symbol" pitchFamily="18" charset="2"/>
              </a:rPr>
              <a:t>s</a:t>
            </a:r>
            <a:r>
              <a:rPr lang="en-AU" baseline="30000">
                <a:latin typeface="Symbol" pitchFamily="18" charset="2"/>
              </a:rPr>
              <a:t>2</a:t>
            </a:r>
            <a:r>
              <a:rPr lang="en-AU"/>
              <a:t>)</a:t>
            </a:r>
            <a:endParaRPr lang="en-AU" baseline="30000">
              <a:solidFill>
                <a:schemeClr val="tx2"/>
              </a:solidFill>
            </a:endParaRPr>
          </a:p>
          <a:p>
            <a:pPr>
              <a:lnSpc>
                <a:spcPct val="90000"/>
              </a:lnSpc>
              <a:buFontTx/>
              <a:buNone/>
            </a:pPr>
            <a:endParaRPr lang="en-AU"/>
          </a:p>
          <a:p>
            <a:pPr>
              <a:lnSpc>
                <a:spcPct val="90000"/>
              </a:lnSpc>
              <a:buFontTx/>
              <a:buNone/>
            </a:pPr>
            <a:r>
              <a:rPr lang="en-AU"/>
              <a:t>	</a:t>
            </a:r>
            <a:r>
              <a:rPr lang="en-AU">
                <a:latin typeface="Symbol" pitchFamily="18" charset="2"/>
              </a:rPr>
              <a:t>a</a:t>
            </a:r>
            <a:r>
              <a:rPr lang="en-AU" baseline="-25000"/>
              <a:t>0</a:t>
            </a:r>
            <a:r>
              <a:rPr lang="en-AU"/>
              <a:t>, </a:t>
            </a:r>
            <a:r>
              <a:rPr lang="en-AU">
                <a:latin typeface="Symbol" pitchFamily="18" charset="2"/>
              </a:rPr>
              <a:t>a</a:t>
            </a:r>
            <a:r>
              <a:rPr lang="en-AU" baseline="-25000"/>
              <a:t>1</a:t>
            </a:r>
            <a:r>
              <a:rPr lang="en-AU"/>
              <a:t>, </a:t>
            </a:r>
            <a:r>
              <a:rPr lang="en-AU">
                <a:latin typeface="Symbol" pitchFamily="18" charset="2"/>
              </a:rPr>
              <a:t>a</a:t>
            </a:r>
            <a:r>
              <a:rPr lang="en-AU" baseline="-25000"/>
              <a:t>2</a:t>
            </a:r>
            <a:r>
              <a:rPr lang="en-AU"/>
              <a:t>, </a:t>
            </a:r>
            <a:r>
              <a:rPr lang="en-AU">
                <a:latin typeface="Symbol" pitchFamily="18" charset="2"/>
              </a:rPr>
              <a:t>a</a:t>
            </a:r>
            <a:r>
              <a:rPr lang="en-AU" sz="2800" baseline="-25000"/>
              <a:t>12</a:t>
            </a:r>
            <a:r>
              <a:rPr lang="en-AU"/>
              <a:t>  ~ Normal(0 , 1.0E6)</a:t>
            </a:r>
          </a:p>
          <a:p>
            <a:pPr>
              <a:lnSpc>
                <a:spcPct val="90000"/>
              </a:lnSpc>
              <a:buFontTx/>
              <a:buNone/>
            </a:pPr>
            <a:r>
              <a:rPr lang="en-AU">
                <a:latin typeface="Symbol" pitchFamily="18" charset="2"/>
              </a:rPr>
              <a:t>	s</a:t>
            </a:r>
            <a:r>
              <a:rPr lang="en-AU"/>
              <a:t> ~ U(0,100)</a:t>
            </a:r>
            <a:endParaRPr lang="en-AU" dirty="0"/>
          </a:p>
        </p:txBody>
      </p:sp>
      <p:sp>
        <p:nvSpPr>
          <p:cNvPr id="707588" name="Text Box 4"/>
          <p:cNvSpPr txBox="1">
            <a:spLocks noChangeArrowheads="1"/>
          </p:cNvSpPr>
          <p:nvPr/>
        </p:nvSpPr>
        <p:spPr bwMode="auto">
          <a:xfrm>
            <a:off x="6400800" y="5334000"/>
            <a:ext cx="2255838" cy="707886"/>
          </a:xfrm>
          <a:prstGeom prst="rect">
            <a:avLst/>
          </a:prstGeom>
          <a:noFill/>
          <a:ln w="9525">
            <a:noFill/>
            <a:miter lim="800000"/>
            <a:headEnd/>
            <a:tailEnd/>
          </a:ln>
          <a:effectLst/>
        </p:spPr>
        <p:txBody>
          <a:bodyPr wrap="square">
            <a:spAutoFit/>
          </a:bodyPr>
          <a:lstStyle/>
          <a:p>
            <a:r>
              <a:rPr lang="en-US" sz="2000" dirty="0">
                <a:latin typeface="Comic Sans MS" pitchFamily="66" charset="0"/>
              </a:rPr>
              <a:t>1.0 E6 = 1000000</a:t>
            </a:r>
          </a:p>
          <a:p>
            <a:r>
              <a:rPr lang="en-US" sz="2000" dirty="0">
                <a:latin typeface="Comic Sans MS" pitchFamily="66" charset="0"/>
              </a:rPr>
              <a:t>1.0 E-6=0.000001</a:t>
            </a:r>
          </a:p>
        </p:txBody>
      </p:sp>
      <p:sp>
        <p:nvSpPr>
          <p:cNvPr id="707589" name="Text Box 5"/>
          <p:cNvSpPr txBox="1">
            <a:spLocks noChangeArrowheads="1"/>
          </p:cNvSpPr>
          <p:nvPr/>
        </p:nvSpPr>
        <p:spPr bwMode="auto">
          <a:xfrm>
            <a:off x="4343400" y="3200400"/>
            <a:ext cx="3038475" cy="396875"/>
          </a:xfrm>
          <a:prstGeom prst="rect">
            <a:avLst/>
          </a:prstGeom>
          <a:noFill/>
          <a:ln w="9525">
            <a:noFill/>
            <a:miter lim="800000"/>
            <a:headEnd/>
            <a:tailEnd/>
          </a:ln>
          <a:effectLst/>
        </p:spPr>
        <p:txBody>
          <a:bodyPr wrap="none">
            <a:spAutoFit/>
          </a:bodyPr>
          <a:lstStyle/>
          <a:p>
            <a:r>
              <a:rPr lang="en-US" sz="2000" dirty="0">
                <a:latin typeface="Comic Sans MS" pitchFamily="66" charset="0"/>
              </a:rPr>
              <a:t>Extra-binomial variation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4" name="Rectangle 2"/>
          <p:cNvSpPr>
            <a:spLocks noGrp="1" noChangeArrowheads="1"/>
          </p:cNvSpPr>
          <p:nvPr>
            <p:ph type="title"/>
          </p:nvPr>
        </p:nvSpPr>
        <p:spPr>
          <a:xfrm>
            <a:off x="0" y="0"/>
            <a:ext cx="9144000" cy="1143000"/>
          </a:xfrm>
        </p:spPr>
        <p:txBody>
          <a:bodyPr/>
          <a:lstStyle/>
          <a:p>
            <a:r>
              <a:rPr lang="en-US"/>
              <a:t>DAG for logistic</a:t>
            </a:r>
            <a:r>
              <a:rPr lang="en-AU"/>
              <a:t> model</a:t>
            </a:r>
            <a:endParaRPr lang="en-AU" dirty="0"/>
          </a:p>
        </p:txBody>
      </p:sp>
      <p:graphicFrame>
        <p:nvGraphicFramePr>
          <p:cNvPr id="686103" name="Object 23"/>
          <p:cNvGraphicFramePr>
            <a:graphicFrameLocks noGrp="1" noChangeAspect="1"/>
          </p:cNvGraphicFramePr>
          <p:nvPr>
            <p:ph idx="1"/>
            <p:extLst>
              <p:ext uri="{D42A27DB-BD31-4B8C-83A1-F6EECF244321}">
                <p14:modId xmlns:p14="http://schemas.microsoft.com/office/powerpoint/2010/main" val="4050010762"/>
              </p:ext>
            </p:extLst>
          </p:nvPr>
        </p:nvGraphicFramePr>
        <p:xfrm>
          <a:off x="-2759" y="1219200"/>
          <a:ext cx="9019012" cy="5638800"/>
        </p:xfrm>
        <a:graphic>
          <a:graphicData uri="http://schemas.openxmlformats.org/presentationml/2006/ole">
            <mc:AlternateContent xmlns:mc="http://schemas.openxmlformats.org/markup-compatibility/2006">
              <mc:Choice xmlns:v="urn:schemas-microsoft-com:vml" Requires="v">
                <p:oleObj spid="_x0000_s686361" r:id="rId3" imgW="5760000" imgH="3600000" progId="">
                  <p:embed/>
                </p:oleObj>
              </mc:Choice>
              <mc:Fallback>
                <p:oleObj r:id="rId3" imgW="5760000" imgH="3600000"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9" y="1219200"/>
                        <a:ext cx="9019012" cy="5638800"/>
                      </a:xfrm>
                      <a:prstGeom prst="rect">
                        <a:avLst/>
                      </a:prstGeom>
                      <a:noFill/>
                      <a:ln>
                        <a:noFill/>
                      </a:ln>
                      <a:effec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7" name="Rectangle 2"/>
          <p:cNvSpPr>
            <a:spLocks noGrp="1" noChangeArrowheads="1"/>
          </p:cNvSpPr>
          <p:nvPr>
            <p:ph type="title"/>
          </p:nvPr>
        </p:nvSpPr>
        <p:spPr>
          <a:xfrm>
            <a:off x="0" y="5213"/>
            <a:ext cx="9144000" cy="909187"/>
          </a:xfrm>
        </p:spPr>
        <p:txBody>
          <a:bodyPr/>
          <a:lstStyle/>
          <a:p>
            <a:r>
              <a:rPr lang="en-AU" sz="4000"/>
              <a:t>Example: random effects linear model</a:t>
            </a:r>
            <a:endParaRPr lang="en-AU" sz="4000" dirty="0"/>
          </a:p>
        </p:txBody>
      </p:sp>
      <p:sp>
        <p:nvSpPr>
          <p:cNvPr id="710658" name="Rectangle 3"/>
          <p:cNvSpPr>
            <a:spLocks noGrp="1" noChangeArrowheads="1"/>
          </p:cNvSpPr>
          <p:nvPr>
            <p:ph type="body" idx="1"/>
          </p:nvPr>
        </p:nvSpPr>
        <p:spPr>
          <a:xfrm>
            <a:off x="0" y="1143000"/>
            <a:ext cx="9144000" cy="5562600"/>
          </a:xfrm>
        </p:spPr>
        <p:txBody>
          <a:bodyPr/>
          <a:lstStyle/>
          <a:p>
            <a:pPr>
              <a:lnSpc>
                <a:spcPct val="90000"/>
              </a:lnSpc>
              <a:buFontTx/>
              <a:buNone/>
            </a:pPr>
            <a:endParaRPr lang="en-AU" sz="2800" b="1">
              <a:solidFill>
                <a:schemeClr val="accent2"/>
              </a:solidFill>
            </a:endParaRPr>
          </a:p>
          <a:p>
            <a:pPr lvl="2">
              <a:lnSpc>
                <a:spcPct val="90000"/>
              </a:lnSpc>
              <a:buFontTx/>
              <a:buNone/>
            </a:pPr>
            <a:r>
              <a:rPr lang="en-AU">
                <a:latin typeface="Comic Sans MS"/>
                <a:cs typeface="Comic Sans MS"/>
              </a:rPr>
              <a:t>30 rats, weighed weekly for 5 weeks</a:t>
            </a:r>
          </a:p>
          <a:p>
            <a:pPr lvl="2">
              <a:lnSpc>
                <a:spcPct val="90000"/>
              </a:lnSpc>
              <a:buFontTx/>
              <a:buNone/>
            </a:pPr>
            <a:r>
              <a:rPr lang="en-AU">
                <a:latin typeface="Comic Sans MS"/>
                <a:cs typeface="Comic Sans MS"/>
              </a:rPr>
              <a:t>Model as random effects linear growth curve</a:t>
            </a:r>
            <a:endParaRPr lang="en-AU" sz="2000" b="1">
              <a:solidFill>
                <a:schemeClr val="accent2"/>
              </a:solidFill>
              <a:latin typeface="Comic Sans MS"/>
              <a:cs typeface="Comic Sans MS"/>
            </a:endParaRPr>
          </a:p>
          <a:p>
            <a:pPr>
              <a:lnSpc>
                <a:spcPct val="90000"/>
              </a:lnSpc>
              <a:buFontTx/>
              <a:buNone/>
            </a:pPr>
            <a:endParaRPr lang="en-AU"/>
          </a:p>
          <a:p>
            <a:pPr>
              <a:lnSpc>
                <a:spcPct val="90000"/>
              </a:lnSpc>
              <a:buFontTx/>
              <a:buNone/>
            </a:pPr>
            <a:r>
              <a:rPr lang="en-AU"/>
              <a:t>	</a:t>
            </a:r>
            <a:r>
              <a:rPr lang="en-AU" sz="2800"/>
              <a:t>	          </a:t>
            </a:r>
            <a:r>
              <a:rPr lang="en-AU" sz="2800" b="1">
                <a:solidFill>
                  <a:schemeClr val="accent1"/>
                </a:solidFill>
              </a:rPr>
              <a:t>Weight </a:t>
            </a:r>
            <a:r>
              <a:rPr lang="en-AU" sz="2800" b="1" i="1">
                <a:solidFill>
                  <a:schemeClr val="accent1"/>
                </a:solidFill>
              </a:rPr>
              <a:t>Y</a:t>
            </a:r>
            <a:r>
              <a:rPr lang="en-AU" sz="2800" b="1" i="1" baseline="-25000">
                <a:solidFill>
                  <a:schemeClr val="accent1"/>
                </a:solidFill>
              </a:rPr>
              <a:t>ij</a:t>
            </a:r>
            <a:r>
              <a:rPr lang="en-AU" sz="2800" b="1">
                <a:solidFill>
                  <a:schemeClr val="accent1"/>
                </a:solidFill>
              </a:rPr>
              <a:t> of rat </a:t>
            </a:r>
            <a:r>
              <a:rPr lang="en-AU" sz="2800" b="1" i="1">
                <a:solidFill>
                  <a:schemeClr val="accent1"/>
                </a:solidFill>
              </a:rPr>
              <a:t>i</a:t>
            </a:r>
            <a:r>
              <a:rPr lang="en-AU" sz="2800" b="1">
                <a:solidFill>
                  <a:schemeClr val="accent1"/>
                </a:solidFill>
              </a:rPr>
              <a:t> on day </a:t>
            </a:r>
            <a:r>
              <a:rPr lang="en-AU" sz="2800" b="1" i="1">
                <a:solidFill>
                  <a:schemeClr val="accent1"/>
                </a:solidFill>
              </a:rPr>
              <a:t>x</a:t>
            </a:r>
            <a:r>
              <a:rPr lang="en-AU" sz="2800" b="1" i="1" baseline="-25000">
                <a:solidFill>
                  <a:schemeClr val="accent1"/>
                </a:solidFill>
              </a:rPr>
              <a:t>j</a:t>
            </a:r>
          </a:p>
          <a:p>
            <a:pPr>
              <a:lnSpc>
                <a:spcPct val="90000"/>
              </a:lnSpc>
              <a:buFontTx/>
              <a:buNone/>
            </a:pPr>
            <a:br>
              <a:rPr lang="en-AU" sz="2800" b="1" baseline="-25000">
                <a:solidFill>
                  <a:schemeClr val="accent1"/>
                </a:solidFill>
              </a:rPr>
            </a:br>
            <a:r>
              <a:rPr lang="en-AU" sz="2800" b="1" baseline="-25000">
                <a:solidFill>
                  <a:schemeClr val="accent1"/>
                </a:solidFill>
              </a:rPr>
              <a:t>	    	 </a:t>
            </a:r>
            <a:r>
              <a:rPr lang="en-AU" sz="2800" b="1" i="1">
                <a:solidFill>
                  <a:schemeClr val="accent1"/>
                </a:solidFill>
              </a:rPr>
              <a:t>x</a:t>
            </a:r>
            <a:r>
              <a:rPr lang="en-AU" sz="2800" b="1" i="1" baseline="-25000">
                <a:solidFill>
                  <a:schemeClr val="accent1"/>
                </a:solidFill>
              </a:rPr>
              <a:t>j</a:t>
            </a:r>
            <a:r>
              <a:rPr lang="en-AU" sz="2800" b="1">
                <a:solidFill>
                  <a:schemeClr val="accent1"/>
                </a:solidFill>
              </a:rPr>
              <a:t> = 	8	15	22	29	36</a:t>
            </a:r>
            <a:endParaRPr lang="en-AU" sz="2800"/>
          </a:p>
          <a:p>
            <a:pPr>
              <a:lnSpc>
                <a:spcPct val="90000"/>
              </a:lnSpc>
              <a:buFontTx/>
              <a:buNone/>
            </a:pPr>
            <a:r>
              <a:rPr lang="en-AU" sz="2800" b="1">
                <a:solidFill>
                  <a:schemeClr val="accent1"/>
                </a:solidFill>
              </a:rPr>
              <a:t>Rat 1</a:t>
            </a:r>
            <a:r>
              <a:rPr lang="en-AU" sz="2800"/>
              <a:t>			151	199	246	283	320</a:t>
            </a:r>
          </a:p>
          <a:p>
            <a:pPr>
              <a:lnSpc>
                <a:spcPct val="90000"/>
              </a:lnSpc>
              <a:buFontTx/>
              <a:buNone/>
            </a:pPr>
            <a:r>
              <a:rPr lang="en-AU" sz="2800" b="1">
                <a:solidFill>
                  <a:schemeClr val="accent1"/>
                </a:solidFill>
              </a:rPr>
              <a:t>Rat 2</a:t>
            </a:r>
            <a:r>
              <a:rPr lang="en-AU" sz="2800"/>
              <a:t>			145	199	249	293	354</a:t>
            </a:r>
          </a:p>
          <a:p>
            <a:pPr>
              <a:lnSpc>
                <a:spcPct val="90000"/>
              </a:lnSpc>
              <a:buFontTx/>
              <a:buNone/>
            </a:pPr>
            <a:r>
              <a:rPr lang="en-AU" sz="2800" b="1">
                <a:solidFill>
                  <a:schemeClr val="accent1"/>
                </a:solidFill>
              </a:rPr>
              <a:t>…</a:t>
            </a:r>
            <a:endParaRPr lang="en-AU" sz="2800"/>
          </a:p>
          <a:p>
            <a:pPr>
              <a:lnSpc>
                <a:spcPct val="90000"/>
              </a:lnSpc>
              <a:buFontTx/>
              <a:buNone/>
            </a:pPr>
            <a:r>
              <a:rPr lang="en-AU" sz="2800" b="1">
                <a:solidFill>
                  <a:schemeClr val="accent1"/>
                </a:solidFill>
              </a:rPr>
              <a:t>Rat 30</a:t>
            </a:r>
            <a:r>
              <a:rPr lang="en-AU" sz="2800"/>
              <a:t>		153	200	244	286	324</a:t>
            </a:r>
            <a:endParaRPr lang="en-AU"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1" name="Rectangle 2"/>
          <p:cNvSpPr>
            <a:spLocks noGrp="1" noChangeArrowheads="1"/>
          </p:cNvSpPr>
          <p:nvPr>
            <p:ph type="title"/>
          </p:nvPr>
        </p:nvSpPr>
        <p:spPr>
          <a:xfrm>
            <a:off x="25556" y="0"/>
            <a:ext cx="9118444" cy="762000"/>
          </a:xfrm>
        </p:spPr>
        <p:txBody>
          <a:bodyPr/>
          <a:lstStyle/>
          <a:p>
            <a:r>
              <a:rPr lang="en-US"/>
              <a:t>Rats model</a:t>
            </a:r>
            <a:endParaRPr lang="en-AU" dirty="0"/>
          </a:p>
        </p:txBody>
      </p:sp>
      <p:sp>
        <p:nvSpPr>
          <p:cNvPr id="711682" name="Rectangle 3"/>
          <p:cNvSpPr>
            <a:spLocks noGrp="1" noChangeArrowheads="1"/>
          </p:cNvSpPr>
          <p:nvPr>
            <p:ph type="body" idx="1"/>
          </p:nvPr>
        </p:nvSpPr>
        <p:spPr>
          <a:xfrm>
            <a:off x="0" y="990600"/>
            <a:ext cx="9144000" cy="5867400"/>
          </a:xfrm>
        </p:spPr>
        <p:txBody>
          <a:bodyPr/>
          <a:lstStyle/>
          <a:p>
            <a:r>
              <a:rPr lang="en-AU" sz="2400" b="1">
                <a:solidFill>
                  <a:schemeClr val="accent2"/>
                </a:solidFill>
              </a:rPr>
              <a:t>Model</a:t>
            </a:r>
            <a:endParaRPr lang="en-AU" sz="2800"/>
          </a:p>
          <a:p>
            <a:pPr lvl="2">
              <a:buFontTx/>
              <a:buNone/>
            </a:pPr>
            <a:r>
              <a:rPr lang="en-AU" sz="2800" i="1"/>
              <a:t> y</a:t>
            </a:r>
            <a:r>
              <a:rPr lang="en-AU" sz="2800" i="1" baseline="-25000"/>
              <a:t>ij</a:t>
            </a:r>
            <a:r>
              <a:rPr lang="en-AU" sz="2800" i="1"/>
              <a:t> ~ Normal (</a:t>
            </a:r>
            <a:r>
              <a:rPr lang="en-AU" sz="2800" i="1">
                <a:latin typeface="Symbol" pitchFamily="18" charset="2"/>
              </a:rPr>
              <a:t>a</a:t>
            </a:r>
            <a:r>
              <a:rPr lang="en-AU" sz="2800" i="1" baseline="-25000"/>
              <a:t>i </a:t>
            </a:r>
            <a:r>
              <a:rPr lang="en-AU" sz="2800" i="1"/>
              <a:t>+</a:t>
            </a:r>
            <a:r>
              <a:rPr lang="en-AU" sz="2800" i="1">
                <a:latin typeface="Symbol" pitchFamily="18" charset="2"/>
              </a:rPr>
              <a:t>b</a:t>
            </a:r>
            <a:r>
              <a:rPr lang="en-AU" sz="2800" i="1" baseline="-25000"/>
              <a:t>i</a:t>
            </a:r>
            <a:r>
              <a:rPr lang="en-AU" sz="2800" i="1">
                <a:latin typeface="Symbol" pitchFamily="18" charset="2"/>
              </a:rPr>
              <a:t> </a:t>
            </a:r>
            <a:r>
              <a:rPr lang="en-AU" sz="2800" i="1"/>
              <a:t>x</a:t>
            </a:r>
            <a:r>
              <a:rPr lang="en-AU" sz="2800" i="1" baseline="-25000"/>
              <a:t>j</a:t>
            </a:r>
            <a:r>
              <a:rPr lang="en-AU" sz="2800" i="1"/>
              <a:t>, </a:t>
            </a:r>
            <a:r>
              <a:rPr lang="en-AU" sz="2800" i="1">
                <a:latin typeface="Symbol" pitchFamily="18" charset="2"/>
              </a:rPr>
              <a:t>s</a:t>
            </a:r>
            <a:r>
              <a:rPr lang="en-AU" sz="2800" i="1" baseline="-25000"/>
              <a:t>C</a:t>
            </a:r>
            <a:r>
              <a:rPr lang="en-AU" sz="2800" i="1" baseline="30000"/>
              <a:t>2</a:t>
            </a:r>
            <a:r>
              <a:rPr lang="en-AU" sz="2800" i="1">
                <a:latin typeface="Symbol" pitchFamily="18" charset="2"/>
              </a:rPr>
              <a:t> </a:t>
            </a:r>
            <a:r>
              <a:rPr lang="en-AU" sz="2800" i="1"/>
              <a:t>)</a:t>
            </a:r>
          </a:p>
          <a:p>
            <a:pPr lvl="2">
              <a:buFontTx/>
              <a:buNone/>
            </a:pPr>
            <a:r>
              <a:rPr lang="en-AU" i="1"/>
              <a:t>	</a:t>
            </a:r>
            <a:endParaRPr lang="en-AU"/>
          </a:p>
          <a:p>
            <a:r>
              <a:rPr lang="en-AU" sz="2400" b="1">
                <a:solidFill>
                  <a:schemeClr val="accent2"/>
                </a:solidFill>
              </a:rPr>
              <a:t>Priors</a:t>
            </a:r>
            <a:endParaRPr lang="en-AU" sz="2800"/>
          </a:p>
          <a:p>
            <a:pPr lvl="2">
              <a:buFontTx/>
              <a:buNone/>
            </a:pPr>
            <a:r>
              <a:rPr lang="en-AU" sz="2600" i="1">
                <a:latin typeface="Symbol" pitchFamily="18" charset="2"/>
              </a:rPr>
              <a:t>a</a:t>
            </a:r>
            <a:r>
              <a:rPr lang="en-AU" sz="2600" i="1" baseline="-25000"/>
              <a:t>i</a:t>
            </a:r>
            <a:r>
              <a:rPr lang="en-AU" sz="2600" i="1">
                <a:latin typeface="Symbol" pitchFamily="18" charset="2"/>
              </a:rPr>
              <a:t> </a:t>
            </a:r>
            <a:r>
              <a:rPr lang="en-AU" sz="2600" i="1"/>
              <a:t>~ Normal ( </a:t>
            </a:r>
            <a:r>
              <a:rPr lang="en-AU" sz="2600" i="1">
                <a:latin typeface="Symbol" pitchFamily="18" charset="2"/>
              </a:rPr>
              <a:t>a</a:t>
            </a:r>
            <a:r>
              <a:rPr lang="en-AU" sz="2600" i="1" baseline="-25000"/>
              <a:t>C</a:t>
            </a:r>
            <a:r>
              <a:rPr lang="en-AU" sz="2600" i="1"/>
              <a:t> , </a:t>
            </a:r>
            <a:r>
              <a:rPr lang="en-AU" sz="2600" i="1">
                <a:latin typeface="Symbol" pitchFamily="18" charset="2"/>
              </a:rPr>
              <a:t>s</a:t>
            </a:r>
            <a:r>
              <a:rPr lang="en-AU" sz="2600" i="1" baseline="-25000">
                <a:latin typeface="Symbol" pitchFamily="18" charset="2"/>
              </a:rPr>
              <a:t>a</a:t>
            </a:r>
            <a:r>
              <a:rPr lang="en-AU" sz="2600" i="1" baseline="30000"/>
              <a:t>2</a:t>
            </a:r>
            <a:r>
              <a:rPr lang="en-AU" sz="2600" i="1"/>
              <a:t> ) </a:t>
            </a:r>
          </a:p>
          <a:p>
            <a:pPr lvl="2">
              <a:buFontTx/>
              <a:buNone/>
            </a:pPr>
            <a:r>
              <a:rPr lang="en-AU" sz="2600" i="1">
                <a:latin typeface="Symbol" pitchFamily="18" charset="2"/>
              </a:rPr>
              <a:t>b</a:t>
            </a:r>
            <a:r>
              <a:rPr lang="en-AU" sz="2600" i="1" baseline="-25000"/>
              <a:t>i</a:t>
            </a:r>
            <a:r>
              <a:rPr lang="en-AU" sz="2600" i="1">
                <a:latin typeface="Symbol" pitchFamily="18" charset="2"/>
              </a:rPr>
              <a:t> </a:t>
            </a:r>
            <a:r>
              <a:rPr lang="en-AU" sz="2600" i="1"/>
              <a:t>~ Normal ( </a:t>
            </a:r>
            <a:r>
              <a:rPr lang="en-AU" sz="2600" i="1">
                <a:latin typeface="Symbol" pitchFamily="18" charset="2"/>
              </a:rPr>
              <a:t>b</a:t>
            </a:r>
            <a:r>
              <a:rPr lang="en-AU" sz="2600" i="1" baseline="-25000"/>
              <a:t>C</a:t>
            </a:r>
            <a:r>
              <a:rPr lang="en-AU" sz="2600" i="1"/>
              <a:t> , </a:t>
            </a:r>
            <a:r>
              <a:rPr lang="en-AU" sz="2600" i="1">
                <a:latin typeface="Symbol" pitchFamily="18" charset="2"/>
              </a:rPr>
              <a:t>s</a:t>
            </a:r>
            <a:r>
              <a:rPr lang="en-AU" sz="2600" i="1" baseline="-25000"/>
              <a:t>b</a:t>
            </a:r>
            <a:r>
              <a:rPr lang="en-AU" sz="2600" i="1" baseline="30000"/>
              <a:t>2</a:t>
            </a:r>
            <a:r>
              <a:rPr lang="en-AU" sz="2600" i="1"/>
              <a:t> )</a:t>
            </a:r>
          </a:p>
          <a:p>
            <a:pPr lvl="2">
              <a:buFontTx/>
              <a:buNone/>
            </a:pPr>
            <a:endParaRPr lang="en-AU" sz="2600" i="1"/>
          </a:p>
          <a:p>
            <a:pPr lvl="2">
              <a:buFontTx/>
              <a:buNone/>
            </a:pPr>
            <a:r>
              <a:rPr lang="en-AU" sz="2600" i="1">
                <a:latin typeface="Symbol" pitchFamily="18" charset="2"/>
              </a:rPr>
              <a:t>a</a:t>
            </a:r>
            <a:r>
              <a:rPr lang="en-AU" sz="2600" i="1" baseline="-25000"/>
              <a:t>C</a:t>
            </a:r>
            <a:r>
              <a:rPr lang="en-AU" sz="2600" i="1">
                <a:latin typeface="Symbol" pitchFamily="18" charset="2"/>
              </a:rPr>
              <a:t> </a:t>
            </a:r>
            <a:r>
              <a:rPr lang="en-AU" sz="2600" i="1"/>
              <a:t>~ Normal ( </a:t>
            </a:r>
            <a:r>
              <a:rPr lang="en-AU" sz="2600" i="1">
                <a:latin typeface="Symbol" pitchFamily="18" charset="2"/>
              </a:rPr>
              <a:t>0</a:t>
            </a:r>
            <a:r>
              <a:rPr lang="en-AU" sz="2600" i="1"/>
              <a:t> , 1E4 )   </a:t>
            </a:r>
          </a:p>
          <a:p>
            <a:pPr lvl="2">
              <a:buFontTx/>
              <a:buNone/>
            </a:pPr>
            <a:r>
              <a:rPr lang="en-AU" sz="2600" i="1">
                <a:latin typeface="Symbol" pitchFamily="18" charset="2"/>
              </a:rPr>
              <a:t>b</a:t>
            </a:r>
            <a:r>
              <a:rPr lang="en-AU" sz="2600" i="1" baseline="-25000"/>
              <a:t>C</a:t>
            </a:r>
            <a:r>
              <a:rPr lang="en-AU" sz="2600" i="1">
                <a:latin typeface="Symbol" pitchFamily="18" charset="2"/>
              </a:rPr>
              <a:t> </a:t>
            </a:r>
            <a:r>
              <a:rPr lang="en-AU" sz="2600" i="1"/>
              <a:t>~ Normal ( </a:t>
            </a:r>
            <a:r>
              <a:rPr lang="en-AU" sz="2600" i="1">
                <a:latin typeface="Symbol" pitchFamily="18" charset="2"/>
              </a:rPr>
              <a:t>0</a:t>
            </a:r>
            <a:r>
              <a:rPr lang="en-AU" sz="2600" i="1"/>
              <a:t> , 1E4 )</a:t>
            </a:r>
          </a:p>
          <a:p>
            <a:pPr lvl="2">
              <a:buFontTx/>
              <a:buNone/>
            </a:pPr>
            <a:r>
              <a:rPr lang="en-AU" sz="2600" i="1">
                <a:latin typeface="Symbol" pitchFamily="18" charset="2"/>
              </a:rPr>
              <a:t>s</a:t>
            </a:r>
            <a:r>
              <a:rPr lang="en-AU" sz="2600" i="1" baseline="-25000"/>
              <a:t>C</a:t>
            </a:r>
            <a:r>
              <a:rPr lang="en-AU" sz="2600" i="1">
                <a:latin typeface="Symbol" pitchFamily="18" charset="2"/>
              </a:rPr>
              <a:t> </a:t>
            </a:r>
            <a:r>
              <a:rPr lang="en-AU" sz="2600" i="1"/>
              <a:t>~ Uniform ( 0 , 100</a:t>
            </a:r>
            <a:r>
              <a:rPr lang="en-AU" sz="2600" i="1">
                <a:latin typeface="Symbol" pitchFamily="18" charset="2"/>
              </a:rPr>
              <a:t> </a:t>
            </a:r>
            <a:r>
              <a:rPr lang="en-AU" sz="2600" i="1"/>
              <a:t>)</a:t>
            </a:r>
          </a:p>
          <a:p>
            <a:pPr lvl="2">
              <a:buFontTx/>
              <a:buNone/>
            </a:pPr>
            <a:r>
              <a:rPr lang="en-AU" sz="2600" i="1">
                <a:latin typeface="Symbol" pitchFamily="18" charset="2"/>
              </a:rPr>
              <a:t>s</a:t>
            </a:r>
            <a:r>
              <a:rPr lang="en-AU" sz="2600" i="1" baseline="-25000">
                <a:latin typeface="Symbol" pitchFamily="18" charset="2"/>
              </a:rPr>
              <a:t>a</a:t>
            </a:r>
            <a:r>
              <a:rPr lang="en-AU" sz="2600" i="1">
                <a:latin typeface="Symbol" pitchFamily="18" charset="2"/>
              </a:rPr>
              <a:t> </a:t>
            </a:r>
            <a:r>
              <a:rPr lang="en-AU" sz="2600" i="1"/>
              <a:t>~ Uniform ( 0 , 100</a:t>
            </a:r>
            <a:r>
              <a:rPr lang="en-AU" sz="2600" i="1">
                <a:latin typeface="Symbol" pitchFamily="18" charset="2"/>
              </a:rPr>
              <a:t> </a:t>
            </a:r>
            <a:r>
              <a:rPr lang="en-AU" sz="2600" i="1"/>
              <a:t>)</a:t>
            </a:r>
          </a:p>
          <a:p>
            <a:pPr lvl="2">
              <a:buFontTx/>
              <a:buNone/>
            </a:pPr>
            <a:r>
              <a:rPr lang="en-AU" sz="2600" i="1">
                <a:latin typeface="Symbol" pitchFamily="18" charset="2"/>
              </a:rPr>
              <a:t>s</a:t>
            </a:r>
            <a:r>
              <a:rPr lang="en-AU" sz="2600" i="1" baseline="-25000">
                <a:latin typeface="Symbol" pitchFamily="18" charset="2"/>
              </a:rPr>
              <a:t>b</a:t>
            </a:r>
            <a:r>
              <a:rPr lang="en-AU" sz="2600" i="1">
                <a:latin typeface="Symbol" pitchFamily="18" charset="2"/>
              </a:rPr>
              <a:t> </a:t>
            </a:r>
            <a:r>
              <a:rPr lang="en-AU" sz="2600" i="1"/>
              <a:t>~ Uniform ( 0 , 100</a:t>
            </a:r>
            <a:r>
              <a:rPr lang="en-AU" sz="2600" i="1">
                <a:latin typeface="Symbol" pitchFamily="18" charset="2"/>
              </a:rPr>
              <a:t> </a:t>
            </a:r>
            <a:r>
              <a:rPr lang="en-AU" sz="2600" i="1"/>
              <a:t>)</a:t>
            </a:r>
            <a:endParaRPr lang="en-AU" sz="2600"/>
          </a:p>
          <a:p>
            <a:endParaRPr lang="en-AU" sz="2800"/>
          </a:p>
          <a:p>
            <a:endParaRPr lang="en-AU"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16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16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168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168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168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168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168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168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5" name="Rectangle 2"/>
          <p:cNvSpPr>
            <a:spLocks noGrp="1" noChangeArrowheads="1"/>
          </p:cNvSpPr>
          <p:nvPr>
            <p:ph type="title"/>
          </p:nvPr>
        </p:nvSpPr>
        <p:spPr>
          <a:xfrm>
            <a:off x="0" y="0"/>
            <a:ext cx="9144000" cy="685800"/>
          </a:xfrm>
        </p:spPr>
        <p:txBody>
          <a:bodyPr/>
          <a:lstStyle/>
          <a:p>
            <a:r>
              <a:rPr lang="en-US"/>
              <a:t>DAG for</a:t>
            </a:r>
            <a:r>
              <a:rPr lang="en-AU"/>
              <a:t> </a:t>
            </a:r>
            <a:r>
              <a:rPr lang="en-US"/>
              <a:t>rats example</a:t>
            </a:r>
            <a:endParaRPr lang="en-AU" dirty="0"/>
          </a:p>
        </p:txBody>
      </p:sp>
      <p:sp>
        <p:nvSpPr>
          <p:cNvPr id="712706" name="Rectangle 3"/>
          <p:cNvSpPr>
            <a:spLocks noGrp="1" noChangeArrowheads="1"/>
          </p:cNvSpPr>
          <p:nvPr>
            <p:ph type="body" idx="1"/>
          </p:nvPr>
        </p:nvSpPr>
        <p:spPr>
          <a:xfrm>
            <a:off x="685800" y="1066800"/>
            <a:ext cx="8077200" cy="5410200"/>
          </a:xfrm>
        </p:spPr>
        <p:txBody>
          <a:bodyPr/>
          <a:lstStyle/>
          <a:p>
            <a:endParaRPr lang="en-AU"/>
          </a:p>
          <a:p>
            <a:endParaRPr lang="en-AU"/>
          </a:p>
          <a:p>
            <a:endParaRPr lang="en-AU" dirty="0"/>
          </a:p>
        </p:txBody>
      </p:sp>
      <p:sp>
        <p:nvSpPr>
          <p:cNvPr id="712707" name="Oval 4"/>
          <p:cNvSpPr>
            <a:spLocks noChangeArrowheads="1"/>
          </p:cNvSpPr>
          <p:nvPr/>
        </p:nvSpPr>
        <p:spPr bwMode="auto">
          <a:xfrm>
            <a:off x="4343400" y="41910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712708" name="Oval 5"/>
          <p:cNvSpPr>
            <a:spLocks noChangeArrowheads="1"/>
          </p:cNvSpPr>
          <p:nvPr/>
        </p:nvSpPr>
        <p:spPr bwMode="auto">
          <a:xfrm>
            <a:off x="4343400" y="5181600"/>
            <a:ext cx="838200" cy="6858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a:p>
        </p:txBody>
      </p:sp>
      <p:sp>
        <p:nvSpPr>
          <p:cNvPr id="712709" name="Text Box 6"/>
          <p:cNvSpPr txBox="1">
            <a:spLocks noChangeArrowheads="1"/>
          </p:cNvSpPr>
          <p:nvPr/>
        </p:nvSpPr>
        <p:spPr bwMode="auto">
          <a:xfrm>
            <a:off x="4572000" y="5257800"/>
            <a:ext cx="5334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Y</a:t>
            </a:r>
            <a:r>
              <a:rPr lang="en-AU" sz="2000" b="1" baseline="-25000">
                <a:solidFill>
                  <a:schemeClr val="bg2"/>
                </a:solidFill>
              </a:rPr>
              <a:t>ij</a:t>
            </a:r>
            <a:endParaRPr lang="en-AU"/>
          </a:p>
        </p:txBody>
      </p:sp>
      <p:sp>
        <p:nvSpPr>
          <p:cNvPr id="712710" name="Line 7"/>
          <p:cNvSpPr>
            <a:spLocks noChangeShapeType="1"/>
          </p:cNvSpPr>
          <p:nvPr/>
        </p:nvSpPr>
        <p:spPr bwMode="auto">
          <a:xfrm>
            <a:off x="4724400" y="4876800"/>
            <a:ext cx="0" cy="2286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712711" name="Rectangle 8"/>
          <p:cNvSpPr>
            <a:spLocks noChangeArrowheads="1"/>
          </p:cNvSpPr>
          <p:nvPr/>
        </p:nvSpPr>
        <p:spPr bwMode="auto">
          <a:xfrm>
            <a:off x="7010400" y="4191000"/>
            <a:ext cx="838200" cy="609600"/>
          </a:xfrm>
          <a:prstGeom prst="rect">
            <a:avLst/>
          </a:prstGeom>
          <a:solidFill>
            <a:schemeClr val="tx1"/>
          </a:solidFill>
          <a:ln w="12700">
            <a:solidFill>
              <a:schemeClr val="bg2"/>
            </a:solidFill>
            <a:miter lim="800000"/>
            <a:headEnd type="none" w="sm" len="sm"/>
            <a:tailEnd type="none" w="sm" len="sm"/>
          </a:ln>
        </p:spPr>
        <p:txBody>
          <a:bodyPr wrap="none" anchor="ctr"/>
          <a:lstStyle/>
          <a:p>
            <a:pPr eaLnBrk="0" hangingPunct="0"/>
            <a:endParaRPr lang="en-US"/>
          </a:p>
        </p:txBody>
      </p:sp>
      <p:sp>
        <p:nvSpPr>
          <p:cNvPr id="712712" name="Rectangle 9"/>
          <p:cNvSpPr>
            <a:spLocks noChangeArrowheads="1"/>
          </p:cNvSpPr>
          <p:nvPr/>
        </p:nvSpPr>
        <p:spPr bwMode="auto">
          <a:xfrm>
            <a:off x="6934200" y="4114800"/>
            <a:ext cx="990600" cy="762000"/>
          </a:xfrm>
          <a:prstGeom prst="rect">
            <a:avLst/>
          </a:prstGeom>
          <a:noFill/>
          <a:ln w="12700">
            <a:solidFill>
              <a:schemeClr val="bg2"/>
            </a:solidFill>
            <a:miter lim="800000"/>
            <a:headEnd type="none" w="sm" len="sm"/>
            <a:tailEnd type="none" w="sm" len="sm"/>
          </a:ln>
        </p:spPr>
        <p:txBody>
          <a:bodyPr wrap="none" anchor="ctr"/>
          <a:lstStyle/>
          <a:p>
            <a:pPr eaLnBrk="0" hangingPunct="0"/>
            <a:endParaRPr lang="en-US"/>
          </a:p>
        </p:txBody>
      </p:sp>
      <p:sp>
        <p:nvSpPr>
          <p:cNvPr id="712713" name="Text Box 10"/>
          <p:cNvSpPr txBox="1">
            <a:spLocks noChangeArrowheads="1"/>
          </p:cNvSpPr>
          <p:nvPr/>
        </p:nvSpPr>
        <p:spPr bwMode="auto">
          <a:xfrm>
            <a:off x="7162800" y="4267200"/>
            <a:ext cx="8382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rPr>
              <a:t>x</a:t>
            </a:r>
            <a:r>
              <a:rPr lang="en-AU" sz="2000" b="1" baseline="-25000">
                <a:solidFill>
                  <a:schemeClr val="bg2"/>
                </a:solidFill>
              </a:rPr>
              <a:t>j</a:t>
            </a:r>
            <a:endParaRPr lang="en-AU" b="1">
              <a:solidFill>
                <a:schemeClr val="bg2"/>
              </a:solidFill>
            </a:endParaRPr>
          </a:p>
        </p:txBody>
      </p:sp>
      <p:sp>
        <p:nvSpPr>
          <p:cNvPr id="712714" name="Text Box 11"/>
          <p:cNvSpPr txBox="1">
            <a:spLocks noChangeArrowheads="1"/>
          </p:cNvSpPr>
          <p:nvPr/>
        </p:nvSpPr>
        <p:spPr bwMode="auto">
          <a:xfrm>
            <a:off x="4572000" y="4267200"/>
            <a:ext cx="609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AU" b="1">
                <a:solidFill>
                  <a:schemeClr val="bg2"/>
                </a:solidFill>
                <a:latin typeface="Symbol" pitchFamily="18" charset="2"/>
              </a:rPr>
              <a:t>m</a:t>
            </a:r>
            <a:r>
              <a:rPr lang="en-AU" sz="2000" b="1" baseline="-25000">
                <a:solidFill>
                  <a:schemeClr val="bg2"/>
                </a:solidFill>
              </a:rPr>
              <a:t>ij</a:t>
            </a:r>
            <a:endParaRPr lang="en-AU"/>
          </a:p>
        </p:txBody>
      </p:sp>
      <p:sp>
        <p:nvSpPr>
          <p:cNvPr id="712715" name="Line 12"/>
          <p:cNvSpPr>
            <a:spLocks noChangeShapeType="1"/>
          </p:cNvSpPr>
          <p:nvPr/>
        </p:nvSpPr>
        <p:spPr bwMode="auto">
          <a:xfrm>
            <a:off x="1447800" y="4572000"/>
            <a:ext cx="2819400" cy="838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712716" name="Line 13"/>
          <p:cNvSpPr>
            <a:spLocks noChangeShapeType="1"/>
          </p:cNvSpPr>
          <p:nvPr/>
        </p:nvSpPr>
        <p:spPr bwMode="auto">
          <a:xfrm flipH="1">
            <a:off x="6096000" y="2667000"/>
            <a:ext cx="381000" cy="457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712717" name="Line 14"/>
          <p:cNvSpPr>
            <a:spLocks noChangeShapeType="1"/>
          </p:cNvSpPr>
          <p:nvPr/>
        </p:nvSpPr>
        <p:spPr bwMode="auto">
          <a:xfrm flipH="1">
            <a:off x="3962400" y="2667000"/>
            <a:ext cx="304800" cy="3810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712718" name="Oval 15"/>
          <p:cNvSpPr>
            <a:spLocks noChangeArrowheads="1"/>
          </p:cNvSpPr>
          <p:nvPr/>
        </p:nvSpPr>
        <p:spPr bwMode="auto">
          <a:xfrm>
            <a:off x="3352800" y="31242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a</a:t>
            </a:r>
            <a:r>
              <a:rPr lang="en-AU" sz="2000" b="1" baseline="-25000">
                <a:solidFill>
                  <a:schemeClr val="bg2"/>
                </a:solidFill>
              </a:rPr>
              <a:t>i</a:t>
            </a:r>
          </a:p>
        </p:txBody>
      </p:sp>
      <p:sp>
        <p:nvSpPr>
          <p:cNvPr id="712719" name="Oval 16"/>
          <p:cNvSpPr>
            <a:spLocks noChangeArrowheads="1"/>
          </p:cNvSpPr>
          <p:nvPr/>
        </p:nvSpPr>
        <p:spPr bwMode="auto">
          <a:xfrm>
            <a:off x="3810000" y="19812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s</a:t>
            </a:r>
            <a:r>
              <a:rPr lang="en-AU" sz="2000" b="1" baseline="-25000">
                <a:solidFill>
                  <a:schemeClr val="bg2"/>
                </a:solidFill>
                <a:latin typeface="Symbol" pitchFamily="18" charset="2"/>
              </a:rPr>
              <a:t>a</a:t>
            </a:r>
            <a:endParaRPr lang="en-AU" sz="2000" b="1" baseline="-25000">
              <a:solidFill>
                <a:schemeClr val="bg2"/>
              </a:solidFill>
            </a:endParaRPr>
          </a:p>
        </p:txBody>
      </p:sp>
      <p:sp>
        <p:nvSpPr>
          <p:cNvPr id="712720" name="Line 17"/>
          <p:cNvSpPr>
            <a:spLocks noChangeShapeType="1"/>
          </p:cNvSpPr>
          <p:nvPr/>
        </p:nvSpPr>
        <p:spPr bwMode="auto">
          <a:xfrm>
            <a:off x="4038600" y="3733800"/>
            <a:ext cx="381000" cy="457200"/>
          </a:xfrm>
          <a:prstGeom prst="line">
            <a:avLst/>
          </a:prstGeom>
          <a:noFill/>
          <a:ln w="12700">
            <a:solidFill>
              <a:schemeClr val="tx1"/>
            </a:solidFill>
            <a:prstDash val="dashDot"/>
            <a:round/>
            <a:headEnd type="none" w="sm" len="sm"/>
            <a:tailEnd type="triangle" w="sm" len="sm"/>
          </a:ln>
        </p:spPr>
        <p:txBody>
          <a:bodyPr wrap="none" anchor="ctr"/>
          <a:lstStyle/>
          <a:p>
            <a:endParaRPr lang="en-US"/>
          </a:p>
        </p:txBody>
      </p:sp>
      <p:sp>
        <p:nvSpPr>
          <p:cNvPr id="712721" name="Text Box 18"/>
          <p:cNvSpPr txBox="1">
            <a:spLocks noChangeArrowheads="1"/>
          </p:cNvSpPr>
          <p:nvPr/>
        </p:nvSpPr>
        <p:spPr bwMode="auto">
          <a:xfrm>
            <a:off x="1600200" y="2895600"/>
            <a:ext cx="5105400" cy="457200"/>
          </a:xfrm>
          <a:prstGeom prst="rect">
            <a:avLst/>
          </a:prstGeom>
          <a:noFill/>
          <a:ln w="12700">
            <a:noFill/>
            <a:miter lim="800000"/>
            <a:headEnd type="none" w="sm" len="sm"/>
            <a:tailEnd type="none" w="sm" len="sm"/>
          </a:ln>
        </p:spPr>
        <p:txBody>
          <a:bodyPr>
            <a:spAutoFit/>
          </a:bodyPr>
          <a:lstStyle/>
          <a:p>
            <a:pPr eaLnBrk="0" hangingPunct="0">
              <a:spcBef>
                <a:spcPct val="50000"/>
              </a:spcBef>
            </a:pPr>
            <a:endParaRPr lang="en-US"/>
          </a:p>
        </p:txBody>
      </p:sp>
      <p:sp>
        <p:nvSpPr>
          <p:cNvPr id="712722" name="Text Box 19"/>
          <p:cNvSpPr txBox="1">
            <a:spLocks noChangeArrowheads="1"/>
          </p:cNvSpPr>
          <p:nvPr/>
        </p:nvSpPr>
        <p:spPr bwMode="auto">
          <a:xfrm>
            <a:off x="2971800" y="2819400"/>
            <a:ext cx="3352800" cy="3214688"/>
          </a:xfrm>
          <a:prstGeom prst="rect">
            <a:avLst/>
          </a:prstGeom>
          <a:noFill/>
          <a:ln w="57150" cmpd="sng">
            <a:solidFill>
              <a:schemeClr val="bg2"/>
            </a:solidFill>
            <a:miter lim="800000"/>
            <a:headEnd type="none" w="sm" len="sm"/>
            <a:tailEnd type="none" w="sm" len="sm"/>
          </a:ln>
        </p:spPr>
        <p:txBody>
          <a:bodyPr>
            <a:spAutoFit/>
          </a:bodyPr>
          <a:lstStyle/>
          <a:p>
            <a:pPr eaLnBrk="0" hangingPunct="0">
              <a:spcBef>
                <a:spcPct val="50000"/>
              </a:spcBef>
            </a:pPr>
            <a:endParaRPr lang="en-AU">
              <a:solidFill>
                <a:schemeClr val="bg1"/>
              </a:solidFill>
            </a:endParaRPr>
          </a:p>
          <a:p>
            <a:pPr eaLnBrk="0" hangingPunct="0">
              <a:spcBef>
                <a:spcPct val="50000"/>
              </a:spcBef>
            </a:pPr>
            <a:endParaRPr lang="en-AU"/>
          </a:p>
          <a:p>
            <a:pPr eaLnBrk="0" hangingPunct="0">
              <a:spcBef>
                <a:spcPct val="50000"/>
              </a:spcBef>
            </a:pPr>
            <a:endParaRPr lang="en-AU"/>
          </a:p>
          <a:p>
            <a:pPr eaLnBrk="0" hangingPunct="0">
              <a:spcBef>
                <a:spcPct val="50000"/>
              </a:spcBef>
            </a:pPr>
            <a:endParaRPr lang="en-AU"/>
          </a:p>
          <a:p>
            <a:pPr eaLnBrk="0" hangingPunct="0">
              <a:spcBef>
                <a:spcPct val="50000"/>
              </a:spcBef>
            </a:pPr>
            <a:endParaRPr lang="en-AU"/>
          </a:p>
          <a:p>
            <a:pPr eaLnBrk="0" hangingPunct="0">
              <a:spcBef>
                <a:spcPct val="50000"/>
              </a:spcBef>
            </a:pPr>
            <a:endParaRPr lang="en-AU"/>
          </a:p>
        </p:txBody>
      </p:sp>
      <p:sp>
        <p:nvSpPr>
          <p:cNvPr id="712723" name="Text Box 20"/>
          <p:cNvSpPr txBox="1">
            <a:spLocks noChangeArrowheads="1"/>
          </p:cNvSpPr>
          <p:nvPr/>
        </p:nvSpPr>
        <p:spPr bwMode="auto">
          <a:xfrm>
            <a:off x="6477000" y="5562600"/>
            <a:ext cx="971550" cy="457200"/>
          </a:xfrm>
          <a:prstGeom prst="rect">
            <a:avLst/>
          </a:prstGeom>
          <a:noFill/>
          <a:ln w="12700">
            <a:noFill/>
            <a:miter lim="800000"/>
            <a:headEnd type="none" w="sm" len="sm"/>
            <a:tailEnd type="none" w="sm" len="sm"/>
          </a:ln>
        </p:spPr>
        <p:txBody>
          <a:bodyPr wrap="none">
            <a:spAutoFit/>
          </a:bodyPr>
          <a:lstStyle/>
          <a:p>
            <a:pPr eaLnBrk="0" hangingPunct="0"/>
            <a:r>
              <a:rPr lang="en-AU" dirty="0">
                <a:solidFill>
                  <a:srgbClr val="FF5050"/>
                </a:solidFill>
              </a:rPr>
              <a:t>Days </a:t>
            </a:r>
            <a:r>
              <a:rPr lang="en-AU" i="1" dirty="0">
                <a:solidFill>
                  <a:srgbClr val="FF5050"/>
                </a:solidFill>
              </a:rPr>
              <a:t>j</a:t>
            </a:r>
            <a:endParaRPr lang="en-AU" dirty="0">
              <a:solidFill>
                <a:srgbClr val="FF5050"/>
              </a:solidFill>
            </a:endParaRPr>
          </a:p>
        </p:txBody>
      </p:sp>
      <p:sp>
        <p:nvSpPr>
          <p:cNvPr id="712724" name="Oval 21"/>
          <p:cNvSpPr>
            <a:spLocks noChangeArrowheads="1"/>
          </p:cNvSpPr>
          <p:nvPr/>
        </p:nvSpPr>
        <p:spPr bwMode="auto">
          <a:xfrm>
            <a:off x="685800" y="3962400"/>
            <a:ext cx="838200" cy="6858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s</a:t>
            </a:r>
            <a:r>
              <a:rPr lang="en-AU" sz="2000" b="1" baseline="-25000">
                <a:solidFill>
                  <a:schemeClr val="bg2"/>
                </a:solidFill>
              </a:rPr>
              <a:t>C</a:t>
            </a:r>
          </a:p>
        </p:txBody>
      </p:sp>
      <p:sp>
        <p:nvSpPr>
          <p:cNvPr id="712725" name="Line 22"/>
          <p:cNvSpPr>
            <a:spLocks noChangeShapeType="1"/>
          </p:cNvSpPr>
          <p:nvPr/>
        </p:nvSpPr>
        <p:spPr bwMode="auto">
          <a:xfrm flipH="1" flipV="1">
            <a:off x="5257800" y="4495800"/>
            <a:ext cx="1524000" cy="0"/>
          </a:xfrm>
          <a:prstGeom prst="line">
            <a:avLst/>
          </a:prstGeom>
          <a:noFill/>
          <a:ln w="12700">
            <a:solidFill>
              <a:schemeClr val="tx1"/>
            </a:solidFill>
            <a:prstDash val="dashDot"/>
            <a:round/>
            <a:headEnd type="none" w="sm" len="sm"/>
            <a:tailEnd type="triangle" w="sm" len="sm"/>
          </a:ln>
        </p:spPr>
        <p:txBody>
          <a:bodyPr wrap="none" anchor="ctr"/>
          <a:lstStyle/>
          <a:p>
            <a:endParaRPr lang="en-US"/>
          </a:p>
        </p:txBody>
      </p:sp>
      <p:sp>
        <p:nvSpPr>
          <p:cNvPr id="712726" name="Text Box 23"/>
          <p:cNvSpPr txBox="1">
            <a:spLocks noChangeArrowheads="1"/>
          </p:cNvSpPr>
          <p:nvPr/>
        </p:nvSpPr>
        <p:spPr bwMode="auto">
          <a:xfrm>
            <a:off x="4038600" y="4114800"/>
            <a:ext cx="4419600" cy="2123658"/>
          </a:xfrm>
          <a:prstGeom prst="rect">
            <a:avLst/>
          </a:prstGeom>
          <a:noFill/>
          <a:ln w="57150" cmpd="sng">
            <a:solidFill>
              <a:srgbClr val="FF0000"/>
            </a:solidFill>
            <a:miter lim="800000"/>
            <a:headEnd type="none" w="sm" len="sm"/>
            <a:tailEnd type="none" w="sm" len="sm"/>
          </a:ln>
        </p:spPr>
        <p:txBody>
          <a:bodyPr wrap="square">
            <a:spAutoFit/>
          </a:bodyPr>
          <a:lstStyle/>
          <a:p>
            <a:pPr eaLnBrk="0" hangingPunct="0">
              <a:spcBef>
                <a:spcPct val="50000"/>
              </a:spcBef>
            </a:pPr>
            <a:endParaRPr lang="en-AU">
              <a:solidFill>
                <a:schemeClr val="bg1"/>
              </a:solidFill>
            </a:endParaRPr>
          </a:p>
          <a:p>
            <a:pPr eaLnBrk="0" hangingPunct="0">
              <a:spcBef>
                <a:spcPct val="50000"/>
              </a:spcBef>
            </a:pPr>
            <a:endParaRPr lang="en-AU">
              <a:solidFill>
                <a:schemeClr val="bg1"/>
              </a:solidFill>
            </a:endParaRPr>
          </a:p>
          <a:p>
            <a:pPr eaLnBrk="0" hangingPunct="0">
              <a:spcBef>
                <a:spcPct val="50000"/>
              </a:spcBef>
            </a:pPr>
            <a:endParaRPr lang="en-AU">
              <a:solidFill>
                <a:schemeClr val="bg1"/>
              </a:solidFill>
            </a:endParaRPr>
          </a:p>
          <a:p>
            <a:pPr eaLnBrk="0" hangingPunct="0">
              <a:spcBef>
                <a:spcPct val="50000"/>
              </a:spcBef>
            </a:pPr>
            <a:endParaRPr lang="en-AU"/>
          </a:p>
        </p:txBody>
      </p:sp>
      <p:sp>
        <p:nvSpPr>
          <p:cNvPr id="712727" name="Text Box 24"/>
          <p:cNvSpPr txBox="1">
            <a:spLocks noChangeArrowheads="1"/>
          </p:cNvSpPr>
          <p:nvPr/>
        </p:nvSpPr>
        <p:spPr bwMode="auto">
          <a:xfrm>
            <a:off x="3048000" y="5562600"/>
            <a:ext cx="885825" cy="457200"/>
          </a:xfrm>
          <a:prstGeom prst="rect">
            <a:avLst/>
          </a:prstGeom>
          <a:noFill/>
          <a:ln w="12700">
            <a:noFill/>
            <a:miter lim="800000"/>
            <a:headEnd type="none" w="sm" len="sm"/>
            <a:tailEnd type="none" w="sm" len="sm"/>
          </a:ln>
        </p:spPr>
        <p:txBody>
          <a:bodyPr wrap="none">
            <a:spAutoFit/>
          </a:bodyPr>
          <a:lstStyle/>
          <a:p>
            <a:pPr eaLnBrk="0" hangingPunct="0"/>
            <a:r>
              <a:rPr lang="en-AU"/>
              <a:t>Rats </a:t>
            </a:r>
            <a:r>
              <a:rPr lang="en-AU" i="1"/>
              <a:t>i</a:t>
            </a:r>
            <a:endParaRPr lang="en-AU"/>
          </a:p>
        </p:txBody>
      </p:sp>
      <p:sp>
        <p:nvSpPr>
          <p:cNvPr id="712728" name="Oval 25"/>
          <p:cNvSpPr>
            <a:spLocks noChangeArrowheads="1"/>
          </p:cNvSpPr>
          <p:nvPr/>
        </p:nvSpPr>
        <p:spPr bwMode="auto">
          <a:xfrm>
            <a:off x="5257800" y="31242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b</a:t>
            </a:r>
            <a:r>
              <a:rPr lang="en-AU" sz="2000" b="1" baseline="-25000">
                <a:solidFill>
                  <a:schemeClr val="bg2"/>
                </a:solidFill>
              </a:rPr>
              <a:t>i</a:t>
            </a:r>
          </a:p>
        </p:txBody>
      </p:sp>
      <p:sp>
        <p:nvSpPr>
          <p:cNvPr id="712729" name="Line 26"/>
          <p:cNvSpPr>
            <a:spLocks noChangeShapeType="1"/>
          </p:cNvSpPr>
          <p:nvPr/>
        </p:nvSpPr>
        <p:spPr bwMode="auto">
          <a:xfrm flipH="1">
            <a:off x="5105400" y="3810000"/>
            <a:ext cx="457200" cy="381000"/>
          </a:xfrm>
          <a:prstGeom prst="line">
            <a:avLst/>
          </a:prstGeom>
          <a:noFill/>
          <a:ln w="12700">
            <a:solidFill>
              <a:schemeClr val="tx1"/>
            </a:solidFill>
            <a:prstDash val="dashDot"/>
            <a:round/>
            <a:headEnd type="none" w="sm" len="sm"/>
            <a:tailEnd type="triangle" w="sm" len="sm"/>
          </a:ln>
        </p:spPr>
        <p:txBody>
          <a:bodyPr wrap="none" anchor="ctr"/>
          <a:lstStyle/>
          <a:p>
            <a:endParaRPr lang="en-US"/>
          </a:p>
        </p:txBody>
      </p:sp>
      <p:sp>
        <p:nvSpPr>
          <p:cNvPr id="712730" name="Oval 27"/>
          <p:cNvSpPr>
            <a:spLocks noChangeArrowheads="1"/>
          </p:cNvSpPr>
          <p:nvPr/>
        </p:nvSpPr>
        <p:spPr bwMode="auto">
          <a:xfrm>
            <a:off x="2514600" y="19812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a</a:t>
            </a:r>
            <a:r>
              <a:rPr lang="en-AU" sz="2000" b="1" baseline="-25000">
                <a:solidFill>
                  <a:schemeClr val="bg2"/>
                </a:solidFill>
              </a:rPr>
              <a:t>C</a:t>
            </a:r>
          </a:p>
        </p:txBody>
      </p:sp>
      <p:sp>
        <p:nvSpPr>
          <p:cNvPr id="712731" name="Oval 28"/>
          <p:cNvSpPr>
            <a:spLocks noChangeArrowheads="1"/>
          </p:cNvSpPr>
          <p:nvPr/>
        </p:nvSpPr>
        <p:spPr bwMode="auto">
          <a:xfrm>
            <a:off x="5029200" y="19812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b</a:t>
            </a:r>
            <a:r>
              <a:rPr lang="en-AU" sz="2000" b="1" baseline="-25000">
                <a:solidFill>
                  <a:schemeClr val="bg2"/>
                </a:solidFill>
              </a:rPr>
              <a:t>C</a:t>
            </a:r>
          </a:p>
        </p:txBody>
      </p:sp>
      <p:sp>
        <p:nvSpPr>
          <p:cNvPr id="712732" name="Oval 29"/>
          <p:cNvSpPr>
            <a:spLocks noChangeArrowheads="1"/>
          </p:cNvSpPr>
          <p:nvPr/>
        </p:nvSpPr>
        <p:spPr bwMode="auto">
          <a:xfrm>
            <a:off x="6248400" y="2057400"/>
            <a:ext cx="838200" cy="609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r>
              <a:rPr lang="en-AU" b="1">
                <a:solidFill>
                  <a:schemeClr val="bg2"/>
                </a:solidFill>
                <a:latin typeface="Symbol" pitchFamily="18" charset="2"/>
              </a:rPr>
              <a:t>s</a:t>
            </a:r>
            <a:r>
              <a:rPr lang="en-AU" sz="2000" b="1" baseline="-25000">
                <a:solidFill>
                  <a:schemeClr val="bg2"/>
                </a:solidFill>
                <a:latin typeface="Symbol" pitchFamily="18" charset="2"/>
              </a:rPr>
              <a:t>b</a:t>
            </a:r>
            <a:endParaRPr lang="en-AU" sz="2000" b="1" baseline="-25000">
              <a:solidFill>
                <a:schemeClr val="bg2"/>
              </a:solidFill>
            </a:endParaRPr>
          </a:p>
        </p:txBody>
      </p:sp>
      <p:sp>
        <p:nvSpPr>
          <p:cNvPr id="712733" name="Line 30"/>
          <p:cNvSpPr>
            <a:spLocks noChangeShapeType="1"/>
          </p:cNvSpPr>
          <p:nvPr/>
        </p:nvSpPr>
        <p:spPr bwMode="auto">
          <a:xfrm>
            <a:off x="3124200" y="2667000"/>
            <a:ext cx="381000" cy="3810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712734" name="Line 31"/>
          <p:cNvSpPr>
            <a:spLocks noChangeShapeType="1"/>
          </p:cNvSpPr>
          <p:nvPr/>
        </p:nvSpPr>
        <p:spPr bwMode="auto">
          <a:xfrm>
            <a:off x="5410200" y="2667000"/>
            <a:ext cx="152400" cy="304800"/>
          </a:xfrm>
          <a:prstGeom prst="line">
            <a:avLst/>
          </a:prstGeom>
          <a:noFill/>
          <a:ln w="12700">
            <a:solidFill>
              <a:schemeClr val="tx1"/>
            </a:solidFill>
            <a:round/>
            <a:headEnd type="none" w="sm" len="sm"/>
            <a:tailEnd type="triangle" w="sm" len="sm"/>
          </a:ln>
        </p:spPr>
        <p:txBody>
          <a:bodyPr wrap="none" anchor="ct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144000" cy="6858000"/>
          </a:xfrm>
        </p:spPr>
        <p:txBody>
          <a:bodyPr/>
          <a:lstStyle/>
          <a:p>
            <a:r>
              <a:rPr lang="it-IT"/>
              <a:t>End of session 1</a:t>
            </a:r>
            <a:br>
              <a:rPr lang="it-IT"/>
            </a:br>
            <a:br>
              <a:rPr lang="it-IT"/>
            </a:br>
            <a:r>
              <a:rPr lang="it-IT">
                <a:solidFill>
                  <a:srgbClr val="FF0000"/>
                </a:solidFill>
              </a:rPr>
              <a:t>First part of session 2</a:t>
            </a:r>
            <a:r>
              <a:rPr lang="it-IT"/>
              <a:t>: MC and MCMC</a:t>
            </a:r>
            <a:br>
              <a:rPr lang="it-IT"/>
            </a:br>
            <a:br>
              <a:rPr lang="it-IT"/>
            </a:br>
            <a:r>
              <a:rPr lang="it-IT">
                <a:solidFill>
                  <a:srgbClr val="FF0000"/>
                </a:solidFill>
              </a:rPr>
              <a:t>Second part of session 2</a:t>
            </a:r>
            <a:r>
              <a:rPr lang="it-IT"/>
              <a:t>: </a:t>
            </a:r>
            <a:r>
              <a:rPr lang="it-IT" sz="3200"/>
              <a:t>back to these slides</a:t>
            </a:r>
            <a:br>
              <a:rPr lang="it-IT"/>
            </a:br>
            <a:br>
              <a:rPr lang="it-IT"/>
            </a:br>
            <a:endParaRPr lang="it-IT" dirty="0"/>
          </a:p>
        </p:txBody>
      </p:sp>
    </p:spTree>
    <p:extLst>
      <p:ext uri="{BB962C8B-B14F-4D97-AF65-F5344CB8AC3E}">
        <p14:creationId xmlns:p14="http://schemas.microsoft.com/office/powerpoint/2010/main" val="41967289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a:t>Recall linear regression</a:t>
            </a:r>
            <a:endParaRPr lang="en-AU" dirty="0"/>
          </a:p>
        </p:txBody>
      </p:sp>
      <p:sp>
        <p:nvSpPr>
          <p:cNvPr id="3" name="Content Placeholder 2"/>
          <p:cNvSpPr>
            <a:spLocks noGrp="1"/>
          </p:cNvSpPr>
          <p:nvPr>
            <p:ph idx="1"/>
          </p:nvPr>
        </p:nvSpPr>
        <p:spPr>
          <a:xfrm>
            <a:off x="304800" y="1752600"/>
            <a:ext cx="8534400" cy="4724400"/>
          </a:xfrm>
        </p:spPr>
        <p:txBody>
          <a:bodyPr/>
          <a:lstStyle/>
          <a:p>
            <a:pPr>
              <a:buNone/>
            </a:pPr>
            <a:r>
              <a:rPr lang="el-GR" sz="2800">
                <a:solidFill>
                  <a:srgbClr val="FF5050"/>
                </a:solidFill>
              </a:rPr>
              <a:t>β | y,X, σ</a:t>
            </a:r>
            <a:r>
              <a:rPr lang="el-GR" sz="2800" baseline="30000">
                <a:solidFill>
                  <a:srgbClr val="FF5050"/>
                </a:solidFill>
              </a:rPr>
              <a:t>2</a:t>
            </a:r>
            <a:r>
              <a:rPr lang="en-AU" sz="2800">
                <a:solidFill>
                  <a:srgbClr val="FF5050"/>
                </a:solidFill>
              </a:rPr>
              <a:t> </a:t>
            </a:r>
            <a:r>
              <a:rPr lang="en-AU" sz="2800"/>
              <a:t>~ MVN( (</a:t>
            </a:r>
            <a:r>
              <a:rPr lang="en-AU" sz="2800">
                <a:latin typeface="Symbol" pitchFamily="18" charset="2"/>
              </a:rPr>
              <a:t>S</a:t>
            </a:r>
            <a:r>
              <a:rPr lang="en-AU" sz="2800" baseline="-25000">
                <a:latin typeface="Symbol" pitchFamily="18" charset="2"/>
              </a:rPr>
              <a:t>0</a:t>
            </a:r>
            <a:r>
              <a:rPr lang="en-AU" sz="2800" baseline="30000">
                <a:latin typeface="Symbol" pitchFamily="18" charset="2"/>
              </a:rPr>
              <a:t>-1</a:t>
            </a:r>
            <a:r>
              <a:rPr lang="el-GR" sz="2800"/>
              <a:t> β</a:t>
            </a:r>
            <a:r>
              <a:rPr lang="el-GR" sz="2800" baseline="-25000"/>
              <a:t>0</a:t>
            </a:r>
            <a:r>
              <a:rPr lang="el-GR" sz="2800"/>
              <a:t> + </a:t>
            </a:r>
            <a:r>
              <a:rPr lang="en-AU" sz="2800"/>
              <a:t>X</a:t>
            </a:r>
            <a:r>
              <a:rPr lang="en-AU" sz="2800" baseline="30000"/>
              <a:t>T</a:t>
            </a:r>
            <a:r>
              <a:rPr lang="en-AU" sz="2800"/>
              <a:t>y/</a:t>
            </a:r>
            <a:r>
              <a:rPr lang="el-GR" sz="2800"/>
              <a:t>σ</a:t>
            </a:r>
            <a:r>
              <a:rPr lang="el-GR" sz="2800" baseline="30000"/>
              <a:t>2</a:t>
            </a:r>
            <a:r>
              <a:rPr lang="en-AU" sz="2800"/>
              <a:t>)/(</a:t>
            </a:r>
            <a:r>
              <a:rPr lang="en-AU" sz="2800">
                <a:latin typeface="Symbol" pitchFamily="18" charset="2"/>
              </a:rPr>
              <a:t>S</a:t>
            </a:r>
            <a:r>
              <a:rPr lang="en-AU" sz="2800" baseline="-25000">
                <a:latin typeface="Symbol" pitchFamily="18" charset="2"/>
              </a:rPr>
              <a:t>0</a:t>
            </a:r>
            <a:r>
              <a:rPr lang="en-AU" sz="2800" baseline="30000">
                <a:latin typeface="Symbol" pitchFamily="18" charset="2"/>
              </a:rPr>
              <a:t>-1</a:t>
            </a:r>
            <a:r>
              <a:rPr lang="en-AU" sz="2800"/>
              <a:t> + X</a:t>
            </a:r>
            <a:r>
              <a:rPr lang="en-AU" sz="2800" baseline="30000"/>
              <a:t>T</a:t>
            </a:r>
            <a:r>
              <a:rPr lang="en-AU" sz="2800"/>
              <a:t>X/</a:t>
            </a:r>
            <a:r>
              <a:rPr lang="el-GR" sz="2800"/>
              <a:t>σ</a:t>
            </a:r>
            <a:r>
              <a:rPr lang="el-GR" sz="2800" baseline="30000"/>
              <a:t>2</a:t>
            </a:r>
            <a:r>
              <a:rPr lang="en-AU" sz="2800"/>
              <a:t>), </a:t>
            </a:r>
          </a:p>
          <a:p>
            <a:pPr>
              <a:buNone/>
            </a:pPr>
            <a:r>
              <a:rPr lang="en-AU" sz="2800">
                <a:latin typeface="Symbol" pitchFamily="18" charset="2"/>
              </a:rPr>
              <a:t>                                (S</a:t>
            </a:r>
            <a:r>
              <a:rPr lang="en-AU" sz="2800" baseline="-25000">
                <a:latin typeface="Symbol" pitchFamily="18" charset="2"/>
              </a:rPr>
              <a:t>0</a:t>
            </a:r>
            <a:r>
              <a:rPr lang="en-AU" sz="2800" baseline="30000">
                <a:latin typeface="Symbol" pitchFamily="18" charset="2"/>
              </a:rPr>
              <a:t>-1</a:t>
            </a:r>
            <a:r>
              <a:rPr lang="en-AU" sz="2800"/>
              <a:t> + X</a:t>
            </a:r>
            <a:r>
              <a:rPr lang="en-AU" sz="2800" baseline="30000"/>
              <a:t>T</a:t>
            </a:r>
            <a:r>
              <a:rPr lang="en-AU" sz="2800"/>
              <a:t>X/</a:t>
            </a:r>
            <a:r>
              <a:rPr lang="el-GR" sz="2800"/>
              <a:t>σ</a:t>
            </a:r>
            <a:r>
              <a:rPr lang="el-GR" sz="2800" baseline="30000"/>
              <a:t>2</a:t>
            </a:r>
            <a:r>
              <a:rPr lang="en-AU" sz="2800"/>
              <a:t>) </a:t>
            </a:r>
            <a:r>
              <a:rPr lang="en-AU" sz="2800" baseline="30000">
                <a:latin typeface="Symbol" pitchFamily="18" charset="2"/>
              </a:rPr>
              <a:t>-1 </a:t>
            </a:r>
            <a:r>
              <a:rPr lang="en-AU" sz="2800"/>
              <a:t>)</a:t>
            </a:r>
          </a:p>
          <a:p>
            <a:pPr>
              <a:buNone/>
            </a:pPr>
            <a:endParaRPr lang="en-AU" sz="2800"/>
          </a:p>
          <a:p>
            <a:pPr>
              <a:buNone/>
            </a:pPr>
            <a:endParaRPr lang="en-AU" sz="2800"/>
          </a:p>
          <a:p>
            <a:pPr>
              <a:buNone/>
            </a:pPr>
            <a:r>
              <a:rPr lang="el-GR" sz="2800">
                <a:solidFill>
                  <a:srgbClr val="FF5050"/>
                </a:solidFill>
              </a:rPr>
              <a:t>σ</a:t>
            </a:r>
            <a:r>
              <a:rPr lang="el-GR" sz="2800" baseline="30000">
                <a:solidFill>
                  <a:srgbClr val="FF5050"/>
                </a:solidFill>
              </a:rPr>
              <a:t>2</a:t>
            </a:r>
            <a:r>
              <a:rPr lang="el-GR" sz="2800">
                <a:solidFill>
                  <a:srgbClr val="FF5050"/>
                </a:solidFill>
              </a:rPr>
              <a:t> | y,X, β</a:t>
            </a:r>
            <a:r>
              <a:rPr lang="en-AU" sz="2800">
                <a:solidFill>
                  <a:srgbClr val="FF5050"/>
                </a:solidFill>
              </a:rPr>
              <a:t> </a:t>
            </a:r>
            <a:r>
              <a:rPr lang="en-AU" sz="2800"/>
              <a:t>~ IG( (</a:t>
            </a:r>
            <a:r>
              <a:rPr lang="el-GR" sz="2800"/>
              <a:t>ν + </a:t>
            </a:r>
            <a:r>
              <a:rPr lang="en-AU" sz="2800"/>
              <a:t>n)/2, </a:t>
            </a:r>
          </a:p>
          <a:p>
            <a:pPr>
              <a:buNone/>
            </a:pPr>
            <a:r>
              <a:rPr lang="en-AU" sz="2800"/>
              <a:t>                           (</a:t>
            </a:r>
            <a:r>
              <a:rPr lang="es-ES" sz="2800"/>
              <a:t>δ + y</a:t>
            </a:r>
            <a:r>
              <a:rPr lang="es-ES" sz="2800" baseline="30000"/>
              <a:t>T</a:t>
            </a:r>
            <a:r>
              <a:rPr lang="es-ES" sz="2800"/>
              <a:t>y − 2β</a:t>
            </a:r>
            <a:r>
              <a:rPr lang="es-ES" sz="2800" baseline="30000"/>
              <a:t>T</a:t>
            </a:r>
            <a:r>
              <a:rPr lang="es-ES" sz="2800"/>
              <a:t>X</a:t>
            </a:r>
            <a:r>
              <a:rPr lang="es-ES" sz="2800" baseline="30000"/>
              <a:t>T</a:t>
            </a:r>
            <a:r>
              <a:rPr lang="es-ES" sz="2800"/>
              <a:t>y + β</a:t>
            </a:r>
            <a:r>
              <a:rPr lang="es-ES" sz="2800" baseline="30000"/>
              <a:t>T</a:t>
            </a:r>
            <a:r>
              <a:rPr lang="es-ES" sz="2800"/>
              <a:t>X</a:t>
            </a:r>
            <a:r>
              <a:rPr lang="es-ES" sz="2800" baseline="30000"/>
              <a:t>T</a:t>
            </a:r>
            <a:r>
              <a:rPr lang="es-ES" sz="2800"/>
              <a:t>Xβ)/</a:t>
            </a:r>
            <a:r>
              <a:rPr lang="en-AU" sz="2800"/>
              <a:t>2 )</a:t>
            </a:r>
            <a:endParaRPr lang="en-AU" sz="2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a:t>Computation: linear regression</a:t>
            </a:r>
            <a:endParaRPr lang="en-AU" dirty="0"/>
          </a:p>
        </p:txBody>
      </p:sp>
      <p:pic>
        <p:nvPicPr>
          <p:cNvPr id="966658" name="Picture 2"/>
          <p:cNvPicPr>
            <a:picLocks noGrp="1" noChangeAspect="1" noChangeArrowheads="1"/>
          </p:cNvPicPr>
          <p:nvPr>
            <p:ph idx="1"/>
          </p:nvPr>
        </p:nvPicPr>
        <p:blipFill>
          <a:blip r:embed="rId2" cstate="print"/>
          <a:srcRect/>
          <a:stretch>
            <a:fillRect/>
          </a:stretch>
        </p:blipFill>
        <p:spPr bwMode="auto">
          <a:xfrm>
            <a:off x="0" y="1371600"/>
            <a:ext cx="9166470" cy="48006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5" name="Rectangle 2"/>
          <p:cNvSpPr>
            <a:spLocks noGrp="1" noChangeArrowheads="1"/>
          </p:cNvSpPr>
          <p:nvPr>
            <p:ph type="title"/>
          </p:nvPr>
        </p:nvSpPr>
        <p:spPr>
          <a:xfrm>
            <a:off x="609600" y="0"/>
            <a:ext cx="7772400" cy="1143000"/>
          </a:xfrm>
        </p:spPr>
        <p:txBody>
          <a:bodyPr/>
          <a:lstStyle/>
          <a:p>
            <a:r>
              <a:rPr lang="en-US"/>
              <a:t>WinBUGS</a:t>
            </a:r>
            <a:endParaRPr lang="en-US" dirty="0"/>
          </a:p>
        </p:txBody>
      </p:sp>
      <p:sp>
        <p:nvSpPr>
          <p:cNvPr id="722946" name="Rectangle 3"/>
          <p:cNvSpPr>
            <a:spLocks noGrp="1" noChangeArrowheads="1"/>
          </p:cNvSpPr>
          <p:nvPr>
            <p:ph type="body" idx="1"/>
          </p:nvPr>
        </p:nvSpPr>
        <p:spPr>
          <a:xfrm>
            <a:off x="0" y="1447800"/>
            <a:ext cx="9144000" cy="5410200"/>
          </a:xfrm>
        </p:spPr>
        <p:txBody>
          <a:bodyPr/>
          <a:lstStyle/>
          <a:p>
            <a:r>
              <a:rPr lang="en-US" sz="2800"/>
              <a:t>Windows version of </a:t>
            </a:r>
            <a:br>
              <a:rPr lang="en-US" sz="2800"/>
            </a:br>
            <a:r>
              <a:rPr lang="en-US" sz="2800"/>
              <a:t>‘Bayesian Analysis Using Gibbs Sampling’</a:t>
            </a:r>
          </a:p>
          <a:p>
            <a:endParaRPr lang="en-US" sz="2800"/>
          </a:p>
          <a:p>
            <a:r>
              <a:rPr lang="en-US" sz="2800"/>
              <a:t>Also available: OpenBUGS</a:t>
            </a:r>
          </a:p>
          <a:p>
            <a:endParaRPr lang="en-US" sz="2800"/>
          </a:p>
          <a:p>
            <a:r>
              <a:rPr lang="en-US" sz="2800"/>
              <a:t>Can call WinBUGS from R, Matlab, etc</a:t>
            </a:r>
          </a:p>
          <a:p>
            <a:endParaRPr lang="en-US" sz="2800"/>
          </a:p>
          <a:p>
            <a:r>
              <a:rPr lang="en-US" sz="2800"/>
              <a:t>Can program MCMC using R, Fortran, C etc</a:t>
            </a:r>
          </a:p>
          <a:p>
            <a:endParaRPr lang="en-US" sz="2800"/>
          </a:p>
          <a:p>
            <a:r>
              <a:rPr lang="en-US" sz="2800"/>
              <a:t>See also First Bayes and other specialist programs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7763" name="Rectangle 3"/>
              <p:cNvSpPr>
                <a:spLocks noGrp="1" noChangeArrowheads="1"/>
              </p:cNvSpPr>
              <p:nvPr>
                <p:ph type="body" idx="1"/>
              </p:nvPr>
            </p:nvSpPr>
            <p:spPr>
              <a:xfrm>
                <a:off x="381000" y="152400"/>
                <a:ext cx="8763000" cy="6705600"/>
              </a:xfrm>
            </p:spPr>
            <p:txBody>
              <a:bodyPr/>
              <a:lstStyle/>
              <a:p>
                <a:pPr marL="0" indent="0" eaLnBrk="1" hangingPunct="1">
                  <a:buNone/>
                  <a:defRPr/>
                </a:pPr>
                <a:r>
                  <a:rPr lang="en-US" dirty="0">
                    <a:latin typeface="Tahoma" charset="0"/>
                  </a:rPr>
                  <a:t>Among the students at USI,</a:t>
                </a:r>
              </a:p>
              <a:p>
                <a:pPr eaLnBrk="1" hangingPunct="1">
                  <a:defRPr/>
                </a:pPr>
                <a:r>
                  <a:rPr lang="en-US" sz="2400" dirty="0">
                    <a:solidFill>
                      <a:srgbClr val="00CC00"/>
                    </a:solidFill>
                    <a:latin typeface="Tahoma" charset="0"/>
                  </a:rPr>
                  <a:t>70% </a:t>
                </a:r>
                <a:r>
                  <a:rPr lang="en-US" sz="2400" dirty="0">
                    <a:latin typeface="Tahoma" charset="0"/>
                  </a:rPr>
                  <a:t>pass Statistics</a:t>
                </a:r>
              </a:p>
              <a:p>
                <a:pPr eaLnBrk="1" hangingPunct="1">
                  <a:defRPr/>
                </a:pPr>
                <a:r>
                  <a:rPr lang="en-US" sz="2400" dirty="0">
                    <a:solidFill>
                      <a:srgbClr val="FFFF00"/>
                    </a:solidFill>
                    <a:latin typeface="Tahoma" charset="0"/>
                  </a:rPr>
                  <a:t>55% </a:t>
                </a:r>
                <a:r>
                  <a:rPr lang="en-US" sz="2400" dirty="0">
                    <a:latin typeface="Tahoma" charset="0"/>
                  </a:rPr>
                  <a:t>pass Informatics</a:t>
                </a:r>
              </a:p>
              <a:p>
                <a:pPr eaLnBrk="1" hangingPunct="1">
                  <a:defRPr/>
                </a:pPr>
                <a:r>
                  <a:rPr lang="en-US" sz="2400" dirty="0">
                    <a:solidFill>
                      <a:srgbClr val="FF0000"/>
                    </a:solidFill>
                    <a:latin typeface="Tahoma" charset="0"/>
                  </a:rPr>
                  <a:t>45% </a:t>
                </a:r>
                <a:r>
                  <a:rPr lang="en-US" sz="2400" dirty="0">
                    <a:latin typeface="Tahoma" charset="0"/>
                  </a:rPr>
                  <a:t>pass both</a:t>
                </a:r>
              </a:p>
              <a:p>
                <a:pPr eaLnBrk="1" hangingPunct="1">
                  <a:defRPr/>
                </a:pPr>
                <a:endParaRPr lang="en-US" sz="2400" dirty="0">
                  <a:latin typeface="Tahoma" charset="0"/>
                </a:endParaRPr>
              </a:p>
              <a:p>
                <a:pPr eaLnBrk="1" hangingPunct="1">
                  <a:defRPr/>
                </a:pPr>
                <a:endParaRPr lang="en-US" sz="2400" dirty="0">
                  <a:latin typeface="Tahoma" charset="0"/>
                </a:endParaRPr>
              </a:p>
              <a:p>
                <a:pPr marL="0" indent="0" eaLnBrk="1" hangingPunct="1">
                  <a:buNone/>
                  <a:defRPr/>
                </a:pPr>
                <a:r>
                  <a:rPr lang="en-US" dirty="0">
                    <a:latin typeface="Tahoma" charset="0"/>
                  </a:rPr>
                  <a:t>If a randomly selected passed Statistics, what is the probability he or she also passed Informatics?</a:t>
                </a:r>
                <a:r>
                  <a:rPr lang="en-US" sz="2400" b="1" dirty="0">
                    <a:latin typeface="Tahoma" charset="0"/>
                  </a:rPr>
                  <a:t>   </a:t>
                </a:r>
              </a:p>
              <a:p>
                <a:pPr eaLnBrk="1" hangingPunct="1">
                  <a:defRPr/>
                </a:pPr>
                <a:endParaRPr lang="en-US" sz="2400" b="1" dirty="0">
                  <a:latin typeface="Tahoma" charset="0"/>
                </a:endParaRPr>
              </a:p>
              <a:p>
                <a:pPr marL="0" indent="0" algn="ctr" eaLnBrk="1" hangingPunct="1">
                  <a:buNone/>
                  <a:defRPr/>
                </a:pPr>
                <a:r>
                  <a:rPr lang="en-US" sz="2400" b="1" dirty="0">
                    <a:latin typeface="Tahoma" charset="0"/>
                  </a:rPr>
                  <a:t>               P( Informatics | Statistics ) = </a:t>
                </a:r>
              </a:p>
              <a:p>
                <a:pPr marL="0" indent="0" algn="ctr" eaLnBrk="1" hangingPunct="1">
                  <a:buNone/>
                  <a:defRPr/>
                </a:pPr>
                <a:r>
                  <a:rPr lang="en-US" sz="2400" b="1" dirty="0">
                    <a:latin typeface="Tahoma" charset="0"/>
                  </a:rPr>
                  <a:t>     P( </a:t>
                </a:r>
                <a:r>
                  <a:rPr lang="en-US" sz="2400" b="1" dirty="0">
                    <a:solidFill>
                      <a:srgbClr val="FF0000"/>
                    </a:solidFill>
                    <a:latin typeface="Tahoma" charset="0"/>
                  </a:rPr>
                  <a:t>Informatics and Statistics </a:t>
                </a:r>
                <a:r>
                  <a:rPr lang="en-US" sz="2400" b="1" dirty="0">
                    <a:latin typeface="Tahoma" charset="0"/>
                  </a:rPr>
                  <a:t>)/P( </a:t>
                </a:r>
                <a:r>
                  <a:rPr lang="en-US" sz="2400" b="1" dirty="0">
                    <a:solidFill>
                      <a:srgbClr val="00CC00"/>
                    </a:solidFill>
                    <a:latin typeface="Tahoma" charset="0"/>
                  </a:rPr>
                  <a:t>Statistics </a:t>
                </a:r>
                <a:r>
                  <a:rPr lang="en-US" sz="2400" b="1" dirty="0">
                    <a:latin typeface="Tahoma" charset="0"/>
                  </a:rPr>
                  <a:t>)</a:t>
                </a:r>
              </a:p>
              <a:p>
                <a:pPr algn="ctr" eaLnBrk="1" hangingPunct="1">
                  <a:buFont typeface="Wingdings" charset="0"/>
                  <a:buNone/>
                  <a:defRPr/>
                </a:pPr>
                <a:endParaRPr lang="en-US" sz="2400" b="1" dirty="0">
                  <a:latin typeface="Tahoma" charset="0"/>
                </a:endParaRPr>
              </a:p>
              <a:p>
                <a:pPr algn="ctr" eaLnBrk="1" hangingPunct="1">
                  <a:buNone/>
                  <a:defRPr/>
                </a:pPr>
                <a:r>
                  <a:rPr lang="en-US" sz="2400" b="1" dirty="0">
                    <a:latin typeface="Tahoma" charset="0"/>
                  </a:rPr>
                  <a:t>		      = </a:t>
                </a:r>
                <a:r>
                  <a:rPr lang="en-US" sz="2400" b="1" dirty="0">
                    <a:solidFill>
                      <a:srgbClr val="FF5050"/>
                    </a:solidFill>
                    <a:latin typeface="Tahoma" charset="0"/>
                  </a:rPr>
                  <a:t>.45 </a:t>
                </a:r>
                <a:r>
                  <a:rPr lang="en-US" sz="2400" b="1" dirty="0">
                    <a:latin typeface="Tahoma" charset="0"/>
                  </a:rPr>
                  <a:t>/ </a:t>
                </a:r>
                <a:r>
                  <a:rPr lang="en-US" sz="2400" b="1" dirty="0">
                    <a:solidFill>
                      <a:srgbClr val="00CC00"/>
                    </a:solidFill>
                    <a:latin typeface="Tahoma" charset="0"/>
                  </a:rPr>
                  <a:t>.7</a:t>
                </a:r>
                <a14:m>
                  <m:oMath xmlns:m="http://schemas.openxmlformats.org/officeDocument/2006/math">
                    <m:r>
                      <a:rPr lang="it-CH" sz="2400" i="1">
                        <a:latin typeface="Cambria Math" panose="02040503050406030204" pitchFamily="18" charset="0"/>
                      </a:rPr>
                      <m:t>≈</m:t>
                    </m:r>
                  </m:oMath>
                </a14:m>
                <a:r>
                  <a:rPr lang="en-US" sz="2400" b="1" dirty="0">
                    <a:latin typeface="Tahoma" charset="0"/>
                  </a:rPr>
                  <a:t> .6429  or 64.29%</a:t>
                </a:r>
              </a:p>
            </p:txBody>
          </p:sp>
        </mc:Choice>
        <mc:Fallback xmlns="">
          <p:sp>
            <p:nvSpPr>
              <p:cNvPr id="117763" name="Rectangle 3"/>
              <p:cNvSpPr>
                <a:spLocks noGrp="1" noRot="1" noChangeAspect="1" noMove="1" noResize="1" noEditPoints="1" noAdjustHandles="1" noChangeArrowheads="1" noChangeShapeType="1" noTextEdit="1"/>
              </p:cNvSpPr>
              <p:nvPr>
                <p:ph type="body" idx="1"/>
              </p:nvPr>
            </p:nvSpPr>
            <p:spPr>
              <a:xfrm>
                <a:off x="381000" y="152400"/>
                <a:ext cx="8763000" cy="6705600"/>
              </a:xfrm>
              <a:blipFill rotWithShape="0">
                <a:blip r:embed="rId3"/>
                <a:stretch>
                  <a:fillRect l="-1809" t="-1182"/>
                </a:stretch>
              </a:blipFill>
            </p:spPr>
            <p:txBody>
              <a:bodyPr/>
              <a:lstStyle/>
              <a:p>
                <a:r>
                  <a:rPr lang="it-CH">
                    <a:noFill/>
                  </a:rPr>
                  <a:t> </a:t>
                </a:r>
              </a:p>
            </p:txBody>
          </p:sp>
        </mc:Fallback>
      </mc:AlternateContent>
      <p:sp>
        <p:nvSpPr>
          <p:cNvPr id="2" name="Ovale 1"/>
          <p:cNvSpPr/>
          <p:nvPr/>
        </p:nvSpPr>
        <p:spPr bwMode="auto">
          <a:xfrm>
            <a:off x="5029200" y="1447800"/>
            <a:ext cx="1828800" cy="1371600"/>
          </a:xfrm>
          <a:prstGeom prst="ellipse">
            <a:avLst/>
          </a:prstGeom>
          <a:solidFill>
            <a:schemeClr val="accent1"/>
          </a:solidFill>
          <a:ln w="12700" cap="flat" cmpd="sng" algn="ctr">
            <a:solidFill>
              <a:schemeClr val="tx1"/>
            </a:solidFill>
            <a:prstDash val="solid"/>
            <a:round/>
            <a:headEnd type="none" w="sm" len="sm"/>
            <a:tailEnd type="none" w="sm" len="sm"/>
          </a:ln>
          <a:effectLst>
            <a:innerShdw blurRad="635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3" name="Ovale 2"/>
          <p:cNvSpPr/>
          <p:nvPr/>
        </p:nvSpPr>
        <p:spPr bwMode="auto">
          <a:xfrm>
            <a:off x="6324600" y="838200"/>
            <a:ext cx="2743200" cy="1828800"/>
          </a:xfrm>
          <a:prstGeom prst="ellipse">
            <a:avLst/>
          </a:prstGeom>
          <a:solidFill>
            <a:srgbClr val="00CC00"/>
          </a:solidFill>
          <a:ln w="12700" cap="flat" cmpd="sng" algn="ctr">
            <a:solidFill>
              <a:schemeClr val="tx1"/>
            </a:solidFill>
            <a:prstDash val="solid"/>
            <a:round/>
            <a:headEnd type="none" w="sm" len="sm"/>
            <a:tailEnd type="none" w="sm" len="sm"/>
          </a:ln>
          <a:effectLst>
            <a:innerShdw blurRad="63500" dist="50800" dir="162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
        <p:nvSpPr>
          <p:cNvPr id="4" name="Ovale 3"/>
          <p:cNvSpPr/>
          <p:nvPr/>
        </p:nvSpPr>
        <p:spPr bwMode="auto">
          <a:xfrm rot="20116289">
            <a:off x="6356480" y="1496016"/>
            <a:ext cx="445044" cy="978606"/>
          </a:xfrm>
          <a:prstGeom prst="ellips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1862709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776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776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776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69" name="Rectangle 2"/>
          <p:cNvSpPr>
            <a:spLocks noGrp="1" noChangeArrowheads="1"/>
          </p:cNvSpPr>
          <p:nvPr>
            <p:ph type="title"/>
          </p:nvPr>
        </p:nvSpPr>
        <p:spPr>
          <a:xfrm>
            <a:off x="685800" y="0"/>
            <a:ext cx="7772400" cy="1143000"/>
          </a:xfrm>
        </p:spPr>
        <p:txBody>
          <a:bodyPr/>
          <a:lstStyle/>
          <a:p>
            <a:r>
              <a:rPr lang="en-US"/>
              <a:t>Running WinBUGS</a:t>
            </a:r>
          </a:p>
        </p:txBody>
      </p:sp>
      <p:sp>
        <p:nvSpPr>
          <p:cNvPr id="723970" name="Rectangle 3"/>
          <p:cNvSpPr>
            <a:spLocks noGrp="1" noChangeArrowheads="1"/>
          </p:cNvSpPr>
          <p:nvPr>
            <p:ph type="body" idx="1"/>
          </p:nvPr>
        </p:nvSpPr>
        <p:spPr>
          <a:xfrm>
            <a:off x="304800" y="1066800"/>
            <a:ext cx="8610600" cy="5791200"/>
          </a:xfrm>
        </p:spPr>
        <p:txBody>
          <a:bodyPr/>
          <a:lstStyle/>
          <a:p>
            <a:pPr marL="609600" indent="-609600">
              <a:buFontTx/>
              <a:buAutoNum type="arabicPeriod"/>
            </a:pPr>
            <a:r>
              <a:rPr lang="en-US">
                <a:solidFill>
                  <a:srgbClr val="FF5050"/>
                </a:solidFill>
              </a:rPr>
              <a:t>Model: Specification</a:t>
            </a:r>
          </a:p>
          <a:p>
            <a:pPr marL="990600" lvl="1" indent="-533400">
              <a:buFontTx/>
              <a:buAutoNum type="arabicPeriod"/>
            </a:pPr>
            <a:r>
              <a:rPr lang="en-US"/>
              <a:t>Check model</a:t>
            </a:r>
          </a:p>
          <a:p>
            <a:pPr marL="990600" lvl="1" indent="-533400">
              <a:buFontTx/>
              <a:buAutoNum type="arabicPeriod"/>
            </a:pPr>
            <a:r>
              <a:rPr lang="en-US"/>
              <a:t>Load data</a:t>
            </a:r>
          </a:p>
          <a:p>
            <a:pPr marL="990600" lvl="1" indent="-533400">
              <a:buFontTx/>
              <a:buAutoNum type="arabicPeriod"/>
            </a:pPr>
            <a:r>
              <a:rPr lang="en-US"/>
              <a:t>Compile</a:t>
            </a:r>
          </a:p>
          <a:p>
            <a:pPr marL="990600" lvl="1" indent="-533400">
              <a:buFontTx/>
              <a:buAutoNum type="arabicPeriod"/>
            </a:pPr>
            <a:r>
              <a:rPr lang="en-US"/>
              <a:t>Load or generate initial values for simulations</a:t>
            </a:r>
          </a:p>
          <a:p>
            <a:pPr marL="609600" indent="-609600">
              <a:buFontTx/>
              <a:buNone/>
            </a:pPr>
            <a:r>
              <a:rPr lang="en-US"/>
              <a:t>2. Inference </a:t>
            </a:r>
          </a:p>
          <a:p>
            <a:pPr marL="990600" lvl="1" indent="-533400">
              <a:buFontTx/>
              <a:buAutoNum type="arabicPeriod"/>
            </a:pPr>
            <a:r>
              <a:rPr lang="en-US">
                <a:solidFill>
                  <a:srgbClr val="FF5050"/>
                </a:solidFill>
              </a:rPr>
              <a:t>Model: Update</a:t>
            </a:r>
            <a:r>
              <a:rPr lang="en-US"/>
              <a:t>: run chain for short time (burn-in)</a:t>
            </a:r>
          </a:p>
          <a:p>
            <a:pPr marL="990600" lvl="1" indent="-533400">
              <a:buFontTx/>
              <a:buAutoNum type="arabicPeriod"/>
            </a:pPr>
            <a:r>
              <a:rPr lang="en-US">
                <a:solidFill>
                  <a:srgbClr val="FF5050"/>
                </a:solidFill>
              </a:rPr>
              <a:t>Inference: Samples</a:t>
            </a:r>
            <a:r>
              <a:rPr lang="en-US"/>
              <a:t>: Monitor parameters of interest</a:t>
            </a:r>
          </a:p>
          <a:p>
            <a:pPr marL="990600" lvl="1" indent="-533400">
              <a:buFontTx/>
              <a:buAutoNum type="arabicPeriod"/>
            </a:pPr>
            <a:r>
              <a:rPr lang="en-US">
                <a:solidFill>
                  <a:srgbClr val="FF5050"/>
                </a:solidFill>
              </a:rPr>
              <a:t>Model: Update</a:t>
            </a:r>
            <a:r>
              <a:rPr lang="en-US"/>
              <a:t>: run chain for longer time (collection)</a:t>
            </a:r>
          </a:p>
          <a:p>
            <a:pPr marL="990600" lvl="1" indent="-533400">
              <a:buFontTx/>
              <a:buAutoNum type="arabicPeriod"/>
            </a:pPr>
            <a:r>
              <a:rPr lang="en-US">
                <a:solidFill>
                  <a:srgbClr val="FF5050"/>
                </a:solidFill>
              </a:rPr>
              <a:t>Inference: Samples</a:t>
            </a:r>
            <a:r>
              <a:rPr lang="en-US"/>
              <a:t>: Summary statistics, plots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39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39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397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397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39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3" name="Rectangle 2"/>
          <p:cNvSpPr>
            <a:spLocks noGrp="1" noChangeArrowheads="1"/>
          </p:cNvSpPr>
          <p:nvPr>
            <p:ph type="title"/>
          </p:nvPr>
        </p:nvSpPr>
        <p:spPr>
          <a:xfrm>
            <a:off x="0" y="0"/>
            <a:ext cx="9144000" cy="838200"/>
          </a:xfrm>
        </p:spPr>
        <p:txBody>
          <a:bodyPr/>
          <a:lstStyle/>
          <a:p>
            <a:r>
              <a:rPr lang="en-AU"/>
              <a:t>Example: BUGS code for seeds</a:t>
            </a:r>
            <a:endParaRPr lang="en-AU" dirty="0"/>
          </a:p>
        </p:txBody>
      </p:sp>
      <p:sp>
        <p:nvSpPr>
          <p:cNvPr id="724994" name="Rectangle 10"/>
          <p:cNvSpPr>
            <a:spLocks noChangeArrowheads="1"/>
          </p:cNvSpPr>
          <p:nvPr/>
        </p:nvSpPr>
        <p:spPr bwMode="auto">
          <a:xfrm>
            <a:off x="-760" y="914400"/>
            <a:ext cx="9144760" cy="6309419"/>
          </a:xfrm>
          <a:prstGeom prst="rect">
            <a:avLst/>
          </a:prstGeom>
          <a:noFill/>
          <a:ln w="12700">
            <a:noFill/>
            <a:miter lim="800000"/>
            <a:headEnd type="none" w="sm" len="sm"/>
            <a:tailEnd type="none" w="sm" len="sm"/>
          </a:ln>
        </p:spPr>
        <p:txBody>
          <a:bodyPr wrap="square">
            <a:spAutoFit/>
          </a:bodyPr>
          <a:lstStyle/>
          <a:p>
            <a:pPr eaLnBrk="0" hangingPunct="0"/>
            <a:r>
              <a:rPr lang="en-US" dirty="0">
                <a:solidFill>
                  <a:schemeClr val="tx1"/>
                </a:solidFill>
              </a:rPr>
              <a:t>model</a:t>
            </a:r>
            <a:r>
              <a:rPr lang="en-AU" dirty="0">
                <a:solidFill>
                  <a:srgbClr val="FF5050"/>
                </a:solidFill>
              </a:rPr>
              <a:t>{</a:t>
            </a:r>
          </a:p>
          <a:p>
            <a:pPr eaLnBrk="0" hangingPunct="0"/>
            <a:endParaRPr lang="en-AU" dirty="0">
              <a:solidFill>
                <a:schemeClr val="tx1"/>
              </a:solidFill>
            </a:endParaRPr>
          </a:p>
          <a:p>
            <a:pPr eaLnBrk="0" hangingPunct="0"/>
            <a:r>
              <a:rPr lang="en-AU" dirty="0">
                <a:solidFill>
                  <a:schemeClr val="tx1"/>
                </a:solidFill>
              </a:rPr>
              <a:t>  for (</a:t>
            </a:r>
            <a:r>
              <a:rPr lang="en-AU" dirty="0" err="1">
                <a:solidFill>
                  <a:schemeClr val="tx1"/>
                </a:solidFill>
              </a:rPr>
              <a:t>i</a:t>
            </a:r>
            <a:r>
              <a:rPr lang="en-AU" dirty="0">
                <a:solidFill>
                  <a:schemeClr val="tx1"/>
                </a:solidFill>
              </a:rPr>
              <a:t> in 1:N)  </a:t>
            </a:r>
            <a:r>
              <a:rPr lang="en-AU" dirty="0">
                <a:solidFill>
                  <a:srgbClr val="FFFF00"/>
                </a:solidFill>
              </a:rPr>
              <a:t>{</a:t>
            </a:r>
          </a:p>
          <a:p>
            <a:pPr eaLnBrk="0" hangingPunct="0"/>
            <a:r>
              <a:rPr lang="en-AU" dirty="0">
                <a:solidFill>
                  <a:schemeClr val="tx1"/>
                </a:solidFill>
              </a:rPr>
              <a:t>     r[</a:t>
            </a:r>
            <a:r>
              <a:rPr lang="en-AU" dirty="0" err="1">
                <a:solidFill>
                  <a:schemeClr val="tx1"/>
                </a:solidFill>
              </a:rPr>
              <a:t>i</a:t>
            </a:r>
            <a:r>
              <a:rPr lang="en-AU" dirty="0">
                <a:solidFill>
                  <a:schemeClr val="tx1"/>
                </a:solidFill>
              </a:rPr>
              <a:t>] ~ </a:t>
            </a:r>
            <a:r>
              <a:rPr lang="en-AU" dirty="0" err="1">
                <a:solidFill>
                  <a:schemeClr val="tx1"/>
                </a:solidFill>
              </a:rPr>
              <a:t>dbin</a:t>
            </a:r>
            <a:r>
              <a:rPr lang="en-AU" dirty="0">
                <a:solidFill>
                  <a:schemeClr val="tx1"/>
                </a:solidFill>
              </a:rPr>
              <a:t>(p[</a:t>
            </a:r>
            <a:r>
              <a:rPr lang="en-AU" dirty="0" err="1">
                <a:solidFill>
                  <a:schemeClr val="tx1"/>
                </a:solidFill>
              </a:rPr>
              <a:t>i</a:t>
            </a:r>
            <a:r>
              <a:rPr lang="en-AU" dirty="0">
                <a:solidFill>
                  <a:schemeClr val="tx1"/>
                </a:solidFill>
              </a:rPr>
              <a:t>],n[</a:t>
            </a:r>
            <a:r>
              <a:rPr lang="en-AU" dirty="0" err="1">
                <a:solidFill>
                  <a:schemeClr val="tx1"/>
                </a:solidFill>
              </a:rPr>
              <a:t>i</a:t>
            </a:r>
            <a:r>
              <a:rPr lang="en-AU" dirty="0">
                <a:solidFill>
                  <a:schemeClr val="tx1"/>
                </a:solidFill>
              </a:rPr>
              <a:t>])</a:t>
            </a:r>
          </a:p>
          <a:p>
            <a:pPr eaLnBrk="0" hangingPunct="0"/>
            <a:r>
              <a:rPr lang="en-AU" dirty="0">
                <a:solidFill>
                  <a:schemeClr val="tx1"/>
                </a:solidFill>
              </a:rPr>
              <a:t>     b[</a:t>
            </a:r>
            <a:r>
              <a:rPr lang="en-AU" dirty="0" err="1">
                <a:solidFill>
                  <a:schemeClr val="tx1"/>
                </a:solidFill>
              </a:rPr>
              <a:t>i</a:t>
            </a:r>
            <a:r>
              <a:rPr lang="en-AU" dirty="0">
                <a:solidFill>
                  <a:schemeClr val="tx1"/>
                </a:solidFill>
              </a:rPr>
              <a:t>] ~ </a:t>
            </a:r>
            <a:r>
              <a:rPr lang="en-AU" dirty="0" err="1">
                <a:solidFill>
                  <a:schemeClr val="tx1"/>
                </a:solidFill>
              </a:rPr>
              <a:t>dnorm</a:t>
            </a:r>
            <a:r>
              <a:rPr lang="en-AU" dirty="0">
                <a:solidFill>
                  <a:schemeClr val="tx1"/>
                </a:solidFill>
              </a:rPr>
              <a:t>(0.0,tau)</a:t>
            </a:r>
          </a:p>
          <a:p>
            <a:pPr eaLnBrk="0" hangingPunct="0"/>
            <a:r>
              <a:rPr lang="en-AU" dirty="0">
                <a:solidFill>
                  <a:schemeClr val="tx1"/>
                </a:solidFill>
              </a:rPr>
              <a:t>     </a:t>
            </a:r>
            <a:r>
              <a:rPr lang="en-AU" dirty="0" err="1">
                <a:solidFill>
                  <a:schemeClr val="tx1"/>
                </a:solidFill>
              </a:rPr>
              <a:t>logit</a:t>
            </a:r>
            <a:r>
              <a:rPr lang="en-AU" dirty="0">
                <a:solidFill>
                  <a:schemeClr val="tx1"/>
                </a:solidFill>
              </a:rPr>
              <a:t>(p[</a:t>
            </a:r>
            <a:r>
              <a:rPr lang="en-AU" dirty="0" err="1">
                <a:solidFill>
                  <a:schemeClr val="tx1"/>
                </a:solidFill>
              </a:rPr>
              <a:t>i</a:t>
            </a:r>
            <a:r>
              <a:rPr lang="en-AU" dirty="0">
                <a:solidFill>
                  <a:schemeClr val="tx1"/>
                </a:solidFill>
              </a:rPr>
              <a:t>]) =</a:t>
            </a:r>
          </a:p>
          <a:p>
            <a:pPr eaLnBrk="0" hangingPunct="0"/>
            <a:r>
              <a:rPr lang="en-AU" dirty="0">
                <a:solidFill>
                  <a:schemeClr val="tx1"/>
                </a:solidFill>
              </a:rPr>
              <a:t>                 alpha0+alpha1*x1[</a:t>
            </a:r>
            <a:r>
              <a:rPr lang="en-AU" dirty="0" err="1">
                <a:solidFill>
                  <a:schemeClr val="tx1"/>
                </a:solidFill>
              </a:rPr>
              <a:t>i</a:t>
            </a:r>
            <a:r>
              <a:rPr lang="en-AU" dirty="0">
                <a:solidFill>
                  <a:schemeClr val="tx1"/>
                </a:solidFill>
              </a:rPr>
              <a:t>]+alpha2*x2[</a:t>
            </a:r>
            <a:r>
              <a:rPr lang="en-AU" dirty="0" err="1">
                <a:solidFill>
                  <a:schemeClr val="tx1"/>
                </a:solidFill>
              </a:rPr>
              <a:t>i</a:t>
            </a:r>
            <a:r>
              <a:rPr lang="en-AU" dirty="0">
                <a:solidFill>
                  <a:schemeClr val="tx1"/>
                </a:solidFill>
              </a:rPr>
              <a:t>]+alpha12*x1[</a:t>
            </a:r>
            <a:r>
              <a:rPr lang="en-AU" dirty="0" err="1">
                <a:solidFill>
                  <a:schemeClr val="tx1"/>
                </a:solidFill>
              </a:rPr>
              <a:t>i</a:t>
            </a:r>
            <a:r>
              <a:rPr lang="en-AU" dirty="0">
                <a:solidFill>
                  <a:schemeClr val="tx1"/>
                </a:solidFill>
              </a:rPr>
              <a:t>]*x2[</a:t>
            </a:r>
            <a:r>
              <a:rPr lang="en-AU" dirty="0" err="1">
                <a:solidFill>
                  <a:schemeClr val="tx1"/>
                </a:solidFill>
              </a:rPr>
              <a:t>i</a:t>
            </a:r>
            <a:r>
              <a:rPr lang="en-AU" dirty="0">
                <a:solidFill>
                  <a:schemeClr val="tx1"/>
                </a:solidFill>
              </a:rPr>
              <a:t>]+b[</a:t>
            </a:r>
            <a:r>
              <a:rPr lang="en-AU" dirty="0" err="1">
                <a:solidFill>
                  <a:schemeClr val="tx1"/>
                </a:solidFill>
              </a:rPr>
              <a:t>i</a:t>
            </a:r>
            <a:r>
              <a:rPr lang="en-AU" dirty="0">
                <a:solidFill>
                  <a:schemeClr val="tx1"/>
                </a:solidFill>
              </a:rPr>
              <a:t>]</a:t>
            </a:r>
          </a:p>
          <a:p>
            <a:pPr eaLnBrk="0" hangingPunct="0"/>
            <a:r>
              <a:rPr lang="en-AU" dirty="0">
                <a:solidFill>
                  <a:schemeClr val="tx1"/>
                </a:solidFill>
              </a:rPr>
              <a:t>    </a:t>
            </a:r>
            <a:r>
              <a:rPr lang="en-AU" dirty="0">
                <a:solidFill>
                  <a:srgbClr val="FFFF00"/>
                </a:solidFill>
              </a:rPr>
              <a:t> }</a:t>
            </a:r>
          </a:p>
          <a:p>
            <a:pPr eaLnBrk="0" hangingPunct="0"/>
            <a:endParaRPr lang="en-AU" dirty="0">
              <a:solidFill>
                <a:schemeClr val="tx1"/>
              </a:solidFill>
            </a:endParaRPr>
          </a:p>
          <a:p>
            <a:pPr eaLnBrk="0" hangingPunct="0"/>
            <a:r>
              <a:rPr lang="en-AU" dirty="0">
                <a:solidFill>
                  <a:schemeClr val="tx1"/>
                </a:solidFill>
              </a:rPr>
              <a:t>   alpha0 ~ </a:t>
            </a:r>
            <a:r>
              <a:rPr lang="en-AU" dirty="0" err="1">
                <a:solidFill>
                  <a:schemeClr val="tx1"/>
                </a:solidFill>
              </a:rPr>
              <a:t>dnorm</a:t>
            </a:r>
            <a:r>
              <a:rPr lang="en-AU" dirty="0">
                <a:solidFill>
                  <a:schemeClr val="tx1"/>
                </a:solidFill>
              </a:rPr>
              <a:t>(0 , 1.0E-6)</a:t>
            </a:r>
          </a:p>
          <a:p>
            <a:pPr eaLnBrk="0" hangingPunct="0"/>
            <a:r>
              <a:rPr lang="en-AU" dirty="0"/>
              <a:t>   </a:t>
            </a:r>
            <a:r>
              <a:rPr lang="en-AU" dirty="0">
                <a:solidFill>
                  <a:schemeClr val="tx1"/>
                </a:solidFill>
              </a:rPr>
              <a:t>alpha1 ~ </a:t>
            </a:r>
            <a:r>
              <a:rPr lang="en-AU" dirty="0" err="1">
                <a:solidFill>
                  <a:schemeClr val="tx1"/>
                </a:solidFill>
              </a:rPr>
              <a:t>dnorm</a:t>
            </a:r>
            <a:r>
              <a:rPr lang="en-AU" dirty="0">
                <a:solidFill>
                  <a:schemeClr val="tx1"/>
                </a:solidFill>
              </a:rPr>
              <a:t>(0 , 1.0E-6)</a:t>
            </a:r>
          </a:p>
          <a:p>
            <a:pPr eaLnBrk="0" hangingPunct="0"/>
            <a:r>
              <a:rPr lang="en-AU" dirty="0"/>
              <a:t>   </a:t>
            </a:r>
            <a:r>
              <a:rPr lang="en-AU" dirty="0">
                <a:solidFill>
                  <a:schemeClr val="tx1"/>
                </a:solidFill>
              </a:rPr>
              <a:t>alpha2 ~ </a:t>
            </a:r>
            <a:r>
              <a:rPr lang="en-AU" dirty="0" err="1">
                <a:solidFill>
                  <a:schemeClr val="tx1"/>
                </a:solidFill>
              </a:rPr>
              <a:t>dnorm</a:t>
            </a:r>
            <a:r>
              <a:rPr lang="en-AU" dirty="0">
                <a:solidFill>
                  <a:schemeClr val="tx1"/>
                </a:solidFill>
              </a:rPr>
              <a:t>(0 , 1.0E-6)</a:t>
            </a:r>
          </a:p>
          <a:p>
            <a:pPr eaLnBrk="0" hangingPunct="0"/>
            <a:r>
              <a:rPr lang="en-AU" dirty="0"/>
              <a:t>   </a:t>
            </a:r>
            <a:r>
              <a:rPr lang="en-AU" dirty="0">
                <a:solidFill>
                  <a:schemeClr val="tx1"/>
                </a:solidFill>
              </a:rPr>
              <a:t>alpha12 ~ </a:t>
            </a:r>
            <a:r>
              <a:rPr lang="en-AU" dirty="0" err="1">
                <a:solidFill>
                  <a:schemeClr val="tx1"/>
                </a:solidFill>
              </a:rPr>
              <a:t>dnorm</a:t>
            </a:r>
            <a:r>
              <a:rPr lang="en-AU" dirty="0">
                <a:solidFill>
                  <a:schemeClr val="tx1"/>
                </a:solidFill>
              </a:rPr>
              <a:t>(0  , 1.0E-6)</a:t>
            </a:r>
          </a:p>
          <a:p>
            <a:pPr eaLnBrk="0" hangingPunct="0"/>
            <a:r>
              <a:rPr lang="en-AU" dirty="0">
                <a:solidFill>
                  <a:schemeClr val="tx1"/>
                </a:solidFill>
              </a:rPr>
              <a:t>   sigma ~ </a:t>
            </a:r>
            <a:r>
              <a:rPr lang="en-AU" dirty="0" err="1">
                <a:solidFill>
                  <a:schemeClr val="tx1"/>
                </a:solidFill>
              </a:rPr>
              <a:t>dunif</a:t>
            </a:r>
            <a:r>
              <a:rPr lang="en-AU" dirty="0">
                <a:solidFill>
                  <a:schemeClr val="tx1"/>
                </a:solidFill>
              </a:rPr>
              <a:t>(0 , 100)</a:t>
            </a:r>
          </a:p>
          <a:p>
            <a:pPr eaLnBrk="0" hangingPunct="0"/>
            <a:r>
              <a:rPr lang="en-AU" dirty="0">
                <a:solidFill>
                  <a:schemeClr val="tx1"/>
                </a:solidFill>
              </a:rPr>
              <a:t>   tau &lt;- 1/(sigma*sigma)</a:t>
            </a:r>
          </a:p>
          <a:p>
            <a:pPr eaLnBrk="0" hangingPunct="0"/>
            <a:r>
              <a:rPr lang="en-AU" dirty="0">
                <a:solidFill>
                  <a:srgbClr val="FF5050"/>
                </a:solidFill>
              </a:rPr>
              <a:t>}</a:t>
            </a:r>
          </a:p>
          <a:p>
            <a:pPr eaLnBrk="0" hangingPunct="0"/>
            <a:endParaRPr lang="en-US" sz="2000" dirty="0">
              <a:solidFill>
                <a:schemeClr val="tx1"/>
              </a:solidFill>
            </a:endParaRPr>
          </a:p>
        </p:txBody>
      </p:sp>
      <p:sp>
        <p:nvSpPr>
          <p:cNvPr id="724996" name="Text Box 4"/>
          <p:cNvSpPr txBox="1">
            <a:spLocks noChangeArrowheads="1"/>
          </p:cNvSpPr>
          <p:nvPr/>
        </p:nvSpPr>
        <p:spPr bwMode="auto">
          <a:xfrm>
            <a:off x="4495800" y="4419600"/>
            <a:ext cx="4062413" cy="701675"/>
          </a:xfrm>
          <a:prstGeom prst="rect">
            <a:avLst/>
          </a:prstGeom>
          <a:noFill/>
          <a:ln w="9525">
            <a:noFill/>
            <a:miter lim="800000"/>
            <a:headEnd/>
            <a:tailEnd/>
          </a:ln>
          <a:effectLst/>
        </p:spPr>
        <p:txBody>
          <a:bodyPr wrap="none">
            <a:spAutoFit/>
          </a:bodyPr>
          <a:lstStyle/>
          <a:p>
            <a:r>
              <a:rPr lang="en-US" sz="2000" dirty="0">
                <a:latin typeface="Comic Sans MS" pitchFamily="66" charset="0"/>
              </a:rPr>
              <a:t>Beware! </a:t>
            </a:r>
            <a:r>
              <a:rPr lang="en-US" sz="2000" dirty="0" err="1">
                <a:latin typeface="Comic Sans MS" pitchFamily="66" charset="0"/>
              </a:rPr>
              <a:t>WinBugs</a:t>
            </a:r>
            <a:r>
              <a:rPr lang="en-US" sz="2000" dirty="0">
                <a:latin typeface="Comic Sans MS" pitchFamily="66" charset="0"/>
              </a:rPr>
              <a:t> uses precisions</a:t>
            </a:r>
          </a:p>
          <a:p>
            <a:r>
              <a:rPr lang="en-US" sz="2000" dirty="0">
                <a:latin typeface="Comic Sans MS" pitchFamily="66" charset="0"/>
              </a:rPr>
              <a:t>1/</a:t>
            </a:r>
            <a:r>
              <a:rPr lang="en-US" sz="2000" dirty="0">
                <a:latin typeface="Symbol" pitchFamily="18" charset="2"/>
              </a:rPr>
              <a:t>s</a:t>
            </a:r>
            <a:r>
              <a:rPr lang="en-US" sz="2000" baseline="30000" dirty="0">
                <a:latin typeface="Comic Sans MS" pitchFamily="66" charset="0"/>
              </a:rPr>
              <a:t>2</a:t>
            </a:r>
            <a:r>
              <a:rPr lang="en-US" sz="2000" dirty="0">
                <a:latin typeface="Comic Sans MS" pitchFamily="66" charset="0"/>
              </a:rPr>
              <a:t> for normal distributions!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99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499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499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4994">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4994">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4994">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4994">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7" name="Rectangle 2"/>
          <p:cNvSpPr>
            <a:spLocks noGrp="1" noChangeArrowheads="1"/>
          </p:cNvSpPr>
          <p:nvPr>
            <p:ph type="title"/>
          </p:nvPr>
        </p:nvSpPr>
        <p:spPr>
          <a:xfrm>
            <a:off x="0" y="0"/>
            <a:ext cx="9144000" cy="533400"/>
          </a:xfrm>
        </p:spPr>
        <p:txBody>
          <a:bodyPr/>
          <a:lstStyle/>
          <a:p>
            <a:r>
              <a:rPr lang="en-AU"/>
              <a:t>Example: BUGS code for rats</a:t>
            </a:r>
            <a:endParaRPr lang="en-AU" dirty="0"/>
          </a:p>
        </p:txBody>
      </p:sp>
      <p:sp>
        <p:nvSpPr>
          <p:cNvPr id="726018" name="Rectangle 3"/>
          <p:cNvSpPr>
            <a:spLocks noGrp="1" noChangeArrowheads="1"/>
          </p:cNvSpPr>
          <p:nvPr>
            <p:ph type="body" idx="1"/>
          </p:nvPr>
        </p:nvSpPr>
        <p:spPr>
          <a:xfrm>
            <a:off x="609600" y="762000"/>
            <a:ext cx="8534400" cy="6629400"/>
          </a:xfrm>
        </p:spPr>
        <p:txBody>
          <a:bodyPr/>
          <a:lstStyle/>
          <a:p>
            <a:pPr>
              <a:lnSpc>
                <a:spcPct val="90000"/>
              </a:lnSpc>
              <a:spcBef>
                <a:spcPct val="5000"/>
              </a:spcBef>
              <a:buFontTx/>
              <a:buNone/>
            </a:pPr>
            <a:r>
              <a:rPr lang="en-US" sz="2000"/>
              <a:t>model</a:t>
            </a:r>
            <a:r>
              <a:rPr lang="en-AU" sz="2000">
                <a:solidFill>
                  <a:srgbClr val="FF5050"/>
                </a:solidFill>
              </a:rPr>
              <a:t>{</a:t>
            </a:r>
          </a:p>
          <a:p>
            <a:pPr>
              <a:lnSpc>
                <a:spcPct val="90000"/>
              </a:lnSpc>
              <a:spcBef>
                <a:spcPct val="5000"/>
              </a:spcBef>
              <a:buFontTx/>
              <a:buNone/>
            </a:pPr>
            <a:r>
              <a:rPr lang="en-AU" sz="2000"/>
              <a:t>	</a:t>
            </a:r>
            <a:r>
              <a:rPr lang="en-AU" sz="2000">
                <a:solidFill>
                  <a:schemeClr val="accent2"/>
                </a:solidFill>
              </a:rPr>
              <a:t>for (i in 1:N)  </a:t>
            </a:r>
            <a:r>
              <a:rPr lang="en-AU" sz="2000">
                <a:solidFill>
                  <a:srgbClr val="FFFF00"/>
                </a:solidFill>
              </a:rPr>
              <a:t>{</a:t>
            </a:r>
          </a:p>
          <a:p>
            <a:pPr>
              <a:lnSpc>
                <a:spcPct val="90000"/>
              </a:lnSpc>
              <a:spcBef>
                <a:spcPct val="5000"/>
              </a:spcBef>
              <a:buFontTx/>
              <a:buNone/>
            </a:pPr>
            <a:r>
              <a:rPr lang="en-AU" sz="2000"/>
              <a:t>		</a:t>
            </a:r>
            <a:r>
              <a:rPr lang="en-AU" sz="2000">
                <a:solidFill>
                  <a:srgbClr val="00FFFF"/>
                </a:solidFill>
              </a:rPr>
              <a:t>for (j in 1:T)</a:t>
            </a:r>
            <a:r>
              <a:rPr lang="en-AU" sz="2000"/>
              <a:t> </a:t>
            </a:r>
            <a:r>
              <a:rPr lang="en-AU" sz="2000">
                <a:solidFill>
                  <a:srgbClr val="00CC00"/>
                </a:solidFill>
              </a:rPr>
              <a:t>{</a:t>
            </a:r>
          </a:p>
          <a:p>
            <a:pPr>
              <a:lnSpc>
                <a:spcPct val="90000"/>
              </a:lnSpc>
              <a:spcBef>
                <a:spcPct val="5000"/>
              </a:spcBef>
              <a:buFontTx/>
              <a:buNone/>
            </a:pPr>
            <a:r>
              <a:rPr lang="en-AU" sz="2000"/>
              <a:t>			mu[i,j] &lt;- alpha[i] + beta[i] * (x[j] - x.bar)</a:t>
            </a:r>
          </a:p>
          <a:p>
            <a:pPr>
              <a:lnSpc>
                <a:spcPct val="90000"/>
              </a:lnSpc>
              <a:spcBef>
                <a:spcPct val="5000"/>
              </a:spcBef>
              <a:buFontTx/>
              <a:buNone/>
            </a:pPr>
            <a:r>
              <a:rPr lang="en-AU" sz="2000"/>
              <a:t>			Y[i,j] ~ dnorm(mu[i,j], tau.c)</a:t>
            </a:r>
          </a:p>
          <a:p>
            <a:pPr>
              <a:lnSpc>
                <a:spcPct val="90000"/>
              </a:lnSpc>
              <a:spcBef>
                <a:spcPct val="5000"/>
              </a:spcBef>
              <a:buFontTx/>
              <a:buNone/>
            </a:pPr>
            <a:r>
              <a:rPr lang="en-AU" sz="2000"/>
              <a:t>		</a:t>
            </a:r>
            <a:r>
              <a:rPr lang="en-AU" sz="2000">
                <a:solidFill>
                  <a:srgbClr val="00CC00"/>
                </a:solidFill>
              </a:rPr>
              <a:t>}</a:t>
            </a:r>
          </a:p>
          <a:p>
            <a:pPr>
              <a:lnSpc>
                <a:spcPct val="90000"/>
              </a:lnSpc>
              <a:spcBef>
                <a:spcPct val="5000"/>
              </a:spcBef>
              <a:buFontTx/>
              <a:buNone/>
            </a:pPr>
            <a:r>
              <a:rPr lang="en-AU" sz="2000"/>
              <a:t>		alpha[i] ~ dnorm(alpha.c, tau.alpha)</a:t>
            </a:r>
          </a:p>
          <a:p>
            <a:pPr>
              <a:lnSpc>
                <a:spcPct val="90000"/>
              </a:lnSpc>
              <a:spcBef>
                <a:spcPct val="5000"/>
              </a:spcBef>
              <a:buFontTx/>
              <a:buNone/>
            </a:pPr>
            <a:r>
              <a:rPr lang="en-AU" sz="2000"/>
              <a:t>		beta[i] ~ dnorm(beta.c, tau.beta)</a:t>
            </a:r>
          </a:p>
          <a:p>
            <a:pPr>
              <a:lnSpc>
                <a:spcPct val="90000"/>
              </a:lnSpc>
              <a:spcBef>
                <a:spcPct val="5000"/>
              </a:spcBef>
              <a:buFontTx/>
              <a:buNone/>
            </a:pPr>
            <a:r>
              <a:rPr lang="en-AU" sz="2000"/>
              <a:t>	</a:t>
            </a:r>
            <a:r>
              <a:rPr lang="en-AU" sz="2000">
                <a:solidFill>
                  <a:srgbClr val="FFFF00"/>
                </a:solidFill>
              </a:rPr>
              <a:t>}</a:t>
            </a:r>
          </a:p>
          <a:p>
            <a:pPr>
              <a:lnSpc>
                <a:spcPct val="90000"/>
              </a:lnSpc>
              <a:spcBef>
                <a:spcPct val="5000"/>
              </a:spcBef>
              <a:buFontTx/>
              <a:buNone/>
            </a:pPr>
            <a:r>
              <a:rPr lang="en-AU" sz="2000"/>
              <a:t>alpha.c ~ dnorm (0, 1.0E-4)</a:t>
            </a:r>
          </a:p>
          <a:p>
            <a:pPr>
              <a:lnSpc>
                <a:spcPct val="90000"/>
              </a:lnSpc>
              <a:spcBef>
                <a:spcPct val="5000"/>
              </a:spcBef>
              <a:buFontTx/>
              <a:buNone/>
            </a:pPr>
            <a:r>
              <a:rPr lang="en-AU" sz="2000"/>
              <a:t>beta.c ~ dnorm (0, 1.0E-4)</a:t>
            </a:r>
          </a:p>
          <a:p>
            <a:pPr>
              <a:lnSpc>
                <a:spcPct val="90000"/>
              </a:lnSpc>
              <a:spcBef>
                <a:spcPct val="5000"/>
              </a:spcBef>
              <a:buFontTx/>
              <a:buNone/>
            </a:pPr>
            <a:r>
              <a:rPr lang="en-AU" sz="2000"/>
              <a:t>tau.c &lt;- 1/(sigma.c*sigma.c)</a:t>
            </a:r>
          </a:p>
          <a:p>
            <a:pPr>
              <a:lnSpc>
                <a:spcPct val="90000"/>
              </a:lnSpc>
              <a:spcBef>
                <a:spcPct val="5000"/>
              </a:spcBef>
              <a:buFontTx/>
              <a:buNone/>
            </a:pPr>
            <a:r>
              <a:rPr lang="en-AU" sz="2000"/>
              <a:t>sigma.c ~ dunif (0, 100)</a:t>
            </a:r>
          </a:p>
          <a:p>
            <a:pPr>
              <a:lnSpc>
                <a:spcPct val="90000"/>
              </a:lnSpc>
              <a:spcBef>
                <a:spcPct val="5000"/>
              </a:spcBef>
              <a:buFontTx/>
              <a:buNone/>
            </a:pPr>
            <a:r>
              <a:rPr lang="en-AU" sz="2000"/>
              <a:t>tau.alpha &lt;- 1/(sigma.alpha*sigma.alpha)</a:t>
            </a:r>
          </a:p>
          <a:p>
            <a:pPr>
              <a:lnSpc>
                <a:spcPct val="90000"/>
              </a:lnSpc>
              <a:spcBef>
                <a:spcPct val="5000"/>
              </a:spcBef>
              <a:buFontTx/>
              <a:buNone/>
            </a:pPr>
            <a:r>
              <a:rPr lang="en-AU" sz="2000"/>
              <a:t>sigma.alpha ~ dunif (0, 100)</a:t>
            </a:r>
          </a:p>
          <a:p>
            <a:pPr>
              <a:lnSpc>
                <a:spcPct val="90000"/>
              </a:lnSpc>
              <a:spcBef>
                <a:spcPct val="5000"/>
              </a:spcBef>
              <a:buFontTx/>
              <a:buNone/>
            </a:pPr>
            <a:r>
              <a:rPr lang="en-AU" sz="2000"/>
              <a:t>tau.beta &lt;- 1/(sigma.beta*sigma.beta)</a:t>
            </a:r>
          </a:p>
          <a:p>
            <a:pPr>
              <a:lnSpc>
                <a:spcPct val="90000"/>
              </a:lnSpc>
              <a:spcBef>
                <a:spcPct val="5000"/>
              </a:spcBef>
              <a:buFontTx/>
              <a:buNone/>
            </a:pPr>
            <a:r>
              <a:rPr lang="en-AU" sz="2000"/>
              <a:t>sigma.beta ~ dunif (0, 100)</a:t>
            </a:r>
          </a:p>
          <a:p>
            <a:pPr>
              <a:lnSpc>
                <a:spcPct val="90000"/>
              </a:lnSpc>
              <a:spcBef>
                <a:spcPct val="5000"/>
              </a:spcBef>
              <a:buFontTx/>
              <a:buNone/>
            </a:pPr>
            <a:r>
              <a:rPr lang="en-AU" sz="2000"/>
              <a:t>x.bar &lt;- mean( x[] )</a:t>
            </a:r>
          </a:p>
          <a:p>
            <a:pPr>
              <a:lnSpc>
                <a:spcPct val="90000"/>
              </a:lnSpc>
              <a:spcBef>
                <a:spcPct val="5000"/>
              </a:spcBef>
              <a:buFontTx/>
              <a:buNone/>
            </a:pPr>
            <a:r>
              <a:rPr lang="en-AU" sz="2000"/>
              <a:t>alpha0 &lt;- alpha.c - beta.c * x.bar</a:t>
            </a:r>
          </a:p>
          <a:p>
            <a:pPr>
              <a:lnSpc>
                <a:spcPct val="90000"/>
              </a:lnSpc>
              <a:spcBef>
                <a:spcPct val="5000"/>
              </a:spcBef>
              <a:buFontTx/>
              <a:buNone/>
            </a:pPr>
            <a:r>
              <a:rPr lang="en-AU" sz="2000">
                <a:solidFill>
                  <a:srgbClr val="FF5050"/>
                </a:solidFill>
              </a:rPr>
              <a:t>}</a:t>
            </a:r>
            <a:endParaRPr lang="en-AU" sz="2000" dirty="0">
              <a:solidFill>
                <a:srgbClr val="FF5050"/>
              </a:solidFill>
            </a:endParaRPr>
          </a:p>
        </p:txBody>
      </p:sp>
      <p:sp>
        <p:nvSpPr>
          <p:cNvPr id="726019" name="Text Box 5"/>
          <p:cNvSpPr txBox="1">
            <a:spLocks noChangeArrowheads="1"/>
          </p:cNvSpPr>
          <p:nvPr/>
        </p:nvSpPr>
        <p:spPr bwMode="auto">
          <a:xfrm>
            <a:off x="4098925" y="727075"/>
            <a:ext cx="4257675" cy="457200"/>
          </a:xfrm>
          <a:prstGeom prst="rect">
            <a:avLst/>
          </a:prstGeom>
          <a:noFill/>
          <a:ln w="12700">
            <a:noFill/>
            <a:miter lim="800000"/>
            <a:headEnd type="none" w="sm" len="sm"/>
            <a:tailEnd type="none" w="sm" len="sm"/>
          </a:ln>
        </p:spPr>
        <p:txBody>
          <a:bodyPr wrap="none">
            <a:spAutoFit/>
          </a:bodyPr>
          <a:lstStyle/>
          <a:p>
            <a:pPr eaLnBrk="0" hangingPunct="0"/>
            <a:r>
              <a:rPr lang="en-US" dirty="0"/>
              <a:t>N = no. rats, T = no. time periods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01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18">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6018">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6018">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6018">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6018">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6018">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6018">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6018">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6018">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601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41" name="Picture 2"/>
          <p:cNvPicPr>
            <a:picLocks noChangeAspect="1" noChangeArrowheads="1"/>
          </p:cNvPicPr>
          <p:nvPr/>
        </p:nvPicPr>
        <p:blipFill>
          <a:blip r:embed="rId2" cstate="print"/>
          <a:srcRect t="18262" b="21477"/>
          <a:stretch>
            <a:fillRect/>
          </a:stretch>
        </p:blipFill>
        <p:spPr bwMode="auto">
          <a:xfrm>
            <a:off x="1021170" y="914400"/>
            <a:ext cx="6979830" cy="5940524"/>
          </a:xfrm>
          <a:prstGeom prst="rect">
            <a:avLst/>
          </a:prstGeom>
          <a:noFill/>
          <a:ln w="12700">
            <a:noFill/>
            <a:miter lim="800000"/>
            <a:headEnd type="none" w="sm" len="sm"/>
            <a:tailEnd type="none" w="sm" len="sm"/>
          </a:ln>
        </p:spPr>
      </p:pic>
      <p:sp>
        <p:nvSpPr>
          <p:cNvPr id="727042" name="Rectangle 3"/>
          <p:cNvSpPr>
            <a:spLocks noChangeArrowheads="1"/>
          </p:cNvSpPr>
          <p:nvPr/>
        </p:nvSpPr>
        <p:spPr bwMode="auto">
          <a:xfrm>
            <a:off x="0" y="0"/>
            <a:ext cx="9144000" cy="762000"/>
          </a:xfrm>
          <a:prstGeom prst="rect">
            <a:avLst/>
          </a:prstGeom>
          <a:noFill/>
          <a:ln w="9525">
            <a:noFill/>
            <a:miter lim="800000"/>
            <a:headEnd/>
            <a:tailEnd/>
          </a:ln>
        </p:spPr>
        <p:txBody>
          <a:bodyPr lIns="92075" tIns="46038" rIns="92075" bIns="46038" anchor="ctr"/>
          <a:lstStyle/>
          <a:p>
            <a:pPr algn="ctr" eaLnBrk="0" hangingPunct="0"/>
            <a:r>
              <a:rPr lang="en-AU" sz="4400" dirty="0">
                <a:solidFill>
                  <a:schemeClr val="tx2"/>
                </a:solidFill>
              </a:rPr>
              <a:t>Trace plots for rats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8065" name="Picture 2"/>
          <p:cNvPicPr>
            <a:picLocks noChangeAspect="1" noChangeArrowheads="1"/>
          </p:cNvPicPr>
          <p:nvPr/>
        </p:nvPicPr>
        <p:blipFill>
          <a:blip r:embed="rId2" cstate="print"/>
          <a:srcRect t="30275" b="386"/>
          <a:stretch>
            <a:fillRect/>
          </a:stretch>
        </p:blipFill>
        <p:spPr bwMode="auto">
          <a:xfrm>
            <a:off x="1066800" y="20108"/>
            <a:ext cx="6934200" cy="6837892"/>
          </a:xfrm>
          <a:prstGeom prst="rect">
            <a:avLst/>
          </a:prstGeom>
          <a:noFill/>
          <a:ln w="12700">
            <a:noFill/>
            <a:miter lim="800000"/>
            <a:headEnd type="none" w="sm" len="sm"/>
            <a:tailEnd type="none" w="sm" len="sm"/>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4" y="0"/>
            <a:ext cx="9121406" cy="914400"/>
          </a:xfrm>
        </p:spPr>
        <p:txBody>
          <a:bodyPr/>
          <a:lstStyle/>
          <a:p>
            <a:r>
              <a:rPr lang="en-AU">
                <a:solidFill>
                  <a:srgbClr val="FF0000"/>
                </a:solidFill>
              </a:rPr>
              <a:t>Bayesian analysis via R</a:t>
            </a:r>
            <a:endParaRPr lang="en-AU" dirty="0">
              <a:solidFill>
                <a:srgbClr val="FF0000"/>
              </a:solidFill>
            </a:endParaRPr>
          </a:p>
        </p:txBody>
      </p:sp>
      <p:sp>
        <p:nvSpPr>
          <p:cNvPr id="4" name="Rectangle 3"/>
          <p:cNvSpPr txBox="1">
            <a:spLocks noChangeArrowheads="1"/>
          </p:cNvSpPr>
          <p:nvPr/>
        </p:nvSpPr>
        <p:spPr bwMode="auto">
          <a:xfrm>
            <a:off x="1358" y="914400"/>
            <a:ext cx="9142642" cy="5943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eaLnBrk="0" hangingPunct="0">
              <a:lnSpc>
                <a:spcPct val="80000"/>
              </a:lnSpc>
              <a:spcBef>
                <a:spcPct val="20000"/>
              </a:spcBef>
            </a:pPr>
            <a:r>
              <a:rPr lang="en-US" sz="3200" kern="0" noProof="0" dirty="0">
                <a:solidFill>
                  <a:schemeClr val="tx2"/>
                </a:solidFill>
                <a:latin typeface="+mn-lt"/>
              </a:rPr>
              <a:t>Many packages are </a:t>
            </a:r>
            <a:r>
              <a:rPr lang="en-US" sz="3200" kern="0" dirty="0">
                <a:solidFill>
                  <a:schemeClr val="tx2"/>
                </a:solidFill>
                <a:latin typeface="+mn-lt"/>
              </a:rPr>
              <a:t>now available:  </a:t>
            </a:r>
            <a:br>
              <a:rPr lang="en-US" sz="3200" kern="0" dirty="0">
                <a:solidFill>
                  <a:schemeClr val="tx2"/>
                </a:solidFill>
                <a:latin typeface="+mn-lt"/>
              </a:rPr>
            </a:br>
            <a:r>
              <a:rPr lang="en-US" sz="3200" kern="0" dirty="0">
                <a:solidFill>
                  <a:schemeClr val="accent1"/>
                </a:solidFill>
                <a:latin typeface="+mn-lt"/>
              </a:rPr>
              <a:t>http://cran.r-project.org/web/views/Bayesian.html </a:t>
            </a:r>
          </a:p>
          <a:p>
            <a:pPr marL="342900" lvl="0" indent="-342900" eaLnBrk="0" hangingPunct="0">
              <a:lnSpc>
                <a:spcPct val="80000"/>
              </a:lnSpc>
              <a:spcBef>
                <a:spcPct val="20000"/>
              </a:spcBef>
            </a:pPr>
            <a:endParaRPr lang="en-US" sz="3200" kern="0" noProof="0" dirty="0">
              <a:solidFill>
                <a:schemeClr val="tx2"/>
              </a:solidFill>
              <a:latin typeface="+mn-lt"/>
            </a:endParaRPr>
          </a:p>
          <a:p>
            <a:pPr marL="342900" lvl="0" indent="-342900" eaLnBrk="0" hangingPunct="0">
              <a:lnSpc>
                <a:spcPct val="80000"/>
              </a:lnSpc>
              <a:spcBef>
                <a:spcPct val="20000"/>
              </a:spcBef>
            </a:pPr>
            <a:r>
              <a:rPr lang="en-US" sz="3200" kern="0" noProof="0" dirty="0">
                <a:solidFill>
                  <a:schemeClr val="tx2"/>
                </a:solidFill>
                <a:latin typeface="+mn-lt"/>
              </a:rPr>
              <a:t>Example: </a:t>
            </a:r>
            <a:r>
              <a:rPr lang="en-US" sz="3200" kern="0" noProof="0" dirty="0" err="1">
                <a:solidFill>
                  <a:schemeClr val="tx2"/>
                </a:solidFill>
                <a:latin typeface="+mn-lt"/>
              </a:rPr>
              <a:t>bayesm</a:t>
            </a:r>
            <a:endParaRPr lang="en-US" sz="3200" kern="0" noProof="0" dirty="0">
              <a:solidFill>
                <a:schemeClr val="tx2"/>
              </a:solidFill>
              <a:latin typeface="+mn-lt"/>
            </a:endParaRPr>
          </a:p>
          <a:p>
            <a:pPr marL="342900" lvl="0" indent="-342900" eaLnBrk="0" hangingPunct="0">
              <a:lnSpc>
                <a:spcPct val="80000"/>
              </a:lnSpc>
              <a:spcBef>
                <a:spcPct val="20000"/>
              </a:spcBef>
            </a:pPr>
            <a:r>
              <a:rPr lang="en-AU" sz="3200" dirty="0">
                <a:solidFill>
                  <a:schemeClr val="tx1"/>
                </a:solidFill>
              </a:rPr>
              <a:t>   </a:t>
            </a:r>
            <a:r>
              <a:rPr lang="en-AU" sz="3200" dirty="0" err="1">
                <a:solidFill>
                  <a:srgbClr val="FF5050"/>
                </a:solidFill>
              </a:rPr>
              <a:t>runireg</a:t>
            </a:r>
            <a:r>
              <a:rPr lang="en-AU" sz="3200" dirty="0">
                <a:solidFill>
                  <a:schemeClr val="tx1"/>
                </a:solidFill>
              </a:rPr>
              <a:t>: </a:t>
            </a:r>
            <a:r>
              <a:rPr lang="en-US" sz="3200" kern="0" dirty="0">
                <a:solidFill>
                  <a:schemeClr val="tx1"/>
                </a:solidFill>
              </a:rPr>
              <a:t>Gibbs Sampler for </a:t>
            </a:r>
            <a:r>
              <a:rPr lang="en-US" sz="3200" kern="0" dirty="0" err="1">
                <a:solidFill>
                  <a:schemeClr val="tx1"/>
                </a:solidFill>
              </a:rPr>
              <a:t>Univariate</a:t>
            </a:r>
            <a:r>
              <a:rPr lang="en-US" sz="3200" kern="0" dirty="0">
                <a:solidFill>
                  <a:schemeClr val="tx1"/>
                </a:solidFill>
              </a:rPr>
              <a:t> Linear Model</a:t>
            </a:r>
            <a:endParaRPr lang="en-US" sz="3200" kern="0" dirty="0">
              <a:solidFill>
                <a:schemeClr val="tx1"/>
              </a:solidFill>
              <a:latin typeface="+mn-lt"/>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3200" b="0" i="0" u="none" strike="noStrike" kern="0" cap="none" spc="0" normalizeH="0" baseline="0" noProof="0" dirty="0">
                <a:ln>
                  <a:noFill/>
                </a:ln>
                <a:solidFill>
                  <a:schemeClr val="tx1"/>
                </a:solidFill>
                <a:effectLst/>
                <a:uLnTx/>
                <a:uFillTx/>
                <a:latin typeface="+mn-lt"/>
              </a:rPr>
              <a:t>	</a:t>
            </a:r>
            <a:r>
              <a:rPr kumimoji="0" lang="en-US" sz="3200" b="0" i="0" u="none" strike="noStrike" kern="0" cap="none" spc="0" normalizeH="0" baseline="0" noProof="0" dirty="0" err="1">
                <a:ln>
                  <a:noFill/>
                </a:ln>
                <a:solidFill>
                  <a:srgbClr val="FF5050"/>
                </a:solidFill>
                <a:effectLst/>
                <a:uLnTx/>
                <a:uFillTx/>
                <a:latin typeface="+mn-lt"/>
              </a:rPr>
              <a:t>rhierLinearModel</a:t>
            </a:r>
            <a:r>
              <a:rPr lang="en-US" sz="3200" kern="0" dirty="0">
                <a:solidFill>
                  <a:schemeClr val="tx1"/>
                </a:solidFill>
                <a:latin typeface="+mn-lt"/>
              </a:rPr>
              <a:t>: </a:t>
            </a:r>
            <a:r>
              <a:rPr kumimoji="0" lang="en-US" sz="3200" b="0" i="0" u="none" strike="noStrike" kern="0" cap="none" spc="0" normalizeH="0" baseline="0" noProof="0" dirty="0">
                <a:ln>
                  <a:noFill/>
                </a:ln>
                <a:solidFill>
                  <a:schemeClr val="tx1"/>
                </a:solidFill>
                <a:effectLst/>
                <a:uLnTx/>
                <a:uFillTx/>
                <a:latin typeface="+mn-lt"/>
              </a:rPr>
              <a:t>Gibbs Sampler for Hierarchical Linear Model</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3200" b="0" i="0" u="none" strike="noStrike" kern="0" cap="none" spc="0" normalizeH="0" baseline="0" noProof="0" dirty="0">
                <a:ln>
                  <a:noFill/>
                </a:ln>
                <a:solidFill>
                  <a:schemeClr val="tx1"/>
                </a:solidFill>
                <a:effectLst/>
                <a:uLnTx/>
                <a:uFillTx/>
                <a:latin typeface="+mn-lt"/>
              </a:rPr>
              <a:t>	</a:t>
            </a:r>
            <a:r>
              <a:rPr kumimoji="0" lang="en-US" sz="3200" b="0" i="0" u="none" strike="noStrike" kern="0" cap="none" spc="0" normalizeH="0" baseline="0" noProof="0" dirty="0" err="1">
                <a:ln>
                  <a:noFill/>
                </a:ln>
                <a:solidFill>
                  <a:srgbClr val="FF5050"/>
                </a:solidFill>
                <a:effectLst/>
                <a:uLnTx/>
                <a:uFillTx/>
                <a:latin typeface="+mn-lt"/>
              </a:rPr>
              <a:t>hierLinearModel</a:t>
            </a:r>
            <a:r>
              <a:rPr lang="en-US" sz="3200" kern="0" dirty="0">
                <a:solidFill>
                  <a:schemeClr val="tx1"/>
                </a:solidFill>
                <a:latin typeface="+mn-lt"/>
              </a:rPr>
              <a:t>: </a:t>
            </a:r>
            <a:r>
              <a:rPr kumimoji="0" lang="en-US" sz="3200" b="0" i="0" u="none" strike="noStrike" kern="0" cap="none" spc="0" normalizeH="0" baseline="0" noProof="0" dirty="0">
                <a:ln>
                  <a:noFill/>
                </a:ln>
                <a:solidFill>
                  <a:schemeClr val="tx1"/>
                </a:solidFill>
                <a:effectLst/>
                <a:uLnTx/>
                <a:uFillTx/>
                <a:latin typeface="+mn-lt"/>
              </a:rPr>
              <a:t>Gibbs Sampler for Hierarchical Linear Model</a:t>
            </a:r>
          </a:p>
          <a:p>
            <a:pPr marL="342900" lvl="0" indent="-342900" eaLnBrk="0" hangingPunct="0">
              <a:lnSpc>
                <a:spcPct val="80000"/>
              </a:lnSpc>
              <a:spcBef>
                <a:spcPct val="20000"/>
              </a:spcBef>
            </a:pPr>
            <a:r>
              <a:rPr kumimoji="0" lang="en-US" sz="3200" b="0" i="0" u="none" strike="noStrike" kern="0" cap="none" spc="0" normalizeH="0" baseline="0" noProof="0" dirty="0">
                <a:ln>
                  <a:noFill/>
                </a:ln>
                <a:solidFill>
                  <a:schemeClr val="tx1"/>
                </a:solidFill>
                <a:effectLst/>
                <a:uLnTx/>
                <a:uFillTx/>
                <a:latin typeface="+mn-lt"/>
              </a:rPr>
              <a:t>	</a:t>
            </a:r>
            <a:endParaRPr lang="en-US" sz="3200" kern="0" dirty="0">
              <a:solidFill>
                <a:schemeClr val="tx1"/>
              </a:solidFill>
              <a:latin typeface="+mn-lt"/>
            </a:endParaRPr>
          </a:p>
          <a:p>
            <a:pPr marL="342900" lvl="0" indent="-342900" eaLnBrk="0" hangingPunct="0">
              <a:lnSpc>
                <a:spcPct val="80000"/>
              </a:lnSpc>
              <a:spcBef>
                <a:spcPct val="20000"/>
              </a:spcBef>
            </a:pPr>
            <a:r>
              <a:rPr lang="en-US" sz="3200" kern="0" dirty="0">
                <a:solidFill>
                  <a:schemeClr val="tx2"/>
                </a:solidFill>
              </a:rPr>
              <a:t>Example: </a:t>
            </a:r>
            <a:r>
              <a:rPr lang="en-US" sz="3200" kern="0" dirty="0" err="1">
                <a:solidFill>
                  <a:schemeClr val="tx2"/>
                </a:solidFill>
              </a:rPr>
              <a:t>MCMCPack</a:t>
            </a:r>
            <a:endParaRPr lang="en-US" sz="3200" kern="0" dirty="0">
              <a:solidFill>
                <a:schemeClr val="tx1"/>
              </a:solidFill>
            </a:endParaRPr>
          </a:p>
          <a:p>
            <a:pPr marL="342900" lvl="0" indent="-342900" eaLnBrk="0" hangingPunct="0">
              <a:lnSpc>
                <a:spcPct val="80000"/>
              </a:lnSpc>
              <a:spcBef>
                <a:spcPct val="20000"/>
              </a:spcBef>
              <a:defRPr/>
            </a:pPr>
            <a:r>
              <a:rPr lang="en-US" sz="3200" kern="0" dirty="0">
                <a:solidFill>
                  <a:schemeClr val="tx1"/>
                </a:solidFill>
              </a:rPr>
              <a:t>	</a:t>
            </a:r>
            <a:r>
              <a:rPr lang="en-US" sz="3200" kern="0" dirty="0" err="1">
                <a:solidFill>
                  <a:srgbClr val="FF5050"/>
                </a:solidFill>
              </a:rPr>
              <a:t>MCMCLogit</a:t>
            </a:r>
            <a:r>
              <a:rPr lang="en-US" sz="3200" kern="0" dirty="0">
                <a:solidFill>
                  <a:schemeClr val="tx1"/>
                </a:solidFill>
              </a:rPr>
              <a:t>: MCMC for logistic regression</a:t>
            </a:r>
          </a:p>
          <a:p>
            <a:pPr marL="342900" lvl="0" indent="-342900" eaLnBrk="0" hangingPunct="0">
              <a:lnSpc>
                <a:spcPct val="80000"/>
              </a:lnSpc>
              <a:spcBef>
                <a:spcPct val="20000"/>
              </a:spcBef>
              <a:defRPr/>
            </a:pPr>
            <a:r>
              <a:rPr lang="en-US" sz="3200" kern="0" dirty="0">
                <a:solidFill>
                  <a:schemeClr val="tx1"/>
                </a:solidFill>
              </a:rPr>
              <a:t>	</a:t>
            </a:r>
          </a:p>
          <a:p>
            <a:pPr marL="342900" lvl="0" indent="-342900" eaLnBrk="0" hangingPunct="0">
              <a:lnSpc>
                <a:spcPct val="80000"/>
              </a:lnSpc>
              <a:spcBef>
                <a:spcPct val="20000"/>
              </a:spcBef>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3" name="Rectangle 2"/>
          <p:cNvSpPr>
            <a:spLocks noGrp="1" noChangeArrowheads="1"/>
          </p:cNvSpPr>
          <p:nvPr>
            <p:ph type="title"/>
          </p:nvPr>
        </p:nvSpPr>
        <p:spPr>
          <a:xfrm>
            <a:off x="685800" y="228600"/>
            <a:ext cx="7772400" cy="1143000"/>
          </a:xfrm>
        </p:spPr>
        <p:txBody>
          <a:bodyPr/>
          <a:lstStyle/>
          <a:p>
            <a:r>
              <a:rPr lang="en-US" sz="4000"/>
              <a:t>Your turn: </a:t>
            </a:r>
            <a:br>
              <a:rPr lang="en-US" sz="4000"/>
            </a:br>
            <a:r>
              <a:rPr lang="en-US" sz="4000"/>
              <a:t>Linear modelling with WinBUGS</a:t>
            </a:r>
            <a:endParaRPr lang="en-US" sz="4000" dirty="0"/>
          </a:p>
        </p:txBody>
      </p:sp>
      <p:sp>
        <p:nvSpPr>
          <p:cNvPr id="730114" name="Rectangle 3"/>
          <p:cNvSpPr>
            <a:spLocks noGrp="1" noChangeArrowheads="1"/>
          </p:cNvSpPr>
          <p:nvPr>
            <p:ph type="body" idx="1"/>
          </p:nvPr>
        </p:nvSpPr>
        <p:spPr>
          <a:xfrm>
            <a:off x="228600" y="1676400"/>
            <a:ext cx="8610600" cy="4419600"/>
          </a:xfrm>
        </p:spPr>
        <p:txBody>
          <a:bodyPr/>
          <a:lstStyle/>
          <a:p>
            <a:pPr marL="609600" indent="-609600">
              <a:lnSpc>
                <a:spcPct val="90000"/>
              </a:lnSpc>
              <a:buFontTx/>
              <a:buNone/>
            </a:pPr>
            <a:r>
              <a:rPr lang="en-US"/>
              <a:t>	Read the RATS example in the Help Examples Vol 1 and do the following:</a:t>
            </a:r>
          </a:p>
          <a:p>
            <a:pPr marL="990600" lvl="1" indent="-533400">
              <a:lnSpc>
                <a:spcPct val="90000"/>
              </a:lnSpc>
            </a:pPr>
            <a:r>
              <a:rPr lang="en-US"/>
              <a:t>Make sure that you understand the model.</a:t>
            </a:r>
          </a:p>
          <a:p>
            <a:pPr marL="990600" lvl="1" indent="-533400">
              <a:lnSpc>
                <a:spcPct val="90000"/>
              </a:lnSpc>
            </a:pPr>
            <a:r>
              <a:rPr lang="en-US"/>
              <a:t>Make sure that you understand the WinBUGS code for the model and priors.</a:t>
            </a:r>
          </a:p>
          <a:p>
            <a:pPr marL="990600" lvl="1" indent="-533400">
              <a:lnSpc>
                <a:spcPct val="90000"/>
              </a:lnSpc>
            </a:pPr>
            <a:r>
              <a:rPr lang="en-US"/>
              <a:t>Run this model. (ie check the model, enter the data, validate the model, update, monitor, update, summarise, etc).</a:t>
            </a:r>
          </a:p>
          <a:p>
            <a:pPr marL="990600" lvl="1" indent="-533400">
              <a:lnSpc>
                <a:spcPct val="90000"/>
              </a:lnSpc>
            </a:pPr>
            <a:r>
              <a:rPr lang="en-US"/>
              <a:t>Write down the posterior estimates of the overall growth parameters.</a:t>
            </a:r>
          </a:p>
          <a:p>
            <a:pPr marL="990600" lvl="1" indent="-533400">
              <a:lnSpc>
                <a:spcPct val="90000"/>
              </a:lnSpc>
            </a:pP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7" name="Rectangle 2"/>
          <p:cNvSpPr>
            <a:spLocks noGrp="1" noChangeArrowheads="1"/>
          </p:cNvSpPr>
          <p:nvPr>
            <p:ph type="title"/>
          </p:nvPr>
        </p:nvSpPr>
        <p:spPr>
          <a:xfrm>
            <a:off x="685800" y="228600"/>
            <a:ext cx="7772400" cy="1143000"/>
          </a:xfrm>
        </p:spPr>
        <p:txBody>
          <a:bodyPr/>
          <a:lstStyle/>
          <a:p>
            <a:r>
              <a:rPr lang="en-US"/>
              <a:t>Your turn: More with WinBugs</a:t>
            </a:r>
          </a:p>
        </p:txBody>
      </p:sp>
      <p:sp>
        <p:nvSpPr>
          <p:cNvPr id="731138" name="Rectangle 3"/>
          <p:cNvSpPr>
            <a:spLocks noGrp="1" noChangeArrowheads="1"/>
          </p:cNvSpPr>
          <p:nvPr>
            <p:ph type="body" idx="1"/>
          </p:nvPr>
        </p:nvSpPr>
        <p:spPr>
          <a:xfrm>
            <a:off x="685800" y="1447800"/>
            <a:ext cx="8153400" cy="4953000"/>
          </a:xfrm>
        </p:spPr>
        <p:txBody>
          <a:bodyPr/>
          <a:lstStyle/>
          <a:p>
            <a:pPr marL="609600" indent="-609600">
              <a:lnSpc>
                <a:spcPct val="90000"/>
              </a:lnSpc>
              <a:buFontTx/>
              <a:buNone/>
            </a:pPr>
            <a:r>
              <a:rPr lang="en-US" sz="2800"/>
              <a:t>Continue with the RATS example and experiment with changing the code to reanalyse the data excluding the first 10 rats. To do this:</a:t>
            </a:r>
          </a:p>
          <a:p>
            <a:pPr marL="609600" indent="-609600">
              <a:lnSpc>
                <a:spcPct val="90000"/>
              </a:lnSpc>
              <a:buFontTx/>
              <a:buAutoNum type="arabicPeriod"/>
            </a:pPr>
            <a:r>
              <a:rPr lang="en-US" sz="2800">
                <a:solidFill>
                  <a:schemeClr val="accent2"/>
                </a:solidFill>
              </a:rPr>
              <a:t>Open a new file in WinBugs (File New).</a:t>
            </a:r>
          </a:p>
          <a:p>
            <a:pPr marL="609600" indent="-609600">
              <a:lnSpc>
                <a:spcPct val="90000"/>
              </a:lnSpc>
              <a:buFontTx/>
              <a:buAutoNum type="arabicPeriod"/>
            </a:pPr>
            <a:r>
              <a:rPr lang="en-US" sz="2800">
                <a:solidFill>
                  <a:schemeClr val="accent2"/>
                </a:solidFill>
              </a:rPr>
              <a:t>Copy the original data, model and initial values to the new file.</a:t>
            </a:r>
          </a:p>
          <a:p>
            <a:pPr marL="609600" indent="-609600">
              <a:lnSpc>
                <a:spcPct val="90000"/>
              </a:lnSpc>
              <a:buFontTx/>
              <a:buAutoNum type="arabicPeriod"/>
            </a:pPr>
            <a:r>
              <a:rPr lang="en-US" sz="2800">
                <a:solidFill>
                  <a:schemeClr val="accent2"/>
                </a:solidFill>
              </a:rPr>
              <a:t>Delete the first 10 rats in the dataset.</a:t>
            </a:r>
          </a:p>
          <a:p>
            <a:pPr marL="609600" indent="-609600">
              <a:lnSpc>
                <a:spcPct val="90000"/>
              </a:lnSpc>
              <a:buFontTx/>
              <a:buAutoNum type="arabicPeriod"/>
            </a:pPr>
            <a:r>
              <a:rPr lang="en-US" sz="2800">
                <a:solidFill>
                  <a:schemeClr val="accent2"/>
                </a:solidFill>
              </a:rPr>
              <a:t>Modify the Model and Initial Values files to allow for this change. </a:t>
            </a:r>
          </a:p>
          <a:p>
            <a:pPr marL="609600" indent="-609600">
              <a:lnSpc>
                <a:spcPct val="90000"/>
              </a:lnSpc>
              <a:buFontTx/>
              <a:buAutoNum type="arabicPeriod"/>
            </a:pPr>
            <a:r>
              <a:rPr lang="en-US" sz="2800">
                <a:solidFill>
                  <a:schemeClr val="accent2"/>
                </a:solidFill>
              </a:rPr>
              <a:t>Run the analysis again. What difference do you see in the results?</a:t>
            </a:r>
          </a:p>
          <a:p>
            <a:pPr marL="990600" lvl="1" indent="-533400">
              <a:lnSpc>
                <a:spcPct val="90000"/>
              </a:lnSpc>
            </a:pPr>
            <a:endParaRPr lang="en-US" sz="2400">
              <a:solidFill>
                <a:schemeClr val="accent2"/>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600200"/>
          </a:xfrm>
        </p:spPr>
        <p:txBody>
          <a:bodyPr/>
          <a:lstStyle/>
          <a:p>
            <a:r>
              <a:rPr lang="en-AU" sz="4000"/>
              <a:t>Your turn: </a:t>
            </a:r>
            <a:br>
              <a:rPr lang="en-AU" sz="4000"/>
            </a:br>
            <a:r>
              <a:rPr lang="en-AU" sz="4000"/>
              <a:t>using R (bayesm) for linear modelling</a:t>
            </a:r>
            <a:endParaRPr lang="en-AU" sz="4000" dirty="0"/>
          </a:p>
        </p:txBody>
      </p:sp>
      <p:sp>
        <p:nvSpPr>
          <p:cNvPr id="3" name="Content Placeholder 2"/>
          <p:cNvSpPr>
            <a:spLocks noGrp="1"/>
          </p:cNvSpPr>
          <p:nvPr>
            <p:ph idx="1"/>
          </p:nvPr>
        </p:nvSpPr>
        <p:spPr>
          <a:xfrm>
            <a:off x="0" y="1600200"/>
            <a:ext cx="9144000" cy="5257800"/>
          </a:xfrm>
        </p:spPr>
        <p:txBody>
          <a:bodyPr/>
          <a:lstStyle/>
          <a:p>
            <a:endParaRPr lang="en-AU" sz="2800"/>
          </a:p>
          <a:p>
            <a:r>
              <a:rPr lang="en-AU" sz="2800"/>
              <a:t>Install and load </a:t>
            </a:r>
            <a:r>
              <a:rPr lang="en-AU" sz="2800" i="1"/>
              <a:t>bayesm</a:t>
            </a:r>
          </a:p>
          <a:p>
            <a:endParaRPr lang="en-AU" sz="2800" i="1"/>
          </a:p>
          <a:p>
            <a:r>
              <a:rPr lang="en-AU" sz="2800"/>
              <a:t>Read the documentation for </a:t>
            </a:r>
            <a:r>
              <a:rPr lang="en-AU" sz="2800" i="1"/>
              <a:t>runiregGibbs</a:t>
            </a:r>
          </a:p>
          <a:p>
            <a:endParaRPr lang="en-AU" sz="2800" i="1"/>
          </a:p>
          <a:p>
            <a:r>
              <a:rPr lang="en-AU" sz="2800"/>
              <a:t>Run the example given in the documentation (see next slide)</a:t>
            </a:r>
          </a:p>
          <a:p>
            <a:endParaRPr lang="en-AU" sz="2800"/>
          </a:p>
          <a:p>
            <a:r>
              <a:rPr lang="en-AU" sz="2800"/>
              <a:t>Use this package to analyse the environmental health study data given in the previous example</a:t>
            </a:r>
          </a:p>
          <a:p>
            <a:pPr>
              <a:buNone/>
            </a:pPr>
            <a:endParaRPr lang="en-AU" sz="2800"/>
          </a:p>
          <a:p>
            <a:endParaRPr lang="en-AU" sz="2400"/>
          </a:p>
          <a:p>
            <a:endParaRPr lang="en-AU"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AU"/>
              <a:t>bayesm code for linear modelling</a:t>
            </a:r>
            <a:endParaRPr lang="en-AU" dirty="0"/>
          </a:p>
        </p:txBody>
      </p:sp>
      <p:sp>
        <p:nvSpPr>
          <p:cNvPr id="3" name="Content Placeholder 2"/>
          <p:cNvSpPr>
            <a:spLocks noGrp="1"/>
          </p:cNvSpPr>
          <p:nvPr>
            <p:ph idx="1"/>
          </p:nvPr>
        </p:nvSpPr>
        <p:spPr>
          <a:xfrm>
            <a:off x="0" y="609600"/>
            <a:ext cx="9290936" cy="6172200"/>
          </a:xfrm>
        </p:spPr>
        <p:txBody>
          <a:bodyPr/>
          <a:lstStyle/>
          <a:p>
            <a:pPr>
              <a:buNone/>
            </a:pPr>
            <a:r>
              <a:rPr lang="en-AU" sz="2000">
                <a:solidFill>
                  <a:srgbClr val="FF0000"/>
                </a:solidFill>
              </a:rPr>
              <a:t># set number of iterations</a:t>
            </a:r>
          </a:p>
          <a:p>
            <a:pPr>
              <a:buNone/>
            </a:pPr>
            <a:r>
              <a:rPr lang="en-AU" sz="2000"/>
              <a:t> 	R = 10000</a:t>
            </a:r>
          </a:p>
          <a:p>
            <a:pPr>
              <a:buNone/>
            </a:pPr>
            <a:r>
              <a:rPr lang="en-AU" sz="2000">
                <a:solidFill>
                  <a:srgbClr val="FF0000"/>
                </a:solidFill>
              </a:rPr>
              <a:t># simulate data</a:t>
            </a:r>
          </a:p>
          <a:p>
            <a:pPr>
              <a:buNone/>
            </a:pPr>
            <a:r>
              <a:rPr lang="en-AU" sz="2000"/>
              <a:t>	X=cbind(rep(1,n),runif(n)) </a:t>
            </a:r>
          </a:p>
          <a:p>
            <a:pPr>
              <a:buNone/>
            </a:pPr>
            <a:r>
              <a:rPr lang="en-AU" sz="2000"/>
              <a:t>     beta=c(1,2)</a:t>
            </a:r>
          </a:p>
          <a:p>
            <a:pPr>
              <a:buNone/>
            </a:pPr>
            <a:r>
              <a:rPr lang="en-AU" sz="2000"/>
              <a:t> 	sigsq=.25 </a:t>
            </a:r>
          </a:p>
          <a:p>
            <a:pPr>
              <a:buNone/>
            </a:pPr>
            <a:r>
              <a:rPr lang="en-AU" sz="2000"/>
              <a:t>     y=X%*%beta+rnorm(n,sd=sqrt(sigsq))</a:t>
            </a:r>
          </a:p>
          <a:p>
            <a:pPr>
              <a:buNone/>
            </a:pPr>
            <a:r>
              <a:rPr lang="en-AU" sz="2000">
                <a:solidFill>
                  <a:srgbClr val="FF0000"/>
                </a:solidFill>
              </a:rPr>
              <a:t># set data</a:t>
            </a:r>
          </a:p>
          <a:p>
            <a:pPr>
              <a:buNone/>
            </a:pPr>
            <a:r>
              <a:rPr lang="en-AU" sz="2000"/>
              <a:t>     Data1=list(y=y,X=X)</a:t>
            </a:r>
          </a:p>
          <a:p>
            <a:pPr>
              <a:buNone/>
            </a:pPr>
            <a:r>
              <a:rPr lang="en-AU" sz="2000"/>
              <a:t>     Mcmc1=list(R=R)</a:t>
            </a:r>
          </a:p>
          <a:p>
            <a:pPr>
              <a:buNone/>
            </a:pPr>
            <a:r>
              <a:rPr lang="en-AU" sz="2000">
                <a:solidFill>
                  <a:srgbClr val="FF0000"/>
                </a:solidFill>
              </a:rPr>
              <a:t># run analysis</a:t>
            </a:r>
          </a:p>
          <a:p>
            <a:pPr>
              <a:buNone/>
            </a:pPr>
            <a:r>
              <a:rPr lang="en-AU" sz="2000"/>
              <a:t>    out=runiregGibbs(Data=Data1,Mcmc=Mcmc1)</a:t>
            </a:r>
          </a:p>
          <a:p>
            <a:pPr>
              <a:buNone/>
            </a:pPr>
            <a:r>
              <a:rPr lang="en-AU" sz="2000">
                <a:solidFill>
                  <a:srgbClr val="FF0000"/>
                </a:solidFill>
              </a:rPr>
              <a:t># print output</a:t>
            </a:r>
          </a:p>
          <a:p>
            <a:pPr>
              <a:buNone/>
            </a:pPr>
            <a:r>
              <a:rPr lang="en-AU" sz="2000"/>
              <a:t>	 cat("Summary of beta and Sigma draws",fill=TRUE) </a:t>
            </a:r>
          </a:p>
          <a:p>
            <a:pPr>
              <a:buNone/>
            </a:pPr>
            <a:r>
              <a:rPr lang="en-AU" sz="2000"/>
              <a:t>      summary(out$betadraw,tvalues=beta) </a:t>
            </a:r>
          </a:p>
          <a:p>
            <a:pPr>
              <a:buNone/>
            </a:pPr>
            <a:r>
              <a:rPr lang="en-AU" sz="2000"/>
              <a:t>      summary(out$sigmasqdraw,tvalues=sigsq) </a:t>
            </a:r>
          </a:p>
          <a:p>
            <a:pPr>
              <a:buNone/>
            </a:pPr>
            <a:r>
              <a:rPr lang="en-AU" sz="2000"/>
              <a:t>	plot(out$betadraw)  </a:t>
            </a:r>
            <a:endParaRPr lang="en-AU" sz="20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STEFANO@KUDKLOSQHVWZY5H8" val="4858"/>
</p:tagLst>
</file>

<file path=ppt/theme/theme1.xml><?xml version="1.0" encoding="utf-8"?>
<a:theme xmlns:a="http://schemas.openxmlformats.org/drawingml/2006/main" name="Blank Presentation">
  <a:themeElements>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41635</TotalTime>
  <Words>10255</Words>
  <Application>Microsoft Macintosh PowerPoint</Application>
  <PresentationFormat>Presentazione su schermo (4:3)</PresentationFormat>
  <Paragraphs>1226</Paragraphs>
  <Slides>135</Slides>
  <Notes>21</Notes>
  <HiddenSlides>1</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2</vt:i4>
      </vt:variant>
      <vt:variant>
        <vt:lpstr>Titoli diapositive</vt:lpstr>
      </vt:variant>
      <vt:variant>
        <vt:i4>135</vt:i4>
      </vt:variant>
    </vt:vector>
  </HeadingPairs>
  <TitlesOfParts>
    <vt:vector size="147" baseType="lpstr">
      <vt:lpstr>Arial</vt:lpstr>
      <vt:lpstr>Calibri</vt:lpstr>
      <vt:lpstr>Cambria Math</vt:lpstr>
      <vt:lpstr>Comic Sans MS</vt:lpstr>
      <vt:lpstr>Garamond</vt:lpstr>
      <vt:lpstr>Symbol</vt:lpstr>
      <vt:lpstr>Tahoma</vt:lpstr>
      <vt:lpstr>Times New Roman</vt:lpstr>
      <vt:lpstr>Wingdings</vt:lpstr>
      <vt:lpstr>Blank Presentation</vt:lpstr>
      <vt:lpstr>Document</vt:lpstr>
      <vt:lpstr>Equazione</vt:lpstr>
      <vt:lpstr>Introduction to  Bayesian Statistics and Computational Methods   Antonietta Mira   </vt:lpstr>
      <vt:lpstr>Aim of the course</vt:lpstr>
      <vt:lpstr>Presentazione standard di PowerPoint</vt:lpstr>
      <vt:lpstr>Bayes Theorem</vt:lpstr>
      <vt:lpstr>Thomas Bayes</vt:lpstr>
      <vt:lpstr>Written Work</vt:lpstr>
      <vt:lpstr>Publishing of Bayes Theorem</vt:lpstr>
      <vt:lpstr>An Essay Toward Solving a Problem in the Doctrine of Chances</vt:lpstr>
      <vt:lpstr>Presentazione standard di PowerPoint</vt:lpstr>
      <vt:lpstr>Presentazione standard di PowerPoint</vt:lpstr>
      <vt:lpstr>Law of Total Probability</vt:lpstr>
      <vt:lpstr>Presentazione standard di PowerPoint</vt:lpstr>
      <vt:lpstr>Presentazione standard di PowerPoint</vt:lpstr>
      <vt:lpstr>Bayes Theorem</vt:lpstr>
      <vt:lpstr>Presentazione standard di PowerPoint</vt:lpstr>
      <vt:lpstr>Presentazione standard di PowerPoint</vt:lpstr>
      <vt:lpstr>Applications</vt:lpstr>
      <vt:lpstr>Introduction to Bayesian  Statistical Inference</vt:lpstr>
      <vt:lpstr>Presentazione standard di PowerPoint</vt:lpstr>
      <vt:lpstr>Bayesian approach to modeling</vt:lpstr>
      <vt:lpstr>Presentazione standard di PowerPoint</vt:lpstr>
      <vt:lpstr>Critics to uniform prior</vt:lpstr>
      <vt:lpstr>Inference without priors</vt:lpstr>
      <vt:lpstr>Presentazione standard di PowerPoint</vt:lpstr>
      <vt:lpstr>Subjective vs Objective Bayesian</vt:lpstr>
      <vt:lpstr>Why Bayes?</vt:lpstr>
      <vt:lpstr>Why Bayes?</vt:lpstr>
      <vt:lpstr>Another motivation for Bayes: de Finetti’s Theorem (1)</vt:lpstr>
      <vt:lpstr>Another motivation for Bayes: de Finetti’s Theorem (2)</vt:lpstr>
      <vt:lpstr>Exchangeability example: information retrieval</vt:lpstr>
      <vt:lpstr>Example: Estimating a proportion</vt:lpstr>
      <vt:lpstr>The Beta Distribution</vt:lpstr>
      <vt:lpstr>                                        Beta distribution</vt:lpstr>
      <vt:lpstr>The Beta Distribution</vt:lpstr>
      <vt:lpstr>DAG: Binomial model</vt:lpstr>
      <vt:lpstr>Priors for binomial model</vt:lpstr>
      <vt:lpstr>Posterior for binomial model</vt:lpstr>
      <vt:lpstr>Influence of prior on posterior</vt:lpstr>
      <vt:lpstr>Your turn!</vt:lpstr>
      <vt:lpstr>Answers:</vt:lpstr>
      <vt:lpstr>Biased coin</vt:lpstr>
      <vt:lpstr>Presentazione standard di PowerPoint</vt:lpstr>
      <vt:lpstr>Presentazione standard di PowerPoint</vt:lpstr>
      <vt:lpstr>Choice of Prior distributions</vt:lpstr>
      <vt:lpstr>Presentazione standard di PowerPoint</vt:lpstr>
      <vt:lpstr>Dirichlet – Multinomial Model</vt:lpstr>
      <vt:lpstr>Multinomial Model</vt:lpstr>
      <vt:lpstr>Presentazione standard di PowerPoint</vt:lpstr>
      <vt:lpstr>Examples of Dirichlet distributions</vt:lpstr>
      <vt:lpstr>Dirichlet-Multinomial Model</vt:lpstr>
      <vt:lpstr>DAG: Dirichlet-Multinomial model</vt:lpstr>
      <vt:lpstr>Posterior for Multinomial model</vt:lpstr>
      <vt:lpstr>Influence of prior on posterior</vt:lpstr>
      <vt:lpstr>Multinomial example</vt:lpstr>
      <vt:lpstr>Conjugate priors</vt:lpstr>
      <vt:lpstr>Presentazione standard di PowerPoint</vt:lpstr>
      <vt:lpstr>Presentazione standard di PowerPoint</vt:lpstr>
      <vt:lpstr>Presentazione standard di PowerPoint</vt:lpstr>
      <vt:lpstr>Noninformative priors</vt:lpstr>
      <vt:lpstr>Jeffreys’ prior (1891–1989)</vt:lpstr>
      <vt:lpstr>Jeffreys’ prior</vt:lpstr>
      <vt:lpstr>Jeffreys’ prior curse of dimensionality</vt:lpstr>
      <vt:lpstr>Reference priors</vt:lpstr>
      <vt:lpstr>Reference priors: K-L divergence</vt:lpstr>
      <vt:lpstr>Dynamic Updating</vt:lpstr>
      <vt:lpstr>Example: Estimating a normal mean</vt:lpstr>
      <vt:lpstr>Normal Model, known variance</vt:lpstr>
      <vt:lpstr>Your turn!</vt:lpstr>
      <vt:lpstr>Answers</vt:lpstr>
      <vt:lpstr>Normal model, unknown mean unknown variance</vt:lpstr>
      <vt:lpstr>Normal model, unknown mean unknown variance</vt:lpstr>
      <vt:lpstr>Normal model, unknown mean unknown variance</vt:lpstr>
      <vt:lpstr>Normal model, unknown mean unknown variance</vt:lpstr>
      <vt:lpstr>Credible Intervals and Regions</vt:lpstr>
      <vt:lpstr>Hypothesis testing</vt:lpstr>
      <vt:lpstr>Example: linear regression</vt:lpstr>
      <vt:lpstr>Example: linear regression</vt:lpstr>
      <vt:lpstr>Example: linear regression</vt:lpstr>
      <vt:lpstr>Presentazione standard di PowerPoint</vt:lpstr>
      <vt:lpstr>Example: logistic model</vt:lpstr>
      <vt:lpstr>Logistic model</vt:lpstr>
      <vt:lpstr>DAG for logistic model</vt:lpstr>
      <vt:lpstr>Example: random effects linear model</vt:lpstr>
      <vt:lpstr>Rats model</vt:lpstr>
      <vt:lpstr>DAG for rats example</vt:lpstr>
      <vt:lpstr>End of session 1  First part of session 2: MC and MCMC  Second part of session 2: back to these slides  </vt:lpstr>
      <vt:lpstr>Recall linear regression</vt:lpstr>
      <vt:lpstr>Computation: linear regression</vt:lpstr>
      <vt:lpstr>WinBUGS</vt:lpstr>
      <vt:lpstr>Running WinBUGS</vt:lpstr>
      <vt:lpstr>Example: BUGS code for seeds</vt:lpstr>
      <vt:lpstr>Example: BUGS code for rats</vt:lpstr>
      <vt:lpstr>Presentazione standard di PowerPoint</vt:lpstr>
      <vt:lpstr>Presentazione standard di PowerPoint</vt:lpstr>
      <vt:lpstr>Bayesian analysis via R</vt:lpstr>
      <vt:lpstr>Your turn:  Linear modelling with WinBUGS</vt:lpstr>
      <vt:lpstr>Your turn: More with WinBugs</vt:lpstr>
      <vt:lpstr>Your turn:  using R (bayesm) for linear modelling</vt:lpstr>
      <vt:lpstr>bayesm code for linear modelling</vt:lpstr>
      <vt:lpstr>Your turn: Do it yourself</vt:lpstr>
      <vt:lpstr>Do it yourself</vt:lpstr>
      <vt:lpstr>Possible code for regression</vt:lpstr>
      <vt:lpstr>Recap</vt:lpstr>
      <vt:lpstr>What about convergence?</vt:lpstr>
      <vt:lpstr>How do we do this?</vt:lpstr>
      <vt:lpstr>Theoretical Results</vt:lpstr>
      <vt:lpstr>Visual assessment of multiple chains </vt:lpstr>
      <vt:lpstr>Convergence: Geweke (1992)</vt:lpstr>
      <vt:lpstr>Convergence: Gelman &amp; Rubin (1992)</vt:lpstr>
      <vt:lpstr>Convergence: Raftery &amp; Lewis (1992)</vt:lpstr>
      <vt:lpstr>Convergence: Heidelberger &amp; Welch (1983)</vt:lpstr>
      <vt:lpstr>Convergence assessment in WinBUGS</vt:lpstr>
      <vt:lpstr>BGR diagnostic in WinBUGS</vt:lpstr>
      <vt:lpstr>Model evaluation posterior predictive checks</vt:lpstr>
      <vt:lpstr>Model Comparison</vt:lpstr>
      <vt:lpstr>Bayes factors</vt:lpstr>
      <vt:lpstr>Bayes factors</vt:lpstr>
      <vt:lpstr>Guidelines for Bayes Factors (arbitrary!)</vt:lpstr>
      <vt:lpstr>Bayesian Information Criterion BIC</vt:lpstr>
      <vt:lpstr>Discussion of BIC</vt:lpstr>
      <vt:lpstr>Model Averaging</vt:lpstr>
      <vt:lpstr>Your turn: using R (bayesm) for linear modelling</vt:lpstr>
      <vt:lpstr>bayesm code for linear modelling</vt:lpstr>
      <vt:lpstr>code for env. health model</vt:lpstr>
      <vt:lpstr>code for env. health model (cont)</vt:lpstr>
      <vt:lpstr>Your turn: using R (MCMCPack) for linear regression</vt:lpstr>
      <vt:lpstr>code for example regression</vt:lpstr>
      <vt:lpstr>code for env. health model</vt:lpstr>
      <vt:lpstr>Your turn: using R (MCMCPack) for linear logistic regression</vt:lpstr>
      <vt:lpstr>MCMCPack example:  logistic regression</vt:lpstr>
      <vt:lpstr>More modelling in R using bayesm</vt:lpstr>
      <vt:lpstr>Your turn: model assessment and comparison in WinBugs</vt:lpstr>
      <vt:lpstr>Your turn: model assessment and comparison in R</vt:lpstr>
      <vt:lpstr>Code for BF in the env. health example</vt:lpstr>
      <vt:lpstr>References</vt:lpstr>
    </vt:vector>
  </TitlesOfParts>
  <Company>QUT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Queensland University of Technology CiSSaIM Statistical Consulting unit  STATS WEEK</dc:title>
  <dc:creator>Mengo-Davis</dc:creator>
  <cp:lastModifiedBy>Mira Antonietta</cp:lastModifiedBy>
  <cp:revision>1076</cp:revision>
  <cp:lastPrinted>2013-02-22T11:33:45Z</cp:lastPrinted>
  <dcterms:created xsi:type="dcterms:W3CDTF">1999-02-10T10:39:35Z</dcterms:created>
  <dcterms:modified xsi:type="dcterms:W3CDTF">2021-02-16T12:58:35Z</dcterms:modified>
</cp:coreProperties>
</file>