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Amatic SC"/>
      <p:regular r:id="rId29"/>
      <p:bold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Source Code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maticS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regular.fntdata"/><Relationship Id="rId30" Type="http://schemas.openxmlformats.org/officeDocument/2006/relationships/font" Target="fonts/AmaticSC-bold.fntdata"/><Relationship Id="rId11" Type="http://schemas.openxmlformats.org/officeDocument/2006/relationships/slide" Target="slides/slide7.xml"/><Relationship Id="rId33" Type="http://schemas.openxmlformats.org/officeDocument/2006/relationships/font" Target="fonts/Lato-italic.fntdata"/><Relationship Id="rId10" Type="http://schemas.openxmlformats.org/officeDocument/2006/relationships/slide" Target="slides/slide6.xml"/><Relationship Id="rId32" Type="http://schemas.openxmlformats.org/officeDocument/2006/relationships/font" Target="fonts/Lato-bold.fntdata"/><Relationship Id="rId13" Type="http://schemas.openxmlformats.org/officeDocument/2006/relationships/slide" Target="slides/slide9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8.xml"/><Relationship Id="rId34" Type="http://schemas.openxmlformats.org/officeDocument/2006/relationships/font" Target="fonts/La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Shape 5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Shape 5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6666"/>
              <a:buFont typeface="Raleway"/>
              <a:buNone/>
              <a:defRPr b="1" i="0" sz="3600" u="none" cap="none" strike="noStrik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ct val="116666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ct val="116666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ct val="116666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ct val="116666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ct val="116666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ct val="116666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ct val="116666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ct val="116666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5714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6666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6666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6666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6666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6666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6666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6666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6666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35353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75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SzPct val="875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SzPct val="875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SzPct val="875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SzPct val="875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SzPct val="875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SzPct val="875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SzPct val="875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SzPct val="875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5"/>
              </a:buClr>
              <a:buSzPct val="100000"/>
              <a:defRPr sz="3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43434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Probabilitic Feature Selection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Ashutosh Upreti . Siddharth Mundada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0" y="2073875"/>
            <a:ext cx="85890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200400" rtl="0">
              <a:spcBef>
                <a:spcPts val="0"/>
              </a:spcBef>
              <a:buNone/>
            </a:pPr>
            <a:r>
              <a:rPr lang="en" sz="4800">
                <a:latin typeface="Amatic SC"/>
                <a:ea typeface="Amatic SC"/>
                <a:cs typeface="Amatic SC"/>
                <a:sym typeface="Amatic SC"/>
              </a:rPr>
              <a:t>(Filter method)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1371600" rtl="0">
              <a:spcBef>
                <a:spcPts val="0"/>
              </a:spcBef>
              <a:buNone/>
            </a:pPr>
            <a:r>
              <a:rPr lang="en" sz="5800">
                <a:solidFill>
                  <a:schemeClr val="accent5"/>
                </a:solidFill>
              </a:rPr>
              <a:t>IMPROVED GINI-DFS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364350"/>
            <a:ext cx="84765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275" y="1276475"/>
            <a:ext cx="5036726" cy="3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5800">
                <a:solidFill>
                  <a:schemeClr val="accent5"/>
                </a:solidFill>
              </a:rPr>
              <a:t>K-MEANS WITH IMPROVED-GINI-DFS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364350"/>
            <a:ext cx="84765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Applying K-Means Clustering to preprocess the data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a threshold,  we select the top-N features from every cluster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set constructed is passed to Improved-Gini-DFS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90000" y="2176050"/>
            <a:ext cx="4045200" cy="79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Amatic SC"/>
                <a:ea typeface="Amatic SC"/>
                <a:cs typeface="Amatic SC"/>
                <a:sym typeface="Amatic SC"/>
              </a:rPr>
              <a:t>Experimental setup</a:t>
            </a:r>
          </a:p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615100" y="3479250"/>
            <a:ext cx="3496500" cy="114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4899875" y="344225"/>
            <a:ext cx="3837000" cy="410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600"/>
              <a:t>Dataset Information</a:t>
            </a: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600"/>
              <a:t>Classification Algorithms</a:t>
            </a: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600"/>
              <a:t>Performance measures</a:t>
            </a: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600"/>
              <a:t>Experimental setting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➢"/>
            </a:pPr>
            <a:r>
              <a:rPr lang="en" sz="2600"/>
              <a:t>Visualizations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7949650" y="4007825"/>
            <a:ext cx="3803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90000" y="2176050"/>
            <a:ext cx="4045200" cy="79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5800">
                <a:solidFill>
                  <a:srgbClr val="DB4437"/>
                </a:solidFill>
                <a:latin typeface="Amatic SC"/>
                <a:ea typeface="Amatic SC"/>
                <a:cs typeface="Amatic SC"/>
                <a:sym typeface="Amatic SC"/>
              </a:rPr>
              <a:t>DATASET INFORMATION</a:t>
            </a:r>
          </a:p>
        </p:txBody>
      </p:sp>
      <p:sp>
        <p:nvSpPr>
          <p:cNvPr id="166" name="Shape 166"/>
          <p:cNvSpPr txBox="1"/>
          <p:nvPr>
            <p:ph idx="1" type="subTitle"/>
          </p:nvPr>
        </p:nvSpPr>
        <p:spPr>
          <a:xfrm>
            <a:off x="615100" y="3479250"/>
            <a:ext cx="3496500" cy="114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67" name="Shape 167"/>
          <p:cNvSpPr txBox="1"/>
          <p:nvPr>
            <p:ph idx="2" type="body"/>
          </p:nvPr>
        </p:nvSpPr>
        <p:spPr>
          <a:xfrm>
            <a:off x="4899875" y="344225"/>
            <a:ext cx="3837000" cy="410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3600"/>
              <a:t>WebKB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3600"/>
              <a:t>Reuters-8</a:t>
            </a:r>
          </a:p>
          <a:p>
            <a:pPr indent="-457200" lvl="0" marL="457200" rtl="0">
              <a:spcBef>
                <a:spcPts val="0"/>
              </a:spcBef>
              <a:buSzPct val="100000"/>
              <a:buChar char="➢"/>
            </a:pPr>
            <a:r>
              <a:rPr lang="en" sz="3600"/>
              <a:t>Newsgroup20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7949650" y="4007825"/>
            <a:ext cx="3803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90000" y="2176050"/>
            <a:ext cx="4045200" cy="79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5800">
                <a:solidFill>
                  <a:srgbClr val="DB4437"/>
                </a:solidFill>
                <a:latin typeface="Amatic SC"/>
                <a:ea typeface="Amatic SC"/>
                <a:cs typeface="Amatic SC"/>
                <a:sym typeface="Amatic SC"/>
              </a:rPr>
              <a:t>CLASSIFICATION ALGORITHMS</a:t>
            </a:r>
          </a:p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615100" y="3479250"/>
            <a:ext cx="3496500" cy="114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4899875" y="344225"/>
            <a:ext cx="3837000" cy="410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3600"/>
              <a:t>Support Vector Machine (SVM)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3600"/>
              <a:t>Multinomial Bayes Classifier </a:t>
            </a:r>
          </a:p>
          <a:p>
            <a:pPr indent="-457200" lvl="0" marL="457200" rtl="0">
              <a:spcBef>
                <a:spcPts val="0"/>
              </a:spcBef>
              <a:buSzPct val="100000"/>
              <a:buChar char="➢"/>
            </a:pPr>
            <a:r>
              <a:rPr lang="en" sz="3600"/>
              <a:t>Random Forest Classifier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7949650" y="4007825"/>
            <a:ext cx="3803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61950" y="305425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1371600" rtl="0">
              <a:spcBef>
                <a:spcPts val="0"/>
              </a:spcBef>
              <a:buNone/>
            </a:pPr>
            <a:r>
              <a:rPr lang="en" sz="5800">
                <a:solidFill>
                  <a:schemeClr val="accent5"/>
                </a:solidFill>
              </a:rPr>
              <a:t>Performance measures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364350"/>
            <a:ext cx="84765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050" y="1601750"/>
            <a:ext cx="32194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7575" y="3109063"/>
            <a:ext cx="62103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289650" y="28030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1828800" rtl="0">
              <a:spcBef>
                <a:spcPts val="0"/>
              </a:spcBef>
              <a:buNone/>
            </a:pPr>
            <a:r>
              <a:rPr lang="en" sz="5800">
                <a:solidFill>
                  <a:schemeClr val="accent5"/>
                </a:solidFill>
              </a:rPr>
              <a:t>VISUALIZATIONS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364350"/>
            <a:ext cx="84765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-3750" l="490" r="-489" t="3750"/>
          <a:stretch/>
        </p:blipFill>
        <p:spPr>
          <a:xfrm>
            <a:off x="1166050" y="1549225"/>
            <a:ext cx="6767775" cy="35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289650" y="28030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1828800" rtl="0">
              <a:spcBef>
                <a:spcPts val="0"/>
              </a:spcBef>
              <a:buNone/>
            </a:pPr>
            <a:r>
              <a:rPr lang="en" sz="5800">
                <a:solidFill>
                  <a:schemeClr val="accent5"/>
                </a:solidFill>
              </a:rPr>
              <a:t>VISUALIZATIONS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364350"/>
            <a:ext cx="84765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-3750" l="490" r="-489" t="3750"/>
          <a:stretch/>
        </p:blipFill>
        <p:spPr>
          <a:xfrm>
            <a:off x="1166050" y="1549225"/>
            <a:ext cx="6767775" cy="35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289650" y="28030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1828800" rtl="0">
              <a:spcBef>
                <a:spcPts val="0"/>
              </a:spcBef>
              <a:buNone/>
            </a:pPr>
            <a:r>
              <a:rPr lang="en" sz="5800">
                <a:solidFill>
                  <a:schemeClr val="accent5"/>
                </a:solidFill>
              </a:rPr>
              <a:t>VISUALIZATIONS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84325" y="1351125"/>
            <a:ext cx="84765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800" y="1234700"/>
            <a:ext cx="6127300" cy="37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289650" y="28030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1828800" rtl="0">
              <a:spcBef>
                <a:spcPts val="0"/>
              </a:spcBef>
              <a:buNone/>
            </a:pPr>
            <a:r>
              <a:rPr lang="en" sz="5800">
                <a:solidFill>
                  <a:schemeClr val="accent5"/>
                </a:solidFill>
              </a:rPr>
              <a:t>VISUALIZATIONS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84325" y="1351125"/>
            <a:ext cx="84765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75" y="1181875"/>
            <a:ext cx="6286175" cy="36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900" y="225536"/>
            <a:ext cx="4254600" cy="48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2765300" y="688500"/>
            <a:ext cx="36606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rPr>
              <a:t>Major Components</a:t>
            </a:r>
          </a:p>
        </p:txBody>
      </p:sp>
      <p:sp>
        <p:nvSpPr>
          <p:cNvPr id="76" name="Shape 76"/>
          <p:cNvSpPr txBox="1"/>
          <p:nvPr>
            <p:ph idx="4294967295" type="body"/>
          </p:nvPr>
        </p:nvSpPr>
        <p:spPr>
          <a:xfrm>
            <a:off x="2855550" y="1443799"/>
            <a:ext cx="34329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➔"/>
            </a:pPr>
            <a:r>
              <a:rPr b="1" lang="en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➔"/>
            </a:pPr>
            <a:r>
              <a:rPr b="1" lang="en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Previous Work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➔"/>
            </a:pPr>
            <a:r>
              <a:rPr b="1" lang="en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Our Approach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➔"/>
            </a:pPr>
            <a:r>
              <a:rPr b="1" lang="en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Experimental Setup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➔"/>
            </a:pPr>
            <a:r>
              <a:rPr b="1" lang="en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Conclusion and Future Work</a:t>
            </a:r>
          </a:p>
          <a:p>
            <a: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213450" y="28030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buNone/>
            </a:pPr>
            <a:r>
              <a:rPr lang="en" sz="5800">
                <a:solidFill>
                  <a:schemeClr val="accent5"/>
                </a:solidFill>
              </a:rPr>
              <a:t>CONCLUSION AND FUTURE WORK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33750" y="1201075"/>
            <a:ext cx="8476500" cy="378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can be skewed in nature. In such cases, inclusion of TF (term-frequency) in the scoring function proves to be useful.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methods sometimes become vulnerable to high frequency terms.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of feature selection techniques rely on the classifier used.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our future work, we can use model probabilities with different probability distributions. We can also use a weighted scoring function.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03200" y="314000"/>
            <a:ext cx="4045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48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Feature Selection</a:t>
            </a:r>
          </a:p>
          <a:p>
            <a:pPr indent="0" lvl="0" marL="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049525" y="214325"/>
            <a:ext cx="35544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187650" y="944725"/>
            <a:ext cx="3647100" cy="3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2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Feature Selection and its importance in text classification</a:t>
            </a:r>
          </a:p>
          <a:p>
            <a:pPr indent="-36830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2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Types of Feature Selection methods</a:t>
            </a:r>
          </a:p>
          <a:p>
            <a:pPr indent="-368300" lvl="1" marL="9144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AutoNum type="alphaLcPeriod"/>
            </a:pPr>
            <a:r>
              <a:rPr lang="en" sz="2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Filter Methods</a:t>
            </a:r>
          </a:p>
          <a:p>
            <a:pPr indent="-368300" lvl="1" marL="9144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AutoNum type="alphaLcPeriod"/>
            </a:pPr>
            <a:r>
              <a:rPr lang="en" sz="2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Wrapper Methods</a:t>
            </a:r>
          </a:p>
          <a:p>
            <a:pPr indent="-368300" lvl="1" marL="9144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AutoNum type="alphaLcPeriod"/>
            </a:pPr>
            <a:r>
              <a:rPr lang="en" sz="2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Embedded Methods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00" y="1046625"/>
            <a:ext cx="3804151" cy="35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40750" y="2176050"/>
            <a:ext cx="4045200" cy="79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latin typeface="Amatic SC"/>
                <a:ea typeface="Amatic SC"/>
                <a:cs typeface="Amatic SC"/>
                <a:sym typeface="Amatic SC"/>
              </a:rPr>
              <a:t>PREVIOUS WORK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615100" y="3479250"/>
            <a:ext cx="3496500" cy="114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899875" y="344225"/>
            <a:ext cx="3837000" cy="410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400"/>
              <a:t>Distinguishing Feature Selector (DFS)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400"/>
              <a:t>Improved Gini-Index Algorithm</a:t>
            </a:r>
          </a:p>
          <a:p>
            <a:pPr indent="-381000" lvl="0" marL="457200">
              <a:spcBef>
                <a:spcPts val="0"/>
              </a:spcBef>
              <a:buSzPct val="100000"/>
              <a:buChar char="➢"/>
            </a:pPr>
            <a:r>
              <a:rPr lang="en" sz="2400"/>
              <a:t>Chi-square with K-Means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7949650" y="4007825"/>
            <a:ext cx="3803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800">
                <a:solidFill>
                  <a:schemeClr val="accent5"/>
                </a:solidFill>
              </a:rPr>
              <a:t>DISTINGUISHING FEATURE SELECTON (dfs)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364350"/>
            <a:ext cx="84765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913" y="1942650"/>
            <a:ext cx="66960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800">
                <a:solidFill>
                  <a:schemeClr val="accent5"/>
                </a:solidFill>
              </a:rPr>
              <a:t>IMPROVED GINI-INDEX ALGORITHM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364350"/>
            <a:ext cx="84765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274" y="1170850"/>
            <a:ext cx="4795619" cy="10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5300" y="1919275"/>
            <a:ext cx="3963700" cy="12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3888" y="3145063"/>
            <a:ext cx="61245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800">
                <a:solidFill>
                  <a:schemeClr val="accent5"/>
                </a:solidFill>
              </a:rPr>
              <a:t>cHI-SQUARE WITH K-MEANS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-3613925" y="1036050"/>
            <a:ext cx="84765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</a:p>
        </p:txBody>
      </p:sp>
      <p:sp>
        <p:nvSpPr>
          <p:cNvPr id="115" name="Shape 115"/>
          <p:cNvSpPr/>
          <p:nvPr/>
        </p:nvSpPr>
        <p:spPr>
          <a:xfrm>
            <a:off x="1306275" y="4134525"/>
            <a:ext cx="6732300" cy="367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CHI-SQUARE FEATURE SELECTION TO ENTIRE TERM-DOCUMENT MATRIX</a:t>
            </a:r>
          </a:p>
        </p:txBody>
      </p:sp>
      <p:sp>
        <p:nvSpPr>
          <p:cNvPr id="116" name="Shape 116"/>
          <p:cNvSpPr/>
          <p:nvPr/>
        </p:nvSpPr>
        <p:spPr>
          <a:xfrm>
            <a:off x="4366050" y="3767125"/>
            <a:ext cx="346500" cy="33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865175" y="3340613"/>
            <a:ext cx="5840700" cy="367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‘K’ CLUSTERS ON THE NEW TERM-DOCUMENT MATRIX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009050" y="3302550"/>
            <a:ext cx="10605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366050" y="2948900"/>
            <a:ext cx="346500" cy="33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2047350" y="2522400"/>
            <a:ext cx="5413500" cy="367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APPLY K-MEANS CLUSTERING USING EUCLIDEAN NORM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009050" y="2484325"/>
            <a:ext cx="10605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4366050" y="2130675"/>
            <a:ext cx="346500" cy="33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3253150" y="1746825"/>
            <a:ext cx="2293500" cy="367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FEATURE SET ‘F’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546700" y="358625"/>
            <a:ext cx="3285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40750" y="2176050"/>
            <a:ext cx="4045200" cy="79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Amatic SC"/>
                <a:ea typeface="Amatic SC"/>
                <a:cs typeface="Amatic SC"/>
                <a:sym typeface="Amatic SC"/>
              </a:rPr>
              <a:t>OUR APPROACH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615100" y="3479250"/>
            <a:ext cx="3496500" cy="114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4899875" y="344225"/>
            <a:ext cx="3837000" cy="4107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3000"/>
              <a:t>Gini-DFS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3000"/>
              <a:t>Improved Gini-DFS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➢"/>
            </a:pPr>
            <a:r>
              <a:rPr lang="en" sz="3000"/>
              <a:t>Applying K-Means before Improved Gini-DFS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7949650" y="4007825"/>
            <a:ext cx="3803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2743200" rtl="0">
              <a:spcBef>
                <a:spcPts val="0"/>
              </a:spcBef>
              <a:buNone/>
            </a:pPr>
            <a:r>
              <a:rPr lang="en" sz="5800">
                <a:solidFill>
                  <a:schemeClr val="accent5"/>
                </a:solidFill>
              </a:rPr>
              <a:t>Gini-Dfs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364350"/>
            <a:ext cx="84765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600" y="1563975"/>
            <a:ext cx="63627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