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yrillic Bodoni" charset="1" panose="02070603070506020303"/>
      <p:regular r:id="rId10"/>
    </p:embeddedFont>
    <p:embeddedFont>
      <p:font typeface="Cyrillic Bodoni Bold" charset="1" panose="02070803080506020303"/>
      <p:regular r:id="rId11"/>
    </p:embeddedFont>
    <p:embeddedFont>
      <p:font typeface="Cyrillic Bodoni Italics" charset="1" panose="02070603070506090303"/>
      <p:regular r:id="rId12"/>
    </p:embeddedFont>
    <p:embeddedFont>
      <p:font typeface="Cyrillic Bodoni Bold Italics" charset="1" panose="02070803080506090303"/>
      <p:regular r:id="rId13"/>
    </p:embeddedFont>
    <p:embeddedFont>
      <p:font typeface="Cooper Hewitt" charset="1" panose="00000000000000000000"/>
      <p:regular r:id="rId14"/>
    </p:embeddedFont>
    <p:embeddedFont>
      <p:font typeface="Cooper Hewitt Bold" charset="1" panose="00000000000000000000"/>
      <p:regular r:id="rId15"/>
    </p:embeddedFont>
    <p:embeddedFont>
      <p:font typeface="Cooper Hewitt Italics" charset="1" panose="00000000000000000000"/>
      <p:regular r:id="rId16"/>
    </p:embeddedFont>
    <p:embeddedFont>
      <p:font typeface="Cooper Hewitt Bold Italics" charset="1" panose="00000000000000000000"/>
      <p:regular r:id="rId17"/>
    </p:embeddedFont>
    <p:embeddedFont>
      <p:font typeface="Cooper Hewitt Thin" charset="1" panose="00000000000000000000"/>
      <p:regular r:id="rId18"/>
    </p:embeddedFont>
    <p:embeddedFont>
      <p:font typeface="Cooper Hewitt Thin Italics" charset="1" panose="00000000000000000000"/>
      <p:regular r:id="rId19"/>
    </p:embeddedFont>
    <p:embeddedFont>
      <p:font typeface="Cooper Hewitt Light" charset="1" panose="00000000000000000000"/>
      <p:regular r:id="rId20"/>
    </p:embeddedFont>
    <p:embeddedFont>
      <p:font typeface="Cooper Hewitt Light Italics" charset="1" panose="00000000000000000000"/>
      <p:regular r:id="rId21"/>
    </p:embeddedFont>
    <p:embeddedFont>
      <p:font typeface="Cooper Hewitt Heavy" charset="1" panose="00000000000000000000"/>
      <p:regular r:id="rId22"/>
    </p:embeddedFont>
    <p:embeddedFont>
      <p:font typeface="Cooper Hewitt Heavy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0D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94833" y="3171211"/>
            <a:ext cx="12698334" cy="4562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00"/>
              </a:lnSpc>
            </a:pPr>
            <a:r>
              <a:rPr lang="en-US" sz="12100">
                <a:solidFill>
                  <a:srgbClr val="000000"/>
                </a:solidFill>
                <a:latin typeface="Cyrillic Bodoni Bold Italics"/>
              </a:rPr>
              <a:t>P.M.ASWATHI SWARNA SREE</a:t>
            </a:r>
          </a:p>
          <a:p>
            <a:pPr algn="ctr">
              <a:lnSpc>
                <a:spcPts val="11200"/>
              </a:lnSpc>
            </a:pPr>
            <a:r>
              <a:rPr lang="en-US" sz="11200">
                <a:solidFill>
                  <a:srgbClr val="000000"/>
                </a:solidFill>
                <a:latin typeface="Cyrillic Bodoni Bold Italics"/>
              </a:rPr>
              <a:t>(FINAL PROJECT)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0753" y="-190654"/>
            <a:ext cx="9826831" cy="2741653"/>
            <a:chOff x="0" y="0"/>
            <a:chExt cx="16829687" cy="46954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6766186" cy="4631925"/>
            </a:xfrm>
            <a:custGeom>
              <a:avLst/>
              <a:gdLst/>
              <a:ahLst/>
              <a:cxnLst/>
              <a:rect r="r" b="b" t="t" l="l"/>
              <a:pathLst>
                <a:path h="4631925" w="16766186">
                  <a:moveTo>
                    <a:pt x="16673477" y="4631925"/>
                  </a:moveTo>
                  <a:lnTo>
                    <a:pt x="92710" y="4631925"/>
                  </a:lnTo>
                  <a:cubicBezTo>
                    <a:pt x="41910" y="4631925"/>
                    <a:pt x="0" y="4590015"/>
                    <a:pt x="0" y="45392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672207" y="0"/>
                  </a:lnTo>
                  <a:cubicBezTo>
                    <a:pt x="16723007" y="0"/>
                    <a:pt x="16764916" y="41910"/>
                    <a:pt x="16764916" y="92710"/>
                  </a:cubicBezTo>
                  <a:lnTo>
                    <a:pt x="16764916" y="4537945"/>
                  </a:lnTo>
                  <a:cubicBezTo>
                    <a:pt x="16766186" y="4590015"/>
                    <a:pt x="16724277" y="4631925"/>
                    <a:pt x="16673477" y="4631925"/>
                  </a:cubicBezTo>
                  <a:close/>
                </a:path>
              </a:pathLst>
            </a:custGeom>
            <a:solidFill>
              <a:srgbClr val="E0D2E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29687" cy="4695425"/>
            </a:xfrm>
            <a:custGeom>
              <a:avLst/>
              <a:gdLst/>
              <a:ahLst/>
              <a:cxnLst/>
              <a:rect r="r" b="b" t="t" l="l"/>
              <a:pathLst>
                <a:path h="4695425" w="16829687">
                  <a:moveTo>
                    <a:pt x="16705227" y="59690"/>
                  </a:moveTo>
                  <a:cubicBezTo>
                    <a:pt x="16740786" y="59690"/>
                    <a:pt x="16769997" y="88900"/>
                    <a:pt x="16769997" y="124460"/>
                  </a:cubicBezTo>
                  <a:lnTo>
                    <a:pt x="16769997" y="4570966"/>
                  </a:lnTo>
                  <a:cubicBezTo>
                    <a:pt x="16769997" y="4606525"/>
                    <a:pt x="16740786" y="4635735"/>
                    <a:pt x="16705227" y="4635735"/>
                  </a:cubicBezTo>
                  <a:lnTo>
                    <a:pt x="124460" y="4635735"/>
                  </a:lnTo>
                  <a:cubicBezTo>
                    <a:pt x="88900" y="4635735"/>
                    <a:pt x="59690" y="4606525"/>
                    <a:pt x="59690" y="45709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705227" y="59690"/>
                  </a:lnTo>
                  <a:moveTo>
                    <a:pt x="1670522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570966"/>
                  </a:lnTo>
                  <a:cubicBezTo>
                    <a:pt x="0" y="4639545"/>
                    <a:pt x="55880" y="4695425"/>
                    <a:pt x="124460" y="4695425"/>
                  </a:cubicBezTo>
                  <a:lnTo>
                    <a:pt x="16705227" y="4695425"/>
                  </a:lnTo>
                  <a:cubicBezTo>
                    <a:pt x="16773807" y="4695425"/>
                    <a:pt x="16829687" y="4639545"/>
                    <a:pt x="16829687" y="4570966"/>
                  </a:cubicBezTo>
                  <a:lnTo>
                    <a:pt x="16829687" y="124460"/>
                  </a:lnTo>
                  <a:cubicBezTo>
                    <a:pt x="16829687" y="55880"/>
                    <a:pt x="16773807" y="0"/>
                    <a:pt x="1670522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028700"/>
            <a:ext cx="7418429" cy="1219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Cyrillic Bodoni Italics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1284" y="2427174"/>
            <a:ext cx="15951690" cy="600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68"/>
              </a:lnSpc>
            </a:pPr>
          </a:p>
          <a:p>
            <a:pPr>
              <a:lnSpc>
                <a:spcPts val="3668"/>
              </a:lnSpc>
            </a:pPr>
            <a:r>
              <a:rPr lang="en-US" sz="2620">
                <a:solidFill>
                  <a:srgbClr val="000000"/>
                </a:solidFill>
                <a:latin typeface="Cooper Hewitt Bold"/>
              </a:rPr>
              <a:t>1. Image Quality:</a:t>
            </a:r>
            <a:r>
              <a:rPr lang="en-US" sz="2620">
                <a:solidFill>
                  <a:srgbClr val="000000"/>
                </a:solidFill>
                <a:latin typeface="Cooper Hewitt"/>
              </a:rPr>
              <a:t> Achieved high SSIM and PSNR scores, indicating faithful image reproduction.</a:t>
            </a:r>
          </a:p>
          <a:p>
            <a:pPr>
              <a:lnSpc>
                <a:spcPts val="3668"/>
              </a:lnSpc>
            </a:pPr>
            <a:r>
              <a:rPr lang="en-US" sz="2620">
                <a:solidFill>
                  <a:srgbClr val="000000"/>
                </a:solidFill>
                <a:latin typeface="Cooper Hewitt"/>
              </a:rPr>
              <a:t> </a:t>
            </a:r>
            <a:r>
              <a:rPr lang="en-US" sz="2620">
                <a:solidFill>
                  <a:srgbClr val="000000"/>
                </a:solidFill>
                <a:latin typeface="Cooper Hewitt Bold"/>
              </a:rPr>
              <a:t>2. Diversity :</a:t>
            </a:r>
            <a:r>
              <a:rPr lang="en-US" sz="2620">
                <a:solidFill>
                  <a:srgbClr val="000000"/>
                </a:solidFill>
                <a:latin typeface="Cooper Hewitt"/>
              </a:rPr>
              <a:t>Generated synthetic images encompassed a broad spectrum of anatomical variations and pathologies.</a:t>
            </a:r>
          </a:p>
          <a:p>
            <a:pPr>
              <a:lnSpc>
                <a:spcPts val="3668"/>
              </a:lnSpc>
            </a:pPr>
            <a:r>
              <a:rPr lang="en-US" sz="2620">
                <a:solidFill>
                  <a:srgbClr val="000000"/>
                </a:solidFill>
                <a:latin typeface="Cooper Hewitt Bold"/>
              </a:rPr>
              <a:t> 3. Expert Evaluation:</a:t>
            </a:r>
            <a:r>
              <a:rPr lang="en-US" sz="2620">
                <a:solidFill>
                  <a:srgbClr val="000000"/>
                </a:solidFill>
                <a:latin typeface="Cooper Hewitt"/>
              </a:rPr>
              <a:t> Radiologists and medical professionals rated synthetic images as clinically realistic.</a:t>
            </a:r>
          </a:p>
          <a:p>
            <a:pPr>
              <a:lnSpc>
                <a:spcPts val="3668"/>
              </a:lnSpc>
            </a:pPr>
            <a:r>
              <a:rPr lang="en-US" sz="2620">
                <a:solidFill>
                  <a:srgbClr val="000000"/>
                </a:solidFill>
                <a:latin typeface="Cooper Hewitt"/>
              </a:rPr>
              <a:t> </a:t>
            </a:r>
            <a:r>
              <a:rPr lang="en-US" sz="2620">
                <a:solidFill>
                  <a:srgbClr val="000000"/>
                </a:solidFill>
                <a:latin typeface="Cooper Hewitt Bold"/>
              </a:rPr>
              <a:t>4. Model Performance:</a:t>
            </a:r>
            <a:r>
              <a:rPr lang="en-US" sz="2620">
                <a:solidFill>
                  <a:srgbClr val="000000"/>
                </a:solidFill>
                <a:latin typeface="Cooper Hewitt"/>
              </a:rPr>
              <a:t> Improved diagnostic accuracy by X% compared to baseline models.</a:t>
            </a:r>
          </a:p>
          <a:p>
            <a:pPr>
              <a:lnSpc>
                <a:spcPts val="3668"/>
              </a:lnSpc>
            </a:pPr>
            <a:r>
              <a:rPr lang="en-US" sz="2620">
                <a:solidFill>
                  <a:srgbClr val="000000"/>
                </a:solidFill>
                <a:latin typeface="Cooper Hewitt"/>
              </a:rPr>
              <a:t>  </a:t>
            </a:r>
            <a:r>
              <a:rPr lang="en-US" sz="2620">
                <a:solidFill>
                  <a:srgbClr val="000000"/>
                </a:solidFill>
                <a:latin typeface="Cooper Hewitt Bold"/>
              </a:rPr>
              <a:t>5. Comparison:</a:t>
            </a:r>
            <a:r>
              <a:rPr lang="en-US" sz="2620">
                <a:solidFill>
                  <a:srgbClr val="000000"/>
                </a:solidFill>
                <a:latin typeface="Cooper Hewitt"/>
              </a:rPr>
              <a:t> Outperformed existing methods in terms of image realism and diagnostic utility.</a:t>
            </a:r>
          </a:p>
          <a:p>
            <a:pPr>
              <a:lnSpc>
                <a:spcPts val="3668"/>
              </a:lnSpc>
            </a:pPr>
            <a:r>
              <a:rPr lang="en-US" sz="2620">
                <a:solidFill>
                  <a:srgbClr val="000000"/>
                </a:solidFill>
                <a:latin typeface="Cooper Hewitt"/>
              </a:rPr>
              <a:t>  </a:t>
            </a:r>
            <a:r>
              <a:rPr lang="en-US" sz="2620">
                <a:solidFill>
                  <a:srgbClr val="000000"/>
                </a:solidFill>
                <a:latin typeface="Cooper Hewitt Bold"/>
              </a:rPr>
              <a:t>6. Generalization:</a:t>
            </a:r>
            <a:r>
              <a:rPr lang="en-US" sz="2620">
                <a:solidFill>
                  <a:srgbClr val="000000"/>
                </a:solidFill>
                <a:latin typeface="Cooper Hewitt"/>
              </a:rPr>
              <a:t> Demonstrated robust performance on unseen datasets and in real-world scenarios.</a:t>
            </a:r>
          </a:p>
          <a:p>
            <a:pPr>
              <a:lnSpc>
                <a:spcPts val="3668"/>
              </a:lnSpc>
            </a:pPr>
            <a:r>
              <a:rPr lang="en-US" sz="2620">
                <a:solidFill>
                  <a:srgbClr val="000000"/>
                </a:solidFill>
                <a:latin typeface="Cooper Hewitt"/>
              </a:rPr>
              <a:t>  </a:t>
            </a:r>
            <a:r>
              <a:rPr lang="en-US" sz="2620">
                <a:solidFill>
                  <a:srgbClr val="000000"/>
                </a:solidFill>
                <a:latin typeface="Cooper Hewitt Bold"/>
              </a:rPr>
              <a:t>7. Limitations:</a:t>
            </a:r>
            <a:r>
              <a:rPr lang="en-US" sz="2620">
                <a:solidFill>
                  <a:srgbClr val="000000"/>
                </a:solidFill>
                <a:latin typeface="Cooper Hewitt"/>
              </a:rPr>
              <a:t> Acknowledged constraints such as data bias and computational resources.</a:t>
            </a:r>
          </a:p>
          <a:p>
            <a:pPr>
              <a:lnSpc>
                <a:spcPts val="3668"/>
              </a:lnSpc>
            </a:pPr>
            <a:r>
              <a:rPr lang="en-US" sz="2620">
                <a:solidFill>
                  <a:srgbClr val="000000"/>
                </a:solidFill>
                <a:latin typeface="Cooper Hewitt Bold"/>
              </a:rPr>
              <a:t>  8. Future Directions:</a:t>
            </a:r>
            <a:r>
              <a:rPr lang="en-US" sz="2620">
                <a:solidFill>
                  <a:srgbClr val="000000"/>
                </a:solidFill>
                <a:latin typeface="Cooper Hewitt"/>
              </a:rPr>
              <a:t> Identified opportunities for refinement, including fine-tuning algorithms and integrating additional modalities.</a:t>
            </a:r>
          </a:p>
          <a:p>
            <a:pPr>
              <a:lnSpc>
                <a:spcPts val="3668"/>
              </a:lnSpc>
            </a:pPr>
            <a:r>
              <a:rPr lang="en-US" sz="2620">
                <a:solidFill>
                  <a:srgbClr val="000000"/>
                </a:solidFill>
                <a:latin typeface="Cooper Hewitt"/>
              </a:rPr>
              <a:t> </a:t>
            </a:r>
            <a:r>
              <a:rPr lang="en-US" sz="2620">
                <a:solidFill>
                  <a:srgbClr val="000000"/>
                </a:solidFill>
                <a:latin typeface="Cooper Hewitt Bold"/>
              </a:rPr>
              <a:t>9. Impact: </a:t>
            </a:r>
            <a:r>
              <a:rPr lang="en-US" sz="2620">
                <a:solidFill>
                  <a:srgbClr val="000000"/>
                </a:solidFill>
                <a:latin typeface="Cooper Hewitt"/>
              </a:rPr>
              <a:t>Anticipate enhanced diagnostic capabilities and personalized treatment strategies in clinical practice.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290753" y="8959850"/>
            <a:ext cx="18697372" cy="1474862"/>
            <a:chOff x="0" y="0"/>
            <a:chExt cx="32021606" cy="25258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1750" y="31750"/>
              <a:ext cx="31958105" cy="2462387"/>
            </a:xfrm>
            <a:custGeom>
              <a:avLst/>
              <a:gdLst/>
              <a:ahLst/>
              <a:cxnLst/>
              <a:rect r="r" b="b" t="t" l="l"/>
              <a:pathLst>
                <a:path h="2462387" w="31958105">
                  <a:moveTo>
                    <a:pt x="31865395" y="2462387"/>
                  </a:moveTo>
                  <a:lnTo>
                    <a:pt x="92710" y="2462387"/>
                  </a:lnTo>
                  <a:cubicBezTo>
                    <a:pt x="41910" y="2462387"/>
                    <a:pt x="0" y="2420477"/>
                    <a:pt x="0" y="236967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1864126" y="0"/>
                  </a:lnTo>
                  <a:cubicBezTo>
                    <a:pt x="31914926" y="0"/>
                    <a:pt x="31956837" y="41910"/>
                    <a:pt x="31956837" y="92710"/>
                  </a:cubicBezTo>
                  <a:lnTo>
                    <a:pt x="31956837" y="2368407"/>
                  </a:lnTo>
                  <a:cubicBezTo>
                    <a:pt x="31958105" y="2420477"/>
                    <a:pt x="31916195" y="2462387"/>
                    <a:pt x="31865395" y="2462387"/>
                  </a:cubicBezTo>
                  <a:close/>
                </a:path>
              </a:pathLst>
            </a:custGeom>
            <a:solidFill>
              <a:srgbClr val="E0D2E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021605" cy="2525887"/>
            </a:xfrm>
            <a:custGeom>
              <a:avLst/>
              <a:gdLst/>
              <a:ahLst/>
              <a:cxnLst/>
              <a:rect r="r" b="b" t="t" l="l"/>
              <a:pathLst>
                <a:path h="2525887" w="32021605">
                  <a:moveTo>
                    <a:pt x="31897145" y="59690"/>
                  </a:moveTo>
                  <a:cubicBezTo>
                    <a:pt x="31932705" y="59690"/>
                    <a:pt x="31961916" y="88900"/>
                    <a:pt x="31961916" y="124460"/>
                  </a:cubicBezTo>
                  <a:lnTo>
                    <a:pt x="31961916" y="2401427"/>
                  </a:lnTo>
                  <a:cubicBezTo>
                    <a:pt x="31961916" y="2436987"/>
                    <a:pt x="31932705" y="2466197"/>
                    <a:pt x="31897145" y="2466197"/>
                  </a:cubicBezTo>
                  <a:lnTo>
                    <a:pt x="124460" y="2466197"/>
                  </a:lnTo>
                  <a:cubicBezTo>
                    <a:pt x="88900" y="2466197"/>
                    <a:pt x="59690" y="2436987"/>
                    <a:pt x="59690" y="240142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1897145" y="59690"/>
                  </a:lnTo>
                  <a:moveTo>
                    <a:pt x="3189714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401427"/>
                  </a:lnTo>
                  <a:cubicBezTo>
                    <a:pt x="0" y="2470007"/>
                    <a:pt x="55880" y="2525887"/>
                    <a:pt x="124460" y="2525887"/>
                  </a:cubicBezTo>
                  <a:lnTo>
                    <a:pt x="31897145" y="2525887"/>
                  </a:lnTo>
                  <a:cubicBezTo>
                    <a:pt x="31965726" y="2525887"/>
                    <a:pt x="32021605" y="2470007"/>
                    <a:pt x="32021605" y="2401427"/>
                  </a:cubicBezTo>
                  <a:lnTo>
                    <a:pt x="32021605" y="124460"/>
                  </a:lnTo>
                  <a:cubicBezTo>
                    <a:pt x="32021605" y="55880"/>
                    <a:pt x="31965726" y="0"/>
                    <a:pt x="3189714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0D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3743" y="779497"/>
            <a:ext cx="15288379" cy="8906008"/>
            <a:chOff x="0" y="0"/>
            <a:chExt cx="25753675" cy="150024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25690175" cy="14938904"/>
            </a:xfrm>
            <a:custGeom>
              <a:avLst/>
              <a:gdLst/>
              <a:ahLst/>
              <a:cxnLst/>
              <a:rect r="r" b="b" t="t" l="l"/>
              <a:pathLst>
                <a:path h="14938904" w="25690175">
                  <a:moveTo>
                    <a:pt x="25597465" y="14938904"/>
                  </a:moveTo>
                  <a:lnTo>
                    <a:pt x="92710" y="14938904"/>
                  </a:lnTo>
                  <a:cubicBezTo>
                    <a:pt x="41910" y="14938904"/>
                    <a:pt x="0" y="14896993"/>
                    <a:pt x="0" y="148461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5596196" y="0"/>
                  </a:lnTo>
                  <a:cubicBezTo>
                    <a:pt x="25646996" y="0"/>
                    <a:pt x="25688905" y="41910"/>
                    <a:pt x="25688905" y="92710"/>
                  </a:cubicBezTo>
                  <a:lnTo>
                    <a:pt x="25688905" y="14844923"/>
                  </a:lnTo>
                  <a:cubicBezTo>
                    <a:pt x="25690175" y="14896993"/>
                    <a:pt x="25648265" y="14938904"/>
                    <a:pt x="25597465" y="149389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753675" cy="15002404"/>
            </a:xfrm>
            <a:custGeom>
              <a:avLst/>
              <a:gdLst/>
              <a:ahLst/>
              <a:cxnLst/>
              <a:rect r="r" b="b" t="t" l="l"/>
              <a:pathLst>
                <a:path h="15002404" w="25753675">
                  <a:moveTo>
                    <a:pt x="25629215" y="59690"/>
                  </a:moveTo>
                  <a:cubicBezTo>
                    <a:pt x="25664775" y="59690"/>
                    <a:pt x="25693985" y="88900"/>
                    <a:pt x="25693985" y="124460"/>
                  </a:cubicBezTo>
                  <a:lnTo>
                    <a:pt x="25693985" y="14877943"/>
                  </a:lnTo>
                  <a:cubicBezTo>
                    <a:pt x="25693985" y="14913504"/>
                    <a:pt x="25664775" y="14942713"/>
                    <a:pt x="25629215" y="14942713"/>
                  </a:cubicBezTo>
                  <a:lnTo>
                    <a:pt x="124460" y="14942713"/>
                  </a:lnTo>
                  <a:cubicBezTo>
                    <a:pt x="88900" y="14942713"/>
                    <a:pt x="59690" y="14913504"/>
                    <a:pt x="59690" y="148779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629215" y="59690"/>
                  </a:lnTo>
                  <a:moveTo>
                    <a:pt x="2562921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877943"/>
                  </a:lnTo>
                  <a:cubicBezTo>
                    <a:pt x="0" y="14946523"/>
                    <a:pt x="55880" y="15002404"/>
                    <a:pt x="124460" y="15002404"/>
                  </a:cubicBezTo>
                  <a:lnTo>
                    <a:pt x="25629215" y="15002404"/>
                  </a:lnTo>
                  <a:cubicBezTo>
                    <a:pt x="25697796" y="15002404"/>
                    <a:pt x="25753675" y="14946523"/>
                    <a:pt x="25753675" y="14877943"/>
                  </a:cubicBezTo>
                  <a:lnTo>
                    <a:pt x="25753675" y="124460"/>
                  </a:lnTo>
                  <a:cubicBezTo>
                    <a:pt x="25753675" y="55880"/>
                    <a:pt x="25697796" y="0"/>
                    <a:pt x="2562921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708766" y="3761853"/>
            <a:ext cx="12698334" cy="4185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7"/>
              </a:lnSpc>
            </a:pPr>
            <a:r>
              <a:rPr lang="en-US" sz="6701" spc="274">
                <a:solidFill>
                  <a:srgbClr val="000000"/>
                </a:solidFill>
                <a:latin typeface="Cyrillic Bodoni Bold"/>
              </a:rPr>
              <a:t>PROJECT TITLE:</a:t>
            </a:r>
            <a:r>
              <a:rPr lang="en-US" sz="6701" spc="274">
                <a:solidFill>
                  <a:srgbClr val="000000"/>
                </a:solidFill>
                <a:latin typeface="Cyrillic Bodoni"/>
              </a:rPr>
              <a:t>MEDICAL IMAGE SYNTHESIS FOR AUGMENTED DIAGNOSIS</a:t>
            </a:r>
          </a:p>
          <a:p>
            <a:pPr algn="ctr">
              <a:lnSpc>
                <a:spcPts val="1244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2733" y="-192230"/>
            <a:ext cx="9041677" cy="10683824"/>
            <a:chOff x="0" y="0"/>
            <a:chExt cx="15230941" cy="17997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5167442" cy="17933682"/>
            </a:xfrm>
            <a:custGeom>
              <a:avLst/>
              <a:gdLst/>
              <a:ahLst/>
              <a:cxnLst/>
              <a:rect r="r" b="b" t="t" l="l"/>
              <a:pathLst>
                <a:path h="17933682" w="15167442">
                  <a:moveTo>
                    <a:pt x="15074731" y="17933682"/>
                  </a:moveTo>
                  <a:lnTo>
                    <a:pt x="92710" y="17933682"/>
                  </a:lnTo>
                  <a:cubicBezTo>
                    <a:pt x="41910" y="17933682"/>
                    <a:pt x="0" y="17891771"/>
                    <a:pt x="0" y="1784097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073461" y="0"/>
                  </a:lnTo>
                  <a:cubicBezTo>
                    <a:pt x="15124261" y="0"/>
                    <a:pt x="15166172" y="41910"/>
                    <a:pt x="15166172" y="92710"/>
                  </a:cubicBezTo>
                  <a:lnTo>
                    <a:pt x="15166172" y="17839702"/>
                  </a:lnTo>
                  <a:cubicBezTo>
                    <a:pt x="15167442" y="17891771"/>
                    <a:pt x="15125531" y="17933682"/>
                    <a:pt x="15074731" y="17933682"/>
                  </a:cubicBezTo>
                  <a:close/>
                </a:path>
              </a:pathLst>
            </a:custGeom>
            <a:solidFill>
              <a:srgbClr val="E0D2E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230942" cy="17997182"/>
            </a:xfrm>
            <a:custGeom>
              <a:avLst/>
              <a:gdLst/>
              <a:ahLst/>
              <a:cxnLst/>
              <a:rect r="r" b="b" t="t" l="l"/>
              <a:pathLst>
                <a:path h="17997182" w="15230942">
                  <a:moveTo>
                    <a:pt x="15106481" y="59690"/>
                  </a:moveTo>
                  <a:cubicBezTo>
                    <a:pt x="15142042" y="59690"/>
                    <a:pt x="15171251" y="88900"/>
                    <a:pt x="15171251" y="124460"/>
                  </a:cubicBezTo>
                  <a:lnTo>
                    <a:pt x="15171251" y="17872721"/>
                  </a:lnTo>
                  <a:cubicBezTo>
                    <a:pt x="15171251" y="17908282"/>
                    <a:pt x="15142042" y="17937491"/>
                    <a:pt x="15106481" y="17937491"/>
                  </a:cubicBezTo>
                  <a:lnTo>
                    <a:pt x="124460" y="17937491"/>
                  </a:lnTo>
                  <a:cubicBezTo>
                    <a:pt x="88900" y="17937491"/>
                    <a:pt x="59690" y="17908282"/>
                    <a:pt x="59690" y="1787272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106481" y="59690"/>
                  </a:lnTo>
                  <a:moveTo>
                    <a:pt x="1510648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72721"/>
                  </a:lnTo>
                  <a:cubicBezTo>
                    <a:pt x="0" y="17941302"/>
                    <a:pt x="55880" y="17997182"/>
                    <a:pt x="124460" y="17997182"/>
                  </a:cubicBezTo>
                  <a:lnTo>
                    <a:pt x="15106481" y="17997182"/>
                  </a:lnTo>
                  <a:cubicBezTo>
                    <a:pt x="15175061" y="17997182"/>
                    <a:pt x="15230942" y="17941302"/>
                    <a:pt x="15230942" y="17872721"/>
                  </a:cubicBezTo>
                  <a:lnTo>
                    <a:pt x="15230942" y="124460"/>
                  </a:lnTo>
                  <a:cubicBezTo>
                    <a:pt x="15230942" y="55880"/>
                    <a:pt x="15175061" y="0"/>
                    <a:pt x="1510648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358767" y="4143085"/>
            <a:ext cx="6568740" cy="12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Cyrillic Bodoni Italics"/>
              </a:rPr>
              <a:t>AGENDA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486737" y="2443102"/>
            <a:ext cx="7772563" cy="5838265"/>
            <a:chOff x="0" y="0"/>
            <a:chExt cx="10363417" cy="778435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10363417" cy="8381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829323" indent="-414662" lvl="1">
                <a:lnSpc>
                  <a:spcPts val="5377"/>
                </a:lnSpc>
                <a:buFont typeface="Arial"/>
                <a:buChar char="•"/>
              </a:pPr>
              <a:r>
                <a:rPr lang="en-US" sz="3841">
                  <a:solidFill>
                    <a:srgbClr val="000000"/>
                  </a:solidFill>
                  <a:latin typeface="Cyrillic Bodoni"/>
                </a:rPr>
                <a:t>Problem Statement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02486"/>
              <a:ext cx="10363417" cy="816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807734" indent="-403867" lvl="1">
                <a:lnSpc>
                  <a:spcPts val="5237"/>
                </a:lnSpc>
                <a:buFont typeface="Arial"/>
                <a:buChar char="•"/>
              </a:pPr>
              <a:r>
                <a:rPr lang="en-US" sz="3741">
                  <a:solidFill>
                    <a:srgbClr val="000000"/>
                  </a:solidFill>
                  <a:latin typeface="Cyrillic Bodoni"/>
                </a:rPr>
                <a:t>Project Overview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049732"/>
              <a:ext cx="10363417" cy="784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64555" indent="-382277" lvl="1">
                <a:lnSpc>
                  <a:spcPts val="4957"/>
                </a:lnSpc>
                <a:buFont typeface="Arial"/>
                <a:buChar char="•"/>
              </a:pPr>
              <a:r>
                <a:rPr lang="en-US" sz="3541">
                  <a:solidFill>
                    <a:srgbClr val="000000"/>
                  </a:solidFill>
                  <a:latin typeface="Cyrillic Bodoni"/>
                </a:rPr>
                <a:t>Who are the End Users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065553"/>
              <a:ext cx="10363417" cy="7628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42965" indent="-371483" lvl="1">
                <a:lnSpc>
                  <a:spcPts val="4817"/>
                </a:lnSpc>
                <a:buFont typeface="Arial"/>
                <a:buChar char="•"/>
              </a:pPr>
              <a:r>
                <a:rPr lang="en-US" sz="3441">
                  <a:solidFill>
                    <a:srgbClr val="000000"/>
                  </a:solidFill>
                  <a:latin typeface="Cyrillic Bodoni"/>
                </a:rPr>
                <a:t>Solution and its Value proposition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059459"/>
              <a:ext cx="10363417" cy="7628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42965" indent="-371483" lvl="1">
                <a:lnSpc>
                  <a:spcPts val="4817"/>
                </a:lnSpc>
                <a:buFont typeface="Arial"/>
                <a:buChar char="•"/>
              </a:pPr>
              <a:r>
                <a:rPr lang="en-US" sz="3441">
                  <a:solidFill>
                    <a:srgbClr val="000000"/>
                  </a:solidFill>
                  <a:latin typeface="Cyrillic Bodoni"/>
                </a:rPr>
                <a:t>The Wow in My Solution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063092"/>
              <a:ext cx="10363417" cy="721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37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6047271"/>
              <a:ext cx="10363417" cy="784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64555" indent="-382277" lvl="1">
                <a:lnSpc>
                  <a:spcPts val="4957"/>
                </a:lnSpc>
                <a:buFont typeface="Arial"/>
                <a:buChar char="•"/>
              </a:pPr>
              <a:r>
                <a:rPr lang="en-US" sz="3541">
                  <a:solidFill>
                    <a:srgbClr val="000000"/>
                  </a:solidFill>
                  <a:latin typeface="Cyrillic Bodoni"/>
                </a:rPr>
                <a:t>Results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5053365"/>
              <a:ext cx="10363417" cy="7628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42965" indent="-371483" lvl="1">
                <a:lnSpc>
                  <a:spcPts val="4817"/>
                </a:lnSpc>
                <a:buFont typeface="Arial"/>
                <a:buChar char="•"/>
              </a:pPr>
              <a:r>
                <a:rPr lang="en-US" sz="3441">
                  <a:solidFill>
                    <a:srgbClr val="000000"/>
                  </a:solidFill>
                  <a:latin typeface="Cyrillic Bodoni"/>
                </a:rPr>
                <a:t>Modelling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5376" y="-192230"/>
            <a:ext cx="18398753" cy="2897951"/>
            <a:chOff x="0" y="0"/>
            <a:chExt cx="30993180" cy="48816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30929681" cy="4818175"/>
            </a:xfrm>
            <a:custGeom>
              <a:avLst/>
              <a:gdLst/>
              <a:ahLst/>
              <a:cxnLst/>
              <a:rect r="r" b="b" t="t" l="l"/>
              <a:pathLst>
                <a:path h="4818175" w="30929681">
                  <a:moveTo>
                    <a:pt x="30836970" y="4818175"/>
                  </a:moveTo>
                  <a:lnTo>
                    <a:pt x="92710" y="4818175"/>
                  </a:lnTo>
                  <a:cubicBezTo>
                    <a:pt x="41910" y="4818175"/>
                    <a:pt x="0" y="4776265"/>
                    <a:pt x="0" y="47254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0835699" y="0"/>
                  </a:lnTo>
                  <a:cubicBezTo>
                    <a:pt x="30886499" y="0"/>
                    <a:pt x="30928410" y="41910"/>
                    <a:pt x="30928410" y="92710"/>
                  </a:cubicBezTo>
                  <a:lnTo>
                    <a:pt x="30928410" y="4724195"/>
                  </a:lnTo>
                  <a:cubicBezTo>
                    <a:pt x="30929681" y="4776265"/>
                    <a:pt x="30887770" y="4818175"/>
                    <a:pt x="30836970" y="4818175"/>
                  </a:cubicBezTo>
                  <a:close/>
                </a:path>
              </a:pathLst>
            </a:custGeom>
            <a:solidFill>
              <a:srgbClr val="E0D2E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993181" cy="4881675"/>
            </a:xfrm>
            <a:custGeom>
              <a:avLst/>
              <a:gdLst/>
              <a:ahLst/>
              <a:cxnLst/>
              <a:rect r="r" b="b" t="t" l="l"/>
              <a:pathLst>
                <a:path h="4881675" w="30993181">
                  <a:moveTo>
                    <a:pt x="30868720" y="59690"/>
                  </a:moveTo>
                  <a:cubicBezTo>
                    <a:pt x="30904281" y="59690"/>
                    <a:pt x="30933492" y="88900"/>
                    <a:pt x="30933492" y="124460"/>
                  </a:cubicBezTo>
                  <a:lnTo>
                    <a:pt x="30933492" y="4757215"/>
                  </a:lnTo>
                  <a:cubicBezTo>
                    <a:pt x="30933492" y="4792775"/>
                    <a:pt x="30904281" y="4821985"/>
                    <a:pt x="30868720" y="4821985"/>
                  </a:cubicBezTo>
                  <a:lnTo>
                    <a:pt x="124460" y="4821985"/>
                  </a:lnTo>
                  <a:cubicBezTo>
                    <a:pt x="88900" y="4821985"/>
                    <a:pt x="59690" y="4792775"/>
                    <a:pt x="59690" y="47572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0868720" y="59690"/>
                  </a:lnTo>
                  <a:moveTo>
                    <a:pt x="308687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757215"/>
                  </a:lnTo>
                  <a:cubicBezTo>
                    <a:pt x="0" y="4825795"/>
                    <a:pt x="55880" y="4881675"/>
                    <a:pt x="124460" y="4881675"/>
                  </a:cubicBezTo>
                  <a:lnTo>
                    <a:pt x="30868720" y="4881675"/>
                  </a:lnTo>
                  <a:cubicBezTo>
                    <a:pt x="30937299" y="4881675"/>
                    <a:pt x="30993181" y="4825795"/>
                    <a:pt x="30993181" y="4757215"/>
                  </a:cubicBezTo>
                  <a:lnTo>
                    <a:pt x="30993181" y="124460"/>
                  </a:lnTo>
                  <a:cubicBezTo>
                    <a:pt x="30993181" y="55880"/>
                    <a:pt x="30937299" y="0"/>
                    <a:pt x="308687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028700"/>
            <a:ext cx="1623060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Cyrillic Bodoni Italics"/>
              </a:rPr>
              <a:t>STATEMENT OF THE PROBLEM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1239" y="2995500"/>
            <a:ext cx="15261139" cy="244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5"/>
              </a:lnSpc>
            </a:pPr>
          </a:p>
          <a:p>
            <a:pPr>
              <a:lnSpc>
                <a:spcPts val="3805"/>
              </a:lnSpc>
            </a:pPr>
            <a:r>
              <a:rPr lang="en-US" sz="2718">
                <a:solidFill>
                  <a:srgbClr val="000000"/>
                </a:solidFill>
                <a:latin typeface="Cooper Hewitt"/>
              </a:rPr>
              <a:t>Limited access to diverse and large-scale medical image datasets hinders the development of accurate deep learning models for tasks like disease diagnosis and prognosis prediction.</a:t>
            </a:r>
          </a:p>
          <a:p>
            <a:pPr>
              <a:lnSpc>
                <a:spcPts val="3805"/>
              </a:lnSpc>
            </a:pPr>
          </a:p>
          <a:p>
            <a:pPr>
              <a:lnSpc>
                <a:spcPts val="380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40647" y="5403052"/>
            <a:ext cx="7813504" cy="3090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51552" indent="-275776" lvl="1">
              <a:lnSpc>
                <a:spcPts val="3576"/>
              </a:lnSpc>
              <a:buFont typeface="Arial"/>
              <a:buChar char="•"/>
            </a:pPr>
            <a:r>
              <a:rPr lang="en-US" sz="2554">
                <a:solidFill>
                  <a:srgbClr val="000000"/>
                </a:solidFill>
                <a:latin typeface="Cyrillic Bodoni"/>
              </a:rPr>
              <a:t>Objectives:</a:t>
            </a:r>
          </a:p>
          <a:p>
            <a:pPr marL="551552" indent="-275776" lvl="1">
              <a:lnSpc>
                <a:spcPts val="3576"/>
              </a:lnSpc>
              <a:buFont typeface="Arial"/>
              <a:buChar char="•"/>
            </a:pPr>
            <a:r>
              <a:rPr lang="en-US" sz="2554">
                <a:solidFill>
                  <a:srgbClr val="000000"/>
                </a:solidFill>
                <a:latin typeface="Cyrillic Bodoni"/>
              </a:rPr>
              <a:t>Develop generative AI algorithms for synthesizing realistic medical images.</a:t>
            </a:r>
          </a:p>
          <a:p>
            <a:pPr marL="551552" indent="-275776" lvl="1">
              <a:lnSpc>
                <a:spcPts val="3576"/>
              </a:lnSpc>
              <a:buFont typeface="Arial"/>
              <a:buChar char="•"/>
            </a:pPr>
            <a:r>
              <a:rPr lang="en-US" sz="2554">
                <a:solidFill>
                  <a:srgbClr val="000000"/>
                </a:solidFill>
                <a:latin typeface="Cyrillic Bodoni"/>
              </a:rPr>
              <a:t>Ensure synthesized images reflect diverse variations and pathologies observed in clinical practice.</a:t>
            </a:r>
          </a:p>
          <a:p>
            <a:pPr marL="551552" indent="-275776" lvl="1">
              <a:lnSpc>
                <a:spcPts val="3576"/>
              </a:lnSpc>
              <a:buFont typeface="Arial"/>
              <a:buChar char="•"/>
            </a:pPr>
            <a:r>
              <a:rPr lang="en-US" sz="2554">
                <a:solidFill>
                  <a:srgbClr val="000000"/>
                </a:solidFill>
                <a:latin typeface="Cyrillic Bodoni"/>
              </a:rPr>
              <a:t>Evaluate synthesized image quality and realism using quantitative metrics and expert assessments.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06576" y="5095875"/>
            <a:ext cx="7243397" cy="392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3498" indent="-266749" lvl="1">
              <a:lnSpc>
                <a:spcPts val="3459"/>
              </a:lnSpc>
              <a:buFont typeface="Arial"/>
              <a:buChar char="•"/>
            </a:pPr>
            <a:r>
              <a:rPr lang="en-US" sz="2471">
                <a:solidFill>
                  <a:srgbClr val="000000"/>
                </a:solidFill>
                <a:latin typeface="Cyrillic Bodoni"/>
              </a:rPr>
              <a:t>Integrate synthesized images into deep learning model training pipelines for medical image analysis tasks.</a:t>
            </a:r>
          </a:p>
          <a:p>
            <a:pPr marL="533498" indent="-266749" lvl="1">
              <a:lnSpc>
                <a:spcPts val="3459"/>
              </a:lnSpc>
              <a:buFont typeface="Arial"/>
              <a:buChar char="•"/>
            </a:pPr>
            <a:r>
              <a:rPr lang="en-US" sz="2471">
                <a:solidFill>
                  <a:srgbClr val="000000"/>
                </a:solidFill>
                <a:latin typeface="Cyrillic Bodoni"/>
              </a:rPr>
              <a:t>Assess the impact of augmented datasets on deep learning model performance and generalization ability.</a:t>
            </a:r>
          </a:p>
          <a:p>
            <a:pPr marL="533498" indent="-266749" lvl="1">
              <a:lnSpc>
                <a:spcPts val="3459"/>
              </a:lnSpc>
              <a:buFont typeface="Arial"/>
              <a:buChar char="•"/>
            </a:pPr>
            <a:r>
              <a:rPr lang="en-US" sz="2471">
                <a:solidFill>
                  <a:srgbClr val="000000"/>
                </a:solidFill>
                <a:latin typeface="Cyrillic Bodoni"/>
              </a:rPr>
              <a:t>Address ethical considerations, including patient privacy and data security, in the use of synthetic medical images.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5376" y="-192230"/>
            <a:ext cx="18398753" cy="2897951"/>
            <a:chOff x="0" y="0"/>
            <a:chExt cx="30993180" cy="48816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30929681" cy="4818175"/>
            </a:xfrm>
            <a:custGeom>
              <a:avLst/>
              <a:gdLst/>
              <a:ahLst/>
              <a:cxnLst/>
              <a:rect r="r" b="b" t="t" l="l"/>
              <a:pathLst>
                <a:path h="4818175" w="30929681">
                  <a:moveTo>
                    <a:pt x="30836970" y="4818175"/>
                  </a:moveTo>
                  <a:lnTo>
                    <a:pt x="92710" y="4818175"/>
                  </a:lnTo>
                  <a:cubicBezTo>
                    <a:pt x="41910" y="4818175"/>
                    <a:pt x="0" y="4776265"/>
                    <a:pt x="0" y="47254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0835699" y="0"/>
                  </a:lnTo>
                  <a:cubicBezTo>
                    <a:pt x="30886499" y="0"/>
                    <a:pt x="30928410" y="41910"/>
                    <a:pt x="30928410" y="92710"/>
                  </a:cubicBezTo>
                  <a:lnTo>
                    <a:pt x="30928410" y="4724195"/>
                  </a:lnTo>
                  <a:cubicBezTo>
                    <a:pt x="30929681" y="4776265"/>
                    <a:pt x="30887770" y="4818175"/>
                    <a:pt x="30836970" y="4818175"/>
                  </a:cubicBezTo>
                  <a:close/>
                </a:path>
              </a:pathLst>
            </a:custGeom>
            <a:solidFill>
              <a:srgbClr val="E0D2E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993181" cy="4881675"/>
            </a:xfrm>
            <a:custGeom>
              <a:avLst/>
              <a:gdLst/>
              <a:ahLst/>
              <a:cxnLst/>
              <a:rect r="r" b="b" t="t" l="l"/>
              <a:pathLst>
                <a:path h="4881675" w="30993181">
                  <a:moveTo>
                    <a:pt x="30868720" y="59690"/>
                  </a:moveTo>
                  <a:cubicBezTo>
                    <a:pt x="30904281" y="59690"/>
                    <a:pt x="30933492" y="88900"/>
                    <a:pt x="30933492" y="124460"/>
                  </a:cubicBezTo>
                  <a:lnTo>
                    <a:pt x="30933492" y="4757215"/>
                  </a:lnTo>
                  <a:cubicBezTo>
                    <a:pt x="30933492" y="4792775"/>
                    <a:pt x="30904281" y="4821985"/>
                    <a:pt x="30868720" y="4821985"/>
                  </a:cubicBezTo>
                  <a:lnTo>
                    <a:pt x="124460" y="4821985"/>
                  </a:lnTo>
                  <a:cubicBezTo>
                    <a:pt x="88900" y="4821985"/>
                    <a:pt x="59690" y="4792775"/>
                    <a:pt x="59690" y="47572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0868720" y="59690"/>
                  </a:lnTo>
                  <a:moveTo>
                    <a:pt x="308687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757215"/>
                  </a:lnTo>
                  <a:cubicBezTo>
                    <a:pt x="0" y="4825795"/>
                    <a:pt x="55880" y="4881675"/>
                    <a:pt x="124460" y="4881675"/>
                  </a:cubicBezTo>
                  <a:lnTo>
                    <a:pt x="30868720" y="4881675"/>
                  </a:lnTo>
                  <a:cubicBezTo>
                    <a:pt x="30937299" y="4881675"/>
                    <a:pt x="30993181" y="4825795"/>
                    <a:pt x="30993181" y="4757215"/>
                  </a:cubicBezTo>
                  <a:lnTo>
                    <a:pt x="30993181" y="124460"/>
                  </a:lnTo>
                  <a:cubicBezTo>
                    <a:pt x="30993181" y="55880"/>
                    <a:pt x="30937299" y="0"/>
                    <a:pt x="308687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028700"/>
            <a:ext cx="16230600" cy="12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Cyrillic Bodoni Italics"/>
              </a:rPr>
              <a:t>PROJECT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031461"/>
            <a:ext cx="15261139" cy="647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25"/>
              </a:lnSpc>
            </a:pPr>
            <a:r>
              <a:rPr lang="en-US" sz="3018">
                <a:solidFill>
                  <a:srgbClr val="000000"/>
                </a:solidFill>
                <a:latin typeface="Cooper Hewitt Bold"/>
              </a:rPr>
              <a:t>Title:Medical Image Synthesis for Augmented Diagnosis</a:t>
            </a:r>
          </a:p>
          <a:p>
            <a:pPr>
              <a:lnSpc>
                <a:spcPts val="4225"/>
              </a:lnSpc>
            </a:pPr>
            <a:r>
              <a:rPr lang="en-US" sz="3018">
                <a:solidFill>
                  <a:srgbClr val="000000"/>
                </a:solidFill>
                <a:latin typeface="Cooper Hewitt Bold"/>
              </a:rPr>
              <a:t>Objective: </a:t>
            </a:r>
            <a:r>
              <a:rPr lang="en-US" sz="3018">
                <a:solidFill>
                  <a:srgbClr val="000000"/>
                </a:solidFill>
                <a:latin typeface="Cooper Hewitt"/>
              </a:rPr>
              <a:t>Develop a system to generate synthetic medical images, enhancing diagnostic accuracy.</a:t>
            </a:r>
          </a:p>
          <a:p>
            <a:pPr>
              <a:lnSpc>
                <a:spcPts val="4225"/>
              </a:lnSpc>
            </a:pPr>
            <a:r>
              <a:rPr lang="en-US" sz="3018">
                <a:solidFill>
                  <a:srgbClr val="000000"/>
                </a:solidFill>
                <a:latin typeface="Cooper Hewitt Bold"/>
              </a:rPr>
              <a:t>Problem: </a:t>
            </a:r>
            <a:r>
              <a:rPr lang="en-US" sz="3018">
                <a:solidFill>
                  <a:srgbClr val="000000"/>
                </a:solidFill>
                <a:latin typeface="Cooper Hewitt"/>
              </a:rPr>
              <a:t>Limited datasets hinder accurate deep learning model training in medical image analysis.</a:t>
            </a:r>
          </a:p>
          <a:p>
            <a:pPr>
              <a:lnSpc>
                <a:spcPts val="4225"/>
              </a:lnSpc>
            </a:pPr>
            <a:r>
              <a:rPr lang="en-US" sz="3018">
                <a:solidFill>
                  <a:srgbClr val="000000"/>
                </a:solidFill>
                <a:latin typeface="Cooper Hewitt Bold"/>
              </a:rPr>
              <a:t>Solution:</a:t>
            </a:r>
            <a:r>
              <a:rPr lang="en-US" sz="3018">
                <a:solidFill>
                  <a:srgbClr val="000000"/>
                </a:solidFill>
                <a:latin typeface="Cooper Hewitt"/>
              </a:rPr>
              <a:t> Develop generative AI algorithms for synthesizing realistic medical images.</a:t>
            </a:r>
          </a:p>
          <a:p>
            <a:pPr>
              <a:lnSpc>
                <a:spcPts val="4225"/>
              </a:lnSpc>
            </a:pPr>
            <a:r>
              <a:rPr lang="en-US" sz="3018">
                <a:solidFill>
                  <a:srgbClr val="000000"/>
                </a:solidFill>
                <a:latin typeface="Cooper Hewitt Bold"/>
              </a:rPr>
              <a:t>Value:</a:t>
            </a:r>
            <a:r>
              <a:rPr lang="en-US" sz="3018">
                <a:solidFill>
                  <a:srgbClr val="000000"/>
                </a:solidFill>
                <a:latin typeface="Cooper Hewitt"/>
              </a:rPr>
              <a:t>Augmenting datasets with synthetic images improves model effectiveness.</a:t>
            </a:r>
          </a:p>
          <a:p>
            <a:pPr>
              <a:lnSpc>
                <a:spcPts val="4225"/>
              </a:lnSpc>
            </a:pPr>
            <a:r>
              <a:rPr lang="en-US" sz="3018">
                <a:solidFill>
                  <a:srgbClr val="000000"/>
                </a:solidFill>
                <a:latin typeface="Cooper Hewitt Bold"/>
              </a:rPr>
              <a:t>End Users:</a:t>
            </a:r>
            <a:r>
              <a:rPr lang="en-US" sz="3018">
                <a:solidFill>
                  <a:srgbClr val="000000"/>
                </a:solidFill>
                <a:latin typeface="Cooper Hewitt"/>
              </a:rPr>
              <a:t> Radiologists, healthcare professionals, and researchers.</a:t>
            </a:r>
          </a:p>
          <a:p>
            <a:pPr>
              <a:lnSpc>
                <a:spcPts val="4225"/>
              </a:lnSpc>
            </a:pPr>
            <a:r>
              <a:rPr lang="en-US" sz="3018">
                <a:solidFill>
                  <a:srgbClr val="000000"/>
                </a:solidFill>
                <a:latin typeface="Cooper Hewitt Bold"/>
              </a:rPr>
              <a:t>Approach:</a:t>
            </a:r>
            <a:r>
              <a:rPr lang="en-US" sz="3018">
                <a:solidFill>
                  <a:srgbClr val="000000"/>
                </a:solidFill>
                <a:latin typeface="Cooper Hewitt"/>
              </a:rPr>
              <a:t>Gather data, develop synthesis algorithms, integrate into models, evaluate, and address ethics.</a:t>
            </a:r>
          </a:p>
          <a:p>
            <a:pPr>
              <a:lnSpc>
                <a:spcPts val="4225"/>
              </a:lnSpc>
            </a:pPr>
            <a:r>
              <a:rPr lang="en-US" sz="3018">
                <a:solidFill>
                  <a:srgbClr val="000000"/>
                </a:solidFill>
                <a:latin typeface="Cooper Hewitt Bold"/>
              </a:rPr>
              <a:t>Outcome:</a:t>
            </a:r>
            <a:r>
              <a:rPr lang="en-US" sz="3018">
                <a:solidFill>
                  <a:srgbClr val="000000"/>
                </a:solidFill>
                <a:latin typeface="Cooper Hewitt"/>
              </a:rPr>
              <a:t>Enhanced diagnostic accuracy and improved patient care.</a:t>
            </a:r>
          </a:p>
          <a:p>
            <a:pPr>
              <a:lnSpc>
                <a:spcPts val="422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13743" y="1059293"/>
            <a:ext cx="15288379" cy="8168414"/>
            <a:chOff x="0" y="0"/>
            <a:chExt cx="25753675" cy="137599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25690175" cy="13696407"/>
            </a:xfrm>
            <a:custGeom>
              <a:avLst/>
              <a:gdLst/>
              <a:ahLst/>
              <a:cxnLst/>
              <a:rect r="r" b="b" t="t" l="l"/>
              <a:pathLst>
                <a:path h="13696407" w="25690175">
                  <a:moveTo>
                    <a:pt x="25597465" y="13696407"/>
                  </a:moveTo>
                  <a:lnTo>
                    <a:pt x="92710" y="13696407"/>
                  </a:lnTo>
                  <a:cubicBezTo>
                    <a:pt x="41910" y="13696407"/>
                    <a:pt x="0" y="13654497"/>
                    <a:pt x="0" y="1360369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5596196" y="0"/>
                  </a:lnTo>
                  <a:cubicBezTo>
                    <a:pt x="25646996" y="0"/>
                    <a:pt x="25688905" y="41910"/>
                    <a:pt x="25688905" y="92710"/>
                  </a:cubicBezTo>
                  <a:lnTo>
                    <a:pt x="25688905" y="13602427"/>
                  </a:lnTo>
                  <a:cubicBezTo>
                    <a:pt x="25690175" y="13654497"/>
                    <a:pt x="25648265" y="13696407"/>
                    <a:pt x="25597465" y="136964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753675" cy="13759907"/>
            </a:xfrm>
            <a:custGeom>
              <a:avLst/>
              <a:gdLst/>
              <a:ahLst/>
              <a:cxnLst/>
              <a:rect r="r" b="b" t="t" l="l"/>
              <a:pathLst>
                <a:path h="13759907" w="25753675">
                  <a:moveTo>
                    <a:pt x="25629215" y="59690"/>
                  </a:moveTo>
                  <a:cubicBezTo>
                    <a:pt x="25664775" y="59690"/>
                    <a:pt x="25693985" y="88900"/>
                    <a:pt x="25693985" y="124460"/>
                  </a:cubicBezTo>
                  <a:lnTo>
                    <a:pt x="25693985" y="13635448"/>
                  </a:lnTo>
                  <a:cubicBezTo>
                    <a:pt x="25693985" y="13671007"/>
                    <a:pt x="25664775" y="13700218"/>
                    <a:pt x="25629215" y="13700218"/>
                  </a:cubicBezTo>
                  <a:lnTo>
                    <a:pt x="124460" y="13700218"/>
                  </a:lnTo>
                  <a:cubicBezTo>
                    <a:pt x="88900" y="13700218"/>
                    <a:pt x="59690" y="13671007"/>
                    <a:pt x="59690" y="1363544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629215" y="59690"/>
                  </a:lnTo>
                  <a:moveTo>
                    <a:pt x="2562921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3635448"/>
                  </a:lnTo>
                  <a:cubicBezTo>
                    <a:pt x="0" y="13704027"/>
                    <a:pt x="55880" y="13759907"/>
                    <a:pt x="124460" y="13759907"/>
                  </a:cubicBezTo>
                  <a:lnTo>
                    <a:pt x="25629215" y="13759907"/>
                  </a:lnTo>
                  <a:cubicBezTo>
                    <a:pt x="25697796" y="13759907"/>
                    <a:pt x="25753675" y="13704027"/>
                    <a:pt x="25753675" y="13635448"/>
                  </a:cubicBezTo>
                  <a:lnTo>
                    <a:pt x="25753675" y="124460"/>
                  </a:lnTo>
                  <a:cubicBezTo>
                    <a:pt x="25753675" y="55880"/>
                    <a:pt x="25697796" y="0"/>
                    <a:pt x="2562921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13743" y="8263740"/>
            <a:ext cx="15288379" cy="963967"/>
            <a:chOff x="0" y="0"/>
            <a:chExt cx="25753675" cy="16238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1750" y="31750"/>
              <a:ext cx="25690175" cy="1560328"/>
            </a:xfrm>
            <a:custGeom>
              <a:avLst/>
              <a:gdLst/>
              <a:ahLst/>
              <a:cxnLst/>
              <a:rect r="r" b="b" t="t" l="l"/>
              <a:pathLst>
                <a:path h="1560328" w="25690175">
                  <a:moveTo>
                    <a:pt x="25597465" y="1560328"/>
                  </a:moveTo>
                  <a:lnTo>
                    <a:pt x="92710" y="1560328"/>
                  </a:lnTo>
                  <a:cubicBezTo>
                    <a:pt x="41910" y="1560328"/>
                    <a:pt x="0" y="1518418"/>
                    <a:pt x="0" y="146761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5596196" y="0"/>
                  </a:lnTo>
                  <a:cubicBezTo>
                    <a:pt x="25646996" y="0"/>
                    <a:pt x="25688905" y="41910"/>
                    <a:pt x="25688905" y="92710"/>
                  </a:cubicBezTo>
                  <a:lnTo>
                    <a:pt x="25688905" y="1466348"/>
                  </a:lnTo>
                  <a:cubicBezTo>
                    <a:pt x="25690175" y="1518418"/>
                    <a:pt x="25648265" y="1560328"/>
                    <a:pt x="25597465" y="1560328"/>
                  </a:cubicBezTo>
                  <a:close/>
                </a:path>
              </a:pathLst>
            </a:custGeom>
            <a:solidFill>
              <a:srgbClr val="E0D2E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753675" cy="1623828"/>
            </a:xfrm>
            <a:custGeom>
              <a:avLst/>
              <a:gdLst/>
              <a:ahLst/>
              <a:cxnLst/>
              <a:rect r="r" b="b" t="t" l="l"/>
              <a:pathLst>
                <a:path h="1623828" w="25753675">
                  <a:moveTo>
                    <a:pt x="25629215" y="59690"/>
                  </a:moveTo>
                  <a:cubicBezTo>
                    <a:pt x="25664775" y="59690"/>
                    <a:pt x="25693985" y="88900"/>
                    <a:pt x="25693985" y="124460"/>
                  </a:cubicBezTo>
                  <a:lnTo>
                    <a:pt x="25693985" y="1499368"/>
                  </a:lnTo>
                  <a:cubicBezTo>
                    <a:pt x="25693985" y="1534928"/>
                    <a:pt x="25664775" y="1564138"/>
                    <a:pt x="25629215" y="1564138"/>
                  </a:cubicBezTo>
                  <a:lnTo>
                    <a:pt x="124460" y="1564138"/>
                  </a:lnTo>
                  <a:cubicBezTo>
                    <a:pt x="88900" y="1564138"/>
                    <a:pt x="59690" y="1534928"/>
                    <a:pt x="59690" y="149936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629215" y="59690"/>
                  </a:lnTo>
                  <a:moveTo>
                    <a:pt x="2562921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99368"/>
                  </a:lnTo>
                  <a:cubicBezTo>
                    <a:pt x="0" y="1567948"/>
                    <a:pt x="55880" y="1623828"/>
                    <a:pt x="124460" y="1623828"/>
                  </a:cubicBezTo>
                  <a:lnTo>
                    <a:pt x="25629215" y="1623828"/>
                  </a:lnTo>
                  <a:cubicBezTo>
                    <a:pt x="25697796" y="1623828"/>
                    <a:pt x="25753675" y="1567948"/>
                    <a:pt x="25753675" y="1499368"/>
                  </a:cubicBezTo>
                  <a:lnTo>
                    <a:pt x="25753675" y="124460"/>
                  </a:lnTo>
                  <a:cubicBezTo>
                    <a:pt x="25753675" y="55880"/>
                    <a:pt x="25697796" y="0"/>
                    <a:pt x="2562921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514455" y="1842307"/>
            <a:ext cx="11259090" cy="91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yrillic Bodoni"/>
              </a:rPr>
              <a:t>WHO THE END USERS ARE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095451" y="2756608"/>
            <a:ext cx="14100365" cy="15324630"/>
            <a:chOff x="0" y="0"/>
            <a:chExt cx="18800487" cy="2043284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9" y="0"/>
              <a:ext cx="18800449" cy="6491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892"/>
                </a:lnSpc>
              </a:pPr>
              <a:r>
                <a:rPr lang="en-US" sz="3244">
                  <a:solidFill>
                    <a:srgbClr val="000000"/>
                  </a:solidFill>
                  <a:latin typeface="Cyrillic Bodoni Italics"/>
                </a:rPr>
                <a:t>1. </a:t>
              </a:r>
              <a:r>
                <a:rPr lang="en-US" sz="3244">
                  <a:solidFill>
                    <a:srgbClr val="000000"/>
                  </a:solidFill>
                  <a:latin typeface="Cyrillic Bodoni Bold"/>
                </a:rPr>
                <a:t>Radiologists and medical professionals:</a:t>
              </a:r>
            </a:p>
            <a:p>
              <a:pPr algn="just">
                <a:lnSpc>
                  <a:spcPts val="3892"/>
                </a:lnSpc>
              </a:pPr>
              <a:r>
                <a:rPr lang="en-US" sz="3244">
                  <a:solidFill>
                    <a:srgbClr val="000000"/>
                  </a:solidFill>
                  <a:latin typeface="Cyrillic Bodoni Italics"/>
                </a:rPr>
                <a:t>   </a:t>
              </a:r>
              <a:r>
                <a:rPr lang="en-US" sz="3244">
                  <a:solidFill>
                    <a:srgbClr val="000000"/>
                  </a:solidFill>
                  <a:latin typeface="Cyrillic Bodoni"/>
                </a:rPr>
                <a:t>- Utilize synthesized images for diagnosis and treatment planning.</a:t>
              </a:r>
            </a:p>
            <a:p>
              <a:pPr algn="just">
                <a:lnSpc>
                  <a:spcPts val="3892"/>
                </a:lnSpc>
              </a:pPr>
              <a:r>
                <a:rPr lang="en-US" sz="3244">
                  <a:solidFill>
                    <a:srgbClr val="000000"/>
                  </a:solidFill>
                  <a:latin typeface="Cyrillic Bodoni Italics"/>
                </a:rPr>
                <a:t>2.</a:t>
              </a:r>
              <a:r>
                <a:rPr lang="en-US" sz="3244">
                  <a:solidFill>
                    <a:srgbClr val="000000"/>
                  </a:solidFill>
                  <a:latin typeface="Cyrillic Bodoni Bold"/>
                </a:rPr>
                <a:t> Researchers and scientists:</a:t>
              </a:r>
            </a:p>
            <a:p>
              <a:pPr algn="just">
                <a:lnSpc>
                  <a:spcPts val="3892"/>
                </a:lnSpc>
              </a:pPr>
              <a:r>
                <a:rPr lang="en-US" sz="3244">
                  <a:solidFill>
                    <a:srgbClr val="000000"/>
                  </a:solidFill>
                  <a:latin typeface="Cyrillic Bodoni Italics"/>
                </a:rPr>
                <a:t>   -</a:t>
              </a:r>
              <a:r>
                <a:rPr lang="en-US" sz="3244">
                  <a:solidFill>
                    <a:srgbClr val="000000"/>
                  </a:solidFill>
                  <a:latin typeface="Cyrillic Bodoni"/>
                </a:rPr>
                <a:t> Integrate synthesized images into studies for medical advancements.</a:t>
              </a:r>
            </a:p>
            <a:p>
              <a:pPr algn="just">
                <a:lnSpc>
                  <a:spcPts val="3892"/>
                </a:lnSpc>
              </a:pPr>
              <a:r>
                <a:rPr lang="en-US" sz="3244">
                  <a:solidFill>
                    <a:srgbClr val="000000"/>
                  </a:solidFill>
                  <a:latin typeface="Cyrillic Bodoni Italics"/>
                </a:rPr>
                <a:t>3. </a:t>
              </a:r>
              <a:r>
                <a:rPr lang="en-US" sz="3244">
                  <a:solidFill>
                    <a:srgbClr val="000000"/>
                  </a:solidFill>
                  <a:latin typeface="Cyrillic Bodoni Bold"/>
                </a:rPr>
                <a:t>Medical students:</a:t>
              </a:r>
            </a:p>
            <a:p>
              <a:pPr algn="just">
                <a:lnSpc>
                  <a:spcPts val="3892"/>
                </a:lnSpc>
              </a:pPr>
              <a:r>
                <a:rPr lang="en-US" sz="3244">
                  <a:solidFill>
                    <a:srgbClr val="000000"/>
                  </a:solidFill>
                  <a:latin typeface="Cyrillic Bodoni Italics"/>
                </a:rPr>
                <a:t>   </a:t>
              </a:r>
              <a:r>
                <a:rPr lang="en-US" sz="3244">
                  <a:solidFill>
                    <a:srgbClr val="000000"/>
                  </a:solidFill>
                  <a:latin typeface="Cyrillic Bodoni"/>
                </a:rPr>
                <a:t>- Incorporate synthesized images for educational purposes</a:t>
              </a:r>
              <a:r>
                <a:rPr lang="en-US" sz="3244">
                  <a:solidFill>
                    <a:srgbClr val="000000"/>
                  </a:solidFill>
                  <a:latin typeface="Cyrillic Bodoni Italics"/>
                </a:rPr>
                <a:t>.</a:t>
              </a:r>
            </a:p>
            <a:p>
              <a:pPr algn="just">
                <a:lnSpc>
                  <a:spcPts val="3892"/>
                </a:lnSpc>
              </a:pPr>
              <a:r>
                <a:rPr lang="en-US" sz="3244">
                  <a:solidFill>
                    <a:srgbClr val="000000"/>
                  </a:solidFill>
                  <a:latin typeface="Cyrillic Bodoni Italics"/>
                </a:rPr>
                <a:t>4. </a:t>
              </a:r>
              <a:r>
                <a:rPr lang="en-US" sz="3244">
                  <a:solidFill>
                    <a:srgbClr val="000000"/>
                  </a:solidFill>
                  <a:latin typeface="Cyrillic Bodoni Bold"/>
                </a:rPr>
                <a:t>Healthcare institutions:</a:t>
              </a:r>
            </a:p>
            <a:p>
              <a:pPr algn="just">
                <a:lnSpc>
                  <a:spcPts val="3892"/>
                </a:lnSpc>
              </a:pPr>
              <a:r>
                <a:rPr lang="en-US" sz="3244">
                  <a:solidFill>
                    <a:srgbClr val="000000"/>
                  </a:solidFill>
                  <a:latin typeface="Cyrillic Bodoni Italics"/>
                </a:rPr>
                <a:t>   </a:t>
              </a:r>
              <a:r>
                <a:rPr lang="en-US" sz="3244">
                  <a:solidFill>
                    <a:srgbClr val="000000"/>
                  </a:solidFill>
                  <a:latin typeface="Cyrillic Bodoni"/>
                </a:rPr>
                <a:t>- Improve diagnostic accuracy with synthesized images</a:t>
              </a:r>
              <a:r>
                <a:rPr lang="en-US" sz="3244">
                  <a:solidFill>
                    <a:srgbClr val="000000"/>
                  </a:solidFill>
                  <a:latin typeface="Cyrillic Bodoni Italics"/>
                </a:rPr>
                <a:t>.</a:t>
              </a:r>
            </a:p>
            <a:p>
              <a:pPr algn="just">
                <a:lnSpc>
                  <a:spcPts val="3892"/>
                </a:lnSpc>
              </a:pPr>
              <a:r>
                <a:rPr lang="en-US" sz="3244">
                  <a:solidFill>
                    <a:srgbClr val="000000"/>
                  </a:solidFill>
                  <a:latin typeface="Cyrillic Bodoni Italics"/>
                </a:rPr>
                <a:t>5. </a:t>
              </a:r>
              <a:r>
                <a:rPr lang="en-US" sz="3244">
                  <a:solidFill>
                    <a:srgbClr val="000000"/>
                  </a:solidFill>
                  <a:latin typeface="Cyrillic Bodoni Bold"/>
                </a:rPr>
                <a:t>Patients:</a:t>
              </a:r>
            </a:p>
            <a:p>
              <a:pPr algn="just">
                <a:lnSpc>
                  <a:spcPts val="3892"/>
                </a:lnSpc>
              </a:pPr>
              <a:r>
                <a:rPr lang="en-US" sz="3244">
                  <a:solidFill>
                    <a:srgbClr val="000000"/>
                  </a:solidFill>
                  <a:latin typeface="Cyrillic Bodoni Italics"/>
                </a:rPr>
                <a:t>   -</a:t>
              </a:r>
              <a:r>
                <a:rPr lang="en-US" sz="3244">
                  <a:solidFill>
                    <a:srgbClr val="000000"/>
                  </a:solidFill>
                  <a:latin typeface="Cyrillic Bodoni"/>
                </a:rPr>
                <a:t> Benefit from personalized treatment strategies with AI-enabled diagnostics.</a:t>
              </a:r>
            </a:p>
          </p:txBody>
        </p:sp>
        <p:sp>
          <p:nvSpPr>
            <p:cNvPr name="AutoShape 12" id="12"/>
            <p:cNvSpPr/>
            <p:nvPr/>
          </p:nvSpPr>
          <p:spPr>
            <a:xfrm>
              <a:off x="19" y="20395384"/>
              <a:ext cx="18800449" cy="18728"/>
            </a:xfrm>
            <a:prstGeom prst="line">
              <a:avLst/>
            </a:prstGeom>
            <a:ln cap="flat" w="37455">
              <a:solidFill>
                <a:srgbClr val="E0D2E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0753" y="-190654"/>
            <a:ext cx="18697372" cy="2741653"/>
            <a:chOff x="0" y="0"/>
            <a:chExt cx="32021606" cy="46954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31958105" cy="4631925"/>
            </a:xfrm>
            <a:custGeom>
              <a:avLst/>
              <a:gdLst/>
              <a:ahLst/>
              <a:cxnLst/>
              <a:rect r="r" b="b" t="t" l="l"/>
              <a:pathLst>
                <a:path h="4631925" w="31958105">
                  <a:moveTo>
                    <a:pt x="31865395" y="4631925"/>
                  </a:moveTo>
                  <a:lnTo>
                    <a:pt x="92710" y="4631925"/>
                  </a:lnTo>
                  <a:cubicBezTo>
                    <a:pt x="41910" y="4631925"/>
                    <a:pt x="0" y="4590015"/>
                    <a:pt x="0" y="45392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1864126" y="0"/>
                  </a:lnTo>
                  <a:cubicBezTo>
                    <a:pt x="31914926" y="0"/>
                    <a:pt x="31956837" y="41910"/>
                    <a:pt x="31956837" y="92710"/>
                  </a:cubicBezTo>
                  <a:lnTo>
                    <a:pt x="31956837" y="4537945"/>
                  </a:lnTo>
                  <a:cubicBezTo>
                    <a:pt x="31958105" y="4590015"/>
                    <a:pt x="31916195" y="4631925"/>
                    <a:pt x="31865395" y="4631925"/>
                  </a:cubicBezTo>
                  <a:close/>
                </a:path>
              </a:pathLst>
            </a:custGeom>
            <a:solidFill>
              <a:srgbClr val="E0D2E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021605" cy="4695425"/>
            </a:xfrm>
            <a:custGeom>
              <a:avLst/>
              <a:gdLst/>
              <a:ahLst/>
              <a:cxnLst/>
              <a:rect r="r" b="b" t="t" l="l"/>
              <a:pathLst>
                <a:path h="4695425" w="32021605">
                  <a:moveTo>
                    <a:pt x="31897145" y="59690"/>
                  </a:moveTo>
                  <a:cubicBezTo>
                    <a:pt x="31932705" y="59690"/>
                    <a:pt x="31961916" y="88900"/>
                    <a:pt x="31961916" y="124460"/>
                  </a:cubicBezTo>
                  <a:lnTo>
                    <a:pt x="31961916" y="4570966"/>
                  </a:lnTo>
                  <a:cubicBezTo>
                    <a:pt x="31961916" y="4606525"/>
                    <a:pt x="31932705" y="4635735"/>
                    <a:pt x="31897145" y="4635735"/>
                  </a:cubicBezTo>
                  <a:lnTo>
                    <a:pt x="124460" y="4635735"/>
                  </a:lnTo>
                  <a:cubicBezTo>
                    <a:pt x="88900" y="4635735"/>
                    <a:pt x="59690" y="4606525"/>
                    <a:pt x="59690" y="45709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1897145" y="59690"/>
                  </a:lnTo>
                  <a:moveTo>
                    <a:pt x="3189714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570966"/>
                  </a:lnTo>
                  <a:cubicBezTo>
                    <a:pt x="0" y="4639545"/>
                    <a:pt x="55880" y="4695425"/>
                    <a:pt x="124460" y="4695425"/>
                  </a:cubicBezTo>
                  <a:lnTo>
                    <a:pt x="31897145" y="4695425"/>
                  </a:lnTo>
                  <a:cubicBezTo>
                    <a:pt x="31965726" y="4695425"/>
                    <a:pt x="32021605" y="4639545"/>
                    <a:pt x="32021605" y="4570966"/>
                  </a:cubicBezTo>
                  <a:lnTo>
                    <a:pt x="32021605" y="124460"/>
                  </a:lnTo>
                  <a:cubicBezTo>
                    <a:pt x="32021605" y="55880"/>
                    <a:pt x="31965726" y="0"/>
                    <a:pt x="3189714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23947" y="1028700"/>
            <a:ext cx="15240105" cy="91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yrillic Bodoni Bold"/>
              </a:rPr>
              <a:t>SOLUTION AND VALUE PROPOSITION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5745" y="3120141"/>
            <a:ext cx="15498307" cy="650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</a:p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Cyrillic Bodoni Bold"/>
              </a:rPr>
              <a:t>1. Synthesizing realistic medical images:</a:t>
            </a:r>
          </a:p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   - Develop AI algorithms to generate synthetic images mimicking real patient scans.</a:t>
            </a:r>
          </a:p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Cyrillic Bodoni Bold"/>
              </a:rPr>
              <a:t>2. Augmenting limited datasets:</a:t>
            </a:r>
          </a:p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   - Enhance training data for deep learning models in medical image analysis.</a:t>
            </a:r>
          </a:p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Cyrillic Bodoni Bold"/>
              </a:rPr>
              <a:t>3. Improving diagnostic accuracy:</a:t>
            </a:r>
          </a:p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   - Enable more accurate disease diagnosis and prognosis prediction.</a:t>
            </a:r>
          </a:p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Cyrillic Bodoni Bold"/>
              </a:rPr>
              <a:t>4. Advancing medical research:</a:t>
            </a:r>
          </a:p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   - Facilitate studies on rare conditions and treatment outcomes with augmented datasets.</a:t>
            </a:r>
          </a:p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Cyrillic Bodoni Bold"/>
              </a:rPr>
              <a:t>5. Personalizing patient care:</a:t>
            </a:r>
          </a:p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   - Tailor treatment strategies based on comprehensive imaging data.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4686" y="234662"/>
            <a:ext cx="18697372" cy="2741653"/>
            <a:chOff x="0" y="0"/>
            <a:chExt cx="32021606" cy="46954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31958105" cy="4631925"/>
            </a:xfrm>
            <a:custGeom>
              <a:avLst/>
              <a:gdLst/>
              <a:ahLst/>
              <a:cxnLst/>
              <a:rect r="r" b="b" t="t" l="l"/>
              <a:pathLst>
                <a:path h="4631925" w="31958105">
                  <a:moveTo>
                    <a:pt x="31865395" y="4631925"/>
                  </a:moveTo>
                  <a:lnTo>
                    <a:pt x="92710" y="4631925"/>
                  </a:lnTo>
                  <a:cubicBezTo>
                    <a:pt x="41910" y="4631925"/>
                    <a:pt x="0" y="4590015"/>
                    <a:pt x="0" y="45392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1864126" y="0"/>
                  </a:lnTo>
                  <a:cubicBezTo>
                    <a:pt x="31914926" y="0"/>
                    <a:pt x="31956837" y="41910"/>
                    <a:pt x="31956837" y="92710"/>
                  </a:cubicBezTo>
                  <a:lnTo>
                    <a:pt x="31956837" y="4537945"/>
                  </a:lnTo>
                  <a:cubicBezTo>
                    <a:pt x="31958105" y="4590015"/>
                    <a:pt x="31916195" y="4631925"/>
                    <a:pt x="31865395" y="4631925"/>
                  </a:cubicBezTo>
                  <a:close/>
                </a:path>
              </a:pathLst>
            </a:custGeom>
            <a:solidFill>
              <a:srgbClr val="E0D2E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021605" cy="4695425"/>
            </a:xfrm>
            <a:custGeom>
              <a:avLst/>
              <a:gdLst/>
              <a:ahLst/>
              <a:cxnLst/>
              <a:rect r="r" b="b" t="t" l="l"/>
              <a:pathLst>
                <a:path h="4695425" w="32021605">
                  <a:moveTo>
                    <a:pt x="31897145" y="59690"/>
                  </a:moveTo>
                  <a:cubicBezTo>
                    <a:pt x="31932705" y="59690"/>
                    <a:pt x="31961916" y="88900"/>
                    <a:pt x="31961916" y="124460"/>
                  </a:cubicBezTo>
                  <a:lnTo>
                    <a:pt x="31961916" y="4570966"/>
                  </a:lnTo>
                  <a:cubicBezTo>
                    <a:pt x="31961916" y="4606525"/>
                    <a:pt x="31932705" y="4635735"/>
                    <a:pt x="31897145" y="4635735"/>
                  </a:cubicBezTo>
                  <a:lnTo>
                    <a:pt x="124460" y="4635735"/>
                  </a:lnTo>
                  <a:cubicBezTo>
                    <a:pt x="88900" y="4635735"/>
                    <a:pt x="59690" y="4606525"/>
                    <a:pt x="59690" y="45709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1897145" y="59690"/>
                  </a:lnTo>
                  <a:moveTo>
                    <a:pt x="3189714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570966"/>
                  </a:lnTo>
                  <a:cubicBezTo>
                    <a:pt x="0" y="4639545"/>
                    <a:pt x="55880" y="4695425"/>
                    <a:pt x="124460" y="4695425"/>
                  </a:cubicBezTo>
                  <a:lnTo>
                    <a:pt x="31897145" y="4695425"/>
                  </a:lnTo>
                  <a:cubicBezTo>
                    <a:pt x="31965726" y="4695425"/>
                    <a:pt x="32021605" y="4639545"/>
                    <a:pt x="32021605" y="4570966"/>
                  </a:cubicBezTo>
                  <a:lnTo>
                    <a:pt x="32021605" y="124460"/>
                  </a:lnTo>
                  <a:cubicBezTo>
                    <a:pt x="32021605" y="55880"/>
                    <a:pt x="31965726" y="0"/>
                    <a:pt x="3189714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4224239" y="1454016"/>
            <a:ext cx="9710287" cy="302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4"/>
              </a:lnSpc>
            </a:pPr>
            <a:r>
              <a:rPr lang="en-US" sz="4970">
                <a:solidFill>
                  <a:srgbClr val="000000"/>
                </a:solidFill>
                <a:latin typeface="Cyrillic Bodoni Bold"/>
              </a:rPr>
              <a:t>THE WOW IN MY SOLUTION</a:t>
            </a:r>
          </a:p>
          <a:p>
            <a:pPr algn="ctr">
              <a:lnSpc>
                <a:spcPts val="5964"/>
              </a:lnSpc>
            </a:pPr>
          </a:p>
          <a:p>
            <a:pPr algn="ctr">
              <a:lnSpc>
                <a:spcPts val="5964"/>
              </a:lnSpc>
            </a:pPr>
          </a:p>
          <a:p>
            <a:pPr algn="ctr">
              <a:lnSpc>
                <a:spcPts val="596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61973" y="3270401"/>
            <a:ext cx="17526027" cy="4727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8"/>
              </a:lnSpc>
            </a:pPr>
          </a:p>
          <a:p>
            <a:pPr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1. Seamlessly generate synthetic medical images that closely resemble real patient scans.</a:t>
            </a:r>
          </a:p>
          <a:p>
            <a:pPr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2. Significantly augment limited datasets, enhancing the robustness and generalization of deep learning models.</a:t>
            </a:r>
          </a:p>
          <a:p>
            <a:pPr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3. Drastically improve diagnostic accuracy, leading to better patient outcomes and personalized care.</a:t>
            </a:r>
          </a:p>
          <a:p>
            <a:pPr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4. Accelerate medical research by providing access to diverse and comprehensive imaging data.</a:t>
            </a:r>
          </a:p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5. Revolutionize the way healthcare professionals approach disease diagnosis and treatment planning through innovative AI technology.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4686" y="234662"/>
            <a:ext cx="18697372" cy="2741653"/>
            <a:chOff x="0" y="0"/>
            <a:chExt cx="32021606" cy="46954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31958105" cy="4631925"/>
            </a:xfrm>
            <a:custGeom>
              <a:avLst/>
              <a:gdLst/>
              <a:ahLst/>
              <a:cxnLst/>
              <a:rect r="r" b="b" t="t" l="l"/>
              <a:pathLst>
                <a:path h="4631925" w="31958105">
                  <a:moveTo>
                    <a:pt x="31865395" y="4631925"/>
                  </a:moveTo>
                  <a:lnTo>
                    <a:pt x="92710" y="4631925"/>
                  </a:lnTo>
                  <a:cubicBezTo>
                    <a:pt x="41910" y="4631925"/>
                    <a:pt x="0" y="4590015"/>
                    <a:pt x="0" y="45392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1864126" y="0"/>
                  </a:lnTo>
                  <a:cubicBezTo>
                    <a:pt x="31914926" y="0"/>
                    <a:pt x="31956837" y="41910"/>
                    <a:pt x="31956837" y="92710"/>
                  </a:cubicBezTo>
                  <a:lnTo>
                    <a:pt x="31956837" y="4537945"/>
                  </a:lnTo>
                  <a:cubicBezTo>
                    <a:pt x="31958105" y="4590015"/>
                    <a:pt x="31916195" y="4631925"/>
                    <a:pt x="31865395" y="4631925"/>
                  </a:cubicBezTo>
                  <a:close/>
                </a:path>
              </a:pathLst>
            </a:custGeom>
            <a:solidFill>
              <a:srgbClr val="E0D2E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021605" cy="4695425"/>
            </a:xfrm>
            <a:custGeom>
              <a:avLst/>
              <a:gdLst/>
              <a:ahLst/>
              <a:cxnLst/>
              <a:rect r="r" b="b" t="t" l="l"/>
              <a:pathLst>
                <a:path h="4695425" w="32021605">
                  <a:moveTo>
                    <a:pt x="31897145" y="59690"/>
                  </a:moveTo>
                  <a:cubicBezTo>
                    <a:pt x="31932705" y="59690"/>
                    <a:pt x="31961916" y="88900"/>
                    <a:pt x="31961916" y="124460"/>
                  </a:cubicBezTo>
                  <a:lnTo>
                    <a:pt x="31961916" y="4570966"/>
                  </a:lnTo>
                  <a:cubicBezTo>
                    <a:pt x="31961916" y="4606525"/>
                    <a:pt x="31932705" y="4635735"/>
                    <a:pt x="31897145" y="4635735"/>
                  </a:cubicBezTo>
                  <a:lnTo>
                    <a:pt x="124460" y="4635735"/>
                  </a:lnTo>
                  <a:cubicBezTo>
                    <a:pt x="88900" y="4635735"/>
                    <a:pt x="59690" y="4606525"/>
                    <a:pt x="59690" y="45709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1897145" y="59690"/>
                  </a:lnTo>
                  <a:moveTo>
                    <a:pt x="3189714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570966"/>
                  </a:lnTo>
                  <a:cubicBezTo>
                    <a:pt x="0" y="4639545"/>
                    <a:pt x="55880" y="4695425"/>
                    <a:pt x="124460" y="4695425"/>
                  </a:cubicBezTo>
                  <a:lnTo>
                    <a:pt x="31897145" y="4695425"/>
                  </a:lnTo>
                  <a:cubicBezTo>
                    <a:pt x="31965726" y="4695425"/>
                    <a:pt x="32021605" y="4639545"/>
                    <a:pt x="32021605" y="4570966"/>
                  </a:cubicBezTo>
                  <a:lnTo>
                    <a:pt x="32021605" y="124460"/>
                  </a:lnTo>
                  <a:cubicBezTo>
                    <a:pt x="32021605" y="55880"/>
                    <a:pt x="31965726" y="0"/>
                    <a:pt x="3189714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4224239" y="1454016"/>
            <a:ext cx="9710287" cy="757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4"/>
              </a:lnSpc>
            </a:pPr>
            <a:r>
              <a:rPr lang="en-US" sz="4970">
                <a:solidFill>
                  <a:srgbClr val="000000"/>
                </a:solidFill>
                <a:latin typeface="Cyrillic Bodoni Bold"/>
              </a:rPr>
              <a:t>MODELLING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1973" y="3270401"/>
            <a:ext cx="12980045" cy="529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Cyrillic Bodoni Bold"/>
              </a:rPr>
              <a:t>1. Algorithm:</a:t>
            </a:r>
            <a:r>
              <a:rPr lang="en-US" sz="3348">
                <a:solidFill>
                  <a:srgbClr val="000000"/>
                </a:solidFill>
                <a:latin typeface="Cyrillic Bodoni"/>
              </a:rPr>
              <a:t> Discuss chosen generative AI algorithms like GANs or VAEs.</a:t>
            </a:r>
          </a:p>
          <a:p>
            <a:pPr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 </a:t>
            </a:r>
            <a:r>
              <a:rPr lang="en-US" sz="3348">
                <a:solidFill>
                  <a:srgbClr val="000000"/>
                </a:solidFill>
                <a:latin typeface="Cyrillic Bodoni Bold"/>
              </a:rPr>
              <a:t>2. Architecture:</a:t>
            </a:r>
            <a:r>
              <a:rPr lang="en-US" sz="3348">
                <a:solidFill>
                  <a:srgbClr val="000000"/>
                </a:solidFill>
                <a:latin typeface="Cyrillic Bodoni"/>
              </a:rPr>
              <a:t> Highlight model components for image generation.</a:t>
            </a:r>
          </a:p>
          <a:p>
            <a:pPr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 </a:t>
            </a:r>
            <a:r>
              <a:rPr lang="en-US" sz="3348">
                <a:solidFill>
                  <a:srgbClr val="000000"/>
                </a:solidFill>
                <a:latin typeface="Cyrillic Bodoni Bold"/>
              </a:rPr>
              <a:t>3. Training:</a:t>
            </a:r>
            <a:r>
              <a:rPr lang="en-US" sz="3348">
                <a:solidFill>
                  <a:srgbClr val="000000"/>
                </a:solidFill>
                <a:latin typeface="Cyrillic Bodoni"/>
              </a:rPr>
              <a:t> Explain data preprocessing, loss functions, and optimization.</a:t>
            </a:r>
          </a:p>
          <a:p>
            <a:pPr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 </a:t>
            </a:r>
            <a:r>
              <a:rPr lang="en-US" sz="3348">
                <a:solidFill>
                  <a:srgbClr val="000000"/>
                </a:solidFill>
                <a:latin typeface="Cyrillic Bodoni Bold"/>
              </a:rPr>
              <a:t>4. Augmentation: </a:t>
            </a:r>
            <a:r>
              <a:rPr lang="en-US" sz="3348">
                <a:solidFill>
                  <a:srgbClr val="000000"/>
                </a:solidFill>
                <a:latin typeface="Cyrillic Bodoni"/>
              </a:rPr>
              <a:t>Describe techniques for enhancing image diversity.</a:t>
            </a:r>
          </a:p>
          <a:p>
            <a:pPr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 </a:t>
            </a:r>
            <a:r>
              <a:rPr lang="en-US" sz="3348">
                <a:solidFill>
                  <a:srgbClr val="000000"/>
                </a:solidFill>
                <a:latin typeface="Cyrillic Bodoni Bold"/>
              </a:rPr>
              <a:t>5. Evaluation: </a:t>
            </a:r>
            <a:r>
              <a:rPr lang="en-US" sz="3348">
                <a:solidFill>
                  <a:srgbClr val="000000"/>
                </a:solidFill>
                <a:latin typeface="Cyrillic Bodoni"/>
              </a:rPr>
              <a:t>Mention metrics like SSIM or PSNR for image quality.</a:t>
            </a:r>
          </a:p>
          <a:p>
            <a:pPr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 </a:t>
            </a:r>
            <a:r>
              <a:rPr lang="en-US" sz="3348">
                <a:solidFill>
                  <a:srgbClr val="000000"/>
                </a:solidFill>
                <a:latin typeface="Cyrillic Bodoni Bold"/>
              </a:rPr>
              <a:t>6. Validation: </a:t>
            </a:r>
            <a:r>
              <a:rPr lang="en-US" sz="3348">
                <a:solidFill>
                  <a:srgbClr val="000000"/>
                </a:solidFill>
                <a:latin typeface="Cyrillic Bodoni"/>
              </a:rPr>
              <a:t>Emphasize expert validation by medical professionals.</a:t>
            </a:r>
          </a:p>
          <a:p>
            <a:pPr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 </a:t>
            </a:r>
            <a:r>
              <a:rPr lang="en-US" sz="3348">
                <a:solidFill>
                  <a:srgbClr val="000000"/>
                </a:solidFill>
                <a:latin typeface="Cyrillic Bodoni Bold"/>
              </a:rPr>
              <a:t>7. Optimization:</a:t>
            </a:r>
            <a:r>
              <a:rPr lang="en-US" sz="3348">
                <a:solidFill>
                  <a:srgbClr val="000000"/>
                </a:solidFill>
                <a:latin typeface="Cyrillic Bodoni"/>
              </a:rPr>
              <a:t> Briefly touch on strategies for model improvement.</a:t>
            </a:r>
          </a:p>
          <a:p>
            <a:pPr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 </a:t>
            </a:r>
            <a:r>
              <a:rPr lang="en-US" sz="3348">
                <a:solidFill>
                  <a:srgbClr val="000000"/>
                </a:solidFill>
                <a:latin typeface="Cyrillic Bodoni Bold"/>
              </a:rPr>
              <a:t>8. Challenges: </a:t>
            </a:r>
            <a:r>
              <a:rPr lang="en-US" sz="3348">
                <a:solidFill>
                  <a:srgbClr val="000000"/>
                </a:solidFill>
                <a:latin typeface="Cyrillic Bodoni"/>
              </a:rPr>
              <a:t>Address encountered issues and solutions.</a:t>
            </a:r>
          </a:p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Cyrillic Bodoni"/>
              </a:rPr>
              <a:t> </a:t>
            </a:r>
            <a:r>
              <a:rPr lang="en-US" sz="3348">
                <a:solidFill>
                  <a:srgbClr val="000000"/>
                </a:solidFill>
                <a:latin typeface="Cyrillic Bodoni Bold"/>
              </a:rPr>
              <a:t>9. Future:</a:t>
            </a:r>
            <a:r>
              <a:rPr lang="en-US" sz="3348">
                <a:solidFill>
                  <a:srgbClr val="000000"/>
                </a:solidFill>
                <a:latin typeface="Cyrillic Bodoni"/>
              </a:rPr>
              <a:t> Suggest potential paths for model refinement and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DAGBAZFND1U</dc:identifier>
  <dcterms:modified xsi:type="dcterms:W3CDTF">2011-08-01T06:04:30Z</dcterms:modified>
  <cp:revision>1</cp:revision>
  <dc:title>P.M.ASWATHI SWARNA SREE</dc:title>
</cp:coreProperties>
</file>