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5"/>
  </p:notesMasterIdLst>
  <p:handoutMasterIdLst>
    <p:handoutMasterId r:id="rId16"/>
  </p:handoutMasterIdLst>
  <p:sldIdLst>
    <p:sldId id="277" r:id="rId4"/>
    <p:sldId id="399" r:id="rId5"/>
    <p:sldId id="400" r:id="rId6"/>
    <p:sldId id="401" r:id="rId7"/>
    <p:sldId id="402" r:id="rId8"/>
    <p:sldId id="403" r:id="rId9"/>
    <p:sldId id="408" r:id="rId10"/>
    <p:sldId id="404" r:id="rId11"/>
    <p:sldId id="405" r:id="rId12"/>
    <p:sldId id="406" r:id="rId13"/>
    <p:sldId id="4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i="1" dirty="0">
                <a:solidFill>
                  <a:srgbClr val="000000"/>
                </a:solidFill>
              </a:rPr>
              <a:t>COMPUTER SCIENCE(DevOps)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solidFill>
                  <a:srgbClr val="454240"/>
                </a:solidFill>
                <a:latin typeface="DM Sans" pitchFamily="34" charset="0"/>
                <a:ea typeface="DM Sans" pitchFamily="34" charset="-122"/>
                <a:cs typeface="DM Sans" pitchFamily="34" charset="-120"/>
              </a:rPr>
              <a:t>Banking </a:t>
            </a:r>
            <a:r>
              <a:rPr lang="en-US" sz="3600" b="1" dirty="0" err="1">
                <a:solidFill>
                  <a:srgbClr val="454240"/>
                </a:solidFill>
                <a:latin typeface="DM Sans" pitchFamily="34" charset="0"/>
                <a:ea typeface="DM Sans" pitchFamily="34" charset="-122"/>
                <a:cs typeface="DM Sans" pitchFamily="34" charset="-120"/>
              </a:rPr>
              <a:t>BoT</a:t>
            </a:r>
            <a:r>
              <a:rPr lang="en-US" sz="3600" b="1" dirty="0">
                <a:solidFill>
                  <a:srgbClr val="454240"/>
                </a:solidFill>
                <a:latin typeface="DM Sans" pitchFamily="34" charset="0"/>
                <a:ea typeface="DM Sans" pitchFamily="34" charset="-122"/>
                <a:cs typeface="DM Sans" pitchFamily="34" charset="-120"/>
              </a:rPr>
              <a:t> using Machine Learning Techniques </a:t>
            </a:r>
            <a:endParaRPr lang="en-US" sz="36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795572" y="4114802"/>
            <a:ext cx="4798108" cy="1938992"/>
          </a:xfrm>
          <a:prstGeom prst="rect">
            <a:avLst/>
          </a:prstGeom>
          <a:noFill/>
        </p:spPr>
        <p:txBody>
          <a:bodyPr wrap="none" rtlCol="0">
            <a:spAutoFit/>
          </a:bodyPr>
          <a:lstStyle/>
          <a:p>
            <a:r>
              <a:rPr lang="en-US" sz="2000" b="1" dirty="0"/>
              <a:t>Submitted by: </a:t>
            </a:r>
          </a:p>
          <a:p>
            <a:r>
              <a:rPr lang="en-US" sz="2000" dirty="0">
                <a:solidFill>
                  <a:srgbClr val="454240"/>
                </a:solidFill>
                <a:latin typeface="DM Sans" pitchFamily="34" charset="0"/>
                <a:ea typeface="DM Sans" pitchFamily="34" charset="-122"/>
                <a:cs typeface="DM Sans" pitchFamily="34" charset="-120"/>
              </a:rPr>
              <a:t>21CDO1034 Deepanshi Tomar    
21CDO1039 </a:t>
            </a:r>
            <a:r>
              <a:rPr lang="en-US" sz="2000" dirty="0" err="1">
                <a:solidFill>
                  <a:srgbClr val="454240"/>
                </a:solidFill>
                <a:latin typeface="DM Sans" pitchFamily="34" charset="0"/>
                <a:ea typeface="DM Sans" pitchFamily="34" charset="-122"/>
                <a:cs typeface="DM Sans" pitchFamily="34" charset="-120"/>
              </a:rPr>
              <a:t>Mummareddy</a:t>
            </a:r>
            <a:r>
              <a:rPr lang="en-US" sz="2000" dirty="0">
                <a:solidFill>
                  <a:srgbClr val="454240"/>
                </a:solidFill>
                <a:latin typeface="DM Sans" pitchFamily="34" charset="0"/>
                <a:ea typeface="DM Sans" pitchFamily="34" charset="-122"/>
                <a:cs typeface="DM Sans" pitchFamily="34" charset="-120"/>
              </a:rPr>
              <a:t> </a:t>
            </a:r>
            <a:r>
              <a:rPr lang="en-US" sz="2000" dirty="0" err="1">
                <a:solidFill>
                  <a:srgbClr val="454240"/>
                </a:solidFill>
                <a:latin typeface="DM Sans" pitchFamily="34" charset="0"/>
                <a:ea typeface="DM Sans" pitchFamily="34" charset="-122"/>
                <a:cs typeface="DM Sans" pitchFamily="34" charset="-120"/>
              </a:rPr>
              <a:t>Devaharsha</a:t>
            </a:r>
            <a:r>
              <a:rPr lang="en-US" sz="2000" dirty="0">
                <a:solidFill>
                  <a:srgbClr val="454240"/>
                </a:solidFill>
                <a:latin typeface="DM Sans" pitchFamily="34" charset="0"/>
                <a:ea typeface="DM Sans" pitchFamily="34" charset="-122"/>
                <a:cs typeface="DM Sans" pitchFamily="34" charset="-120"/>
              </a:rPr>
              <a:t> 
21CDO1045 </a:t>
            </a:r>
            <a:r>
              <a:rPr lang="en-US" sz="2000" dirty="0" err="1">
                <a:solidFill>
                  <a:srgbClr val="454240"/>
                </a:solidFill>
                <a:latin typeface="DM Sans" pitchFamily="34" charset="0"/>
                <a:ea typeface="DM Sans" pitchFamily="34" charset="-122"/>
                <a:cs typeface="DM Sans" pitchFamily="34" charset="-120"/>
              </a:rPr>
              <a:t>Dikshesh</a:t>
            </a:r>
            <a:r>
              <a:rPr lang="en-US" sz="2000" dirty="0">
                <a:solidFill>
                  <a:srgbClr val="454240"/>
                </a:solidFill>
                <a:latin typeface="DM Sans" pitchFamily="34" charset="0"/>
                <a:ea typeface="DM Sans" pitchFamily="34" charset="-122"/>
                <a:cs typeface="DM Sans" pitchFamily="34" charset="-120"/>
              </a:rPr>
              <a:t> Kumar
21CDO1052 Ashutosh Jena 
21CDO1056 Aneesh</a:t>
            </a:r>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a:solidFill>
                  <a:srgbClr val="454240"/>
                </a:solidFill>
                <a:latin typeface="DM Sans" pitchFamily="34" charset="0"/>
                <a:ea typeface="DM Sans" pitchFamily="34" charset="-122"/>
                <a:cs typeface="DM Sans" pitchFamily="34" charset="-120"/>
              </a:rPr>
              <a:t> Dr. </a:t>
            </a:r>
            <a:r>
              <a:rPr lang="en-US" sz="2000" dirty="0">
                <a:solidFill>
                  <a:srgbClr val="454240"/>
                </a:solidFill>
                <a:latin typeface="DM Sans" pitchFamily="34" charset="0"/>
                <a:ea typeface="DM Sans" pitchFamily="34" charset="-122"/>
                <a:cs typeface="DM Sans" pitchFamily="34" charset="-120"/>
              </a:rPr>
              <a:t>Preet Kamal</a:t>
            </a:r>
            <a:endParaRPr lang="en-US" sz="2000" dirty="0"/>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pPr algn="just"/>
            <a:r>
              <a:rPr lang="en-GB" b="1" dirty="0"/>
              <a:t>Predictive Analytics:</a:t>
            </a:r>
            <a:r>
              <a:rPr lang="en-GB" dirty="0"/>
              <a:t> Banking bots can leverage machine learning to </a:t>
            </a:r>
            <a:r>
              <a:rPr lang="en-GB" dirty="0" err="1"/>
              <a:t>analyze</a:t>
            </a:r>
            <a:r>
              <a:rPr lang="en-GB" dirty="0"/>
              <a:t> user data and financial habits. This enables them to proactively offer personalized financial advice, suggesting budgeting strategies, investment opportunities.</a:t>
            </a:r>
          </a:p>
          <a:p>
            <a:pPr algn="just"/>
            <a:r>
              <a:rPr lang="en-GB" b="1" dirty="0"/>
              <a:t>Goal Setting and Tracking:</a:t>
            </a:r>
            <a:r>
              <a:rPr lang="en-GB" dirty="0"/>
              <a:t> </a:t>
            </a:r>
            <a:r>
              <a:rPr lang="en-GB" dirty="0" err="1"/>
              <a:t>Chatbots</a:t>
            </a:r>
            <a:r>
              <a:rPr lang="en-GB" dirty="0"/>
              <a:t> can become financial coaches, helping users set financial goals (saving for a house, paying off debt) and track progress over time.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3095" y="2766218"/>
            <a:ext cx="5455023" cy="1325563"/>
          </a:xfrm>
        </p:spPr>
        <p:txBody>
          <a:bodyPr>
            <a:normAutofit/>
          </a:bodyPr>
          <a:lstStyle/>
          <a:p>
            <a:r>
              <a:rPr lang="en-US" sz="6600" dirty="0"/>
              <a:t>THANK YOU</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365905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672353" y="1909482"/>
            <a:ext cx="6266330" cy="3388659"/>
          </a:xfrm>
        </p:spPr>
        <p:txBody>
          <a:bodyPr>
            <a:normAutofit/>
          </a:bodyPr>
          <a:lstStyle/>
          <a:p>
            <a:pPr marL="0" indent="0" algn="just">
              <a:buNone/>
            </a:pPr>
            <a:r>
              <a:rPr lang="en-US" sz="2400" dirty="0"/>
              <a:t>Introducing our innovative Banking Bot, powered by machine learning. This intelligent assistant provides 24/7 support, helping you manage your finances with ease.  Our Bot understands your questions about accounts, transactions, and services, and can facilitate secure payments and transfers. Additionally, it leverages machine learning to deliver personalized financial insights, all within a user-friendly and secure platform.</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9" name="Picture 8">
            <a:extLst>
              <a:ext uri="{FF2B5EF4-FFF2-40B4-BE49-F238E27FC236}">
                <a16:creationId xmlns:a16="http://schemas.microsoft.com/office/drawing/2014/main" id="{937DB8FB-4540-99A0-0E05-83687AFE19D1}"/>
              </a:ext>
            </a:extLst>
          </p:cNvPr>
          <p:cNvPicPr>
            <a:picLocks noChangeAspect="1"/>
          </p:cNvPicPr>
          <p:nvPr/>
        </p:nvPicPr>
        <p:blipFill>
          <a:blip r:embed="rId2"/>
          <a:stretch>
            <a:fillRect/>
          </a:stretch>
        </p:blipFill>
        <p:spPr>
          <a:xfrm>
            <a:off x="7902388" y="840441"/>
            <a:ext cx="3451412" cy="51771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01012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295836" y="1484500"/>
            <a:ext cx="6974540" cy="4871850"/>
          </a:xfrm>
        </p:spPr>
        <p:txBody>
          <a:bodyPr>
            <a:normAutofit/>
          </a:bodyPr>
          <a:lstStyle/>
          <a:p>
            <a:pPr marL="0" indent="0" algn="just">
              <a:buNone/>
            </a:pPr>
            <a:r>
              <a:rPr lang="en-US" sz="2400" b="1" dirty="0"/>
              <a:t>Problem</a:t>
            </a:r>
            <a:r>
              <a:rPr lang="en-US" sz="2400" dirty="0"/>
              <a:t>: Limited access to banking services due to inconvenient hours and long wait times creates a need for a more efficient and personalized customer experience.</a:t>
            </a:r>
          </a:p>
          <a:p>
            <a:pPr marL="0" indent="0" algn="just">
              <a:buNone/>
            </a:pPr>
            <a:r>
              <a:rPr lang="en-US" sz="2400" b="1" dirty="0"/>
              <a:t>Solution</a:t>
            </a:r>
            <a:r>
              <a:rPr lang="en-US" sz="2400" dirty="0"/>
              <a:t>: Develop a secure and intelligent Banking Bot leveraging Machine Learning and Natural Language Processing (NLP) to:</a:t>
            </a:r>
          </a:p>
          <a:p>
            <a:pPr algn="just"/>
            <a:r>
              <a:rPr lang="en-US" sz="2400" dirty="0"/>
              <a:t>Understand user queries and intent.</a:t>
            </a:r>
          </a:p>
          <a:p>
            <a:pPr algn="just"/>
            <a:r>
              <a:rPr lang="en-US" sz="2400" dirty="0"/>
              <a:t>Provide real-time access to account information and complete transactions.</a:t>
            </a:r>
          </a:p>
          <a:p>
            <a:pPr algn="just"/>
            <a:r>
              <a:rPr lang="en-US" sz="2400" dirty="0"/>
              <a:t>Offer personalized financial recommendations and support.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Image 1">
            <a:extLst>
              <a:ext uri="{FF2B5EF4-FFF2-40B4-BE49-F238E27FC236}">
                <a16:creationId xmlns:a16="http://schemas.microsoft.com/office/drawing/2014/main" id="{9D0C0FD8-7660-55EA-F34A-98F0E9105E9B}"/>
              </a:ext>
            </a:extLst>
          </p:cNvPr>
          <p:cNvPicPr>
            <a:picLocks noChangeAspect="1"/>
          </p:cNvPicPr>
          <p:nvPr/>
        </p:nvPicPr>
        <p:blipFill>
          <a:blip r:embed="rId2"/>
          <a:stretch>
            <a:fillRect/>
          </a:stretch>
        </p:blipFill>
        <p:spPr>
          <a:xfrm>
            <a:off x="7920318" y="1342652"/>
            <a:ext cx="3433482" cy="5150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US" dirty="0"/>
              <a:t>Objectives of the Work</a:t>
            </a:r>
          </a:p>
        </p:txBody>
      </p:sp>
      <p:sp>
        <p:nvSpPr>
          <p:cNvPr id="3" name="Content Placeholder 2"/>
          <p:cNvSpPr>
            <a:spLocks noGrp="1"/>
          </p:cNvSpPr>
          <p:nvPr>
            <p:ph idx="1"/>
          </p:nvPr>
        </p:nvSpPr>
        <p:spPr>
          <a:xfrm>
            <a:off x="838200" y="1825625"/>
            <a:ext cx="6808694" cy="4351338"/>
          </a:xfrm>
        </p:spPr>
        <p:txBody>
          <a:bodyPr>
            <a:normAutofit lnSpcReduction="10000"/>
          </a:bodyPr>
          <a:lstStyle/>
          <a:p>
            <a:pPr algn="just"/>
            <a:r>
              <a:rPr lang="en-US" dirty="0"/>
              <a:t>Leverage machine learning to automate and streamline core banking tasks, enhancing operational efficiency and accuracy.</a:t>
            </a:r>
          </a:p>
          <a:p>
            <a:pPr algn="just"/>
            <a:r>
              <a:rPr lang="en-US" dirty="0"/>
              <a:t>Deliver a superior customer experience by utilizing machine learning for personalized recommendations and proactive fraud detection.</a:t>
            </a:r>
          </a:p>
          <a:p>
            <a:pPr algn="just"/>
            <a:r>
              <a:rPr lang="en-US" dirty="0"/>
              <a:t>Optimize risk management through machine learning-powered prediction of loan defaults and creditworthiness, ensuring financial stability.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027" name="Picture 3" descr="Banking BoT using Machine Learning Techniques. Image 2 of 4">
            <a:extLst>
              <a:ext uri="{FF2B5EF4-FFF2-40B4-BE49-F238E27FC236}">
                <a16:creationId xmlns:a16="http://schemas.microsoft.com/office/drawing/2014/main" id="{42829EF4-16B7-FC14-291D-D8EC58821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976" y="1972237"/>
            <a:ext cx="3782825" cy="37828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74965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indent="0" algn="just">
              <a:buNone/>
            </a:pPr>
            <a:r>
              <a:rPr lang="en-IN" b="1" dirty="0"/>
              <a:t>NLP (Natural Language Processing):</a:t>
            </a:r>
            <a:endParaRPr lang="en-IN" dirty="0"/>
          </a:p>
          <a:p>
            <a:pPr algn="just"/>
            <a:r>
              <a:rPr lang="en-IN" dirty="0"/>
              <a:t>Natural Language Processing (NLP) plays a crucial role in Machine Learning (ML) applications, particularly those that involve human language interaction. Here's how NLP empowers banking </a:t>
            </a:r>
            <a:r>
              <a:rPr lang="en-IN" dirty="0" err="1"/>
              <a:t>chatbots</a:t>
            </a:r>
            <a:r>
              <a:rPr lang="en-IN" dirty="0"/>
              <a:t>:</a:t>
            </a:r>
          </a:p>
          <a:p>
            <a:pPr algn="just"/>
            <a:r>
              <a:rPr lang="en-IN" dirty="0"/>
              <a:t>NLP techniques allow </a:t>
            </a:r>
            <a:r>
              <a:rPr lang="en-IN" dirty="0" err="1"/>
              <a:t>chatbots</a:t>
            </a:r>
            <a:r>
              <a:rPr lang="en-IN" dirty="0"/>
              <a:t> to process and understand natural language user queries. </a:t>
            </a:r>
          </a:p>
          <a:p>
            <a:pPr lvl="0" algn="just"/>
            <a:r>
              <a:rPr lang="en-IN" dirty="0"/>
              <a:t>This goes beyond simply recognizing keywords; NLP can break down sentences, identify grammatical structures, and extract meaning from the user's intent.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62634" y="578840"/>
            <a:ext cx="3748627" cy="5020653"/>
          </a:xfrm>
          <a:prstGeom prst="rect">
            <a:avLst/>
          </a:prstGeom>
        </p:spPr>
      </p:pic>
      <p:pic>
        <p:nvPicPr>
          <p:cNvPr id="1026" name="Picture 2" descr="Trend watch: Exploring the potential of chatbot banking">
            <a:extLst>
              <a:ext uri="{FF2B5EF4-FFF2-40B4-BE49-F238E27FC236}">
                <a16:creationId xmlns:a16="http://schemas.microsoft.com/office/drawing/2014/main" id="{CE7CE580-D9C6-DB31-DF7E-C2E6E198D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577" y="2061883"/>
            <a:ext cx="5673090" cy="3337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99378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522194" y="1690688"/>
            <a:ext cx="6754906" cy="3998539"/>
          </a:xfrm>
        </p:spPr>
        <p:txBody>
          <a:bodyPr>
            <a:normAutofit fontScale="85000" lnSpcReduction="20000"/>
          </a:bodyPr>
          <a:lstStyle/>
          <a:p>
            <a:pPr marL="0" indent="0" algn="just">
              <a:buNone/>
            </a:pPr>
            <a:r>
              <a:rPr lang="en-US" b="1" dirty="0"/>
              <a:t>Results: </a:t>
            </a:r>
            <a:r>
              <a:rPr lang="en-US" dirty="0"/>
              <a:t>The Banking </a:t>
            </a:r>
            <a:r>
              <a:rPr lang="en-US" dirty="0" err="1"/>
              <a:t>BoT</a:t>
            </a:r>
            <a:r>
              <a:rPr lang="en-US" dirty="0"/>
              <a:t> leverages machine learning to understand user queries and provide real-time support.  By analyzing past interactions, the </a:t>
            </a:r>
            <a:r>
              <a:rPr lang="en-US" dirty="0" err="1"/>
              <a:t>BoT</a:t>
            </a:r>
            <a:r>
              <a:rPr lang="en-US" dirty="0"/>
              <a:t> refines its responses over time, offering a constantly improving customer experience.</a:t>
            </a:r>
          </a:p>
          <a:p>
            <a:pPr marL="0" indent="0" algn="just">
              <a:buNone/>
            </a:pPr>
            <a:r>
              <a:rPr lang="en-US" b="1" dirty="0"/>
              <a:t>Outputs</a:t>
            </a:r>
            <a:r>
              <a:rPr lang="en-US" dirty="0"/>
              <a:t>: </a:t>
            </a:r>
          </a:p>
          <a:p>
            <a:pPr marL="0" indent="0" algn="just">
              <a:buNone/>
            </a:pPr>
            <a:r>
              <a:rPr lang="en-US" b="1" dirty="0"/>
              <a:t>Personalized Interactions</a:t>
            </a:r>
            <a:r>
              <a:rPr lang="en-US" dirty="0"/>
              <a:t>: By analyzing user data, the chatbot can offer targeted recommendations and financial insights, enhancing the customer experience.</a:t>
            </a:r>
          </a:p>
          <a:p>
            <a:pPr marL="0" indent="0" algn="just">
              <a:buNone/>
            </a:pPr>
            <a:r>
              <a:rPr lang="en-US" b="1" dirty="0"/>
              <a:t>Seamless Escalation: </a:t>
            </a:r>
            <a:r>
              <a:rPr lang="en-US" dirty="0"/>
              <a:t>For complex inquiries, the chatbot can intelligently route users to live agents, ensuring efficient issue resolution.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47BFBBC3-F008-9E1C-A5B6-0298E447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0" y="866962"/>
            <a:ext cx="4076700" cy="52673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0366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366" y="2169459"/>
            <a:ext cx="5155822" cy="285573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74812" y="1619436"/>
            <a:ext cx="6535615" cy="4351338"/>
          </a:xfrm>
        </p:spPr>
        <p:txBody>
          <a:bodyPr>
            <a:normAutofit lnSpcReduction="10000"/>
          </a:bodyPr>
          <a:lstStyle/>
          <a:p>
            <a:pPr algn="just"/>
            <a:r>
              <a:rPr lang="en-IN" dirty="0"/>
              <a:t>This partnership between machine learning and NLP has successfully achieved its objective: to create a smoother, more personalized, and ultimately more delightful banking experience for everyone. </a:t>
            </a:r>
          </a:p>
          <a:p>
            <a:pPr algn="just"/>
            <a:r>
              <a:rPr lang="en-IN" dirty="0"/>
              <a:t>It's a win-win for both customers and banks, paving the way for a future where banking feels less like a chore and more like a seamless extension of your financial life.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6170</TotalTime>
  <Words>594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Calibri</vt:lpstr>
      <vt:lpstr>Calibri Light</vt:lpstr>
      <vt:lpstr>Casper</vt:lpstr>
      <vt:lpstr>DM Sans</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PowerPoint Presentation</vt:lpstr>
      <vt:lpstr>Results and Outputs</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Aneesh Thakur</cp:lastModifiedBy>
  <cp:revision>496</cp:revision>
  <dcterms:created xsi:type="dcterms:W3CDTF">2019-01-09T10:33:58Z</dcterms:created>
  <dcterms:modified xsi:type="dcterms:W3CDTF">2024-04-30T10:08:26Z</dcterms:modified>
</cp:coreProperties>
</file>