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39" r:id="rId1"/>
  </p:sldMasterIdLst>
  <p:sldIdLst>
    <p:sldId id="269" r:id="rId2"/>
    <p:sldId id="258" r:id="rId3"/>
    <p:sldId id="261" r:id="rId4"/>
    <p:sldId id="262" r:id="rId5"/>
    <p:sldId id="263" r:id="rId6"/>
    <p:sldId id="264" r:id="rId7"/>
    <p:sldId id="265" r:id="rId8"/>
    <p:sldId id="266" r:id="rId9"/>
    <p:sldId id="267" r:id="rId10"/>
    <p:sldId id="268"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ush Vyas" initials="AV" lastIdx="3" clrIdx="0">
    <p:extLst>
      <p:ext uri="{19B8F6BF-5375-455C-9EA6-DF929625EA0E}">
        <p15:presenceInfo xmlns:p15="http://schemas.microsoft.com/office/powerpoint/2012/main" userId="b32a88b17c386c5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06" autoAdjust="0"/>
  </p:normalViewPr>
  <p:slideViewPr>
    <p:cSldViewPr snapToGrid="0">
      <p:cViewPr>
        <p:scale>
          <a:sx n="50" d="100"/>
          <a:sy n="50" d="100"/>
        </p:scale>
        <p:origin x="774"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E3F0C8-BAD8-41A1-AEF7-EACBAD611702}"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E8E930-28C0-42FA-A942-87AEFCCAF198}" type="slidenum">
              <a:rPr lang="en-IN" smtClean="0"/>
              <a:t>‹#›</a:t>
            </a:fld>
            <a:endParaRPr lang="en-IN"/>
          </a:p>
        </p:txBody>
      </p:sp>
    </p:spTree>
    <p:extLst>
      <p:ext uri="{BB962C8B-B14F-4D97-AF65-F5344CB8AC3E}">
        <p14:creationId xmlns:p14="http://schemas.microsoft.com/office/powerpoint/2010/main" val="1306341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E3F0C8-BAD8-41A1-AEF7-EACBAD611702}" type="datetimeFigureOut">
              <a:rPr lang="en-IN" smtClean="0"/>
              <a:t>27-01-2023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E8E930-28C0-42FA-A942-87AEFCCAF198}" type="slidenum">
              <a:rPr lang="en-IN" smtClean="0"/>
              <a:t>‹#›</a:t>
            </a:fld>
            <a:endParaRPr lang="en-IN"/>
          </a:p>
        </p:txBody>
      </p:sp>
    </p:spTree>
    <p:extLst>
      <p:ext uri="{BB962C8B-B14F-4D97-AF65-F5344CB8AC3E}">
        <p14:creationId xmlns:p14="http://schemas.microsoft.com/office/powerpoint/2010/main" val="2069253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E3F0C8-BAD8-41A1-AEF7-EACBAD611702}" type="datetimeFigureOut">
              <a:rPr lang="en-IN" smtClean="0"/>
              <a:t>27-01-2023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E8E930-28C0-42FA-A942-87AEFCCAF198}" type="slidenum">
              <a:rPr lang="en-IN" smtClean="0"/>
              <a:t>‹#›</a:t>
            </a:fld>
            <a:endParaRPr lang="en-IN"/>
          </a:p>
        </p:txBody>
      </p:sp>
    </p:spTree>
    <p:extLst>
      <p:ext uri="{BB962C8B-B14F-4D97-AF65-F5344CB8AC3E}">
        <p14:creationId xmlns:p14="http://schemas.microsoft.com/office/powerpoint/2010/main" val="102595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E3F0C8-BAD8-41A1-AEF7-EACBAD611702}" type="datetimeFigureOut">
              <a:rPr lang="en-IN" smtClean="0"/>
              <a:t>27-01-2023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E8E930-28C0-42FA-A942-87AEFCCAF198}"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27455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E3F0C8-BAD8-41A1-AEF7-EACBAD611702}" type="datetimeFigureOut">
              <a:rPr lang="en-IN" smtClean="0"/>
              <a:t>27-01-2023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E8E930-28C0-42FA-A942-87AEFCCAF198}" type="slidenum">
              <a:rPr lang="en-IN" smtClean="0"/>
              <a:t>‹#›</a:t>
            </a:fld>
            <a:endParaRPr lang="en-IN"/>
          </a:p>
        </p:txBody>
      </p:sp>
    </p:spTree>
    <p:extLst>
      <p:ext uri="{BB962C8B-B14F-4D97-AF65-F5344CB8AC3E}">
        <p14:creationId xmlns:p14="http://schemas.microsoft.com/office/powerpoint/2010/main" val="662122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4E3F0C8-BAD8-41A1-AEF7-EACBAD611702}" type="datetimeFigureOut">
              <a:rPr lang="en-IN" smtClean="0"/>
              <a:t>27-01-2023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E8E930-28C0-42FA-A942-87AEFCCAF198}" type="slidenum">
              <a:rPr lang="en-IN" smtClean="0"/>
              <a:t>‹#›</a:t>
            </a:fld>
            <a:endParaRPr lang="en-IN"/>
          </a:p>
        </p:txBody>
      </p:sp>
    </p:spTree>
    <p:extLst>
      <p:ext uri="{BB962C8B-B14F-4D97-AF65-F5344CB8AC3E}">
        <p14:creationId xmlns:p14="http://schemas.microsoft.com/office/powerpoint/2010/main" val="2176343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4E3F0C8-BAD8-41A1-AEF7-EACBAD611702}" type="datetimeFigureOut">
              <a:rPr lang="en-IN" smtClean="0"/>
              <a:t>27-01-2023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E8E930-28C0-42FA-A942-87AEFCCAF198}" type="slidenum">
              <a:rPr lang="en-IN" smtClean="0"/>
              <a:t>‹#›</a:t>
            </a:fld>
            <a:endParaRPr lang="en-IN"/>
          </a:p>
        </p:txBody>
      </p:sp>
    </p:spTree>
    <p:extLst>
      <p:ext uri="{BB962C8B-B14F-4D97-AF65-F5344CB8AC3E}">
        <p14:creationId xmlns:p14="http://schemas.microsoft.com/office/powerpoint/2010/main" val="6132457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E3F0C8-BAD8-41A1-AEF7-EACBAD611702}"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E8E930-28C0-42FA-A942-87AEFCCAF198}" type="slidenum">
              <a:rPr lang="en-IN" smtClean="0"/>
              <a:t>‹#›</a:t>
            </a:fld>
            <a:endParaRPr lang="en-IN"/>
          </a:p>
        </p:txBody>
      </p:sp>
    </p:spTree>
    <p:extLst>
      <p:ext uri="{BB962C8B-B14F-4D97-AF65-F5344CB8AC3E}">
        <p14:creationId xmlns:p14="http://schemas.microsoft.com/office/powerpoint/2010/main" val="6316024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E3F0C8-BAD8-41A1-AEF7-EACBAD611702}"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E8E930-28C0-42FA-A942-87AEFCCAF198}" type="slidenum">
              <a:rPr lang="en-IN" smtClean="0"/>
              <a:t>‹#›</a:t>
            </a:fld>
            <a:endParaRPr lang="en-IN"/>
          </a:p>
        </p:txBody>
      </p:sp>
    </p:spTree>
    <p:extLst>
      <p:ext uri="{BB962C8B-B14F-4D97-AF65-F5344CB8AC3E}">
        <p14:creationId xmlns:p14="http://schemas.microsoft.com/office/powerpoint/2010/main" val="3777744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E3F0C8-BAD8-41A1-AEF7-EACBAD611702}"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E8E930-28C0-42FA-A942-87AEFCCAF198}" type="slidenum">
              <a:rPr lang="en-IN" smtClean="0"/>
              <a:t>‹#›</a:t>
            </a:fld>
            <a:endParaRPr lang="en-IN"/>
          </a:p>
        </p:txBody>
      </p:sp>
    </p:spTree>
    <p:extLst>
      <p:ext uri="{BB962C8B-B14F-4D97-AF65-F5344CB8AC3E}">
        <p14:creationId xmlns:p14="http://schemas.microsoft.com/office/powerpoint/2010/main" val="2928755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E3F0C8-BAD8-41A1-AEF7-EACBAD611702}"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E8E930-28C0-42FA-A942-87AEFCCAF198}" type="slidenum">
              <a:rPr lang="en-IN" smtClean="0"/>
              <a:t>‹#›</a:t>
            </a:fld>
            <a:endParaRPr lang="en-IN"/>
          </a:p>
        </p:txBody>
      </p:sp>
    </p:spTree>
    <p:extLst>
      <p:ext uri="{BB962C8B-B14F-4D97-AF65-F5344CB8AC3E}">
        <p14:creationId xmlns:p14="http://schemas.microsoft.com/office/powerpoint/2010/main" val="3343812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E3F0C8-BAD8-41A1-AEF7-EACBAD611702}" type="datetimeFigureOut">
              <a:rPr lang="en-IN" smtClean="0"/>
              <a:t>27-01-2023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E8E930-28C0-42FA-A942-87AEFCCAF198}" type="slidenum">
              <a:rPr lang="en-IN" smtClean="0"/>
              <a:t>‹#›</a:t>
            </a:fld>
            <a:endParaRPr lang="en-IN"/>
          </a:p>
        </p:txBody>
      </p:sp>
    </p:spTree>
    <p:extLst>
      <p:ext uri="{BB962C8B-B14F-4D97-AF65-F5344CB8AC3E}">
        <p14:creationId xmlns:p14="http://schemas.microsoft.com/office/powerpoint/2010/main" val="2053697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E3F0C8-BAD8-41A1-AEF7-EACBAD611702}" type="datetimeFigureOut">
              <a:rPr lang="en-IN" smtClean="0"/>
              <a:t>27-01-2023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1E8E930-28C0-42FA-A942-87AEFCCAF198}" type="slidenum">
              <a:rPr lang="en-IN" smtClean="0"/>
              <a:t>‹#›</a:t>
            </a:fld>
            <a:endParaRPr lang="en-IN"/>
          </a:p>
        </p:txBody>
      </p:sp>
    </p:spTree>
    <p:extLst>
      <p:ext uri="{BB962C8B-B14F-4D97-AF65-F5344CB8AC3E}">
        <p14:creationId xmlns:p14="http://schemas.microsoft.com/office/powerpoint/2010/main" val="2689985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E3F0C8-BAD8-41A1-AEF7-EACBAD611702}" type="datetimeFigureOut">
              <a:rPr lang="en-IN" smtClean="0"/>
              <a:t>27-01-2023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E8E930-28C0-42FA-A942-87AEFCCAF198}" type="slidenum">
              <a:rPr lang="en-IN" smtClean="0"/>
              <a:t>‹#›</a:t>
            </a:fld>
            <a:endParaRPr lang="en-IN"/>
          </a:p>
        </p:txBody>
      </p:sp>
    </p:spTree>
    <p:extLst>
      <p:ext uri="{BB962C8B-B14F-4D97-AF65-F5344CB8AC3E}">
        <p14:creationId xmlns:p14="http://schemas.microsoft.com/office/powerpoint/2010/main" val="2580947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E3F0C8-BAD8-41A1-AEF7-EACBAD611702}" type="datetimeFigureOut">
              <a:rPr lang="en-IN" smtClean="0"/>
              <a:t>27-01-2023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1E8E930-28C0-42FA-A942-87AEFCCAF198}" type="slidenum">
              <a:rPr lang="en-IN" smtClean="0"/>
              <a:t>‹#›</a:t>
            </a:fld>
            <a:endParaRPr lang="en-IN"/>
          </a:p>
        </p:txBody>
      </p:sp>
    </p:spTree>
    <p:extLst>
      <p:ext uri="{BB962C8B-B14F-4D97-AF65-F5344CB8AC3E}">
        <p14:creationId xmlns:p14="http://schemas.microsoft.com/office/powerpoint/2010/main" val="3958075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E3F0C8-BAD8-41A1-AEF7-EACBAD611702}" type="datetimeFigureOut">
              <a:rPr lang="en-IN" smtClean="0"/>
              <a:t>27-01-2023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E8E930-28C0-42FA-A942-87AEFCCAF198}" type="slidenum">
              <a:rPr lang="en-IN" smtClean="0"/>
              <a:t>‹#›</a:t>
            </a:fld>
            <a:endParaRPr lang="en-IN"/>
          </a:p>
        </p:txBody>
      </p:sp>
    </p:spTree>
    <p:extLst>
      <p:ext uri="{BB962C8B-B14F-4D97-AF65-F5344CB8AC3E}">
        <p14:creationId xmlns:p14="http://schemas.microsoft.com/office/powerpoint/2010/main" val="883360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E3F0C8-BAD8-41A1-AEF7-EACBAD611702}" type="datetimeFigureOut">
              <a:rPr lang="en-IN" smtClean="0"/>
              <a:t>27-01-2023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E8E930-28C0-42FA-A942-87AEFCCAF198}" type="slidenum">
              <a:rPr lang="en-IN" smtClean="0"/>
              <a:t>‹#›</a:t>
            </a:fld>
            <a:endParaRPr lang="en-IN"/>
          </a:p>
        </p:txBody>
      </p:sp>
    </p:spTree>
    <p:extLst>
      <p:ext uri="{BB962C8B-B14F-4D97-AF65-F5344CB8AC3E}">
        <p14:creationId xmlns:p14="http://schemas.microsoft.com/office/powerpoint/2010/main" val="2126362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4E3F0C8-BAD8-41A1-AEF7-EACBAD611702}" type="datetimeFigureOut">
              <a:rPr lang="en-IN" smtClean="0"/>
              <a:t>27-01-2023</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1E8E930-28C0-42FA-A942-87AEFCCAF198}" type="slidenum">
              <a:rPr lang="en-IN" smtClean="0"/>
              <a:t>‹#›</a:t>
            </a:fld>
            <a:endParaRPr lang="en-IN"/>
          </a:p>
        </p:txBody>
      </p:sp>
    </p:spTree>
    <p:extLst>
      <p:ext uri="{BB962C8B-B14F-4D97-AF65-F5344CB8AC3E}">
        <p14:creationId xmlns:p14="http://schemas.microsoft.com/office/powerpoint/2010/main" val="296113772"/>
      </p:ext>
    </p:extLst>
  </p:cSld>
  <p:clrMap bg1="dk1" tx1="lt1" bg2="dk2" tx2="lt2" accent1="accent1" accent2="accent2" accent3="accent3" accent4="accent4" accent5="accent5" accent6="accent6" hlink="hlink" folHlink="folHlink"/>
  <p:sldLayoutIdLst>
    <p:sldLayoutId id="2147484540" r:id="rId1"/>
    <p:sldLayoutId id="2147484541" r:id="rId2"/>
    <p:sldLayoutId id="2147484542" r:id="rId3"/>
    <p:sldLayoutId id="2147484543" r:id="rId4"/>
    <p:sldLayoutId id="2147484544" r:id="rId5"/>
    <p:sldLayoutId id="2147484545" r:id="rId6"/>
    <p:sldLayoutId id="2147484546" r:id="rId7"/>
    <p:sldLayoutId id="2147484547" r:id="rId8"/>
    <p:sldLayoutId id="2147484548" r:id="rId9"/>
    <p:sldLayoutId id="2147484549" r:id="rId10"/>
    <p:sldLayoutId id="2147484550" r:id="rId11"/>
    <p:sldLayoutId id="2147484551" r:id="rId12"/>
    <p:sldLayoutId id="2147484552" r:id="rId13"/>
    <p:sldLayoutId id="2147484553" r:id="rId14"/>
    <p:sldLayoutId id="2147484554" r:id="rId15"/>
    <p:sldLayoutId id="2147484555" r:id="rId16"/>
    <p:sldLayoutId id="2147484556"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4.xml"/><Relationship Id="rId4" Type="http://schemas.openxmlformats.org/officeDocument/2006/relationships/hyperlink" Target="https://openclipart.org/detail/190304/cracker"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digital.report/three-theses-on-information-security-issues/" TargetMode="External"/><Relationship Id="rId2" Type="http://schemas.openxmlformats.org/officeDocument/2006/relationships/image" Target="../media/image19.jpg"/><Relationship Id="rId1" Type="http://schemas.openxmlformats.org/officeDocument/2006/relationships/slideLayout" Target="../slideLayouts/slideLayout3.xml"/><Relationship Id="rId4" Type="http://schemas.openxmlformats.org/officeDocument/2006/relationships/image" Target="../media/image20.jpeg"/></Relationships>
</file>

<file path=ppt/slides/_rels/slide11.xml.rels><?xml version="1.0" encoding="UTF-8" standalone="yes"?>
<Relationships xmlns="http://schemas.openxmlformats.org/package/2006/relationships"><Relationship Id="rId3" Type="http://schemas.openxmlformats.org/officeDocument/2006/relationships/hyperlink" Target="https://pixabay.com/en/thank-you-thanks-gratitude-grateful-1191350/" TargetMode="External"/><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iled-bg.blogspot.com/p/full-screen-bgs.html" TargetMode="External"/><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3" Type="http://schemas.openxmlformats.org/officeDocument/2006/relationships/hyperlink" Target="https://www.pngall.com/python-programming-language-png"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flickr.com/photos/christiaancolen/20607701226" TargetMode="External"/><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97000">
              <a:schemeClr val="tx1">
                <a:lumMod val="95000"/>
              </a:schemeClr>
            </a:gs>
            <a:gs pos="100000">
              <a:schemeClr val="accent1">
                <a:lumMod val="45000"/>
                <a:lumOff val="55000"/>
              </a:schemeClr>
            </a:gs>
            <a:gs pos="4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59DEF-6A15-AAF6-4401-BA4C93EDD451}"/>
              </a:ext>
            </a:extLst>
          </p:cNvPr>
          <p:cNvSpPr>
            <a:spLocks noGrp="1"/>
          </p:cNvSpPr>
          <p:nvPr>
            <p:ph type="title"/>
          </p:nvPr>
        </p:nvSpPr>
        <p:spPr>
          <a:xfrm>
            <a:off x="169143" y="897194"/>
            <a:ext cx="6569962" cy="2690068"/>
          </a:xfrm>
          <a:solidFill>
            <a:schemeClr val="tx1"/>
          </a:solidFill>
        </p:spPr>
        <p:txBody>
          <a:bodyPr/>
          <a:lstStyle/>
          <a:p>
            <a:r>
              <a:rPr lang="en-IN" dirty="0">
                <a:solidFill>
                  <a:schemeClr val="bg1"/>
                </a:solidFill>
              </a:rPr>
              <a:t>Notes and Password Manager using Python</a:t>
            </a:r>
          </a:p>
        </p:txBody>
      </p:sp>
      <p:sp>
        <p:nvSpPr>
          <p:cNvPr id="4" name="Content Placeholder 3">
            <a:extLst>
              <a:ext uri="{FF2B5EF4-FFF2-40B4-BE49-F238E27FC236}">
                <a16:creationId xmlns:a16="http://schemas.microsoft.com/office/drawing/2014/main" id="{FA27FDFE-D717-EF6D-BD7F-49E64779B8C4}"/>
              </a:ext>
            </a:extLst>
          </p:cNvPr>
          <p:cNvSpPr>
            <a:spLocks noGrp="1"/>
          </p:cNvSpPr>
          <p:nvPr>
            <p:ph sz="half" idx="2"/>
          </p:nvPr>
        </p:nvSpPr>
        <p:spPr>
          <a:xfrm>
            <a:off x="6739105" y="1856934"/>
            <a:ext cx="5059363" cy="4946135"/>
          </a:xfrm>
        </p:spPr>
        <p:txBody>
          <a:bodyPr>
            <a:normAutofit/>
          </a:bodyPr>
          <a:lstStyle/>
          <a:p>
            <a:endParaRPr lang="en-IN" dirty="0"/>
          </a:p>
          <a:p>
            <a:endParaRPr lang="en-IN" dirty="0"/>
          </a:p>
          <a:p>
            <a:endParaRPr lang="en-IN" dirty="0"/>
          </a:p>
          <a:p>
            <a:endParaRPr lang="en-IN" dirty="0"/>
          </a:p>
          <a:p>
            <a:endParaRPr lang="en-IN" dirty="0"/>
          </a:p>
          <a:p>
            <a:endParaRPr lang="en-IN" dirty="0"/>
          </a:p>
          <a:p>
            <a:endParaRPr lang="en-IN" dirty="0"/>
          </a:p>
          <a:p>
            <a:r>
              <a:rPr lang="en-IN" dirty="0">
                <a:solidFill>
                  <a:srgbClr val="002060"/>
                </a:solidFill>
              </a:rPr>
              <a:t>Submitted by: Ayush Vyas</a:t>
            </a:r>
          </a:p>
          <a:p>
            <a:r>
              <a:rPr lang="en-IN" dirty="0">
                <a:solidFill>
                  <a:srgbClr val="002060"/>
                </a:solidFill>
              </a:rPr>
              <a:t> </a:t>
            </a:r>
            <a:r>
              <a:rPr lang="en-IN" dirty="0" err="1">
                <a:solidFill>
                  <a:srgbClr val="002060"/>
                </a:solidFill>
              </a:rPr>
              <a:t>Btech</a:t>
            </a:r>
            <a:r>
              <a:rPr lang="en-IN" dirty="0">
                <a:solidFill>
                  <a:srgbClr val="002060"/>
                </a:solidFill>
              </a:rPr>
              <a:t> CSE</a:t>
            </a:r>
          </a:p>
          <a:p>
            <a:r>
              <a:rPr lang="en-IN" dirty="0" err="1">
                <a:solidFill>
                  <a:srgbClr val="002060"/>
                </a:solidFill>
              </a:rPr>
              <a:t>Univ</a:t>
            </a:r>
            <a:r>
              <a:rPr lang="en-IN" dirty="0">
                <a:solidFill>
                  <a:srgbClr val="002060"/>
                </a:solidFill>
              </a:rPr>
              <a:t> roll no 2018755</a:t>
            </a:r>
          </a:p>
          <a:p>
            <a:r>
              <a:rPr lang="en-IN" dirty="0">
                <a:solidFill>
                  <a:srgbClr val="002060"/>
                </a:solidFill>
              </a:rPr>
              <a:t>Mentored by : Ms </a:t>
            </a:r>
            <a:r>
              <a:rPr lang="en-IN" dirty="0" err="1">
                <a:solidFill>
                  <a:srgbClr val="002060"/>
                </a:solidFill>
              </a:rPr>
              <a:t>Tanusha</a:t>
            </a:r>
            <a:r>
              <a:rPr lang="en-IN" dirty="0">
                <a:solidFill>
                  <a:srgbClr val="002060"/>
                </a:solidFill>
              </a:rPr>
              <a:t> Mittal</a:t>
            </a:r>
          </a:p>
        </p:txBody>
      </p:sp>
      <p:pic>
        <p:nvPicPr>
          <p:cNvPr id="10" name="Picture 9">
            <a:extLst>
              <a:ext uri="{FF2B5EF4-FFF2-40B4-BE49-F238E27FC236}">
                <a16:creationId xmlns:a16="http://schemas.microsoft.com/office/drawing/2014/main" id="{B90E72C7-D280-B91D-69DD-8A8C4AA578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6517" y="1107216"/>
            <a:ext cx="4824538" cy="3218041"/>
          </a:xfrm>
          <a:prstGeom prst="ellipse">
            <a:avLst/>
          </a:prstGeom>
          <a:ln>
            <a:noFill/>
          </a:ln>
          <a:effectLst>
            <a:softEdge rad="112500"/>
          </a:effectLst>
        </p:spPr>
      </p:pic>
      <p:pic>
        <p:nvPicPr>
          <p:cNvPr id="24" name="Content Placeholder 23">
            <a:extLst>
              <a:ext uri="{FF2B5EF4-FFF2-40B4-BE49-F238E27FC236}">
                <a16:creationId xmlns:a16="http://schemas.microsoft.com/office/drawing/2014/main" id="{1C6FC728-9D63-5BD9-7C11-10175043681B}"/>
              </a:ext>
            </a:extLst>
          </p:cNvPr>
          <p:cNvPicPr>
            <a:picLocks noGrp="1" noChangeAspect="1"/>
          </p:cNvPicPr>
          <p:nvPr>
            <p:ph sz="half"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24443" y="4325257"/>
            <a:ext cx="5059363" cy="2301687"/>
          </a:xfrm>
        </p:spPr>
      </p:pic>
    </p:spTree>
    <p:extLst>
      <p:ext uri="{BB962C8B-B14F-4D97-AF65-F5344CB8AC3E}">
        <p14:creationId xmlns:p14="http://schemas.microsoft.com/office/powerpoint/2010/main" val="16568390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xEl>
                                              <p:pRg st="7" end="7"/>
                                            </p:txEl>
                                          </p:spTgt>
                                        </p:tgtEl>
                                        <p:attrNameLst>
                                          <p:attrName>style.visibility</p:attrName>
                                        </p:attrNameLst>
                                      </p:cBhvr>
                                      <p:to>
                                        <p:strVal val="visible"/>
                                      </p:to>
                                    </p:set>
                                    <p:anim calcmode="lin" valueType="num">
                                      <p:cBhvr additive="base">
                                        <p:cTn id="14"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
                                            <p:txEl>
                                              <p:pRg st="8" end="8"/>
                                            </p:txEl>
                                          </p:spTgt>
                                        </p:tgtEl>
                                        <p:attrNameLst>
                                          <p:attrName>style.visibility</p:attrName>
                                        </p:attrNameLst>
                                      </p:cBhvr>
                                      <p:to>
                                        <p:strVal val="visible"/>
                                      </p:to>
                                    </p:set>
                                    <p:anim calcmode="lin" valueType="num">
                                      <p:cBhvr additive="base">
                                        <p:cTn id="20"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4">
                                            <p:txEl>
                                              <p:pRg st="9" end="9"/>
                                            </p:txEl>
                                          </p:spTgt>
                                        </p:tgtEl>
                                        <p:attrNameLst>
                                          <p:attrName>style.visibility</p:attrName>
                                        </p:attrNameLst>
                                      </p:cBhvr>
                                      <p:to>
                                        <p:strVal val="visible"/>
                                      </p:to>
                                    </p:set>
                                    <p:anim calcmode="lin" valueType="num">
                                      <p:cBhvr additive="base">
                                        <p:cTn id="26"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 calcmode="lin" valueType="num">
                                      <p:cBhvr additive="base">
                                        <p:cTn id="32"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l="-9000" r="-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EF10-AEC5-825B-EF36-24AB4FA65D3C}"/>
              </a:ext>
            </a:extLst>
          </p:cNvPr>
          <p:cNvSpPr>
            <a:spLocks noGrp="1"/>
          </p:cNvSpPr>
          <p:nvPr>
            <p:ph type="title"/>
          </p:nvPr>
        </p:nvSpPr>
        <p:spPr>
          <a:xfrm>
            <a:off x="205154" y="534574"/>
            <a:ext cx="6891996" cy="1104326"/>
          </a:xfrm>
          <a:blipFill>
            <a:blip r:embed="rId4"/>
            <a:tile tx="0" ty="0" sx="100000" sy="100000" flip="none" algn="tl"/>
          </a:blipFill>
        </p:spPr>
        <p:txBody>
          <a:bodyPr/>
          <a:lstStyle/>
          <a:p>
            <a:r>
              <a:rPr lang="en-IN" dirty="0">
                <a:solidFill>
                  <a:schemeClr val="bg2"/>
                </a:solidFill>
                <a:effectLst/>
              </a:rPr>
              <a:t>Conclusion and Future Work</a:t>
            </a:r>
          </a:p>
        </p:txBody>
      </p:sp>
      <p:sp>
        <p:nvSpPr>
          <p:cNvPr id="3" name="Text Placeholder 2">
            <a:extLst>
              <a:ext uri="{FF2B5EF4-FFF2-40B4-BE49-F238E27FC236}">
                <a16:creationId xmlns:a16="http://schemas.microsoft.com/office/drawing/2014/main" id="{ADF66B88-E992-BEAE-0CFB-6BA77E52C406}"/>
              </a:ext>
            </a:extLst>
          </p:cNvPr>
          <p:cNvSpPr>
            <a:spLocks noGrp="1"/>
          </p:cNvSpPr>
          <p:nvPr>
            <p:ph type="body" idx="1"/>
          </p:nvPr>
        </p:nvSpPr>
        <p:spPr>
          <a:xfrm>
            <a:off x="577948" y="2132483"/>
            <a:ext cx="6146409" cy="4563738"/>
          </a:xfrm>
          <a:solidFill>
            <a:schemeClr val="bg2">
              <a:lumMod val="10000"/>
              <a:lumOff val="90000"/>
            </a:schemeClr>
          </a:solidFill>
        </p:spPr>
        <p:txBody>
          <a:bodyPr>
            <a:normAutofit fontScale="92500" lnSpcReduction="20000"/>
          </a:bodyPr>
          <a:lstStyle/>
          <a:p>
            <a:pPr algn="l"/>
            <a:r>
              <a:rPr lang="en-IN" sz="3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p>
          <a:p>
            <a:pPr algn="l"/>
            <a:r>
              <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Password-based authentication is known to be insecure these days.</a:t>
            </a:r>
            <a:r>
              <a:rPr lang="en-IN" sz="1800" dirty="0">
                <a:solidFill>
                  <a:schemeClr val="bg1"/>
                </a:solidFill>
                <a:effectLst/>
                <a:latin typeface="Times New Roman" panose="02020603050405020304" pitchFamily="18" charset="0"/>
                <a:ea typeface="Times New Roman" panose="02020603050405020304" pitchFamily="18" charset="0"/>
              </a:rPr>
              <a:t> This Password managers is available to help with these issues. This password managers provides you the facility of master password without it no one will be able to enter your password manager you can add new site </a:t>
            </a:r>
            <a:r>
              <a:rPr lang="en-IN" sz="1800" dirty="0" err="1">
                <a:solidFill>
                  <a:schemeClr val="bg1"/>
                </a:solidFill>
                <a:effectLst/>
                <a:latin typeface="Times New Roman" panose="02020603050405020304" pitchFamily="18" charset="0"/>
                <a:ea typeface="Times New Roman" panose="02020603050405020304" pitchFamily="18" charset="0"/>
              </a:rPr>
              <a:t>retrive</a:t>
            </a:r>
            <a:r>
              <a:rPr lang="en-IN" sz="1800" dirty="0">
                <a:solidFill>
                  <a:schemeClr val="bg1"/>
                </a:solidFill>
                <a:effectLst/>
                <a:latin typeface="Times New Roman" panose="02020603050405020304" pitchFamily="18" charset="0"/>
                <a:ea typeface="Times New Roman" panose="02020603050405020304" pitchFamily="18" charset="0"/>
              </a:rPr>
              <a:t> old and list the present ones also .hash 512 is used here.</a:t>
            </a:r>
          </a:p>
          <a:p>
            <a:pPr algn="l"/>
            <a:endPar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r>
              <a:rPr lang="en-IN"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Future work:</a:t>
            </a:r>
          </a:p>
          <a:p>
            <a:pPr algn="l"/>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Password managers are useful in </a:t>
            </a:r>
          </a:p>
          <a:p>
            <a:pPr algn="l"/>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Mobile Applications , graphic user interface applications , </a:t>
            </a:r>
          </a:p>
          <a:p>
            <a:pPr algn="l"/>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It prevents from many attacks like </a:t>
            </a:r>
            <a:r>
              <a:rPr lang="en-IN"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sql</a:t>
            </a: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injection etc.</a:t>
            </a:r>
          </a:p>
          <a:p>
            <a:pPr algn="l"/>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It also keeps your computer safe if it got infected with malware.it is very easy to manage password now no need to keep them remind</a:t>
            </a:r>
          </a:p>
          <a:p>
            <a:pPr algn="l"/>
            <a:endPar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endPar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7735560"/>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bg/>
                                          </p:spTgt>
                                        </p:tgtEl>
                                        <p:attrNameLst>
                                          <p:attrName>style.visibility</p:attrName>
                                        </p:attrNameLst>
                                      </p:cBhvr>
                                      <p:to>
                                        <p:strVal val="visible"/>
                                      </p:to>
                                    </p:set>
                                    <p:animEffect transition="in" filter="wipe(down)">
                                      <p:cBhvr>
                                        <p:cTn id="25" dur="500"/>
                                        <p:tgtEl>
                                          <p:spTgt spid="3">
                                            <p:bg/>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Effect transition="in" filter="wipe(down)">
                                      <p:cBhvr>
                                        <p:cTn id="30" dur="500"/>
                                        <p:tgtEl>
                                          <p:spTgt spid="3">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Effect transition="in" filter="wipe(down)">
                                      <p:cBhvr>
                                        <p:cTn id="35" dur="500"/>
                                        <p:tgtEl>
                                          <p:spTgt spid="3">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wipe(down)">
                                      <p:cBhvr>
                                        <p:cTn id="40" dur="500"/>
                                        <p:tgtEl>
                                          <p:spTgt spid="3">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wipe(down)">
                                      <p:cBhvr>
                                        <p:cTn id="45" dur="500"/>
                                        <p:tgtEl>
                                          <p:spTgt spid="3">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Effect transition="in" filter="wipe(down)">
                                      <p:cBhvr>
                                        <p:cTn id="50" dur="500"/>
                                        <p:tgtEl>
                                          <p:spTgt spid="3">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wipe(down)">
                                      <p:cBhvr>
                                        <p:cTn id="55" dur="500"/>
                                        <p:tgtEl>
                                          <p:spTgt spid="3">
                                            <p:txEl>
                                              <p:pRg st="6" end="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3">
                                            <p:txEl>
                                              <p:pRg st="7" end="7"/>
                                            </p:txEl>
                                          </p:spTgt>
                                        </p:tgtEl>
                                        <p:attrNameLst>
                                          <p:attrName>style.visibility</p:attrName>
                                        </p:attrNameLst>
                                      </p:cBhvr>
                                      <p:to>
                                        <p:strVal val="visible"/>
                                      </p:to>
                                    </p:set>
                                    <p:animEffect transition="in" filter="wipe(down)">
                                      <p:cBhvr>
                                        <p:cTn id="6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39000" b="-3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716858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CA534-22EC-DF83-2EB3-114218ABD46B}"/>
              </a:ext>
            </a:extLst>
          </p:cNvPr>
          <p:cNvSpPr>
            <a:spLocks noGrp="1"/>
          </p:cNvSpPr>
          <p:nvPr>
            <p:ph type="title"/>
          </p:nvPr>
        </p:nvSpPr>
        <p:spPr>
          <a:solidFill>
            <a:schemeClr val="bg2">
              <a:lumMod val="10000"/>
              <a:lumOff val="90000"/>
            </a:schemeClr>
          </a:solidFill>
        </p:spPr>
        <p:txBody>
          <a:bodyPr/>
          <a:lstStyle/>
          <a:p>
            <a:pPr algn="just"/>
            <a:r>
              <a:rPr lang="en-IN" dirty="0">
                <a:solidFill>
                  <a:schemeClr val="bg1"/>
                </a:solidFill>
              </a:rPr>
              <a:t>Introduction</a:t>
            </a:r>
          </a:p>
        </p:txBody>
      </p:sp>
      <p:sp>
        <p:nvSpPr>
          <p:cNvPr id="3" name="Content Placeholder 2">
            <a:extLst>
              <a:ext uri="{FF2B5EF4-FFF2-40B4-BE49-F238E27FC236}">
                <a16:creationId xmlns:a16="http://schemas.microsoft.com/office/drawing/2014/main" id="{50E001BB-C44F-3C57-99A9-60AC13DB4BA1}"/>
              </a:ext>
            </a:extLst>
          </p:cNvPr>
          <p:cNvSpPr>
            <a:spLocks noGrp="1"/>
          </p:cNvSpPr>
          <p:nvPr>
            <p:ph idx="1"/>
          </p:nvPr>
        </p:nvSpPr>
        <p:spPr>
          <a:xfrm>
            <a:off x="685800" y="1945179"/>
            <a:ext cx="6404317" cy="4765109"/>
          </a:xfrm>
        </p:spPr>
        <p:txBody>
          <a:bodyPr>
            <a:normAutofit fontScale="92500" lnSpcReduction="10000"/>
          </a:bodyPr>
          <a:lstStyle/>
          <a:p>
            <a:r>
              <a:rPr lang="en-IN" sz="2800" b="1" dirty="0">
                <a:solidFill>
                  <a:srgbClr val="002060"/>
                </a:solidFill>
              </a:rPr>
              <a:t>Problem Statement</a:t>
            </a:r>
          </a:p>
          <a:p>
            <a:r>
              <a:rPr lang="en-US" sz="1800" dirty="0">
                <a:solidFill>
                  <a:srgbClr val="002060"/>
                </a:solidFill>
              </a:rPr>
              <a:t>There are mainly two problems. The first problem is learning how to create secure passwords for online accounts.</a:t>
            </a:r>
          </a:p>
          <a:p>
            <a:r>
              <a:rPr lang="en-US" sz="1800" dirty="0">
                <a:solidFill>
                  <a:srgbClr val="002060"/>
                </a:solidFill>
              </a:rPr>
              <a:t>And the second problem is learning how to maintain these passwords (remembering these passwords and keeping these passwords safe).</a:t>
            </a:r>
          </a:p>
          <a:p>
            <a:r>
              <a:rPr lang="en-US" sz="2800" b="1" dirty="0">
                <a:solidFill>
                  <a:srgbClr val="002060"/>
                </a:solidFill>
              </a:rPr>
              <a:t>Password Managers</a:t>
            </a:r>
          </a:p>
          <a:p>
            <a:r>
              <a:rPr lang="en-US" sz="1900" dirty="0">
                <a:solidFill>
                  <a:srgbClr val="002060"/>
                </a:solidFill>
              </a:rPr>
              <a:t>It is a piece of software that enables users to create, save, and manage login information for both local and internet services. usually focuses on establishing strong, impenetrable passwords.</a:t>
            </a:r>
          </a:p>
          <a:p>
            <a:r>
              <a:rPr lang="en-US" sz="1900" dirty="0">
                <a:solidFill>
                  <a:srgbClr val="002060"/>
                </a:solidFill>
              </a:rPr>
              <a:t>Strong credentials may be generated and retrieved and deleted with its assistance, and their storage in encrypted databases or installation of software packages can be calculated.</a:t>
            </a:r>
            <a:endParaRPr lang="en-IN" sz="1900" dirty="0">
              <a:solidFill>
                <a:srgbClr val="002060"/>
              </a:solidFill>
            </a:endParaRPr>
          </a:p>
        </p:txBody>
      </p:sp>
      <p:pic>
        <p:nvPicPr>
          <p:cNvPr id="9" name="Picture 8">
            <a:extLst>
              <a:ext uri="{FF2B5EF4-FFF2-40B4-BE49-F238E27FC236}">
                <a16:creationId xmlns:a16="http://schemas.microsoft.com/office/drawing/2014/main" id="{4586872A-E3ED-1808-9FFF-3575D62D33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4345" y="2686928"/>
            <a:ext cx="3534742" cy="3561471"/>
          </a:xfrm>
          <a:prstGeom prst="rect">
            <a:avLst/>
          </a:prstGeom>
        </p:spPr>
      </p:pic>
    </p:spTree>
    <p:extLst>
      <p:ext uri="{BB962C8B-B14F-4D97-AF65-F5344CB8AC3E}">
        <p14:creationId xmlns:p14="http://schemas.microsoft.com/office/powerpoint/2010/main" val="35506585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1000"/>
                                        <p:tgtEl>
                                          <p:spTgt spid="3">
                                            <p:txEl>
                                              <p:pRg st="4" end="4"/>
                                            </p:txEl>
                                          </p:spTgt>
                                        </p:tgtEl>
                                      </p:cBhvr>
                                    </p:animEffect>
                                    <p:anim calcmode="lin" valueType="num">
                                      <p:cBhvr>
                                        <p:cTn id="4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Effect transition="in" filter="fade">
                                      <p:cBhvr>
                                        <p:cTn id="48" dur="1000"/>
                                        <p:tgtEl>
                                          <p:spTgt spid="3">
                                            <p:txEl>
                                              <p:pRg st="5" end="5"/>
                                            </p:txEl>
                                          </p:spTgt>
                                        </p:tgtEl>
                                      </p:cBhvr>
                                    </p:animEffect>
                                    <p:anim calcmode="lin" valueType="num">
                                      <p:cBhvr>
                                        <p:cTn id="4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155AD-0956-B104-31F7-58EA476DFD4F}"/>
              </a:ext>
            </a:extLst>
          </p:cNvPr>
          <p:cNvSpPr>
            <a:spLocks noGrp="1"/>
          </p:cNvSpPr>
          <p:nvPr>
            <p:ph type="title"/>
          </p:nvPr>
        </p:nvSpPr>
        <p:spPr/>
        <p:txBody>
          <a:bodyPr/>
          <a:lstStyle/>
          <a:p>
            <a:r>
              <a:rPr lang="en-IN" dirty="0"/>
              <a:t>About python password Manager</a:t>
            </a:r>
          </a:p>
        </p:txBody>
      </p:sp>
      <p:sp>
        <p:nvSpPr>
          <p:cNvPr id="3" name="Content Placeholder 2">
            <a:extLst>
              <a:ext uri="{FF2B5EF4-FFF2-40B4-BE49-F238E27FC236}">
                <a16:creationId xmlns:a16="http://schemas.microsoft.com/office/drawing/2014/main" id="{B780CF05-9F4C-62E3-8824-12D18430176E}"/>
              </a:ext>
            </a:extLst>
          </p:cNvPr>
          <p:cNvSpPr>
            <a:spLocks noGrp="1"/>
          </p:cNvSpPr>
          <p:nvPr>
            <p:ph idx="1"/>
          </p:nvPr>
        </p:nvSpPr>
        <p:spPr>
          <a:xfrm>
            <a:off x="265410" y="2152358"/>
            <a:ext cx="7282019" cy="4096042"/>
          </a:xfrm>
          <a:gradFill>
            <a:gsLst>
              <a:gs pos="97000">
                <a:schemeClr val="tx1">
                  <a:lumMod val="95000"/>
                </a:schemeClr>
              </a:gs>
              <a:gs pos="100000">
                <a:schemeClr val="accent1">
                  <a:lumMod val="45000"/>
                  <a:lumOff val="55000"/>
                </a:schemeClr>
              </a:gs>
              <a:gs pos="100000">
                <a:schemeClr val="accent1">
                  <a:lumMod val="30000"/>
                  <a:lumOff val="70000"/>
                </a:schemeClr>
              </a:gs>
            </a:gsLst>
            <a:lin ang="5400000" scaled="1"/>
          </a:gradFill>
        </p:spPr>
        <p:txBody>
          <a:bodyPr>
            <a:normAutofit lnSpcReduction="10000"/>
          </a:bodyPr>
          <a:lstStyle/>
          <a:p>
            <a:r>
              <a:rPr lang="en-US" b="1" dirty="0">
                <a:solidFill>
                  <a:schemeClr val="bg1"/>
                </a:solidFill>
              </a:rPr>
              <a:t>This password manager is designed in python language. </a:t>
            </a:r>
          </a:p>
          <a:p>
            <a:r>
              <a:rPr lang="en-US" b="1" dirty="0">
                <a:solidFill>
                  <a:schemeClr val="bg1"/>
                </a:solidFill>
              </a:rPr>
              <a:t>Python is a well-liked programming language for developing password managers due of its development community, sizeable library, and user-friendliness. Python has been used to implement a variety of password manager features, including safe password store, password creation, and password sharing.</a:t>
            </a:r>
          </a:p>
          <a:p>
            <a:r>
              <a:rPr lang="en-US" b="1" dirty="0">
                <a:solidFill>
                  <a:schemeClr val="bg1"/>
                </a:solidFill>
              </a:rPr>
              <a:t>The security of a password manager depends on how frequently it is used. Due to this, many  articles may says the best </a:t>
            </a:r>
            <a:r>
              <a:rPr lang="en-US" b="1" dirty="0" err="1">
                <a:solidFill>
                  <a:schemeClr val="bg1"/>
                </a:solidFill>
              </a:rPr>
              <a:t>practises</a:t>
            </a:r>
            <a:r>
              <a:rPr lang="en-US" b="1" dirty="0">
                <a:solidFill>
                  <a:schemeClr val="bg1"/>
                </a:solidFill>
              </a:rPr>
              <a:t> for ensuring the security of password managers   developed are with Python, such as the importance of user authentication and access control.</a:t>
            </a:r>
          </a:p>
          <a:p>
            <a:pPr marL="36900" indent="0">
              <a:buNone/>
            </a:pPr>
            <a:endParaRPr lang="en-IN" dirty="0"/>
          </a:p>
        </p:txBody>
      </p:sp>
      <p:pic>
        <p:nvPicPr>
          <p:cNvPr id="5" name="Picture 4">
            <a:extLst>
              <a:ext uri="{FF2B5EF4-FFF2-40B4-BE49-F238E27FC236}">
                <a16:creationId xmlns:a16="http://schemas.microsoft.com/office/drawing/2014/main" id="{A5E97ED8-B87B-8D9B-3CCE-7027C4919D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9657" y="2481942"/>
            <a:ext cx="4146933" cy="3643087"/>
          </a:xfrm>
          <a:prstGeom prst="rect">
            <a:avLst/>
          </a:prstGeom>
          <a:ln>
            <a:noFill/>
          </a:ln>
          <a:effectLst>
            <a:softEdge rad="112500"/>
          </a:effectLst>
        </p:spPr>
      </p:pic>
    </p:spTree>
    <p:extLst>
      <p:ext uri="{BB962C8B-B14F-4D97-AF65-F5344CB8AC3E}">
        <p14:creationId xmlns:p14="http://schemas.microsoft.com/office/powerpoint/2010/main" val="22660152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barn(inVertical)">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E2BCA-1EB1-0150-BC1D-A2A6C1199F73}"/>
              </a:ext>
            </a:extLst>
          </p:cNvPr>
          <p:cNvSpPr>
            <a:spLocks noGrp="1"/>
          </p:cNvSpPr>
          <p:nvPr>
            <p:ph type="title"/>
          </p:nvPr>
        </p:nvSpPr>
        <p:spPr>
          <a:xfrm>
            <a:off x="816813" y="166254"/>
            <a:ext cx="10353762" cy="970450"/>
          </a:xfrm>
          <a:noFill/>
        </p:spPr>
        <p:txBody>
          <a:bodyPr/>
          <a:lstStyle/>
          <a:p>
            <a:pPr algn="just"/>
            <a:r>
              <a:rPr lang="en-IN" dirty="0">
                <a:solidFill>
                  <a:schemeClr val="bg1"/>
                </a:solidFill>
              </a:rPr>
              <a:t>Methodology</a:t>
            </a:r>
          </a:p>
        </p:txBody>
      </p:sp>
      <p:sp>
        <p:nvSpPr>
          <p:cNvPr id="3" name="Content Placeholder 2">
            <a:extLst>
              <a:ext uri="{FF2B5EF4-FFF2-40B4-BE49-F238E27FC236}">
                <a16:creationId xmlns:a16="http://schemas.microsoft.com/office/drawing/2014/main" id="{72F02F80-34BB-4967-6A9D-4DA1275EC53A}"/>
              </a:ext>
            </a:extLst>
          </p:cNvPr>
          <p:cNvSpPr>
            <a:spLocks noGrp="1"/>
          </p:cNvSpPr>
          <p:nvPr>
            <p:ph idx="1"/>
          </p:nvPr>
        </p:nvSpPr>
        <p:spPr>
          <a:xfrm>
            <a:off x="816813" y="1192122"/>
            <a:ext cx="10353762" cy="5499624"/>
          </a:xfrm>
          <a:noFill/>
        </p:spPr>
        <p:txBody>
          <a:bodyPr>
            <a:normAutofit fontScale="25000" lnSpcReduction="20000"/>
          </a:bodyPr>
          <a:lstStyle/>
          <a:p>
            <a:r>
              <a:rPr lang="en-IN" sz="12800" b="1" dirty="0">
                <a:solidFill>
                  <a:schemeClr val="tx1"/>
                </a:solidFill>
              </a:rPr>
              <a:t>Libraries Used:</a:t>
            </a:r>
          </a:p>
          <a:p>
            <a:pPr>
              <a:lnSpc>
                <a:spcPct val="120000"/>
              </a:lnSpc>
              <a:spcAft>
                <a:spcPts val="1200"/>
              </a:spcAft>
            </a:pPr>
            <a:r>
              <a:rPr lang="en-IN" sz="96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Hashlib</a:t>
            </a:r>
            <a:r>
              <a:rPr lang="en-IN" sz="9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7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7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Aft>
                <a:spcPts val="1200"/>
              </a:spcAft>
            </a:pPr>
            <a:r>
              <a:rPr lang="en-IN" sz="80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Hashlib</a:t>
            </a:r>
            <a:r>
              <a:rPr lang="en-IN" sz="8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is a python library that contains hash functions for generating cryptographic hashes such as SHA-1, SHA-256, and SHA-512.</a:t>
            </a:r>
            <a:endParaRPr lang="en-IN" sz="8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Aft>
                <a:spcPts val="1200"/>
              </a:spcAft>
            </a:pPr>
            <a:r>
              <a:rPr lang="en-IN" sz="9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secrets</a:t>
            </a:r>
            <a:endParaRPr lang="en-IN" sz="9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Aft>
                <a:spcPts val="1200"/>
              </a:spcAft>
            </a:pPr>
            <a:r>
              <a:rPr lang="en-IN" sz="8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secrets is a Python standard library module that allows you to generate cryptographically secure random numbers and strings. It can be used to generate one-of-a-kind salts for salting passwords before hashing them.</a:t>
            </a:r>
            <a:endParaRPr lang="en-IN" sz="8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Aft>
                <a:spcPts val="1200"/>
              </a:spcAft>
            </a:pPr>
            <a:r>
              <a:rPr lang="en-IN" sz="8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9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csv</a:t>
            </a:r>
            <a:endParaRPr lang="en-IN" sz="9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Aft>
                <a:spcPts val="1200"/>
              </a:spcAft>
            </a:pPr>
            <a:r>
              <a:rPr lang="en-IN" sz="8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csv is a Python built-in library that allows you to read and write CSV (Comma Separated Values) files. It can be used to store hashed passwords as well as associated information like site, username, salt, and hash.</a:t>
            </a:r>
            <a:endParaRPr lang="en-IN" sz="8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4974267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arn(inVertical)">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0B85A-FDA7-61BC-B06D-F849C361ECE0}"/>
              </a:ext>
            </a:extLst>
          </p:cNvPr>
          <p:cNvSpPr>
            <a:spLocks noGrp="1"/>
          </p:cNvSpPr>
          <p:nvPr>
            <p:ph type="title"/>
          </p:nvPr>
        </p:nvSpPr>
        <p:spPr>
          <a:xfrm>
            <a:off x="919119" y="96982"/>
            <a:ext cx="10353762" cy="970450"/>
          </a:xfrm>
        </p:spPr>
        <p:txBody>
          <a:bodyPr/>
          <a:lstStyle/>
          <a:p>
            <a:r>
              <a:rPr lang="en-IN" dirty="0">
                <a:solidFill>
                  <a:schemeClr val="bg1"/>
                </a:solidFill>
              </a:rPr>
              <a:t>Methodology</a:t>
            </a:r>
          </a:p>
        </p:txBody>
      </p:sp>
      <p:sp>
        <p:nvSpPr>
          <p:cNvPr id="3" name="Content Placeholder 2">
            <a:extLst>
              <a:ext uri="{FF2B5EF4-FFF2-40B4-BE49-F238E27FC236}">
                <a16:creationId xmlns:a16="http://schemas.microsoft.com/office/drawing/2014/main" id="{FD25292B-40CA-218A-BDE3-1F18B8A77F7E}"/>
              </a:ext>
            </a:extLst>
          </p:cNvPr>
          <p:cNvSpPr>
            <a:spLocks noGrp="1"/>
          </p:cNvSpPr>
          <p:nvPr>
            <p:ph idx="1"/>
          </p:nvPr>
        </p:nvSpPr>
        <p:spPr>
          <a:xfrm>
            <a:off x="919119" y="1330666"/>
            <a:ext cx="10353762" cy="5527333"/>
          </a:xfrm>
        </p:spPr>
        <p:txBody>
          <a:bodyPr>
            <a:normAutofit fontScale="25000" lnSpcReduction="20000"/>
          </a:bodyPr>
          <a:lstStyle/>
          <a:p>
            <a:pPr>
              <a:lnSpc>
                <a:spcPct val="107000"/>
              </a:lnSpc>
              <a:spcAft>
                <a:spcPts val="1200"/>
              </a:spcAft>
              <a:buFont typeface="Wingdings" panose="05000000000000000000" pitchFamily="2" charset="2"/>
              <a:buChar char="Ø"/>
            </a:pPr>
            <a:r>
              <a:rPr lang="en-IN" sz="12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Functions Used</a:t>
            </a:r>
            <a:endParaRPr lang="en-IN" sz="12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buFont typeface="Wingdings" panose="05000000000000000000" pitchFamily="2" charset="2"/>
              <a:buChar char="Ø"/>
            </a:pPr>
            <a:r>
              <a:rPr lang="en-IN" sz="5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script contains several functions that perform various tasks:</a:t>
            </a:r>
            <a:endParaRPr lang="en-IN" sz="5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200"/>
              </a:spcAft>
              <a:buFont typeface="Wingdings" panose="05000000000000000000" pitchFamily="2" charset="2"/>
              <a:buChar char="Ø"/>
            </a:pPr>
            <a:r>
              <a:rPr lang="en-IN" sz="72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masterHashCompare</a:t>
            </a:r>
            <a:r>
              <a:rPr lang="en-IN" sz="7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(password):</a:t>
            </a:r>
            <a:r>
              <a:rPr lang="en-IN" sz="7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6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compares the provided password to a salted hash stored in a master password file, returning True if the passwords match, False otherwise.</a:t>
            </a:r>
            <a:endParaRPr lang="en-IN" sz="6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200"/>
              </a:spcAft>
              <a:buFont typeface="Wingdings" panose="05000000000000000000" pitchFamily="2" charset="2"/>
              <a:buChar char="Ø"/>
            </a:pPr>
            <a:r>
              <a:rPr lang="en-IN" sz="72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createMasterHashFile</a:t>
            </a:r>
            <a:r>
              <a:rPr lang="en-IN" sz="7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(password</a:t>
            </a:r>
            <a:r>
              <a:rPr lang="en-IN" sz="6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6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if no salted hash master password file exists, it is created, and the passwords CSV file is initialised.</a:t>
            </a:r>
            <a:endParaRPr lang="en-IN" sz="6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200"/>
              </a:spcAft>
              <a:buFont typeface="Wingdings" panose="05000000000000000000" pitchFamily="2" charset="2"/>
              <a:buChar char="Ø"/>
            </a:pPr>
            <a:r>
              <a:rPr lang="en-IN" sz="72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hashPassword</a:t>
            </a:r>
            <a:r>
              <a:rPr lang="en-IN" sz="7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(password, length</a:t>
            </a:r>
            <a:r>
              <a:rPr lang="en-IN" sz="64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6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uses SHA-512 to create a salted hash of the given password and returns the salt and the number of characters in the hash.</a:t>
            </a:r>
            <a:endParaRPr lang="en-IN" sz="6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200"/>
              </a:spcAft>
              <a:buFont typeface="Wingdings" panose="05000000000000000000" pitchFamily="2" charset="2"/>
              <a:buChar char="Ø"/>
            </a:pPr>
            <a:r>
              <a:rPr lang="en-IN" sz="72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writeCsv</a:t>
            </a:r>
            <a:r>
              <a:rPr lang="en-IN" sz="7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(site, username, salt, hash)</a:t>
            </a:r>
            <a:r>
              <a:rPr lang="en-IN" sz="7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6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adds a line to the passwords CSV file containing the specified site, username, salt, and hash.</a:t>
            </a:r>
            <a:endParaRPr lang="en-IN" sz="6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200"/>
              </a:spcAft>
              <a:buFont typeface="Wingdings" panose="05000000000000000000" pitchFamily="2" charset="2"/>
              <a:buChar char="Ø"/>
            </a:pPr>
            <a:r>
              <a:rPr lang="en-IN" sz="72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readCsv</a:t>
            </a:r>
            <a:r>
              <a:rPr lang="en-IN" sz="7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(site)</a:t>
            </a:r>
            <a:r>
              <a:rPr lang="en-IN" sz="7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6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reads the passwords CSV file and returns the line corresponding to the given site if it exists.</a:t>
            </a:r>
            <a:endParaRPr lang="en-IN" sz="6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200"/>
              </a:spcAft>
              <a:buFont typeface="Wingdings" panose="05000000000000000000" pitchFamily="2" charset="2"/>
              <a:buChar char="Ø"/>
            </a:pPr>
            <a:r>
              <a:rPr lang="en-IN" sz="72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deleteCsv</a:t>
            </a:r>
            <a:r>
              <a:rPr lang="en-IN" sz="7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(site</a:t>
            </a:r>
            <a:r>
              <a:rPr lang="en-IN" sz="56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5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6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deletes the line for the specified site.</a:t>
            </a:r>
            <a:endParaRPr lang="en-IN" sz="6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9556352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1D17B-6C2A-5EE2-77D8-FFA66BF20145}"/>
              </a:ext>
            </a:extLst>
          </p:cNvPr>
          <p:cNvSpPr>
            <a:spLocks noGrp="1"/>
          </p:cNvSpPr>
          <p:nvPr>
            <p:ph type="title"/>
          </p:nvPr>
        </p:nvSpPr>
        <p:spPr>
          <a:solidFill>
            <a:schemeClr val="tx1"/>
          </a:solidFill>
        </p:spPr>
        <p:txBody>
          <a:bodyPr/>
          <a:lstStyle/>
          <a:p>
            <a:r>
              <a:rPr lang="en-IN" dirty="0">
                <a:solidFill>
                  <a:schemeClr val="bg1"/>
                </a:solidFill>
              </a:rPr>
              <a:t>Methodology</a:t>
            </a:r>
          </a:p>
        </p:txBody>
      </p:sp>
      <p:sp>
        <p:nvSpPr>
          <p:cNvPr id="3" name="Content Placeholder 2">
            <a:extLst>
              <a:ext uri="{FF2B5EF4-FFF2-40B4-BE49-F238E27FC236}">
                <a16:creationId xmlns:a16="http://schemas.microsoft.com/office/drawing/2014/main" id="{3454404D-BAE4-5094-11C9-5EA0E91E568B}"/>
              </a:ext>
            </a:extLst>
          </p:cNvPr>
          <p:cNvSpPr>
            <a:spLocks noGrp="1"/>
          </p:cNvSpPr>
          <p:nvPr>
            <p:ph idx="1"/>
          </p:nvPr>
        </p:nvSpPr>
        <p:spPr>
          <a:solidFill>
            <a:schemeClr val="tx1"/>
          </a:solidFill>
        </p:spPr>
        <p:txBody>
          <a:bodyPr>
            <a:normAutofit/>
          </a:bodyPr>
          <a:lstStyle/>
          <a:p>
            <a:pPr marL="36900" indent="0">
              <a:lnSpc>
                <a:spcPct val="150000"/>
              </a:lnSpc>
              <a:spcAft>
                <a:spcPts val="1200"/>
              </a:spcAft>
              <a:buNone/>
            </a:pPr>
            <a:r>
              <a:rPr lang="en-IN" sz="2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Methods Used:</a:t>
            </a:r>
          </a:p>
          <a:p>
            <a:r>
              <a:rPr lang="en-IN" sz="1800" dirty="0">
                <a:solidFill>
                  <a:schemeClr val="bg1"/>
                </a:solidFill>
                <a:effectLst/>
                <a:latin typeface="Times New Roman" panose="02020603050405020304" pitchFamily="18" charset="0"/>
                <a:ea typeface="Times New Roman" panose="02020603050405020304" pitchFamily="18" charset="0"/>
              </a:rPr>
              <a:t>Passwords are hashed and salted using the </a:t>
            </a:r>
            <a:r>
              <a:rPr lang="en-IN" sz="1800" dirty="0" err="1">
                <a:solidFill>
                  <a:schemeClr val="bg1"/>
                </a:solidFill>
                <a:effectLst/>
                <a:latin typeface="Times New Roman" panose="02020603050405020304" pitchFamily="18" charset="0"/>
                <a:ea typeface="Times New Roman" panose="02020603050405020304" pitchFamily="18" charset="0"/>
              </a:rPr>
              <a:t>hashlib</a:t>
            </a:r>
            <a:r>
              <a:rPr lang="en-IN" sz="1800" dirty="0">
                <a:solidFill>
                  <a:schemeClr val="bg1"/>
                </a:solidFill>
                <a:effectLst/>
                <a:latin typeface="Times New Roman" panose="02020603050405020304" pitchFamily="18" charset="0"/>
                <a:ea typeface="Times New Roman" panose="02020603050405020304" pitchFamily="18" charset="0"/>
              </a:rPr>
              <a:t> library, while random salts are created using the secrets library and saved in a CSV file using the csv library. Users may create, retrieve, remove, and list password entries by site using the software. In order to use the password manager, the user must input a master password in the program's master password function. To achieve this, a salted hash of the master password entered is compared to the master password kept in a separate file.</a:t>
            </a:r>
            <a:br>
              <a:rPr lang="en-IN" sz="1800" dirty="0">
                <a:solidFill>
                  <a:schemeClr val="bg1"/>
                </a:solidFill>
                <a:effectLst/>
                <a:latin typeface="Times New Roman" panose="02020603050405020304" pitchFamily="18" charset="0"/>
                <a:ea typeface="Times New Roman" panose="02020603050405020304" pitchFamily="18" charset="0"/>
              </a:rPr>
            </a:br>
            <a:br>
              <a:rPr lang="en-IN" sz="1800" dirty="0">
                <a:solidFill>
                  <a:schemeClr val="bg1"/>
                </a:solidFill>
                <a:effectLst/>
                <a:latin typeface="Times New Roman" panose="02020603050405020304" pitchFamily="18" charset="0"/>
                <a:ea typeface="Times New Roman" panose="02020603050405020304" pitchFamily="18" charset="0"/>
              </a:rPr>
            </a:br>
            <a:r>
              <a:rPr lang="en-IN" sz="1800" dirty="0">
                <a:solidFill>
                  <a:schemeClr val="bg1"/>
                </a:solidFill>
                <a:effectLst/>
                <a:latin typeface="Times New Roman" panose="02020603050405020304" pitchFamily="18" charset="0"/>
                <a:ea typeface="Times New Roman" panose="02020603050405020304" pitchFamily="18" charset="0"/>
              </a:rPr>
              <a:t>SHA-512 is widely used in a variety of applications, such as digital signatures, message authentication codes, and key derivation functions. It is used, for example, in the Digital Signature Algorithm (DSA), which is a digital signature standard in the United States. It is also used to ensure the integrity of data transmitted over the internet in various secure communication protocols such as SSL and TLS.</a:t>
            </a:r>
            <a:br>
              <a:rPr lang="en-IN" sz="1800" dirty="0">
                <a:solidFill>
                  <a:schemeClr val="bg1"/>
                </a:solidFill>
                <a:effectLst/>
                <a:latin typeface="Times New Roman" panose="02020603050405020304" pitchFamily="18" charset="0"/>
                <a:ea typeface="Times New Roman" panose="02020603050405020304" pitchFamily="18" charset="0"/>
              </a:rPr>
            </a:br>
            <a:endParaRPr lang="en-IN" dirty="0">
              <a:solidFill>
                <a:schemeClr val="bg1"/>
              </a:solidFill>
            </a:endParaRPr>
          </a:p>
        </p:txBody>
      </p:sp>
    </p:spTree>
    <p:extLst>
      <p:ext uri="{BB962C8B-B14F-4D97-AF65-F5344CB8AC3E}">
        <p14:creationId xmlns:p14="http://schemas.microsoft.com/office/powerpoint/2010/main" val="293622441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
                                        </p:tgtEl>
                                        <p:attrNameLst>
                                          <p:attrName>fillcolor</p:attrName>
                                        </p:attrNameLst>
                                      </p:cBhvr>
                                      <p:to>
                                        <a:schemeClr val="accent2"/>
                                      </p:to>
                                    </p:animClr>
                                    <p:set>
                                      <p:cBhvr>
                                        <p:cTn id="7" dur="2000" fill="hold"/>
                                        <p:tgtEl>
                                          <p:spTgt spid="2"/>
                                        </p:tgtEl>
                                        <p:attrNameLst>
                                          <p:attrName>fill.type</p:attrName>
                                        </p:attrNameLst>
                                      </p:cBhvr>
                                      <p:to>
                                        <p:strVal val="solid"/>
                                      </p:to>
                                    </p:set>
                                    <p:set>
                                      <p:cBhvr>
                                        <p:cTn id="8" dur="2000" fill="hold"/>
                                        <p:tgtEl>
                                          <p:spTgt spid="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24" presetClass="emph" presetSubtype="0" fill="hold" grpId="0" nodeType="clickEffect">
                                  <p:stCondLst>
                                    <p:cond delay="0"/>
                                  </p:stCondLst>
                                  <p:childTnLst>
                                    <p:animClr clrSpc="hsl" dir="cw">
                                      <p:cBhvr override="childStyle">
                                        <p:cTn id="12" dur="500" fill="hold"/>
                                        <p:tgtEl>
                                          <p:spTgt spid="3">
                                            <p:bg/>
                                          </p:spTgt>
                                        </p:tgtEl>
                                        <p:attrNameLst>
                                          <p:attrName>style.color</p:attrName>
                                        </p:attrNameLst>
                                      </p:cBhvr>
                                      <p:by>
                                        <p:hsl h="0" s="-12549" l="-25098"/>
                                      </p:by>
                                    </p:animClr>
                                    <p:animClr clrSpc="hsl" dir="cw">
                                      <p:cBhvr>
                                        <p:cTn id="13" dur="500" fill="hold"/>
                                        <p:tgtEl>
                                          <p:spTgt spid="3">
                                            <p:bg/>
                                          </p:spTgt>
                                        </p:tgtEl>
                                        <p:attrNameLst>
                                          <p:attrName>fillcolor</p:attrName>
                                        </p:attrNameLst>
                                      </p:cBhvr>
                                      <p:by>
                                        <p:hsl h="0" s="-12549" l="-25098"/>
                                      </p:by>
                                    </p:animClr>
                                    <p:animClr clrSpc="hsl" dir="cw">
                                      <p:cBhvr>
                                        <p:cTn id="14" dur="500" fill="hold"/>
                                        <p:tgtEl>
                                          <p:spTgt spid="3">
                                            <p:bg/>
                                          </p:spTgt>
                                        </p:tgtEl>
                                        <p:attrNameLst>
                                          <p:attrName>stroke.color</p:attrName>
                                        </p:attrNameLst>
                                      </p:cBhvr>
                                      <p:by>
                                        <p:hsl h="0" s="-12549" l="-25098"/>
                                      </p:by>
                                    </p:animClr>
                                    <p:set>
                                      <p:cBhvr>
                                        <p:cTn id="15" dur="500" fill="hold"/>
                                        <p:tgtEl>
                                          <p:spTgt spid="3">
                                            <p:bg/>
                                          </p:spTgt>
                                        </p:tgtEl>
                                        <p:attrNameLst>
                                          <p:attrName>fill.type</p:attrName>
                                        </p:attrNameLst>
                                      </p:cBhvr>
                                      <p:to>
                                        <p:strVal val="solid"/>
                                      </p:to>
                                    </p:set>
                                  </p:childTnLst>
                                </p:cTn>
                              </p:par>
                            </p:childTnLst>
                          </p:cTn>
                        </p:par>
                      </p:childTnLst>
                    </p:cTn>
                  </p:par>
                  <p:par>
                    <p:cTn id="16" fill="hold">
                      <p:stCondLst>
                        <p:cond delay="indefinite"/>
                      </p:stCondLst>
                      <p:childTnLst>
                        <p:par>
                          <p:cTn id="17" fill="hold">
                            <p:stCondLst>
                              <p:cond delay="0"/>
                            </p:stCondLst>
                            <p:childTnLst>
                              <p:par>
                                <p:cTn id="18" presetID="24" presetClass="emph" presetSubtype="0" fill="hold" grpId="0" nodeType="clickEffect">
                                  <p:stCondLst>
                                    <p:cond delay="0"/>
                                  </p:stCondLst>
                                  <p:childTnLst>
                                    <p:animClr clrSpc="hsl" dir="cw">
                                      <p:cBhvr override="childStyle">
                                        <p:cTn id="19" dur="500" fill="hold"/>
                                        <p:tgtEl>
                                          <p:spTgt spid="3">
                                            <p:txEl>
                                              <p:pRg st="0" end="0"/>
                                            </p:txEl>
                                          </p:spTgt>
                                        </p:tgtEl>
                                        <p:attrNameLst>
                                          <p:attrName>style.color</p:attrName>
                                        </p:attrNameLst>
                                      </p:cBhvr>
                                      <p:by>
                                        <p:hsl h="0" s="-12549" l="-25098"/>
                                      </p:by>
                                    </p:animClr>
                                    <p:animClr clrSpc="hsl" dir="cw">
                                      <p:cBhvr>
                                        <p:cTn id="20" dur="500" fill="hold"/>
                                        <p:tgtEl>
                                          <p:spTgt spid="3">
                                            <p:txEl>
                                              <p:pRg st="0" end="0"/>
                                            </p:txEl>
                                          </p:spTgt>
                                        </p:tgtEl>
                                        <p:attrNameLst>
                                          <p:attrName>fillcolor</p:attrName>
                                        </p:attrNameLst>
                                      </p:cBhvr>
                                      <p:by>
                                        <p:hsl h="0" s="-12549" l="-25098"/>
                                      </p:by>
                                    </p:animClr>
                                    <p:animClr clrSpc="hsl" dir="cw">
                                      <p:cBhvr>
                                        <p:cTn id="21" dur="500" fill="hold"/>
                                        <p:tgtEl>
                                          <p:spTgt spid="3">
                                            <p:txEl>
                                              <p:pRg st="0" end="0"/>
                                            </p:txEl>
                                          </p:spTgt>
                                        </p:tgtEl>
                                        <p:attrNameLst>
                                          <p:attrName>stroke.color</p:attrName>
                                        </p:attrNameLst>
                                      </p:cBhvr>
                                      <p:by>
                                        <p:hsl h="0" s="-12549" l="-25098"/>
                                      </p:by>
                                    </p:animClr>
                                    <p:set>
                                      <p:cBhvr>
                                        <p:cTn id="22" dur="500" fill="hold"/>
                                        <p:tgtEl>
                                          <p:spTgt spid="3">
                                            <p:txEl>
                                              <p:pRg st="0" end="0"/>
                                            </p:txEl>
                                          </p:spTgt>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24" presetClass="emph" presetSubtype="0" fill="hold" grpId="0" nodeType="clickEffect">
                                  <p:stCondLst>
                                    <p:cond delay="0"/>
                                  </p:stCondLst>
                                  <p:childTnLst>
                                    <p:animClr clrSpc="hsl" dir="cw">
                                      <p:cBhvr override="childStyle">
                                        <p:cTn id="26" dur="500" fill="hold"/>
                                        <p:tgtEl>
                                          <p:spTgt spid="3">
                                            <p:txEl>
                                              <p:pRg st="1" end="1"/>
                                            </p:txEl>
                                          </p:spTgt>
                                        </p:tgtEl>
                                        <p:attrNameLst>
                                          <p:attrName>style.color</p:attrName>
                                        </p:attrNameLst>
                                      </p:cBhvr>
                                      <p:by>
                                        <p:hsl h="0" s="-12549" l="-25098"/>
                                      </p:by>
                                    </p:animClr>
                                    <p:animClr clrSpc="hsl" dir="cw">
                                      <p:cBhvr>
                                        <p:cTn id="27" dur="500" fill="hold"/>
                                        <p:tgtEl>
                                          <p:spTgt spid="3">
                                            <p:txEl>
                                              <p:pRg st="1" end="1"/>
                                            </p:txEl>
                                          </p:spTgt>
                                        </p:tgtEl>
                                        <p:attrNameLst>
                                          <p:attrName>fillcolor</p:attrName>
                                        </p:attrNameLst>
                                      </p:cBhvr>
                                      <p:by>
                                        <p:hsl h="0" s="-12549" l="-25098"/>
                                      </p:by>
                                    </p:animClr>
                                    <p:animClr clrSpc="hsl" dir="cw">
                                      <p:cBhvr>
                                        <p:cTn id="28" dur="500" fill="hold"/>
                                        <p:tgtEl>
                                          <p:spTgt spid="3">
                                            <p:txEl>
                                              <p:pRg st="1" end="1"/>
                                            </p:txEl>
                                          </p:spTgt>
                                        </p:tgtEl>
                                        <p:attrNameLst>
                                          <p:attrName>stroke.color</p:attrName>
                                        </p:attrNameLst>
                                      </p:cBhvr>
                                      <p:by>
                                        <p:hsl h="0" s="-12549" l="-25098"/>
                                      </p:by>
                                    </p:animClr>
                                    <p:set>
                                      <p:cBhvr>
                                        <p:cTn id="29" dur="500" fill="hold"/>
                                        <p:tgtEl>
                                          <p:spTgt spid="3">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00CB2-57D4-7B60-9788-7C889C29A9AC}"/>
              </a:ext>
            </a:extLst>
          </p:cNvPr>
          <p:cNvSpPr>
            <a:spLocks noGrp="1"/>
          </p:cNvSpPr>
          <p:nvPr>
            <p:ph type="title"/>
          </p:nvPr>
        </p:nvSpPr>
        <p:spPr>
          <a:xfrm>
            <a:off x="1884466" y="506437"/>
            <a:ext cx="6978180" cy="697600"/>
          </a:xfrm>
        </p:spPr>
        <p:txBody>
          <a:bodyPr>
            <a:normAutofit fontScale="90000"/>
          </a:bodyPr>
          <a:lstStyle/>
          <a:p>
            <a:r>
              <a:rPr lang="en-IN" sz="4800" dirty="0"/>
              <a:t> </a:t>
            </a:r>
          </a:p>
        </p:txBody>
      </p:sp>
      <p:pic>
        <p:nvPicPr>
          <p:cNvPr id="8" name="Content Placeholder 7">
            <a:extLst>
              <a:ext uri="{FF2B5EF4-FFF2-40B4-BE49-F238E27FC236}">
                <a16:creationId xmlns:a16="http://schemas.microsoft.com/office/drawing/2014/main" id="{5365E61C-8D03-CAC4-D30F-0CAC9948E95F}"/>
              </a:ext>
            </a:extLst>
          </p:cNvPr>
          <p:cNvPicPr>
            <a:picLocks noGrp="1" noChangeAspect="1"/>
          </p:cNvPicPr>
          <p:nvPr>
            <p:ph idx="1"/>
          </p:nvPr>
        </p:nvPicPr>
        <p:blipFill>
          <a:blip r:embed="rId2"/>
          <a:stretch>
            <a:fillRect/>
          </a:stretch>
        </p:blipFill>
        <p:spPr>
          <a:xfrm>
            <a:off x="4855645" y="1930401"/>
            <a:ext cx="6411912" cy="4041538"/>
          </a:xfrm>
        </p:spPr>
      </p:pic>
      <p:sp>
        <p:nvSpPr>
          <p:cNvPr id="4" name="Text Placeholder 3">
            <a:extLst>
              <a:ext uri="{FF2B5EF4-FFF2-40B4-BE49-F238E27FC236}">
                <a16:creationId xmlns:a16="http://schemas.microsoft.com/office/drawing/2014/main" id="{7DDD1E8F-1461-66CE-F8A2-A1F0C4ADF85C}"/>
              </a:ext>
            </a:extLst>
          </p:cNvPr>
          <p:cNvSpPr>
            <a:spLocks noGrp="1"/>
          </p:cNvSpPr>
          <p:nvPr>
            <p:ph type="body" sz="half" idx="2"/>
          </p:nvPr>
        </p:nvSpPr>
        <p:spPr>
          <a:xfrm>
            <a:off x="534572" y="2991882"/>
            <a:ext cx="4114247" cy="2339773"/>
          </a:xfrm>
          <a:solidFill>
            <a:schemeClr val="tx1"/>
          </a:solidFill>
        </p:spPr>
        <p:txBody>
          <a:bodyPr>
            <a:normAutofit/>
          </a:bodyPr>
          <a:lstStyle/>
          <a:p>
            <a:r>
              <a:rPr lang="en-IN" sz="2000" dirty="0">
                <a:solidFill>
                  <a:srgbClr val="002060"/>
                </a:solidFill>
                <a:latin typeface="Algerian" panose="04020705040A02060702" pitchFamily="82" charset="0"/>
              </a:rPr>
              <a:t>THE PROGRAM IS RUNNING PERFECTLY AS IT IS ASKING TO ENTER MASTER PASSWORD FIRST AND THE LET HIM IN TO CREATE A PASSWORD SO THAT HE CAN HASH SAVED PASSWORD</a:t>
            </a:r>
          </a:p>
        </p:txBody>
      </p:sp>
      <p:sp>
        <p:nvSpPr>
          <p:cNvPr id="9" name="Title 1">
            <a:extLst>
              <a:ext uri="{FF2B5EF4-FFF2-40B4-BE49-F238E27FC236}">
                <a16:creationId xmlns:a16="http://schemas.microsoft.com/office/drawing/2014/main" id="{CD35D546-F0D7-B84F-D376-578F60D2CF23}"/>
              </a:ext>
            </a:extLst>
          </p:cNvPr>
          <p:cNvSpPr txBox="1">
            <a:spLocks/>
          </p:cNvSpPr>
          <p:nvPr/>
        </p:nvSpPr>
        <p:spPr>
          <a:xfrm>
            <a:off x="913795" y="609599"/>
            <a:ext cx="10353762" cy="1050389"/>
          </a:xfrm>
          <a:prstGeom prst="rect">
            <a:avLst/>
          </a:prstGeom>
          <a:gradFill>
            <a:gsLst>
              <a:gs pos="97000">
                <a:schemeClr val="tx1">
                  <a:lumMod val="95000"/>
                </a:schemeClr>
              </a:gs>
              <a:gs pos="100000">
                <a:schemeClr val="accent1">
                  <a:lumMod val="45000"/>
                  <a:lumOff val="55000"/>
                </a:schemeClr>
              </a:gs>
              <a:gs pos="100000">
                <a:schemeClr val="accent1">
                  <a:lumMod val="30000"/>
                  <a:lumOff val="70000"/>
                </a:schemeClr>
              </a:gs>
            </a:gsLst>
            <a:lin ang="5400000" scaled="1"/>
          </a:gradFill>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spcBef>
                <a:spcPct val="0"/>
              </a:spcBef>
              <a:buNone/>
              <a:defRPr sz="2400" b="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400" b="1" dirty="0">
                <a:solidFill>
                  <a:srgbClr val="002060"/>
                </a:solidFill>
                <a:effectLst>
                  <a:outerShdw blurRad="38100" dist="38100" dir="2700000" algn="tl">
                    <a:srgbClr val="000000">
                      <a:alpha val="43137"/>
                    </a:srgbClr>
                  </a:outerShdw>
                </a:effectLst>
              </a:rPr>
              <a:t>Result and Discussions</a:t>
            </a:r>
          </a:p>
        </p:txBody>
      </p:sp>
    </p:spTree>
    <p:extLst>
      <p:ext uri="{BB962C8B-B14F-4D97-AF65-F5344CB8AC3E}">
        <p14:creationId xmlns:p14="http://schemas.microsoft.com/office/powerpoint/2010/main" val="4073776954"/>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bg/>
                                          </p:spTgt>
                                        </p:tgtEl>
                                        <p:attrNameLst>
                                          <p:attrName>style.visibility</p:attrName>
                                        </p:attrNameLst>
                                      </p:cBhvr>
                                      <p:to>
                                        <p:strVal val="visible"/>
                                      </p:to>
                                    </p:set>
                                    <p:animEffect transition="in" filter="fade">
                                      <p:cBhvr>
                                        <p:cTn id="12" dur="500"/>
                                        <p:tgtEl>
                                          <p:spTgt spid="4">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62529-E10C-4101-3999-D0E7D618F9B3}"/>
              </a:ext>
            </a:extLst>
          </p:cNvPr>
          <p:cNvSpPr>
            <a:spLocks noGrp="1"/>
          </p:cNvSpPr>
          <p:nvPr>
            <p:ph type="title"/>
          </p:nvPr>
        </p:nvSpPr>
        <p:spPr>
          <a:xfrm>
            <a:off x="913795" y="609599"/>
            <a:ext cx="10353762" cy="1050389"/>
          </a:xfrm>
          <a:gradFill>
            <a:gsLst>
              <a:gs pos="97000">
                <a:schemeClr val="tx1">
                  <a:lumMod val="95000"/>
                </a:schemeClr>
              </a:gs>
              <a:gs pos="100000">
                <a:schemeClr val="accent1">
                  <a:lumMod val="45000"/>
                  <a:lumOff val="55000"/>
                </a:schemeClr>
              </a:gs>
              <a:gs pos="100000">
                <a:schemeClr val="accent1">
                  <a:lumMod val="30000"/>
                  <a:lumOff val="70000"/>
                </a:schemeClr>
              </a:gs>
            </a:gsLst>
            <a:lin ang="5400000" scaled="1"/>
          </a:gradFill>
        </p:spPr>
        <p:txBody>
          <a:bodyPr/>
          <a:lstStyle/>
          <a:p>
            <a:r>
              <a:rPr lang="en-IN" b="1" dirty="0">
                <a:solidFill>
                  <a:srgbClr val="002060"/>
                </a:solidFill>
                <a:effectLst>
                  <a:outerShdw blurRad="38100" dist="38100" dir="2700000" algn="tl">
                    <a:srgbClr val="000000">
                      <a:alpha val="43137"/>
                    </a:srgbClr>
                  </a:outerShdw>
                </a:effectLst>
              </a:rPr>
              <a:t>Result and Discussions</a:t>
            </a:r>
          </a:p>
        </p:txBody>
      </p:sp>
      <p:sp>
        <p:nvSpPr>
          <p:cNvPr id="3" name="Content Placeholder 2">
            <a:extLst>
              <a:ext uri="{FF2B5EF4-FFF2-40B4-BE49-F238E27FC236}">
                <a16:creationId xmlns:a16="http://schemas.microsoft.com/office/drawing/2014/main" id="{4BD2E26E-F294-9CA7-530A-59B247066E62}"/>
              </a:ext>
            </a:extLst>
          </p:cNvPr>
          <p:cNvSpPr>
            <a:spLocks noGrp="1"/>
          </p:cNvSpPr>
          <p:nvPr>
            <p:ph sz="half" idx="1"/>
          </p:nvPr>
        </p:nvSpPr>
        <p:spPr/>
        <p:txBody>
          <a:bodyPr/>
          <a:lstStyle/>
          <a:p>
            <a:r>
              <a:rPr lang="en-IN" dirty="0">
                <a:solidFill>
                  <a:srgbClr val="002060"/>
                </a:solidFill>
              </a:rPr>
              <a:t>If we want to </a:t>
            </a:r>
            <a:r>
              <a:rPr lang="en-IN" dirty="0" err="1">
                <a:solidFill>
                  <a:srgbClr val="002060"/>
                </a:solidFill>
              </a:rPr>
              <a:t>retrive</a:t>
            </a:r>
            <a:r>
              <a:rPr lang="en-IN" dirty="0">
                <a:solidFill>
                  <a:srgbClr val="002060"/>
                </a:solidFill>
              </a:rPr>
              <a:t> password just click 2 and enter the desired site name see below</a:t>
            </a:r>
          </a:p>
          <a:p>
            <a:endParaRPr lang="en-IN" dirty="0"/>
          </a:p>
        </p:txBody>
      </p:sp>
      <p:sp>
        <p:nvSpPr>
          <p:cNvPr id="4" name="Content Placeholder 3">
            <a:extLst>
              <a:ext uri="{FF2B5EF4-FFF2-40B4-BE49-F238E27FC236}">
                <a16:creationId xmlns:a16="http://schemas.microsoft.com/office/drawing/2014/main" id="{1293360A-849D-C223-250A-6BC990D6F65E}"/>
              </a:ext>
            </a:extLst>
          </p:cNvPr>
          <p:cNvSpPr>
            <a:spLocks noGrp="1"/>
          </p:cNvSpPr>
          <p:nvPr>
            <p:ph sz="half" idx="2"/>
          </p:nvPr>
        </p:nvSpPr>
        <p:spPr/>
        <p:txBody>
          <a:bodyPr/>
          <a:lstStyle/>
          <a:p>
            <a:r>
              <a:rPr lang="en-IN" dirty="0">
                <a:solidFill>
                  <a:srgbClr val="002060"/>
                </a:solidFill>
              </a:rPr>
              <a:t>If we want to create another site and want to see how many sites are there  click 1 for creation and then press option 4 for listing them see below</a:t>
            </a:r>
          </a:p>
          <a:p>
            <a:endParaRPr lang="en-IN" dirty="0"/>
          </a:p>
        </p:txBody>
      </p:sp>
      <p:pic>
        <p:nvPicPr>
          <p:cNvPr id="8" name="Picture 7">
            <a:extLst>
              <a:ext uri="{FF2B5EF4-FFF2-40B4-BE49-F238E27FC236}">
                <a16:creationId xmlns:a16="http://schemas.microsoft.com/office/drawing/2014/main" id="{9401A79A-64ED-7CF1-11EF-BD5AF9D0CA07}"/>
              </a:ext>
            </a:extLst>
          </p:cNvPr>
          <p:cNvPicPr>
            <a:picLocks noChangeAspect="1"/>
          </p:cNvPicPr>
          <p:nvPr/>
        </p:nvPicPr>
        <p:blipFill>
          <a:blip r:embed="rId2"/>
          <a:stretch>
            <a:fillRect/>
          </a:stretch>
        </p:blipFill>
        <p:spPr>
          <a:xfrm>
            <a:off x="813883" y="3028562"/>
            <a:ext cx="4839375" cy="3594295"/>
          </a:xfrm>
          <a:prstGeom prst="rect">
            <a:avLst/>
          </a:prstGeom>
        </p:spPr>
      </p:pic>
      <p:pic>
        <p:nvPicPr>
          <p:cNvPr id="10" name="Picture 9">
            <a:extLst>
              <a:ext uri="{FF2B5EF4-FFF2-40B4-BE49-F238E27FC236}">
                <a16:creationId xmlns:a16="http://schemas.microsoft.com/office/drawing/2014/main" id="{07D5E74D-3F61-2000-FCB4-D58AC7B88707}"/>
              </a:ext>
            </a:extLst>
          </p:cNvPr>
          <p:cNvPicPr>
            <a:picLocks noChangeAspect="1"/>
          </p:cNvPicPr>
          <p:nvPr/>
        </p:nvPicPr>
        <p:blipFill>
          <a:blip r:embed="rId3"/>
          <a:stretch>
            <a:fillRect/>
          </a:stretch>
        </p:blipFill>
        <p:spPr>
          <a:xfrm>
            <a:off x="6558131" y="3010486"/>
            <a:ext cx="4609514" cy="3594295"/>
          </a:xfrm>
          <a:prstGeom prst="rect">
            <a:avLst/>
          </a:prstGeom>
        </p:spPr>
      </p:pic>
    </p:spTree>
    <p:extLst>
      <p:ext uri="{BB962C8B-B14F-4D97-AF65-F5344CB8AC3E}">
        <p14:creationId xmlns:p14="http://schemas.microsoft.com/office/powerpoint/2010/main" val="278958704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wipe(down)">
                                      <p:cBhvr>
                                        <p:cTn id="24" dur="500"/>
                                        <p:tgtEl>
                                          <p:spTgt spid="4">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arn(inVertical)">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2B66C69-5C63-3B41-FF74-A0336278002D}"/>
              </a:ext>
            </a:extLst>
          </p:cNvPr>
          <p:cNvSpPr>
            <a:spLocks noGrp="1"/>
          </p:cNvSpPr>
          <p:nvPr>
            <p:ph type="title"/>
          </p:nvPr>
        </p:nvSpPr>
        <p:spPr>
          <a:gradFill>
            <a:gsLst>
              <a:gs pos="97000">
                <a:schemeClr val="tx1">
                  <a:lumMod val="95000"/>
                </a:schemeClr>
              </a:gs>
              <a:gs pos="100000">
                <a:schemeClr val="accent1">
                  <a:lumMod val="45000"/>
                  <a:lumOff val="55000"/>
                </a:schemeClr>
              </a:gs>
              <a:gs pos="100000">
                <a:schemeClr val="accent1">
                  <a:lumMod val="30000"/>
                  <a:lumOff val="70000"/>
                </a:schemeClr>
              </a:gs>
            </a:gsLst>
            <a:lin ang="5400000" scaled="1"/>
          </a:gradFill>
        </p:spPr>
        <p:txBody>
          <a:bodyPr/>
          <a:lstStyle/>
          <a:p>
            <a:r>
              <a:rPr lang="en-IN" b="1" dirty="0">
                <a:solidFill>
                  <a:srgbClr val="002060"/>
                </a:solidFill>
                <a:effectLst>
                  <a:outerShdw blurRad="38100" dist="38100" dir="2700000" algn="tl">
                    <a:srgbClr val="000000">
                      <a:alpha val="43137"/>
                    </a:srgbClr>
                  </a:outerShdw>
                </a:effectLst>
              </a:rPr>
              <a:t>Result and Discussions</a:t>
            </a:r>
          </a:p>
        </p:txBody>
      </p:sp>
      <p:sp>
        <p:nvSpPr>
          <p:cNvPr id="3" name="Content Placeholder 2">
            <a:extLst>
              <a:ext uri="{FF2B5EF4-FFF2-40B4-BE49-F238E27FC236}">
                <a16:creationId xmlns:a16="http://schemas.microsoft.com/office/drawing/2014/main" id="{80D9F3E7-EBA0-6667-4706-5D8AA2D92218}"/>
              </a:ext>
            </a:extLst>
          </p:cNvPr>
          <p:cNvSpPr>
            <a:spLocks noGrp="1"/>
          </p:cNvSpPr>
          <p:nvPr>
            <p:ph sz="half" idx="1"/>
          </p:nvPr>
        </p:nvSpPr>
        <p:spPr>
          <a:xfrm>
            <a:off x="913795" y="1732448"/>
            <a:ext cx="5060497" cy="5125551"/>
          </a:xfrm>
        </p:spPr>
        <p:txBody>
          <a:bodyPr/>
          <a:lstStyle/>
          <a:p>
            <a:r>
              <a:rPr lang="en-IN" dirty="0">
                <a:solidFill>
                  <a:srgbClr val="002060"/>
                </a:solidFill>
              </a:rPr>
              <a:t>If we want to delete password and site </a:t>
            </a:r>
            <a:r>
              <a:rPr lang="en-IN" dirty="0" err="1">
                <a:solidFill>
                  <a:srgbClr val="002060"/>
                </a:solidFill>
              </a:rPr>
              <a:t>goto</a:t>
            </a:r>
            <a:r>
              <a:rPr lang="en-IN" dirty="0">
                <a:solidFill>
                  <a:srgbClr val="002060"/>
                </a:solidFill>
              </a:rPr>
              <a:t> option 3 which is for delete and just enter the desired site name and site will be deleted</a:t>
            </a:r>
            <a:r>
              <a:rPr lang="en-IN" dirty="0"/>
              <a:t>.</a:t>
            </a:r>
          </a:p>
          <a:p>
            <a:endParaRPr lang="en-IN" dirty="0"/>
          </a:p>
        </p:txBody>
      </p:sp>
      <p:sp>
        <p:nvSpPr>
          <p:cNvPr id="4" name="Content Placeholder 3">
            <a:extLst>
              <a:ext uri="{FF2B5EF4-FFF2-40B4-BE49-F238E27FC236}">
                <a16:creationId xmlns:a16="http://schemas.microsoft.com/office/drawing/2014/main" id="{11D7E72E-741B-97B3-CF29-F52020CC5C4F}"/>
              </a:ext>
            </a:extLst>
          </p:cNvPr>
          <p:cNvSpPr>
            <a:spLocks noGrp="1"/>
          </p:cNvSpPr>
          <p:nvPr>
            <p:ph sz="half" idx="2"/>
          </p:nvPr>
        </p:nvSpPr>
        <p:spPr/>
        <p:txBody>
          <a:bodyPr/>
          <a:lstStyle/>
          <a:p>
            <a:r>
              <a:rPr lang="en-IN" dirty="0">
                <a:solidFill>
                  <a:srgbClr val="002060"/>
                </a:solidFill>
              </a:rPr>
              <a:t>Just press 5 for exit. And you will be exited by a GOODBYE!:) message got printed.</a:t>
            </a:r>
          </a:p>
          <a:p>
            <a:endParaRPr lang="en-IN" dirty="0"/>
          </a:p>
          <a:p>
            <a:endParaRPr lang="en-IN" dirty="0"/>
          </a:p>
          <a:p>
            <a:endParaRPr lang="en-IN" dirty="0"/>
          </a:p>
        </p:txBody>
      </p:sp>
      <p:pic>
        <p:nvPicPr>
          <p:cNvPr id="6" name="Picture 5">
            <a:extLst>
              <a:ext uri="{FF2B5EF4-FFF2-40B4-BE49-F238E27FC236}">
                <a16:creationId xmlns:a16="http://schemas.microsoft.com/office/drawing/2014/main" id="{9C267960-15DA-9F3D-064B-58A37EB36961}"/>
              </a:ext>
            </a:extLst>
          </p:cNvPr>
          <p:cNvPicPr>
            <a:picLocks noChangeAspect="1"/>
          </p:cNvPicPr>
          <p:nvPr/>
        </p:nvPicPr>
        <p:blipFill>
          <a:blip r:embed="rId2"/>
          <a:stretch>
            <a:fillRect/>
          </a:stretch>
        </p:blipFill>
        <p:spPr>
          <a:xfrm>
            <a:off x="929132" y="3106518"/>
            <a:ext cx="4372585" cy="3486637"/>
          </a:xfrm>
          <a:prstGeom prst="rect">
            <a:avLst/>
          </a:prstGeom>
        </p:spPr>
      </p:pic>
      <p:pic>
        <p:nvPicPr>
          <p:cNvPr id="8" name="Picture 7">
            <a:extLst>
              <a:ext uri="{FF2B5EF4-FFF2-40B4-BE49-F238E27FC236}">
                <a16:creationId xmlns:a16="http://schemas.microsoft.com/office/drawing/2014/main" id="{233120B8-5DC2-E623-4CAE-25E46BDEB0AB}"/>
              </a:ext>
            </a:extLst>
          </p:cNvPr>
          <p:cNvPicPr>
            <a:picLocks noChangeAspect="1"/>
          </p:cNvPicPr>
          <p:nvPr/>
        </p:nvPicPr>
        <p:blipFill>
          <a:blip r:embed="rId3"/>
          <a:stretch>
            <a:fillRect/>
          </a:stretch>
        </p:blipFill>
        <p:spPr>
          <a:xfrm>
            <a:off x="6576697" y="2852423"/>
            <a:ext cx="4525006" cy="2391109"/>
          </a:xfrm>
          <a:prstGeom prst="rect">
            <a:avLst/>
          </a:prstGeom>
        </p:spPr>
      </p:pic>
    </p:spTree>
    <p:extLst>
      <p:ext uri="{BB962C8B-B14F-4D97-AF65-F5344CB8AC3E}">
        <p14:creationId xmlns:p14="http://schemas.microsoft.com/office/powerpoint/2010/main" val="55824230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9"/>
                                        </p:tgtEl>
                                        <p:attrNameLst>
                                          <p:attrName>style.color</p:attrName>
                                        </p:attrNameLst>
                                      </p:cBhvr>
                                      <p:by>
                                        <p:hsl h="0" s="-12549" l="-25098"/>
                                      </p:by>
                                    </p:animClr>
                                    <p:animClr clrSpc="hsl" dir="cw">
                                      <p:cBhvr>
                                        <p:cTn id="7" dur="500" fill="hold"/>
                                        <p:tgtEl>
                                          <p:spTgt spid="9"/>
                                        </p:tgtEl>
                                        <p:attrNameLst>
                                          <p:attrName>fillcolor</p:attrName>
                                        </p:attrNameLst>
                                      </p:cBhvr>
                                      <p:by>
                                        <p:hsl h="0" s="-12549" l="-25098"/>
                                      </p:by>
                                    </p:animClr>
                                    <p:animClr clrSpc="hsl" dir="cw">
                                      <p:cBhvr>
                                        <p:cTn id="8" dur="500" fill="hold"/>
                                        <p:tgtEl>
                                          <p:spTgt spid="9"/>
                                        </p:tgtEl>
                                        <p:attrNameLst>
                                          <p:attrName>stroke.color</p:attrName>
                                        </p:attrNameLst>
                                      </p:cBhvr>
                                      <p:by>
                                        <p:hsl h="0" s="-12549" l="-25098"/>
                                      </p:by>
                                    </p:animClr>
                                    <p:set>
                                      <p:cBhvr>
                                        <p:cTn id="9" dur="500" fill="hold"/>
                                        <p:tgtEl>
                                          <p:spTgt spid="9"/>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circle(in)">
                                      <p:cBhvr>
                                        <p:cTn id="24" dur="2000"/>
                                        <p:tgtEl>
                                          <p:spTgt spid="4">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down)">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build="p"/>
      <p:bldP spid="4"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E8B826"/>
      </a:accent1>
      <a:accent2>
        <a:srgbClr val="E2CA72"/>
      </a:accent2>
      <a:accent3>
        <a:srgbClr val="BD723B"/>
      </a:accent3>
      <a:accent4>
        <a:srgbClr val="AE9376"/>
      </a:accent4>
      <a:accent5>
        <a:srgbClr val="A77F41"/>
      </a:accent5>
      <a:accent6>
        <a:srgbClr val="A1AE79"/>
      </a:accent6>
      <a:hlink>
        <a:srgbClr val="F1D06A"/>
      </a:hlink>
      <a:folHlink>
        <a:srgbClr val="EDDCA8"/>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D5CBAF11-69B7-47EA-BC01-41F77058C2A9}"/>
    </a:ext>
  </a:extLst>
</a:theme>
</file>

<file path=docProps/app.xml><?xml version="1.0" encoding="utf-8"?>
<Properties xmlns="http://schemas.openxmlformats.org/officeDocument/2006/extended-properties" xmlns:vt="http://schemas.openxmlformats.org/officeDocument/2006/docPropsVTypes">
  <Template>TM04033929[[fn=Slate]]</Template>
  <TotalTime>949</TotalTime>
  <Words>940</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Algerian</vt:lpstr>
      <vt:lpstr>Calibri</vt:lpstr>
      <vt:lpstr>Calisto MT</vt:lpstr>
      <vt:lpstr>Times New Roman</vt:lpstr>
      <vt:lpstr>Wingdings</vt:lpstr>
      <vt:lpstr>Wingdings 2</vt:lpstr>
      <vt:lpstr>Slate</vt:lpstr>
      <vt:lpstr>Notes and Password Manager using Python</vt:lpstr>
      <vt:lpstr>Introduction</vt:lpstr>
      <vt:lpstr>About python password Manager</vt:lpstr>
      <vt:lpstr>Methodology</vt:lpstr>
      <vt:lpstr>Methodology</vt:lpstr>
      <vt:lpstr>Methodology</vt:lpstr>
      <vt:lpstr> </vt:lpstr>
      <vt:lpstr>Result and Discussions</vt:lpstr>
      <vt:lpstr>Result and Discussions</vt:lpstr>
      <vt:lpstr>Conclusion and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and Password Manager using Python</dc:title>
  <dc:creator>Ayush Vyas</dc:creator>
  <cp:lastModifiedBy>Ayush Vyas</cp:lastModifiedBy>
  <cp:revision>4</cp:revision>
  <dcterms:created xsi:type="dcterms:W3CDTF">2023-01-27T11:35:42Z</dcterms:created>
  <dcterms:modified xsi:type="dcterms:W3CDTF">2023-01-28T03:52:42Z</dcterms:modified>
</cp:coreProperties>
</file>