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C47156-C19B-4C32-91F7-E3EA1E83CD02}">
  <a:tblStyle styleId="{F6C47156-C19B-4C32-91F7-E3EA1E83CD02}"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bc221082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bc221082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ff36de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ff36de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fff36f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fff36f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fff36ff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fff36ff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ff36ff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ff36ff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6f12b24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6f12b24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bc221082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bc221082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94bc5f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94bc5f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26f12b2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26f12b2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23f499e5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23f499e5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bc22108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bc22108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c22108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c22108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55695f9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55695f9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3f499e5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3f499e5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3370e7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3370e7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26f12b2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26f12b2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762300" y="52250"/>
            <a:ext cx="5868600" cy="1182000"/>
          </a:xfrm>
          <a:prstGeom prst="rect">
            <a:avLst/>
          </a:prstGeom>
          <a:noFill/>
          <a:ln>
            <a:noFill/>
          </a:ln>
        </p:spPr>
        <p:txBody>
          <a:bodyPr anchorCtr="0" anchor="ctr" bIns="91425" lIns="91425" spcFirstLastPara="1" rIns="91425" wrap="square" tIns="91425">
            <a:noAutofit/>
          </a:bodyPr>
          <a:lstStyle/>
          <a:p>
            <a:pPr indent="0" lvl="0" marL="0" rtl="0" algn="ctr">
              <a:lnSpc>
                <a:spcPct val="50000"/>
              </a:lnSpc>
              <a:spcBef>
                <a:spcPts val="0"/>
              </a:spcBef>
              <a:spcAft>
                <a:spcPts val="0"/>
              </a:spcAft>
              <a:buNone/>
            </a:pPr>
            <a:r>
              <a:rPr lang="en" sz="2400">
                <a:latin typeface="Times New Roman"/>
                <a:ea typeface="Times New Roman"/>
                <a:cs typeface="Times New Roman"/>
                <a:sym typeface="Times New Roman"/>
              </a:rPr>
              <a:t>Project Presentation</a:t>
            </a:r>
            <a:endParaRPr sz="2400">
              <a:latin typeface="Times New Roman"/>
              <a:ea typeface="Times New Roman"/>
              <a:cs typeface="Times New Roman"/>
              <a:sym typeface="Times New Roman"/>
            </a:endParaRPr>
          </a:p>
          <a:p>
            <a:pPr indent="0" lvl="0" marL="0" rtl="0" algn="ctr">
              <a:lnSpc>
                <a:spcPct val="50000"/>
              </a:lnSpc>
              <a:spcBef>
                <a:spcPts val="0"/>
              </a:spcBef>
              <a:spcAft>
                <a:spcPts val="0"/>
              </a:spcAft>
              <a:buNone/>
            </a:pPr>
            <a:br>
              <a:rPr b="1" lang="en" sz="2400">
                <a:latin typeface="Times New Roman"/>
                <a:ea typeface="Times New Roman"/>
                <a:cs typeface="Times New Roman"/>
                <a:sym typeface="Times New Roman"/>
              </a:rPr>
            </a:br>
            <a:br>
              <a:rPr b="1" lang="en" sz="2400">
                <a:latin typeface="Times New Roman"/>
                <a:ea typeface="Times New Roman"/>
                <a:cs typeface="Times New Roman"/>
                <a:sym typeface="Times New Roman"/>
              </a:rPr>
            </a:br>
            <a:r>
              <a:rPr b="1" lang="en" sz="2400">
                <a:latin typeface="Times New Roman"/>
                <a:ea typeface="Times New Roman"/>
                <a:cs typeface="Times New Roman"/>
                <a:sym typeface="Times New Roman"/>
              </a:rPr>
              <a:t>HEALTH BUDDY</a:t>
            </a:r>
            <a:endParaRPr b="1" sz="2400">
              <a:latin typeface="Times New Roman"/>
              <a:ea typeface="Times New Roman"/>
              <a:cs typeface="Times New Roman"/>
              <a:sym typeface="Times New Roman"/>
            </a:endParaRPr>
          </a:p>
        </p:txBody>
      </p:sp>
      <p:pic>
        <p:nvPicPr>
          <p:cNvPr descr="JSS Academy of Technical Education Noida | HOME" id="55" name="Google Shape;55;p13"/>
          <p:cNvPicPr preferRelativeResize="0"/>
          <p:nvPr/>
        </p:nvPicPr>
        <p:blipFill rotWithShape="1">
          <a:blip r:embed="rId3">
            <a:alphaModFix/>
          </a:blip>
          <a:srcRect b="0" l="0" r="0" t="0"/>
          <a:stretch/>
        </p:blipFill>
        <p:spPr>
          <a:xfrm>
            <a:off x="3691452" y="1144250"/>
            <a:ext cx="1761095" cy="1487350"/>
          </a:xfrm>
          <a:prstGeom prst="rect">
            <a:avLst/>
          </a:prstGeom>
          <a:noFill/>
          <a:ln>
            <a:noFill/>
          </a:ln>
        </p:spPr>
      </p:pic>
      <p:sp>
        <p:nvSpPr>
          <p:cNvPr id="56" name="Google Shape;56;p13"/>
          <p:cNvSpPr txBox="1"/>
          <p:nvPr/>
        </p:nvSpPr>
        <p:spPr>
          <a:xfrm>
            <a:off x="76200" y="2631600"/>
            <a:ext cx="8991600" cy="2511900"/>
          </a:xfrm>
          <a:prstGeom prst="rect">
            <a:avLst/>
          </a:prstGeom>
          <a:noFill/>
          <a:ln>
            <a:noFill/>
          </a:ln>
        </p:spPr>
        <p:txBody>
          <a:bodyPr anchorCtr="0" anchor="ctr" bIns="91425" lIns="91425" spcFirstLastPara="1" rIns="91425" wrap="square" tIns="91425">
            <a:noAutofit/>
          </a:bodyPr>
          <a:lstStyle/>
          <a:p>
            <a:pPr indent="0" lvl="0" marL="0" marR="0" rtl="0" algn="ctr">
              <a:lnSpc>
                <a:spcPct val="70000"/>
              </a:lnSpc>
              <a:spcBef>
                <a:spcPts val="0"/>
              </a:spcBef>
              <a:spcAft>
                <a:spcPts val="0"/>
              </a:spcAft>
              <a:buNone/>
            </a:pPr>
            <a:r>
              <a:rPr lang="en" sz="2000">
                <a:latin typeface="Times New Roman"/>
                <a:ea typeface="Times New Roman"/>
                <a:cs typeface="Times New Roman"/>
                <a:sym typeface="Times New Roman"/>
              </a:rPr>
              <a:t>Group no-27</a:t>
            </a:r>
            <a:endParaRPr sz="2000">
              <a:latin typeface="Times New Roman"/>
              <a:ea typeface="Times New Roman"/>
              <a:cs typeface="Times New Roman"/>
              <a:sym typeface="Times New Roman"/>
            </a:endParaRPr>
          </a:p>
          <a:p>
            <a:pPr indent="0" lvl="0" marL="0" marR="0" rtl="0" algn="ctr">
              <a:lnSpc>
                <a:spcPct val="7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ctr">
              <a:lnSpc>
                <a:spcPct val="70000"/>
              </a:lnSpc>
              <a:spcBef>
                <a:spcPts val="0"/>
              </a:spcBef>
              <a:spcAft>
                <a:spcPts val="0"/>
              </a:spcAft>
              <a:buNone/>
            </a:pPr>
            <a:r>
              <a:rPr b="1" lang="en" sz="2000">
                <a:latin typeface="Times New Roman"/>
                <a:ea typeface="Times New Roman"/>
                <a:cs typeface="Times New Roman"/>
                <a:sym typeface="Times New Roman"/>
              </a:rPr>
              <a:t>Project Supervisor</a:t>
            </a:r>
            <a:endParaRPr b="1" sz="2000">
              <a:latin typeface="Times New Roman"/>
              <a:ea typeface="Times New Roman"/>
              <a:cs typeface="Times New Roman"/>
              <a:sym typeface="Times New Roman"/>
            </a:endParaRPr>
          </a:p>
          <a:p>
            <a:pPr indent="0" lvl="0" marL="0" marR="0" rtl="0" algn="ctr">
              <a:lnSpc>
                <a:spcPct val="70000"/>
              </a:lnSpc>
              <a:spcBef>
                <a:spcPts val="0"/>
              </a:spcBef>
              <a:spcAft>
                <a:spcPts val="0"/>
              </a:spcAft>
              <a:buNone/>
            </a:pPr>
            <a:r>
              <a:rPr lang="en" sz="2000">
                <a:latin typeface="Times New Roman"/>
                <a:ea typeface="Times New Roman"/>
                <a:cs typeface="Times New Roman"/>
                <a:sym typeface="Times New Roman"/>
              </a:rPr>
              <a:t>Dr Chhaya Dalela</a:t>
            </a:r>
            <a:endParaRPr sz="2000">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b="1" sz="2000">
              <a:latin typeface="Times New Roman"/>
              <a:ea typeface="Times New Roman"/>
              <a:cs typeface="Times New Roman"/>
              <a:sym typeface="Times New Roman"/>
            </a:endParaRPr>
          </a:p>
          <a:p>
            <a:pPr indent="0" lvl="0" marL="0" marR="0" rtl="0" algn="ctr">
              <a:lnSpc>
                <a:spcPct val="70000"/>
              </a:lnSpc>
              <a:spcBef>
                <a:spcPts val="0"/>
              </a:spcBef>
              <a:spcAft>
                <a:spcPts val="0"/>
              </a:spcAft>
              <a:buNone/>
            </a:pPr>
            <a:r>
              <a:rPr b="1" lang="en" sz="2000">
                <a:latin typeface="Times New Roman"/>
                <a:ea typeface="Times New Roman"/>
                <a:cs typeface="Times New Roman"/>
                <a:sym typeface="Times New Roman"/>
              </a:rPr>
              <a:t>Group Members</a:t>
            </a:r>
            <a:endParaRPr b="1" sz="2000">
              <a:latin typeface="Times New Roman"/>
              <a:ea typeface="Times New Roman"/>
              <a:cs typeface="Times New Roman"/>
              <a:sym typeface="Times New Roman"/>
            </a:endParaRPr>
          </a:p>
          <a:p>
            <a:pPr indent="-355600" lvl="0" marL="2800350" marR="0" rtl="0" algn="l">
              <a:lnSpc>
                <a:spcPct val="7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Ananya Srivastava(1809131027)</a:t>
            </a:r>
            <a:endParaRPr sz="2000">
              <a:latin typeface="Times New Roman"/>
              <a:ea typeface="Times New Roman"/>
              <a:cs typeface="Times New Roman"/>
              <a:sym typeface="Times New Roman"/>
            </a:endParaRPr>
          </a:p>
          <a:p>
            <a:pPr indent="-355600" lvl="0" marL="2800350" marR="0" rtl="0" algn="l">
              <a:lnSpc>
                <a:spcPct val="7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Akhil kumar Singh(1809131018)</a:t>
            </a:r>
            <a:endParaRPr sz="2000">
              <a:latin typeface="Times New Roman"/>
              <a:ea typeface="Times New Roman"/>
              <a:cs typeface="Times New Roman"/>
              <a:sym typeface="Times New Roman"/>
            </a:endParaRPr>
          </a:p>
          <a:p>
            <a:pPr indent="-355600" lvl="0" marL="2800350" marR="0" rtl="0" algn="l">
              <a:lnSpc>
                <a:spcPct val="7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Ayushmaan Mani Tripathi(1809131056)</a:t>
            </a:r>
            <a:endParaRPr sz="2000">
              <a:latin typeface="Times New Roman"/>
              <a:ea typeface="Times New Roman"/>
              <a:cs typeface="Times New Roman"/>
              <a:sym typeface="Times New Roman"/>
            </a:endParaRPr>
          </a:p>
          <a:p>
            <a:pPr indent="0" lvl="0" marL="0" marR="0" rtl="0" algn="l">
              <a:lnSpc>
                <a:spcPct val="7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ctr">
              <a:lnSpc>
                <a:spcPct val="70000"/>
              </a:lnSpc>
              <a:spcBef>
                <a:spcPts val="0"/>
              </a:spcBef>
              <a:spcAft>
                <a:spcPts val="0"/>
              </a:spcAft>
              <a:buNone/>
            </a:pPr>
            <a:r>
              <a:rPr b="1" lang="en" sz="1600">
                <a:latin typeface="Times New Roman"/>
                <a:ea typeface="Times New Roman"/>
                <a:cs typeface="Times New Roman"/>
                <a:sym typeface="Times New Roman"/>
              </a:rPr>
              <a:t>DEPARTMENT OF ELECTRONICS AND COMMUNICATION ENGINEERING</a:t>
            </a:r>
            <a:endParaRPr b="1"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472150" y="271225"/>
            <a:ext cx="805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Work Done Since Last Presentation</a:t>
            </a:r>
            <a:endParaRPr b="1" sz="1800">
              <a:solidFill>
                <a:schemeClr val="dk1"/>
              </a:solidFill>
              <a:latin typeface="Times New Roman"/>
              <a:ea typeface="Times New Roman"/>
              <a:cs typeface="Times New Roman"/>
              <a:sym typeface="Times New Roman"/>
            </a:endParaRPr>
          </a:p>
        </p:txBody>
      </p:sp>
      <p:sp>
        <p:nvSpPr>
          <p:cNvPr id="115" name="Google Shape;115;p22"/>
          <p:cNvSpPr txBox="1"/>
          <p:nvPr/>
        </p:nvSpPr>
        <p:spPr>
          <a:xfrm>
            <a:off x="572625" y="1034725"/>
            <a:ext cx="81270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Completion of the setup of Raspberry Pi with Rasbian OS.</a:t>
            </a:r>
            <a:endParaRPr>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Research about ML and its libraries .</a:t>
            </a:r>
            <a:endParaRPr>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Creation and Training of Vegetable Detection Model.</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Integration of the model with a website..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2257950" y="0"/>
            <a:ext cx="462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Vegetable Detection Model</a:t>
            </a:r>
            <a:endParaRPr/>
          </a:p>
        </p:txBody>
      </p:sp>
      <p:sp>
        <p:nvSpPr>
          <p:cNvPr id="121" name="Google Shape;121;p23"/>
          <p:cNvSpPr txBox="1"/>
          <p:nvPr/>
        </p:nvSpPr>
        <p:spPr>
          <a:xfrm>
            <a:off x="117900" y="3883550"/>
            <a:ext cx="8908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22" name="Google Shape;122;p23"/>
          <p:cNvPicPr preferRelativeResize="0"/>
          <p:nvPr/>
        </p:nvPicPr>
        <p:blipFill rotWithShape="1">
          <a:blip r:embed="rId3">
            <a:alphaModFix/>
          </a:blip>
          <a:srcRect b="7070" l="27596" r="27605" t="15229"/>
          <a:stretch/>
        </p:blipFill>
        <p:spPr>
          <a:xfrm>
            <a:off x="2428063" y="592000"/>
            <a:ext cx="4287874" cy="418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3">
            <a:alphaModFix/>
          </a:blip>
          <a:srcRect b="18161" l="16032" r="10556" t="15432"/>
          <a:stretch/>
        </p:blipFill>
        <p:spPr>
          <a:xfrm>
            <a:off x="2520789" y="834827"/>
            <a:ext cx="4102426" cy="2783401"/>
          </a:xfrm>
          <a:prstGeom prst="rect">
            <a:avLst/>
          </a:prstGeom>
          <a:noFill/>
          <a:ln>
            <a:noFill/>
          </a:ln>
        </p:spPr>
      </p:pic>
      <p:sp>
        <p:nvSpPr>
          <p:cNvPr id="128" name="Google Shape;128;p24"/>
          <p:cNvSpPr txBox="1"/>
          <p:nvPr/>
        </p:nvSpPr>
        <p:spPr>
          <a:xfrm>
            <a:off x="3072000" y="9592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Raspberry Pi 4 Computer</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Model B</a:t>
            </a:r>
            <a:endParaRPr b="1" sz="1800">
              <a:solidFill>
                <a:schemeClr val="dk1"/>
              </a:solidFill>
              <a:latin typeface="Times New Roman"/>
              <a:ea typeface="Times New Roman"/>
              <a:cs typeface="Times New Roman"/>
              <a:sym typeface="Times New Roman"/>
            </a:endParaRPr>
          </a:p>
        </p:txBody>
      </p:sp>
      <p:sp>
        <p:nvSpPr>
          <p:cNvPr id="129" name="Google Shape;129;p24"/>
          <p:cNvSpPr txBox="1"/>
          <p:nvPr/>
        </p:nvSpPr>
        <p:spPr>
          <a:xfrm>
            <a:off x="875263" y="3872600"/>
            <a:ext cx="739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Raspberry Pi is a low cost, credit-card sized computer that plugs into a computer monitor. This has the ability to perform all the tasks a computer can.</a:t>
            </a:r>
            <a:endParaRPr/>
          </a:p>
          <a:p>
            <a:pPr indent="0" lvl="0" marL="0" rtl="0" algn="l">
              <a:spcBef>
                <a:spcPts val="0"/>
              </a:spcBef>
              <a:spcAft>
                <a:spcPts val="0"/>
              </a:spcAft>
              <a:buNone/>
            </a:pPr>
            <a:r>
              <a:rPr lang="en"/>
              <a:t>We have taken a raspberry pi 4 because of its greater computational </a:t>
            </a:r>
            <a:r>
              <a:rPr lang="en"/>
              <a:t>capabilities</a:t>
            </a:r>
            <a:r>
              <a:rPr lang="en"/>
              <a:t> than its predecessors.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2153400" y="15450"/>
            <a:ext cx="483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Website Code</a:t>
            </a:r>
            <a:endParaRPr b="1" sz="1800">
              <a:solidFill>
                <a:schemeClr val="dk1"/>
              </a:solidFill>
              <a:latin typeface="Times New Roman"/>
              <a:ea typeface="Times New Roman"/>
              <a:cs typeface="Times New Roman"/>
              <a:sym typeface="Times New Roman"/>
            </a:endParaRPr>
          </a:p>
        </p:txBody>
      </p:sp>
      <p:sp>
        <p:nvSpPr>
          <p:cNvPr id="135" name="Google Shape;135;p25"/>
          <p:cNvSpPr txBox="1"/>
          <p:nvPr/>
        </p:nvSpPr>
        <p:spPr>
          <a:xfrm>
            <a:off x="1119000" y="4442000"/>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have used keras, numpy, request, streamlit, bs4 Libraries.</a:t>
            </a:r>
            <a:endParaRPr/>
          </a:p>
        </p:txBody>
      </p:sp>
      <p:pic>
        <p:nvPicPr>
          <p:cNvPr id="136" name="Google Shape;136;p25"/>
          <p:cNvPicPr preferRelativeResize="0"/>
          <p:nvPr/>
        </p:nvPicPr>
        <p:blipFill>
          <a:blip r:embed="rId3">
            <a:alphaModFix/>
          </a:blip>
          <a:stretch>
            <a:fillRect/>
          </a:stretch>
        </p:blipFill>
        <p:spPr>
          <a:xfrm>
            <a:off x="950462" y="477150"/>
            <a:ext cx="7243075" cy="4074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1802550" y="252825"/>
            <a:ext cx="553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Expected work to complete before next presentation.</a:t>
            </a:r>
            <a:endParaRPr b="1" sz="1800">
              <a:latin typeface="Times New Roman"/>
              <a:ea typeface="Times New Roman"/>
              <a:cs typeface="Times New Roman"/>
              <a:sym typeface="Times New Roman"/>
            </a:endParaRPr>
          </a:p>
        </p:txBody>
      </p:sp>
      <p:sp>
        <p:nvSpPr>
          <p:cNvPr id="142" name="Google Shape;142;p26"/>
          <p:cNvSpPr txBox="1"/>
          <p:nvPr/>
        </p:nvSpPr>
        <p:spPr>
          <a:xfrm>
            <a:off x="487150" y="1471725"/>
            <a:ext cx="7806000" cy="228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Configure and set</a:t>
            </a:r>
            <a:r>
              <a:rPr lang="en">
                <a:latin typeface="Times New Roman"/>
                <a:ea typeface="Times New Roman"/>
                <a:cs typeface="Times New Roman"/>
                <a:sym typeface="Times New Roman"/>
              </a:rPr>
              <a:t>up Pi cam.</a:t>
            </a:r>
            <a:endParaRPr>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AutoNum type="arabicPeriod"/>
            </a:pPr>
            <a:r>
              <a:rPr lang="en">
                <a:latin typeface="Times New Roman"/>
                <a:ea typeface="Times New Roman"/>
                <a:cs typeface="Times New Roman"/>
                <a:sym typeface="Times New Roman"/>
              </a:rPr>
              <a:t>Creation of Vegetable/Fruit detection model (Hardware).</a:t>
            </a:r>
            <a:endParaRPr>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a:latin typeface="Times New Roman"/>
              <a:ea typeface="Times New Roman"/>
              <a:cs typeface="Times New Roman"/>
              <a:sym typeface="Times New Roman"/>
            </a:endParaRPr>
          </a:p>
          <a:p>
            <a:pPr indent="-317500" lvl="0" marL="457200" rtl="0" algn="l">
              <a:lnSpc>
                <a:spcPct val="115000"/>
              </a:lnSpc>
              <a:spcBef>
                <a:spcPts val="1000"/>
              </a:spcBef>
              <a:spcAft>
                <a:spcPts val="0"/>
              </a:spcAft>
              <a:buSzPts val="1400"/>
              <a:buFont typeface="Times New Roman"/>
              <a:buAutoNum type="arabicPeriod"/>
            </a:pPr>
            <a:r>
              <a:rPr lang="en">
                <a:latin typeface="Times New Roman"/>
                <a:ea typeface="Times New Roman"/>
                <a:cs typeface="Times New Roman"/>
                <a:sym typeface="Times New Roman"/>
              </a:rPr>
              <a:t>Configuration and setup of load cells.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100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2084600" y="339850"/>
            <a:ext cx="3965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Times New Roman"/>
                <a:ea typeface="Times New Roman"/>
                <a:cs typeface="Times New Roman"/>
                <a:sym typeface="Times New Roman"/>
              </a:rPr>
              <a:t>References</a:t>
            </a:r>
            <a:endParaRPr b="1" sz="1600">
              <a:latin typeface="Times New Roman"/>
              <a:ea typeface="Times New Roman"/>
              <a:cs typeface="Times New Roman"/>
              <a:sym typeface="Times New Roman"/>
            </a:endParaRPr>
          </a:p>
        </p:txBody>
      </p:sp>
      <p:sp>
        <p:nvSpPr>
          <p:cNvPr id="148" name="Google Shape;148;p27"/>
          <p:cNvSpPr txBox="1"/>
          <p:nvPr/>
        </p:nvSpPr>
        <p:spPr>
          <a:xfrm>
            <a:off x="1030800" y="1163775"/>
            <a:ext cx="7082400" cy="2555100"/>
          </a:xfrm>
          <a:prstGeom prst="rect">
            <a:avLst/>
          </a:prstGeom>
          <a:noFill/>
          <a:ln>
            <a:noFill/>
          </a:ln>
        </p:spPr>
        <p:txBody>
          <a:bodyPr anchorCtr="0" anchor="t" bIns="91425" lIns="91425" spcFirstLastPara="1" rIns="91425" wrap="square" tIns="91425">
            <a:spAutoFit/>
          </a:bodyPr>
          <a:lstStyle/>
          <a:p>
            <a:pPr indent="-317500" lvl="0" marL="914400" rtl="0" algn="just">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V. H. Reddy, S. Kumari, V. Muralidharan, K. Gigoo and B. S. Thakare, "Food Recognition and Calorie Measurement using Image Processing and Convolutional Neural Network," Fourth International Conference on Recent Trends on Electronics, Information, Communication &amp; Technology (RTEICT-2019), pp. 109-115, DOI: 10.1109/RTEICT46194.2019.9016694.</a:t>
            </a:r>
            <a:endParaRPr>
              <a:solidFill>
                <a:schemeClr val="dk1"/>
              </a:solidFill>
              <a:latin typeface="Times New Roman"/>
              <a:ea typeface="Times New Roman"/>
              <a:cs typeface="Times New Roman"/>
              <a:sym typeface="Times New Roman"/>
            </a:endParaRPr>
          </a:p>
          <a:p>
            <a:pPr indent="-317500" lvl="0" marL="914400" rtl="0" algn="just">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G, Arun. (2020). AN ARDUINO SENSOR-BASED APPROACH FOR DETECTING THE FOOD SPOILAGE. International Journal of Engineering Applied Sciences and Technology. 5. 596-599. 10.33564/IJEAST.2020.v05i03.102.</a:t>
            </a:r>
            <a:endParaRPr>
              <a:solidFill>
                <a:schemeClr val="dk1"/>
              </a:solidFill>
              <a:latin typeface="Times New Roman"/>
              <a:ea typeface="Times New Roman"/>
              <a:cs typeface="Times New Roman"/>
              <a:sym typeface="Times New Roman"/>
            </a:endParaRPr>
          </a:p>
          <a:p>
            <a:pPr indent="-317500" lvl="0" marL="914400" rtl="0" algn="just">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J. Marot and S. Bourennane, "Raspberry Pi for image processing education," 2017 25th European Signal Processing Conference (EUSIPCO), 2017, pp. 2364-2366, doi: 10.23919/EUSIPCO.2017.8081633.</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2094150" y="2040750"/>
            <a:ext cx="4955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700">
                <a:latin typeface="Times New Roman"/>
                <a:ea typeface="Times New Roman"/>
                <a:cs typeface="Times New Roman"/>
                <a:sym typeface="Times New Roman"/>
              </a:rPr>
              <a:t>THANK YOU.</a:t>
            </a:r>
            <a:endParaRPr b="1" sz="5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374050" y="93450"/>
            <a:ext cx="439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Problem Statement</a:t>
            </a:r>
            <a:endParaRPr b="1" sz="2400">
              <a:latin typeface="Times New Roman"/>
              <a:ea typeface="Times New Roman"/>
              <a:cs typeface="Times New Roman"/>
              <a:sym typeface="Times New Roman"/>
            </a:endParaRPr>
          </a:p>
        </p:txBody>
      </p:sp>
      <p:sp>
        <p:nvSpPr>
          <p:cNvPr id="62" name="Google Shape;62;p14"/>
          <p:cNvSpPr txBox="1"/>
          <p:nvPr/>
        </p:nvSpPr>
        <p:spPr>
          <a:xfrm>
            <a:off x="668998" y="673480"/>
            <a:ext cx="7806000" cy="225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Food is the main source of energy for the living beings thereby the food quality and safety has been in highest demand throughout the history.Also in this modern era </a:t>
            </a:r>
            <a:r>
              <a:rPr lang="en">
                <a:highlight>
                  <a:schemeClr val="lt1"/>
                </a:highlight>
                <a:latin typeface="Times New Roman"/>
                <a:ea typeface="Times New Roman"/>
                <a:cs typeface="Times New Roman"/>
                <a:sym typeface="Times New Roman"/>
              </a:rPr>
              <a:t>people across the globe are becoming more interested in keeping a check on their weight, eating more healthy, and avoiding obesity hence a system that can measure calories and nutrition in everyday meals can be very useful.</a:t>
            </a:r>
            <a:endParaRPr>
              <a:latin typeface="Times New Roman"/>
              <a:ea typeface="Times New Roman"/>
              <a:cs typeface="Times New Roman"/>
              <a:sym typeface="Times New Roman"/>
            </a:endParaRPr>
          </a:p>
          <a:p>
            <a:pPr indent="-317500" lvl="0" marL="457200" rtl="0" algn="l">
              <a:spcBef>
                <a:spcPts val="1000"/>
              </a:spcBef>
              <a:spcAft>
                <a:spcPts val="0"/>
              </a:spcAft>
              <a:buSzPts val="1400"/>
              <a:buChar char="●"/>
            </a:pPr>
            <a:r>
              <a:rPr lang="en">
                <a:latin typeface="Times New Roman"/>
                <a:ea typeface="Times New Roman"/>
                <a:cs typeface="Times New Roman"/>
                <a:sym typeface="Times New Roman"/>
              </a:rPr>
              <a:t>The calorie content of many shop-bought foods is stated on the packaging as part of the nutrition labe</a:t>
            </a:r>
            <a:r>
              <a:rPr lang="en">
                <a:latin typeface="Times New Roman"/>
                <a:ea typeface="Times New Roman"/>
                <a:cs typeface="Times New Roman"/>
                <a:sym typeface="Times New Roman"/>
              </a:rPr>
              <a:t>l. But, While eating fruits and vegetables or in the process of cooking one is unsure of the calories which one is  going to intake and the nutritional content of the food one is  going to consume.Hence designing a system that could help in doing so.</a:t>
            </a:r>
            <a:endParaRPr>
              <a:latin typeface="Times New Roman"/>
              <a:ea typeface="Times New Roman"/>
              <a:cs typeface="Times New Roman"/>
              <a:sym typeface="Times New Roman"/>
            </a:endParaRPr>
          </a:p>
          <a:p>
            <a:pPr indent="0" lvl="0" marL="0" rtl="0" algn="l">
              <a:lnSpc>
                <a:spcPct val="100000"/>
              </a:lnSpc>
              <a:spcBef>
                <a:spcPts val="0"/>
              </a:spcBef>
              <a:spcAft>
                <a:spcPts val="10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705000" y="113300"/>
            <a:ext cx="173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Objectives</a:t>
            </a:r>
            <a:endParaRPr b="1" sz="2400">
              <a:latin typeface="Times New Roman"/>
              <a:ea typeface="Times New Roman"/>
              <a:cs typeface="Times New Roman"/>
              <a:sym typeface="Times New Roman"/>
            </a:endParaRPr>
          </a:p>
        </p:txBody>
      </p:sp>
      <p:sp>
        <p:nvSpPr>
          <p:cNvPr id="68" name="Google Shape;68;p15"/>
          <p:cNvSpPr txBox="1"/>
          <p:nvPr/>
        </p:nvSpPr>
        <p:spPr>
          <a:xfrm>
            <a:off x="667725" y="743475"/>
            <a:ext cx="7960500" cy="2379900"/>
          </a:xfrm>
          <a:prstGeom prst="rect">
            <a:avLst/>
          </a:prstGeom>
          <a:noFill/>
          <a:ln>
            <a:noFill/>
          </a:ln>
        </p:spPr>
        <p:txBody>
          <a:bodyPr anchorCtr="0" anchor="t" bIns="91425" lIns="91425" spcFirstLastPara="1" rIns="91425" wrap="square" tIns="91425">
            <a:spAutoFit/>
          </a:bodyPr>
          <a:lstStyle/>
          <a:p>
            <a:pPr indent="-317500" lvl="0" marL="457200" marR="698500" rtl="0" algn="l">
              <a:lnSpc>
                <a:spcPct val="102083"/>
              </a:lnSpc>
              <a:spcBef>
                <a:spcPts val="0"/>
              </a:spcBef>
              <a:spcAft>
                <a:spcPts val="0"/>
              </a:spcAft>
              <a:buSzPts val="1400"/>
              <a:buFont typeface="Times New Roman"/>
              <a:buChar char="●"/>
            </a:pPr>
            <a:r>
              <a:rPr lang="en">
                <a:latin typeface="Times New Roman"/>
                <a:ea typeface="Times New Roman"/>
                <a:cs typeface="Times New Roman"/>
                <a:sym typeface="Times New Roman"/>
              </a:rPr>
              <a:t>To detect any kind of staleness in the food by using methane, temperature and moisture sensor.</a:t>
            </a:r>
            <a:endParaRPr>
              <a:latin typeface="Times New Roman"/>
              <a:ea typeface="Times New Roman"/>
              <a:cs typeface="Times New Roman"/>
              <a:sym typeface="Times New Roman"/>
            </a:endParaRPr>
          </a:p>
          <a:p>
            <a:pPr indent="0" lvl="0" marL="914400" marR="698500" rtl="0" algn="l">
              <a:lnSpc>
                <a:spcPct val="102083"/>
              </a:lnSpc>
              <a:spcBef>
                <a:spcPts val="0"/>
              </a:spcBef>
              <a:spcAft>
                <a:spcPts val="0"/>
              </a:spcAft>
              <a:buNone/>
            </a:pPr>
            <a:r>
              <a:t/>
            </a:r>
            <a:endParaRPr>
              <a:latin typeface="Times New Roman"/>
              <a:ea typeface="Times New Roman"/>
              <a:cs typeface="Times New Roman"/>
              <a:sym typeface="Times New Roman"/>
            </a:endParaRPr>
          </a:p>
          <a:p>
            <a:pPr indent="-317500" lvl="0" marL="457200" marR="698500" rtl="0" algn="l">
              <a:lnSpc>
                <a:spcPct val="102083"/>
              </a:lnSpc>
              <a:spcBef>
                <a:spcPts val="0"/>
              </a:spcBef>
              <a:spcAft>
                <a:spcPts val="0"/>
              </a:spcAft>
              <a:buSzPts val="1400"/>
              <a:buFont typeface="Times New Roman"/>
              <a:buChar char="●"/>
            </a:pPr>
            <a:r>
              <a:rPr lang="en">
                <a:latin typeface="Times New Roman"/>
                <a:ea typeface="Times New Roman"/>
                <a:cs typeface="Times New Roman"/>
                <a:sym typeface="Times New Roman"/>
              </a:rPr>
              <a:t>To detect objects (vegetables/fruits) using Image recognition,measuring their  weight to determine the exact calorific values of each food item and creating a database for storage of each user data so that they can keep a check of daily, weekly, and monthly nutrition goals, notifying the user accordingly for the same.</a:t>
            </a:r>
            <a:endParaRPr>
              <a:latin typeface="Times New Roman"/>
              <a:ea typeface="Times New Roman"/>
              <a:cs typeface="Times New Roman"/>
              <a:sym typeface="Times New Roman"/>
            </a:endParaRPr>
          </a:p>
          <a:p>
            <a:pPr indent="0" lvl="0" marL="0" marR="698500" rtl="0" algn="l">
              <a:lnSpc>
                <a:spcPct val="102083"/>
              </a:lnSpc>
              <a:spcBef>
                <a:spcPts val="0"/>
              </a:spcBef>
              <a:spcAft>
                <a:spcPts val="0"/>
              </a:spcAft>
              <a:buNone/>
            </a:pPr>
            <a:r>
              <a:t/>
            </a:r>
            <a:endParaRPr>
              <a:latin typeface="Times New Roman"/>
              <a:ea typeface="Times New Roman"/>
              <a:cs typeface="Times New Roman"/>
              <a:sym typeface="Times New Roman"/>
            </a:endParaRPr>
          </a:p>
          <a:p>
            <a:pPr indent="-317500" lvl="0" marL="457200" marR="698500" rtl="0" algn="l">
              <a:lnSpc>
                <a:spcPct val="102083"/>
              </a:lnSpc>
              <a:spcBef>
                <a:spcPts val="0"/>
              </a:spcBef>
              <a:spcAft>
                <a:spcPts val="0"/>
              </a:spcAft>
              <a:buSzPts val="1400"/>
              <a:buFont typeface="Times New Roman"/>
              <a:buChar char="●"/>
            </a:pPr>
            <a:r>
              <a:rPr lang="en">
                <a:latin typeface="Times New Roman"/>
                <a:ea typeface="Times New Roman"/>
                <a:cs typeface="Times New Roman"/>
                <a:sym typeface="Times New Roman"/>
              </a:rPr>
              <a:t>** To provide additional </a:t>
            </a:r>
            <a:r>
              <a:rPr lang="en">
                <a:latin typeface="Times New Roman"/>
                <a:ea typeface="Times New Roman"/>
                <a:cs typeface="Times New Roman"/>
                <a:sym typeface="Times New Roman"/>
              </a:rPr>
              <a:t>information like recipe suggestions and meal plan suggestion based on the eating habits of the user.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2367825" y="57000"/>
            <a:ext cx="427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74" name="Google Shape;74;p16"/>
          <p:cNvSpPr txBox="1"/>
          <p:nvPr/>
        </p:nvSpPr>
        <p:spPr>
          <a:xfrm>
            <a:off x="181275" y="885825"/>
            <a:ext cx="8644200" cy="37557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Food is the main source of energy for the living beings thereby the food quality and safety has been in highest demand throughout the history.</a:t>
            </a:r>
            <a:endParaRPr>
              <a:latin typeface="Times New Roman"/>
              <a:ea typeface="Times New Roman"/>
              <a:cs typeface="Times New Roman"/>
              <a:sym typeface="Times New Roman"/>
            </a:endParaRPr>
          </a:p>
          <a:p>
            <a:pPr indent="-317500" lvl="0" marL="457200" rtl="0" algn="l">
              <a:lnSpc>
                <a:spcPct val="100000"/>
              </a:lnSpc>
              <a:spcBef>
                <a:spcPts val="1000"/>
              </a:spcBef>
              <a:spcAft>
                <a:spcPts val="0"/>
              </a:spcAft>
              <a:buSzPts val="1400"/>
              <a:buFont typeface="Times New Roman"/>
              <a:buChar char="●"/>
            </a:pPr>
            <a:r>
              <a:rPr lang="en">
                <a:latin typeface="Times New Roman"/>
                <a:ea typeface="Times New Roman"/>
                <a:cs typeface="Times New Roman"/>
                <a:sym typeface="Times New Roman"/>
              </a:rPr>
              <a:t>Also in this modern era </a:t>
            </a:r>
            <a:r>
              <a:rPr lang="en">
                <a:highlight>
                  <a:srgbClr val="FFFFFF"/>
                </a:highlight>
                <a:latin typeface="Times New Roman"/>
                <a:ea typeface="Times New Roman"/>
                <a:cs typeface="Times New Roman"/>
                <a:sym typeface="Times New Roman"/>
              </a:rPr>
              <a:t>people across the globe are becoming more interested in keeping a check on their weight, eating more healthy, and avoiding obesity hence a system that can measure calories and nutrition in </a:t>
            </a:r>
            <a:r>
              <a:rPr lang="en">
                <a:highlight>
                  <a:srgbClr val="FFFFFF"/>
                </a:highlight>
                <a:latin typeface="Times New Roman"/>
                <a:ea typeface="Times New Roman"/>
                <a:cs typeface="Times New Roman"/>
                <a:sym typeface="Times New Roman"/>
              </a:rPr>
              <a:t>everyday</a:t>
            </a:r>
            <a:r>
              <a:rPr lang="en">
                <a:highlight>
                  <a:srgbClr val="FFFFFF"/>
                </a:highlight>
                <a:latin typeface="Times New Roman"/>
                <a:ea typeface="Times New Roman"/>
                <a:cs typeface="Times New Roman"/>
                <a:sym typeface="Times New Roman"/>
              </a:rPr>
              <a:t> meals can be very useful.</a:t>
            </a:r>
            <a:endParaRPr>
              <a:highlight>
                <a:srgbClr val="FFFFFF"/>
              </a:highlight>
              <a:latin typeface="Times New Roman"/>
              <a:ea typeface="Times New Roman"/>
              <a:cs typeface="Times New Roman"/>
              <a:sym typeface="Times New Roman"/>
            </a:endParaRPr>
          </a:p>
          <a:p>
            <a:pPr indent="-317500" lvl="0" marL="457200" rtl="0" algn="l">
              <a:lnSpc>
                <a:spcPct val="100000"/>
              </a:lnSpc>
              <a:spcBef>
                <a:spcPts val="100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thereby propose a food calorie and nutrition measurement system integrated with food </a:t>
            </a:r>
            <a:r>
              <a:rPr lang="en">
                <a:highlight>
                  <a:srgbClr val="FFFFFF"/>
                </a:highlight>
                <a:latin typeface="Times New Roman"/>
                <a:ea typeface="Times New Roman"/>
                <a:cs typeface="Times New Roman"/>
                <a:sym typeface="Times New Roman"/>
              </a:rPr>
              <a:t>spoilage</a:t>
            </a:r>
            <a:r>
              <a:rPr lang="en">
                <a:highlight>
                  <a:srgbClr val="FFFFFF"/>
                </a:highlight>
                <a:latin typeface="Times New Roman"/>
                <a:ea typeface="Times New Roman"/>
                <a:cs typeface="Times New Roman"/>
                <a:sym typeface="Times New Roman"/>
              </a:rPr>
              <a:t> detection that can help people to measure and manage daily food intake.</a:t>
            </a:r>
            <a:endParaRPr>
              <a:highlight>
                <a:srgbClr val="FFFFFF"/>
              </a:highlight>
              <a:latin typeface="Times New Roman"/>
              <a:ea typeface="Times New Roman"/>
              <a:cs typeface="Times New Roman"/>
              <a:sym typeface="Times New Roman"/>
            </a:endParaRPr>
          </a:p>
          <a:p>
            <a:pPr indent="-317500" lvl="0" marL="457200" rtl="0" algn="l">
              <a:lnSpc>
                <a:spcPct val="100000"/>
              </a:lnSpc>
              <a:spcBef>
                <a:spcPts val="100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The system is built on food image processing and uses nutritional fact tables along with IOT involved for detecting spoilage of food.</a:t>
            </a:r>
            <a:endParaRPr>
              <a:highlight>
                <a:srgbClr val="FFFFFF"/>
              </a:highlight>
              <a:latin typeface="Times New Roman"/>
              <a:ea typeface="Times New Roman"/>
              <a:cs typeface="Times New Roman"/>
              <a:sym typeface="Times New Roman"/>
            </a:endParaRPr>
          </a:p>
          <a:p>
            <a:pPr indent="-317500" lvl="0" marL="457200" rtl="0" algn="l">
              <a:lnSpc>
                <a:spcPct val="100000"/>
              </a:lnSpc>
              <a:spcBef>
                <a:spcPts val="100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The system will </a:t>
            </a:r>
            <a:r>
              <a:rPr lang="en">
                <a:highlight>
                  <a:srgbClr val="FFFFFF"/>
                </a:highlight>
                <a:latin typeface="Times New Roman"/>
                <a:ea typeface="Times New Roman"/>
                <a:cs typeface="Times New Roman"/>
                <a:sym typeface="Times New Roman"/>
              </a:rPr>
              <a:t>autonomously</a:t>
            </a:r>
            <a:r>
              <a:rPr lang="en">
                <a:highlight>
                  <a:srgbClr val="FFFFFF"/>
                </a:highlight>
                <a:latin typeface="Times New Roman"/>
                <a:ea typeface="Times New Roman"/>
                <a:cs typeface="Times New Roman"/>
                <a:sym typeface="Times New Roman"/>
              </a:rPr>
              <a:t> measure the daily intakes of a person(s) with minimum user input and prepare a well maintained database of the data and will propose recommended meal plans.</a:t>
            </a:r>
            <a:endParaRPr>
              <a:highlight>
                <a:srgbClr val="FFFFFF"/>
              </a:highlight>
              <a:latin typeface="Times New Roman"/>
              <a:ea typeface="Times New Roman"/>
              <a:cs typeface="Times New Roman"/>
              <a:sym typeface="Times New Roman"/>
            </a:endParaRPr>
          </a:p>
          <a:p>
            <a:pPr indent="-317500" lvl="0" marL="457200" rtl="0" algn="l">
              <a:lnSpc>
                <a:spcPct val="100000"/>
              </a:lnSpc>
              <a:spcBef>
                <a:spcPts val="100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The system will also notify the user in case of excess or less calorie intake daily.</a:t>
            </a:r>
            <a:endParaRPr>
              <a:highlight>
                <a:srgbClr val="FFFFFF"/>
              </a:highlight>
              <a:latin typeface="Times New Roman"/>
              <a:ea typeface="Times New Roman"/>
              <a:cs typeface="Times New Roman"/>
              <a:sym typeface="Times New Roman"/>
            </a:endParaRPr>
          </a:p>
          <a:p>
            <a:pPr indent="-317500" lvl="0" marL="457200" rtl="0" algn="l">
              <a:lnSpc>
                <a:spcPct val="100000"/>
              </a:lnSpc>
              <a:spcBef>
                <a:spcPts val="1000"/>
              </a:spcBef>
              <a:spcAft>
                <a:spcPts val="1000"/>
              </a:spcAft>
              <a:buSzPts val="1400"/>
              <a:buFont typeface="Times New Roman"/>
              <a:buChar char="●"/>
            </a:pPr>
            <a:r>
              <a:rPr lang="en">
                <a:highlight>
                  <a:srgbClr val="FFFFFF"/>
                </a:highlight>
                <a:latin typeface="Times New Roman"/>
                <a:ea typeface="Times New Roman"/>
                <a:cs typeface="Times New Roman"/>
                <a:sym typeface="Times New Roman"/>
              </a:rPr>
              <a:t>The system will be able to suggest </a:t>
            </a:r>
            <a:r>
              <a:rPr lang="en">
                <a:highlight>
                  <a:srgbClr val="FFFFFF"/>
                </a:highlight>
                <a:latin typeface="Times New Roman"/>
                <a:ea typeface="Times New Roman"/>
                <a:cs typeface="Times New Roman"/>
                <a:sym typeface="Times New Roman"/>
              </a:rPr>
              <a:t>recipes</a:t>
            </a:r>
            <a:r>
              <a:rPr lang="en">
                <a:highlight>
                  <a:srgbClr val="FFFFFF"/>
                </a:highlight>
                <a:latin typeface="Times New Roman"/>
                <a:ea typeface="Times New Roman"/>
                <a:cs typeface="Times New Roman"/>
                <a:sym typeface="Times New Roman"/>
              </a:rPr>
              <a:t> based on the vegetables/fruits the user is planning to eat.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2836663" y="48500"/>
            <a:ext cx="3470700" cy="365100"/>
          </a:xfrm>
          <a:prstGeom prst="rect">
            <a:avLst/>
          </a:prstGeom>
          <a:solidFill>
            <a:schemeClr val="l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 sz="2000">
                <a:solidFill>
                  <a:schemeClr val="dk1"/>
                </a:solidFill>
                <a:latin typeface="Times New Roman"/>
                <a:ea typeface="Times New Roman"/>
                <a:cs typeface="Times New Roman"/>
                <a:sym typeface="Times New Roman"/>
              </a:rPr>
              <a:t>Literature Survey</a:t>
            </a:r>
            <a:endParaRPr b="1" sz="2000">
              <a:solidFill>
                <a:schemeClr val="dk1"/>
              </a:solidFill>
              <a:latin typeface="Times New Roman"/>
              <a:ea typeface="Times New Roman"/>
              <a:cs typeface="Times New Roman"/>
              <a:sym typeface="Times New Roman"/>
            </a:endParaRPr>
          </a:p>
        </p:txBody>
      </p:sp>
      <p:graphicFrame>
        <p:nvGraphicFramePr>
          <p:cNvPr id="80" name="Google Shape;80;p17"/>
          <p:cNvGraphicFramePr/>
          <p:nvPr/>
        </p:nvGraphicFramePr>
        <p:xfrm>
          <a:off x="158610" y="413604"/>
          <a:ext cx="3000000" cy="3000000"/>
        </p:xfrm>
        <a:graphic>
          <a:graphicData uri="http://schemas.openxmlformats.org/drawingml/2006/table">
            <a:tbl>
              <a:tblPr bandRow="1" firstRow="1">
                <a:noFill/>
                <a:tableStyleId>{F6C47156-C19B-4C32-91F7-E3EA1E83CD02}</a:tableStyleId>
              </a:tblPr>
              <a:tblGrid>
                <a:gridCol w="660375"/>
                <a:gridCol w="2185050"/>
                <a:gridCol w="2551425"/>
                <a:gridCol w="3429925"/>
              </a:tblGrid>
              <a:tr h="376050">
                <a:tc>
                  <a:txBody>
                    <a:bodyPr/>
                    <a:lstStyle/>
                    <a:p>
                      <a:pPr indent="0" lvl="0" marL="0" marR="0" rtl="0" algn="l">
                        <a:spcBef>
                          <a:spcPts val="0"/>
                        </a:spcBef>
                        <a:spcAft>
                          <a:spcPts val="0"/>
                        </a:spcAft>
                        <a:buNone/>
                      </a:pPr>
                      <a:r>
                        <a:rPr lang="en" sz="1500" u="none" cap="none" strike="noStrike">
                          <a:solidFill>
                            <a:srgbClr val="000000"/>
                          </a:solidFill>
                          <a:latin typeface="Times New Roman"/>
                          <a:ea typeface="Times New Roman"/>
                          <a:cs typeface="Times New Roman"/>
                          <a:sym typeface="Times New Roman"/>
                        </a:rPr>
                        <a:t>S No</a:t>
                      </a:r>
                      <a:endParaRPr sz="1500">
                        <a:solidFill>
                          <a:srgbClr val="000000"/>
                        </a:solidFill>
                        <a:latin typeface="Times New Roman"/>
                        <a:ea typeface="Times New Roman"/>
                        <a:cs typeface="Times New Roman"/>
                        <a:sym typeface="Times New Roman"/>
                      </a:endParaRPr>
                    </a:p>
                  </a:txBody>
                  <a:tcPr marT="45725" marB="45725" marR="91450" marL="91450">
                    <a:solidFill>
                      <a:srgbClr val="8DA9DB"/>
                    </a:solidFill>
                  </a:tcPr>
                </a:tc>
                <a:tc>
                  <a:txBody>
                    <a:bodyPr/>
                    <a:lstStyle/>
                    <a:p>
                      <a:pPr indent="0" lvl="0" marL="0" marR="0" rtl="0" algn="l">
                        <a:spcBef>
                          <a:spcPts val="0"/>
                        </a:spcBef>
                        <a:spcAft>
                          <a:spcPts val="0"/>
                        </a:spcAft>
                        <a:buNone/>
                      </a:pPr>
                      <a:r>
                        <a:rPr lang="en" sz="20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Paper</a:t>
                      </a:r>
                      <a:endParaRPr sz="1500">
                        <a:solidFill>
                          <a:srgbClr val="000000"/>
                        </a:solidFill>
                        <a:latin typeface="Times New Roman"/>
                        <a:ea typeface="Times New Roman"/>
                        <a:cs typeface="Times New Roman"/>
                        <a:sym typeface="Times New Roman"/>
                      </a:endParaRPr>
                    </a:p>
                  </a:txBody>
                  <a:tcPr marT="45725" marB="45725" marR="91450" marL="91450">
                    <a:solidFill>
                      <a:srgbClr val="8DA9DB"/>
                    </a:solidFill>
                  </a:tcPr>
                </a:tc>
                <a:tc>
                  <a:txBody>
                    <a:bodyPr/>
                    <a:lstStyle/>
                    <a:p>
                      <a:pPr indent="0" lvl="0" marL="0" marR="0" rtl="0" algn="l">
                        <a:spcBef>
                          <a:spcPts val="0"/>
                        </a:spcBef>
                        <a:spcAft>
                          <a:spcPts val="0"/>
                        </a:spcAft>
                        <a:buNone/>
                      </a:pPr>
                      <a:r>
                        <a:rPr lang="en" sz="20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Work</a:t>
                      </a:r>
                      <a:r>
                        <a:rPr lang="en" sz="1500">
                          <a:solidFill>
                            <a:srgbClr val="000000"/>
                          </a:solidFill>
                          <a:latin typeface="Times New Roman"/>
                          <a:ea typeface="Times New Roman"/>
                          <a:cs typeface="Times New Roman"/>
                          <a:sym typeface="Times New Roman"/>
                        </a:rPr>
                        <a:t> Do</a:t>
                      </a:r>
                      <a:r>
                        <a:rPr lang="en" sz="1500">
                          <a:solidFill>
                            <a:srgbClr val="000000"/>
                          </a:solidFill>
                          <a:latin typeface="Times New Roman"/>
                          <a:ea typeface="Times New Roman"/>
                          <a:cs typeface="Times New Roman"/>
                          <a:sym typeface="Times New Roman"/>
                        </a:rPr>
                        <a:t>ne</a:t>
                      </a:r>
                      <a:endParaRPr sz="1500">
                        <a:solidFill>
                          <a:srgbClr val="000000"/>
                        </a:solidFill>
                        <a:latin typeface="Times New Roman"/>
                        <a:ea typeface="Times New Roman"/>
                        <a:cs typeface="Times New Roman"/>
                        <a:sym typeface="Times New Roman"/>
                      </a:endParaRPr>
                    </a:p>
                  </a:txBody>
                  <a:tcPr marT="45725" marB="45725" marR="91450" marL="91450">
                    <a:solidFill>
                      <a:srgbClr val="8DA9DB"/>
                    </a:solidFill>
                  </a:tcPr>
                </a:tc>
                <a:tc>
                  <a:txBody>
                    <a:bodyPr/>
                    <a:lstStyle/>
                    <a:p>
                      <a:pPr indent="0" lvl="0" marL="0" marR="0" rtl="0" algn="l">
                        <a:spcBef>
                          <a:spcPts val="0"/>
                        </a:spcBef>
                        <a:spcAft>
                          <a:spcPts val="0"/>
                        </a:spcAft>
                        <a:buNone/>
                      </a:pPr>
                      <a:r>
                        <a:rPr lang="en" sz="1500">
                          <a:solidFill>
                            <a:srgbClr val="000000"/>
                          </a:solidFill>
                          <a:latin typeface="Times New Roman"/>
                          <a:ea typeface="Times New Roman"/>
                          <a:cs typeface="Times New Roman"/>
                          <a:sym typeface="Times New Roman"/>
                        </a:rPr>
                        <a:t>     Proposed Solution</a:t>
                      </a:r>
                      <a:endParaRPr sz="1500">
                        <a:solidFill>
                          <a:srgbClr val="000000"/>
                        </a:solidFill>
                        <a:latin typeface="Times New Roman"/>
                        <a:ea typeface="Times New Roman"/>
                        <a:cs typeface="Times New Roman"/>
                        <a:sym typeface="Times New Roman"/>
                      </a:endParaRPr>
                    </a:p>
                  </a:txBody>
                  <a:tcPr marT="45725" marB="45725" marR="91450" marL="91450">
                    <a:solidFill>
                      <a:srgbClr val="8DA9DB"/>
                    </a:solidFill>
                  </a:tcPr>
                </a:tc>
              </a:tr>
              <a:tr h="147520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Food Recognition and Calorie Measurement using Image Processing and Convolutional Neural Network  (IEEE  2020)</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304800" lvl="0" marL="457200" marR="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Fruits and </a:t>
                      </a:r>
                      <a:r>
                        <a:rPr lang="en" sz="1200">
                          <a:latin typeface="Times New Roman"/>
                          <a:ea typeface="Times New Roman"/>
                          <a:cs typeface="Times New Roman"/>
                          <a:sym typeface="Times New Roman"/>
                        </a:rPr>
                        <a:t>vegetables</a:t>
                      </a:r>
                      <a:r>
                        <a:rPr lang="en" sz="1200">
                          <a:latin typeface="Times New Roman"/>
                          <a:ea typeface="Times New Roman"/>
                          <a:cs typeface="Times New Roman"/>
                          <a:sym typeface="Times New Roman"/>
                        </a:rPr>
                        <a:t> are recognised using CNN algorithms with dataset from FooDD and Food101</a:t>
                      </a:r>
                      <a:r>
                        <a:rPr lang="en" sz="1200"/>
                        <a:t>.</a:t>
                      </a:r>
                      <a:endParaRPr sz="1200"/>
                    </a:p>
                    <a:p>
                      <a:pPr indent="-304800" lvl="0" marL="457200" marR="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dataset is trained on RGB colour scheme rather done grayscaling the whole process for more efficient detection.</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304800" lvl="0" marL="457200" marR="0" rtl="0" algn="l">
                        <a:spcBef>
                          <a:spcPts val="0"/>
                        </a:spcBef>
                        <a:spcAft>
                          <a:spcPts val="0"/>
                        </a:spcAft>
                        <a:buSzPts val="1200"/>
                        <a:buFont typeface="Times New Roman"/>
                        <a:buChar char="●"/>
                      </a:pPr>
                      <a:r>
                        <a:rPr lang="en" sz="1200">
                          <a:solidFill>
                            <a:schemeClr val="dk1"/>
                          </a:solidFill>
                          <a:latin typeface="Times New Roman"/>
                          <a:ea typeface="Times New Roman"/>
                          <a:cs typeface="Times New Roman"/>
                          <a:sym typeface="Times New Roman"/>
                        </a:rPr>
                        <a:t>The proposed system </a:t>
                      </a:r>
                      <a:r>
                        <a:rPr lang="en" sz="1200">
                          <a:latin typeface="Times New Roman"/>
                          <a:ea typeface="Times New Roman"/>
                          <a:cs typeface="Times New Roman"/>
                          <a:sym typeface="Times New Roman"/>
                        </a:rPr>
                        <a:t>will do the same analysis for multiple food at once to smooth out the process of food detection and make the system much more efficient.</a:t>
                      </a:r>
                      <a:endParaRPr sz="1200">
                        <a:latin typeface="Times New Roman"/>
                        <a:ea typeface="Times New Roman"/>
                        <a:cs typeface="Times New Roman"/>
                        <a:sym typeface="Times New Roman"/>
                      </a:endParaRPr>
                    </a:p>
                    <a:p>
                      <a:pPr indent="-304800" lvl="0" marL="457200" marR="0" rtl="0" algn="l">
                        <a:spcBef>
                          <a:spcPts val="0"/>
                        </a:spcBef>
                        <a:spcAft>
                          <a:spcPts val="0"/>
                        </a:spcAft>
                        <a:buSzPts val="1200"/>
                        <a:buFont typeface="Times New Roman"/>
                        <a:buChar char="●"/>
                      </a:pPr>
                      <a:r>
                        <a:rPr lang="en" sz="1200">
                          <a:solidFill>
                            <a:schemeClr val="dk1"/>
                          </a:solidFill>
                          <a:latin typeface="Times New Roman"/>
                          <a:ea typeface="Times New Roman"/>
                          <a:cs typeface="Times New Roman"/>
                          <a:sym typeface="Times New Roman"/>
                        </a:rPr>
                        <a:t>The proposed system </a:t>
                      </a:r>
                      <a:r>
                        <a:rPr lang="en" sz="1200">
                          <a:latin typeface="Times New Roman"/>
                          <a:ea typeface="Times New Roman"/>
                          <a:cs typeface="Times New Roman"/>
                          <a:sym typeface="Times New Roman"/>
                        </a:rPr>
                        <a:t>will use a noiseless dataset for more efficient food recognition</a:t>
                      </a:r>
                      <a:endParaRPr sz="1200">
                        <a:latin typeface="Times New Roman"/>
                        <a:ea typeface="Times New Roman"/>
                        <a:cs typeface="Times New Roman"/>
                        <a:sym typeface="Times New Roman"/>
                      </a:endParaRPr>
                    </a:p>
                  </a:txBody>
                  <a:tcPr marT="45725" marB="45725" marR="91450" marL="91450">
                    <a:solidFill>
                      <a:srgbClr val="E7E6E6"/>
                    </a:solidFill>
                  </a:tcPr>
                </a:tc>
              </a:tr>
              <a:tr h="1331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a:p>
                  </a:txBody>
                  <a:tcPr marT="45725" marB="45725" marR="91450" marL="91450">
                    <a:solidFill>
                      <a:srgbClr val="E7E6E6"/>
                    </a:solidFill>
                  </a:tcPr>
                </a:tc>
                <a:tc>
                  <a:txBody>
                    <a:bodyPr/>
                    <a:lstStyle/>
                    <a:p>
                      <a:pPr indent="0" lvl="0" marL="69215" marR="106679" rtl="0" algn="l">
                        <a:spcBef>
                          <a:spcPts val="0"/>
                        </a:spcBef>
                        <a:spcAft>
                          <a:spcPts val="0"/>
                        </a:spcAft>
                        <a:buNone/>
                      </a:pPr>
                      <a:r>
                        <a:rPr lang="en" sz="1200">
                          <a:latin typeface="Times New Roman"/>
                          <a:ea typeface="Times New Roman"/>
                          <a:cs typeface="Times New Roman"/>
                          <a:sym typeface="Times New Roman"/>
                        </a:rPr>
                        <a:t>Raspberry Pi for Image Processing Education (IEEE 2017)</a:t>
                      </a:r>
                      <a:endParaRPr sz="1200"/>
                    </a:p>
                  </a:txBody>
                  <a:tcPr marT="45725" marB="45725" marR="91450" marL="91450">
                    <a:solidFill>
                      <a:srgbClr val="E7E6E6"/>
                    </a:solidFill>
                  </a:tcPr>
                </a:tc>
                <a:tc>
                  <a:txBody>
                    <a:bodyPr/>
                    <a:lstStyle/>
                    <a:p>
                      <a:pPr indent="-304800" lvl="0" marL="457200" marR="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Setting up of raspberry pi and installing the necessary tools to implement Image Processing.</a:t>
                      </a:r>
                      <a:endParaRPr sz="1200">
                        <a:latin typeface="Times New Roman"/>
                        <a:ea typeface="Times New Roman"/>
                        <a:cs typeface="Times New Roman"/>
                        <a:sym typeface="Times New Roman"/>
                      </a:endParaRPr>
                    </a:p>
                    <a:p>
                      <a:pPr indent="-304800" lvl="0" marL="457200" marR="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Implementation of pre built classifiers to recognize faces.</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0" lvl="0" marL="457200" marR="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marR="7112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proposed system will use a combination of pre trained and self trained model for more precision</a:t>
                      </a:r>
                      <a:endParaRPr sz="1200">
                        <a:latin typeface="Times New Roman"/>
                        <a:ea typeface="Times New Roman"/>
                        <a:cs typeface="Times New Roman"/>
                        <a:sym typeface="Times New Roman"/>
                      </a:endParaRPr>
                    </a:p>
                  </a:txBody>
                  <a:tcPr marT="45725" marB="45725" marR="91450" marL="91450">
                    <a:solidFill>
                      <a:srgbClr val="E7E6E6"/>
                    </a:solidFill>
                  </a:tcPr>
                </a:tc>
              </a:tr>
              <a:tr h="130165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An arduino sensor based approach for detecting the food spoilage(International Journal of Engineering Applied Sciences and Technology, 2020)</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292100" lvl="0" marL="342900" rtl="0" algn="l">
                        <a:spcBef>
                          <a:spcPts val="0"/>
                        </a:spcBef>
                        <a:spcAft>
                          <a:spcPts val="0"/>
                        </a:spcAft>
                        <a:buSzPts val="1200"/>
                        <a:buChar char="●"/>
                      </a:pPr>
                      <a:r>
                        <a:rPr lang="en" sz="1200">
                          <a:latin typeface="Times New Roman"/>
                          <a:ea typeface="Times New Roman"/>
                          <a:cs typeface="Times New Roman"/>
                          <a:sym typeface="Times New Roman"/>
                        </a:rPr>
                        <a:t>Fruits and vegetables can be stored and used for longer time as the period of freshness can be determined.</a:t>
                      </a:r>
                      <a:endParaRPr sz="1200">
                        <a:latin typeface="Times New Roman"/>
                        <a:ea typeface="Times New Roman"/>
                        <a:cs typeface="Times New Roman"/>
                        <a:sym typeface="Times New Roman"/>
                      </a:endParaRPr>
                    </a:p>
                    <a:p>
                      <a:pPr indent="-292100" lvl="0" marL="3429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reduces the commercial loss and increases commercial profit.</a:t>
                      </a:r>
                      <a:endParaRPr sz="1200">
                        <a:latin typeface="Times New Roman"/>
                        <a:ea typeface="Times New Roman"/>
                        <a:cs typeface="Times New Roman"/>
                        <a:sym typeface="Times New Roman"/>
                      </a:endParaRPr>
                    </a:p>
                  </a:txBody>
                  <a:tcPr marT="45725" marB="45725" marR="91450" marL="91450">
                    <a:solidFill>
                      <a:srgbClr val="E7E6E6"/>
                    </a:solidFill>
                  </a:tcPr>
                </a:tc>
                <a:tc>
                  <a:txBody>
                    <a:bodyPr/>
                    <a:lstStyle/>
                    <a:p>
                      <a:pPr indent="-304800" lvl="0" marL="457200" marR="71120" rtl="0" algn="l">
                        <a:spcBef>
                          <a:spcPts val="0"/>
                        </a:spcBef>
                        <a:spcAft>
                          <a:spcPts val="0"/>
                        </a:spcAft>
                        <a:buSzPts val="1200"/>
                        <a:buFont typeface="Times New Roman"/>
                        <a:buChar char="●"/>
                      </a:pPr>
                      <a:r>
                        <a:rPr lang="en" sz="1200">
                          <a:solidFill>
                            <a:schemeClr val="dk1"/>
                          </a:solidFill>
                          <a:latin typeface="Times New Roman"/>
                          <a:ea typeface="Times New Roman"/>
                          <a:cs typeface="Times New Roman"/>
                          <a:sym typeface="Times New Roman"/>
                        </a:rPr>
                        <a:t>Precision will be improved  by using better and more efficient sensors.</a:t>
                      </a:r>
                      <a:endParaRPr sz="1200">
                        <a:latin typeface="Times New Roman"/>
                        <a:ea typeface="Times New Roman"/>
                        <a:cs typeface="Times New Roman"/>
                        <a:sym typeface="Times New Roman"/>
                      </a:endParaRPr>
                    </a:p>
                  </a:txBody>
                  <a:tcPr marT="45725" marB="45725" marR="91450" marL="91450">
                    <a:solidFill>
                      <a:srgbClr val="E7E6E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192200" y="169350"/>
            <a:ext cx="4395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Block Diagram</a:t>
            </a:r>
            <a:endParaRPr b="1" sz="2200">
              <a:latin typeface="Times New Roman"/>
              <a:ea typeface="Times New Roman"/>
              <a:cs typeface="Times New Roman"/>
              <a:sym typeface="Times New Roman"/>
            </a:endParaRPr>
          </a:p>
        </p:txBody>
      </p:sp>
      <p:sp>
        <p:nvSpPr>
          <p:cNvPr id="86" name="Google Shape;86;p18"/>
          <p:cNvSpPr txBox="1"/>
          <p:nvPr/>
        </p:nvSpPr>
        <p:spPr>
          <a:xfrm>
            <a:off x="487150" y="1166925"/>
            <a:ext cx="7806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1000"/>
              </a:spcAft>
              <a:buNone/>
            </a:pPr>
            <a:r>
              <a:t/>
            </a:r>
            <a:endParaRPr>
              <a:latin typeface="Lato"/>
              <a:ea typeface="Lato"/>
              <a:cs typeface="Lato"/>
              <a:sym typeface="Lato"/>
            </a:endParaRPr>
          </a:p>
        </p:txBody>
      </p:sp>
      <p:pic>
        <p:nvPicPr>
          <p:cNvPr id="87" name="Google Shape;87;p18"/>
          <p:cNvPicPr preferRelativeResize="0"/>
          <p:nvPr/>
        </p:nvPicPr>
        <p:blipFill>
          <a:blip r:embed="rId3">
            <a:alphaModFix/>
          </a:blip>
          <a:stretch>
            <a:fillRect/>
          </a:stretch>
        </p:blipFill>
        <p:spPr>
          <a:xfrm>
            <a:off x="1299200" y="725650"/>
            <a:ext cx="6525599" cy="3823174"/>
          </a:xfrm>
          <a:prstGeom prst="rect">
            <a:avLst/>
          </a:prstGeom>
          <a:noFill/>
          <a:ln>
            <a:noFill/>
          </a:ln>
        </p:spPr>
      </p:pic>
      <p:sp>
        <p:nvSpPr>
          <p:cNvPr id="88" name="Google Shape;88;p18"/>
          <p:cNvSpPr txBox="1"/>
          <p:nvPr/>
        </p:nvSpPr>
        <p:spPr>
          <a:xfrm>
            <a:off x="2339250" y="4705300"/>
            <a:ext cx="446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1: BLOCK DIAGRAM OF PROPOSED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3134575" y="304800"/>
            <a:ext cx="2874851" cy="4327474"/>
          </a:xfrm>
          <a:prstGeom prst="rect">
            <a:avLst/>
          </a:prstGeom>
          <a:noFill/>
          <a:ln>
            <a:noFill/>
          </a:ln>
        </p:spPr>
      </p:pic>
      <p:sp>
        <p:nvSpPr>
          <p:cNvPr id="94" name="Google Shape;94;p19"/>
          <p:cNvSpPr txBox="1"/>
          <p:nvPr/>
        </p:nvSpPr>
        <p:spPr>
          <a:xfrm>
            <a:off x="2925150" y="0"/>
            <a:ext cx="329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Flow Chart</a:t>
            </a:r>
            <a:endParaRPr b="1" sz="2000">
              <a:latin typeface="Times New Roman"/>
              <a:ea typeface="Times New Roman"/>
              <a:cs typeface="Times New Roman"/>
              <a:sym typeface="Times New Roman"/>
            </a:endParaRPr>
          </a:p>
        </p:txBody>
      </p:sp>
      <p:sp>
        <p:nvSpPr>
          <p:cNvPr id="95" name="Google Shape;95;p19"/>
          <p:cNvSpPr txBox="1"/>
          <p:nvPr/>
        </p:nvSpPr>
        <p:spPr>
          <a:xfrm>
            <a:off x="1940550" y="4778350"/>
            <a:ext cx="5800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2 FLOW CHART OF PROPOSED SYSTEM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655350" y="668550"/>
            <a:ext cx="7973400" cy="4227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system will consist of various sensors and components with the help of which the system will fulfill the proposed objectives.</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system will be enclosed in a box like structure, with Load Cells attached at the base of the box.</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A camera connected to the Raspberry Pi will be placed on top of the box facing inside the box.</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contents of the box will be identified by Object Detection using Image Processing and the load cell at the base of the box will measure the weight of the objects (vegetables/fruits).</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Multiple load cells will be used at the base of the box for measuring the individual weight of the objects.</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system will check for food spoilage in the vegetable(s)/fruit(s) placed inside the box.</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system will prepare a database of the calories and nutrient intake of the user and notify the user daily regarding the same.</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system will use the database to recommend meal plans for the user and also will suggest recipes based on the contents of the box in real time.</a:t>
            </a:r>
            <a:endParaRPr>
              <a:latin typeface="Times New Roman"/>
              <a:ea typeface="Times New Roman"/>
              <a:cs typeface="Times New Roman"/>
              <a:sym typeface="Times New Roman"/>
            </a:endParaRPr>
          </a:p>
          <a:p>
            <a:pPr indent="-317500" lvl="0" marL="457200" rtl="0" algn="l">
              <a:spcBef>
                <a:spcPts val="1000"/>
              </a:spcBef>
              <a:spcAft>
                <a:spcPts val="1000"/>
              </a:spcAft>
              <a:buSzPts val="1400"/>
              <a:buFont typeface="Times New Roman"/>
              <a:buChar char="●"/>
            </a:pPr>
            <a:r>
              <a:rPr lang="en">
                <a:latin typeface="Times New Roman"/>
                <a:ea typeface="Times New Roman"/>
                <a:cs typeface="Times New Roman"/>
                <a:sym typeface="Times New Roman"/>
              </a:rPr>
              <a:t>The system will be connected to Wifi and all the information can be accessed through the app/website.</a:t>
            </a:r>
            <a:endParaRPr>
              <a:latin typeface="Times New Roman"/>
              <a:ea typeface="Times New Roman"/>
              <a:cs typeface="Times New Roman"/>
              <a:sym typeface="Times New Roman"/>
            </a:endParaRPr>
          </a:p>
        </p:txBody>
      </p:sp>
      <p:sp>
        <p:nvSpPr>
          <p:cNvPr id="101" name="Google Shape;101;p20"/>
          <p:cNvSpPr txBox="1"/>
          <p:nvPr/>
        </p:nvSpPr>
        <p:spPr>
          <a:xfrm>
            <a:off x="2925150" y="79450"/>
            <a:ext cx="329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Methodology</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2374050" y="242375"/>
            <a:ext cx="4395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u="sng">
              <a:latin typeface="Lato"/>
              <a:ea typeface="Lato"/>
              <a:cs typeface="Lato"/>
              <a:sym typeface="Lato"/>
            </a:endParaRPr>
          </a:p>
        </p:txBody>
      </p:sp>
      <p:sp>
        <p:nvSpPr>
          <p:cNvPr id="107" name="Google Shape;107;p21"/>
          <p:cNvSpPr txBox="1"/>
          <p:nvPr/>
        </p:nvSpPr>
        <p:spPr>
          <a:xfrm>
            <a:off x="-2" y="867008"/>
            <a:ext cx="91440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000"/>
              </a:spcAft>
              <a:buNone/>
            </a:pPr>
            <a:r>
              <a:t/>
            </a:r>
            <a:endParaRPr>
              <a:latin typeface="Times New Roman"/>
              <a:ea typeface="Times New Roman"/>
              <a:cs typeface="Times New Roman"/>
              <a:sym typeface="Times New Roman"/>
            </a:endParaRPr>
          </a:p>
        </p:txBody>
      </p:sp>
      <p:sp>
        <p:nvSpPr>
          <p:cNvPr id="108" name="Google Shape;108;p21"/>
          <p:cNvSpPr txBox="1"/>
          <p:nvPr/>
        </p:nvSpPr>
        <p:spPr>
          <a:xfrm>
            <a:off x="2010300" y="211625"/>
            <a:ext cx="512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Hardware/Software Tools Used</a:t>
            </a:r>
            <a:endParaRPr b="1" sz="2000">
              <a:latin typeface="Times New Roman"/>
              <a:ea typeface="Times New Roman"/>
              <a:cs typeface="Times New Roman"/>
              <a:sym typeface="Times New Roman"/>
            </a:endParaRPr>
          </a:p>
        </p:txBody>
      </p:sp>
      <p:sp>
        <p:nvSpPr>
          <p:cNvPr id="109" name="Google Shape;109;p21"/>
          <p:cNvSpPr txBox="1"/>
          <p:nvPr/>
        </p:nvSpPr>
        <p:spPr>
          <a:xfrm>
            <a:off x="792925" y="980700"/>
            <a:ext cx="7887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Hardware Used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Sensors (Moisture, Temperature, Methane)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Load Cell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Liquid Crystal Display (LCD)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Camera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Arduino</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Raspberry Pi</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Software Used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Embedded C</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Javascript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Node.js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Java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Android Studios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