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2" r:id="rId10"/>
    <p:sldId id="268"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Munde" userId="9c6ee53afa9a7c72" providerId="LiveId" clId="{C91A6E53-4394-4F21-9393-1E7A0582C32C}"/>
    <pc:docChg chg="custSel modSld">
      <pc:chgData name="Ashutosh Munde" userId="9c6ee53afa9a7c72" providerId="LiveId" clId="{C91A6E53-4394-4F21-9393-1E7A0582C32C}" dt="2024-06-19T19:12:22.065" v="63" actId="20577"/>
      <pc:docMkLst>
        <pc:docMk/>
      </pc:docMkLst>
      <pc:sldChg chg="addSp modSp mod">
        <pc:chgData name="Ashutosh Munde" userId="9c6ee53afa9a7c72" providerId="LiveId" clId="{C91A6E53-4394-4F21-9393-1E7A0582C32C}" dt="2024-06-19T19:12:22.065" v="63" actId="20577"/>
        <pc:sldMkLst>
          <pc:docMk/>
          <pc:sldMk cId="0" sldId="256"/>
        </pc:sldMkLst>
        <pc:spChg chg="add mod">
          <ac:chgData name="Ashutosh Munde" userId="9c6ee53afa9a7c72" providerId="LiveId" clId="{C91A6E53-4394-4F21-9393-1E7A0582C32C}" dt="2024-06-19T19:12:22.065" v="63" actId="20577"/>
          <ac:spMkLst>
            <pc:docMk/>
            <pc:sldMk cId="0" sldId="256"/>
            <ac:spMk id="10" creationId="{FFA5DBF5-EB93-CF24-DAB6-500851FE54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7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13403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50180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www.antiphishing.org/" TargetMode="External"/><Relationship Id="rId3" Type="http://schemas.openxmlformats.org/officeDocument/2006/relationships/image" Target="../media/image1.png"/><Relationship Id="rId7" Type="http://schemas.openxmlformats.org/officeDocument/2006/relationships/hyperlink" Target="https://www.cisa.gov/"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ncsc.gov.u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16480"/>
            <a:ext cx="7477601" cy="958215"/>
          </a:xfrm>
          <a:prstGeom prst="rect">
            <a:avLst/>
          </a:prstGeom>
          <a:noFill/>
          <a:ln/>
        </p:spPr>
        <p:txBody>
          <a:bodyPr wrap="non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What is Phishing?</a:t>
            </a:r>
            <a:endParaRPr lang="en-US" sz="6036" dirty="0"/>
          </a:p>
        </p:txBody>
      </p:sp>
      <p:sp>
        <p:nvSpPr>
          <p:cNvPr id="6" name="Text 2"/>
          <p:cNvSpPr/>
          <p:nvPr/>
        </p:nvSpPr>
        <p:spPr>
          <a:xfrm>
            <a:off x="833199" y="3607951"/>
            <a:ext cx="7477601" cy="1666280"/>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Phishing is a type of cyber attack where hackers use fraudulent emails, text messages, or websites to trick people into revealing sensitive information or performing actions that compromise their security. Phishers often pose as legitimate organizations to lure unsuspecting victims.</a:t>
            </a:r>
            <a:endParaRPr lang="en-US" sz="1750" dirty="0"/>
          </a:p>
        </p:txBody>
      </p:sp>
      <p:sp>
        <p:nvSpPr>
          <p:cNvPr id="7" name="Shape 3"/>
          <p:cNvSpPr/>
          <p:nvPr/>
        </p:nvSpPr>
        <p:spPr>
          <a:xfrm>
            <a:off x="833199" y="5540812"/>
            <a:ext cx="355402" cy="355402"/>
          </a:xfrm>
          <a:prstGeom prst="roundRect">
            <a:avLst>
              <a:gd name="adj" fmla="val 25726039"/>
            </a:avLst>
          </a:prstGeom>
          <a:noFill/>
          <a:ln w="7620">
            <a:solidFill>
              <a:srgbClr val="FFFFFF"/>
            </a:solidFill>
            <a:prstDash val="solid"/>
          </a:ln>
        </p:spPr>
      </p:sp>
      <p:pic>
        <p:nvPicPr>
          <p:cNvPr id="8" name="Image 2" descr="preencoded.png"/>
          <p:cNvPicPr>
            <a:picLocks noChangeAspect="1"/>
          </p:cNvPicPr>
          <p:nvPr/>
        </p:nvPicPr>
        <p:blipFill>
          <a:blip r:embed="rId5"/>
          <a:stretch>
            <a:fillRect/>
          </a:stretch>
        </p:blipFill>
        <p:spPr>
          <a:xfrm>
            <a:off x="840819" y="5548432"/>
            <a:ext cx="340162" cy="340162"/>
          </a:xfrm>
          <a:prstGeom prst="rect">
            <a:avLst/>
          </a:prstGeom>
        </p:spPr>
      </p:pic>
      <p:sp>
        <p:nvSpPr>
          <p:cNvPr id="9" name="Text 4"/>
          <p:cNvSpPr/>
          <p:nvPr/>
        </p:nvSpPr>
        <p:spPr>
          <a:xfrm>
            <a:off x="1299686" y="5524143"/>
            <a:ext cx="2606397" cy="388858"/>
          </a:xfrm>
          <a:prstGeom prst="rect">
            <a:avLst/>
          </a:prstGeom>
          <a:noFill/>
          <a:ln/>
        </p:spPr>
        <p:txBody>
          <a:bodyPr wrap="none" rtlCol="0" anchor="t"/>
          <a:lstStyle/>
          <a:p>
            <a:pPr marL="0" indent="0" algn="l">
              <a:lnSpc>
                <a:spcPts val="3062"/>
              </a:lnSpc>
              <a:buNone/>
            </a:pPr>
            <a:r>
              <a:rPr lang="en-US" sz="2187" b="1" dirty="0">
                <a:solidFill>
                  <a:srgbClr val="CFCBBF"/>
                </a:solidFill>
                <a:latin typeface="Raleway" pitchFamily="34" charset="0"/>
                <a:ea typeface="Raleway" pitchFamily="34" charset="-122"/>
                <a:cs typeface="Raleway" pitchFamily="34" charset="-120"/>
              </a:rPr>
              <a:t>by ashutosh munde</a:t>
            </a:r>
            <a:endParaRPr lang="en-US" sz="2187" dirty="0"/>
          </a:p>
        </p:txBody>
      </p:sp>
      <p:sp>
        <p:nvSpPr>
          <p:cNvPr id="10" name="TextBox 9">
            <a:extLst>
              <a:ext uri="{FF2B5EF4-FFF2-40B4-BE49-F238E27FC236}">
                <a16:creationId xmlns:a16="http://schemas.microsoft.com/office/drawing/2014/main" id="{FFA5DBF5-EB93-CF24-DAB6-500851FE54CB}"/>
              </a:ext>
            </a:extLst>
          </p:cNvPr>
          <p:cNvSpPr txBox="1"/>
          <p:nvPr/>
        </p:nvSpPr>
        <p:spPr>
          <a:xfrm>
            <a:off x="1675935" y="501563"/>
            <a:ext cx="5639265"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600" i="1" dirty="0">
                <a:solidFill>
                  <a:schemeClr val="bg2"/>
                </a:solidFill>
              </a:rPr>
              <a:t>Phishing awareness module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1509832"/>
            <a:ext cx="8916829"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Protecting Yourself from Phishing</a:t>
            </a:r>
            <a:endParaRPr lang="en-US" sz="4374" dirty="0"/>
          </a:p>
        </p:txBody>
      </p:sp>
      <p:sp>
        <p:nvSpPr>
          <p:cNvPr id="5" name="Shape 2"/>
          <p:cNvSpPr/>
          <p:nvPr/>
        </p:nvSpPr>
        <p:spPr>
          <a:xfrm>
            <a:off x="2037993" y="2648545"/>
            <a:ext cx="5166122" cy="1924526"/>
          </a:xfrm>
          <a:prstGeom prst="roundRect">
            <a:avLst>
              <a:gd name="adj" fmla="val 3464"/>
            </a:avLst>
          </a:prstGeom>
          <a:solidFill>
            <a:srgbClr val="2D3033"/>
          </a:solidFill>
          <a:ln/>
        </p:spPr>
      </p:sp>
      <p:sp>
        <p:nvSpPr>
          <p:cNvPr id="6" name="Text 3"/>
          <p:cNvSpPr/>
          <p:nvPr/>
        </p:nvSpPr>
        <p:spPr>
          <a:xfrm>
            <a:off x="2260163" y="2870716"/>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Be Skeptical</a:t>
            </a:r>
            <a:endParaRPr lang="en-US" sz="2187" dirty="0"/>
          </a:p>
        </p:txBody>
      </p:sp>
      <p:sp>
        <p:nvSpPr>
          <p:cNvPr id="7" name="Text 4"/>
          <p:cNvSpPr/>
          <p:nvPr/>
        </p:nvSpPr>
        <p:spPr>
          <a:xfrm>
            <a:off x="2260163" y="3351133"/>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Approach all unsolicited messages with caution. Verify the sender's identity before responding or clicking any links.</a:t>
            </a:r>
            <a:endParaRPr lang="en-US" sz="1750" dirty="0"/>
          </a:p>
        </p:txBody>
      </p:sp>
      <p:sp>
        <p:nvSpPr>
          <p:cNvPr id="8" name="Shape 5"/>
          <p:cNvSpPr/>
          <p:nvPr/>
        </p:nvSpPr>
        <p:spPr>
          <a:xfrm>
            <a:off x="7426285" y="2648545"/>
            <a:ext cx="5166122" cy="1924526"/>
          </a:xfrm>
          <a:prstGeom prst="roundRect">
            <a:avLst>
              <a:gd name="adj" fmla="val 3464"/>
            </a:avLst>
          </a:prstGeom>
          <a:solidFill>
            <a:srgbClr val="2D3033"/>
          </a:solidFill>
          <a:ln/>
        </p:spPr>
      </p:sp>
      <p:sp>
        <p:nvSpPr>
          <p:cNvPr id="9" name="Text 6"/>
          <p:cNvSpPr/>
          <p:nvPr/>
        </p:nvSpPr>
        <p:spPr>
          <a:xfrm>
            <a:off x="7648456" y="2870716"/>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Inspect URLs</a:t>
            </a:r>
            <a:endParaRPr lang="en-US" sz="2187" dirty="0"/>
          </a:p>
        </p:txBody>
      </p:sp>
      <p:sp>
        <p:nvSpPr>
          <p:cNvPr id="10" name="Text 7"/>
          <p:cNvSpPr/>
          <p:nvPr/>
        </p:nvSpPr>
        <p:spPr>
          <a:xfrm>
            <a:off x="7648456" y="3351133"/>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Look closely at the web addresses in emails and messages. Beware of misspellings or slightly altered domain names.</a:t>
            </a:r>
            <a:endParaRPr lang="en-US" sz="1750" dirty="0"/>
          </a:p>
        </p:txBody>
      </p:sp>
      <p:sp>
        <p:nvSpPr>
          <p:cNvPr id="11" name="Shape 8"/>
          <p:cNvSpPr/>
          <p:nvPr/>
        </p:nvSpPr>
        <p:spPr>
          <a:xfrm>
            <a:off x="2037993" y="4795242"/>
            <a:ext cx="5166122" cy="1924526"/>
          </a:xfrm>
          <a:prstGeom prst="roundRect">
            <a:avLst>
              <a:gd name="adj" fmla="val 3464"/>
            </a:avLst>
          </a:prstGeom>
          <a:solidFill>
            <a:srgbClr val="2D3033"/>
          </a:solidFill>
          <a:ln/>
        </p:spPr>
      </p:sp>
      <p:sp>
        <p:nvSpPr>
          <p:cNvPr id="12" name="Text 9"/>
          <p:cNvSpPr/>
          <p:nvPr/>
        </p:nvSpPr>
        <p:spPr>
          <a:xfrm>
            <a:off x="2260163" y="5017413"/>
            <a:ext cx="3240286"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Enable Two-Factor Auth</a:t>
            </a:r>
            <a:endParaRPr lang="en-US" sz="2187" dirty="0"/>
          </a:p>
        </p:txBody>
      </p:sp>
      <p:sp>
        <p:nvSpPr>
          <p:cNvPr id="13" name="Text 10"/>
          <p:cNvSpPr/>
          <p:nvPr/>
        </p:nvSpPr>
        <p:spPr>
          <a:xfrm>
            <a:off x="2260163" y="5497830"/>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Set up two-factor authentication on your accounts to add an extra layer of security against phishing attacks.</a:t>
            </a:r>
            <a:endParaRPr lang="en-US" sz="1750" dirty="0"/>
          </a:p>
        </p:txBody>
      </p:sp>
      <p:sp>
        <p:nvSpPr>
          <p:cNvPr id="14" name="Shape 11"/>
          <p:cNvSpPr/>
          <p:nvPr/>
        </p:nvSpPr>
        <p:spPr>
          <a:xfrm>
            <a:off x="7426285" y="4795242"/>
            <a:ext cx="5166122" cy="1924526"/>
          </a:xfrm>
          <a:prstGeom prst="roundRect">
            <a:avLst>
              <a:gd name="adj" fmla="val 3464"/>
            </a:avLst>
          </a:prstGeom>
          <a:solidFill>
            <a:srgbClr val="2D3033"/>
          </a:solidFill>
          <a:ln/>
        </p:spPr>
      </p:sp>
      <p:sp>
        <p:nvSpPr>
          <p:cNvPr id="15" name="Text 12"/>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Update Software</a:t>
            </a:r>
            <a:endParaRPr lang="en-US" sz="2187" dirty="0"/>
          </a:p>
        </p:txBody>
      </p:sp>
      <p:sp>
        <p:nvSpPr>
          <p:cNvPr id="16" name="Text 13"/>
          <p:cNvSpPr/>
          <p:nvPr/>
        </p:nvSpPr>
        <p:spPr>
          <a:xfrm>
            <a:off x="7648456" y="5497830"/>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Keep your devices and software up-to-date with the latest security patches to protect against known vulnerabilities.</a:t>
            </a:r>
            <a:endParaRPr lang="en-US" sz="1750" dirty="0"/>
          </a:p>
        </p:txBody>
      </p:sp>
    </p:spTree>
    <p:extLst>
      <p:ext uri="{BB962C8B-B14F-4D97-AF65-F5344CB8AC3E}">
        <p14:creationId xmlns:p14="http://schemas.microsoft.com/office/powerpoint/2010/main" val="2780745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0" y="25003"/>
            <a:ext cx="14630400" cy="8229600"/>
          </a:xfrm>
          <a:prstGeom prst="rect">
            <a:avLst/>
          </a:prstGeom>
        </p:spPr>
      </p:pic>
      <p:sp>
        <p:nvSpPr>
          <p:cNvPr id="4" name="Text 1"/>
          <p:cNvSpPr/>
          <p:nvPr/>
        </p:nvSpPr>
        <p:spPr>
          <a:xfrm>
            <a:off x="2037993" y="1743075"/>
            <a:ext cx="7626548"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Reporting Phishing Attempts</a:t>
            </a:r>
            <a:endParaRPr lang="en-US" sz="4374" dirty="0"/>
          </a:p>
        </p:txBody>
      </p:sp>
      <p:pic>
        <p:nvPicPr>
          <p:cNvPr id="5" name="Image 1" descr="preencoded.png"/>
          <p:cNvPicPr>
            <a:picLocks noChangeAspect="1"/>
          </p:cNvPicPr>
          <p:nvPr/>
        </p:nvPicPr>
        <p:blipFill>
          <a:blip r:embed="rId4"/>
          <a:stretch>
            <a:fillRect/>
          </a:stretch>
        </p:blipFill>
        <p:spPr>
          <a:xfrm>
            <a:off x="2037993" y="2881789"/>
            <a:ext cx="555427" cy="555427"/>
          </a:xfrm>
          <a:prstGeom prst="rect">
            <a:avLst/>
          </a:prstGeom>
        </p:spPr>
      </p:pic>
      <p:sp>
        <p:nvSpPr>
          <p:cNvPr id="6" name="Text 2"/>
          <p:cNvSpPr/>
          <p:nvPr/>
        </p:nvSpPr>
        <p:spPr>
          <a:xfrm>
            <a:off x="2037993" y="3659386"/>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Be Vigilant</a:t>
            </a:r>
            <a:endParaRPr lang="en-US" sz="2187" dirty="0"/>
          </a:p>
        </p:txBody>
      </p:sp>
      <p:sp>
        <p:nvSpPr>
          <p:cNvPr id="7" name="Text 3"/>
          <p:cNvSpPr/>
          <p:nvPr/>
        </p:nvSpPr>
        <p:spPr>
          <a:xfrm>
            <a:off x="2037993" y="4139803"/>
            <a:ext cx="3295888" cy="1999536"/>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If you suspect a message is a phishing attempt, don't click any links or provide any information. Report the incident to your organization's security team immediately.</a:t>
            </a:r>
            <a:endParaRPr lang="en-US" sz="1750" dirty="0"/>
          </a:p>
        </p:txBody>
      </p:sp>
      <p:pic>
        <p:nvPicPr>
          <p:cNvPr id="8" name="Image 2" descr="preencoded.png"/>
          <p:cNvPicPr>
            <a:picLocks noChangeAspect="1"/>
          </p:cNvPicPr>
          <p:nvPr/>
        </p:nvPicPr>
        <p:blipFill>
          <a:blip r:embed="rId5"/>
          <a:stretch>
            <a:fillRect/>
          </a:stretch>
        </p:blipFill>
        <p:spPr>
          <a:xfrm>
            <a:off x="5667137" y="2881789"/>
            <a:ext cx="555427" cy="555427"/>
          </a:xfrm>
          <a:prstGeom prst="rect">
            <a:avLst/>
          </a:prstGeom>
        </p:spPr>
      </p:pic>
      <p:sp>
        <p:nvSpPr>
          <p:cNvPr id="9" name="Text 4"/>
          <p:cNvSpPr/>
          <p:nvPr/>
        </p:nvSpPr>
        <p:spPr>
          <a:xfrm>
            <a:off x="5667137" y="3659386"/>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Notify Authorities</a:t>
            </a:r>
            <a:endParaRPr lang="en-US" sz="2187" dirty="0"/>
          </a:p>
        </p:txBody>
      </p:sp>
      <p:sp>
        <p:nvSpPr>
          <p:cNvPr id="10" name="Text 5"/>
          <p:cNvSpPr/>
          <p:nvPr/>
        </p:nvSpPr>
        <p:spPr>
          <a:xfrm>
            <a:off x="5667137" y="4139803"/>
            <a:ext cx="3296007" cy="2332792"/>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In addition to reporting to your internal security, you should also notify the appropriate authorities, such as the FBI's Internet Crime Complaint Center (IC3), to help track and prevent future phishing attacks.</a:t>
            </a:r>
            <a:endParaRPr lang="en-US" sz="1750" dirty="0"/>
          </a:p>
        </p:txBody>
      </p:sp>
      <p:pic>
        <p:nvPicPr>
          <p:cNvPr id="11" name="Image 3" descr="preencoded.png"/>
          <p:cNvPicPr>
            <a:picLocks noChangeAspect="1"/>
          </p:cNvPicPr>
          <p:nvPr/>
        </p:nvPicPr>
        <p:blipFill>
          <a:blip r:embed="rId6"/>
          <a:stretch>
            <a:fillRect/>
          </a:stretch>
        </p:blipFill>
        <p:spPr>
          <a:xfrm>
            <a:off x="9296400" y="2881789"/>
            <a:ext cx="555427" cy="555427"/>
          </a:xfrm>
          <a:prstGeom prst="rect">
            <a:avLst/>
          </a:prstGeom>
        </p:spPr>
      </p:pic>
      <p:sp>
        <p:nvSpPr>
          <p:cNvPr id="12" name="Text 6"/>
          <p:cNvSpPr/>
          <p:nvPr/>
        </p:nvSpPr>
        <p:spPr>
          <a:xfrm>
            <a:off x="9296400" y="3659386"/>
            <a:ext cx="3296007" cy="694373"/>
          </a:xfrm>
          <a:prstGeom prst="rect">
            <a:avLst/>
          </a:prstGeom>
          <a:noFill/>
          <a:ln/>
        </p:spPr>
        <p:txBody>
          <a:bodyPr wrap="squar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Forward Phishing Emails</a:t>
            </a:r>
            <a:endParaRPr lang="en-US" sz="2187" dirty="0"/>
          </a:p>
        </p:txBody>
      </p:sp>
      <p:sp>
        <p:nvSpPr>
          <p:cNvPr id="13" name="Text 7"/>
          <p:cNvSpPr/>
          <p:nvPr/>
        </p:nvSpPr>
        <p:spPr>
          <a:xfrm>
            <a:off x="9296400" y="4486989"/>
            <a:ext cx="3296007" cy="1999536"/>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If you received a phishing email, forward it to your security team and any anti-phishing reporting email addresses provided by your organization or email provider.</a:t>
            </a:r>
            <a:endParaRPr lang="en-US" sz="1750" dirty="0"/>
          </a:p>
        </p:txBody>
      </p:sp>
      <p:sp>
        <p:nvSpPr>
          <p:cNvPr id="15" name="TextBox 14">
            <a:extLst>
              <a:ext uri="{FF2B5EF4-FFF2-40B4-BE49-F238E27FC236}">
                <a16:creationId xmlns:a16="http://schemas.microsoft.com/office/drawing/2014/main" id="{4D7C0AD1-C6CD-A2CA-92D0-BDEF984DADDB}"/>
              </a:ext>
            </a:extLst>
          </p:cNvPr>
          <p:cNvSpPr txBox="1"/>
          <p:nvPr/>
        </p:nvSpPr>
        <p:spPr>
          <a:xfrm>
            <a:off x="-91500" y="6740240"/>
            <a:ext cx="7406640" cy="1743298"/>
          </a:xfrm>
          <a:prstGeom prst="rect">
            <a:avLst/>
          </a:prstGeom>
          <a:noFill/>
        </p:spPr>
        <p:txBody>
          <a:bodyPr wrap="square">
            <a:spAutoFit/>
          </a:bodyPr>
          <a:lstStyle/>
          <a:p>
            <a:pPr>
              <a:spcAft>
                <a:spcPts val="0"/>
              </a:spcAft>
            </a:pPr>
            <a:endParaRPr lang="en-US" dirty="0">
              <a:effectLst/>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Cybersecurity and Infrastructure Security Agency (CISA)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Anti-Phishing Working Group (APWG)</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National Cyber Security Centre (NCSC)</a:t>
            </a:r>
            <a:endParaRPr lang="en-US" sz="12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u="sng" kern="0" dirty="0" err="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Cbyerindia</a:t>
            </a:r>
            <a:r>
              <a:rPr lang="en-US" sz="1200" u="sng" kern="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cyber crime portal or </a:t>
            </a:r>
            <a:r>
              <a:rPr lang="en-US" sz="1200" u="sng" kern="0"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1930  and also known as cyber dost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591628"/>
            <a:ext cx="10181034"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Best Practices for Phishing Prevention</a:t>
            </a:r>
            <a:endParaRPr lang="en-US" sz="4374" dirty="0"/>
          </a:p>
        </p:txBody>
      </p:sp>
      <p:sp>
        <p:nvSpPr>
          <p:cNvPr id="5" name="Text 2"/>
          <p:cNvSpPr/>
          <p:nvPr/>
        </p:nvSpPr>
        <p:spPr>
          <a:xfrm>
            <a:off x="2037993" y="2841427"/>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Educate Employees</a:t>
            </a:r>
            <a:endParaRPr lang="en-US" sz="2187" dirty="0"/>
          </a:p>
        </p:txBody>
      </p:sp>
      <p:sp>
        <p:nvSpPr>
          <p:cNvPr id="6" name="Text 3"/>
          <p:cNvSpPr/>
          <p:nvPr/>
        </p:nvSpPr>
        <p:spPr>
          <a:xfrm>
            <a:off x="2037993" y="3757970"/>
            <a:ext cx="2232065" cy="233279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Provide regular training on recognizing and reporting phishing attempts. Empower your team to be the first line of defense.</a:t>
            </a:r>
            <a:endParaRPr lang="en-US" sz="1750" dirty="0"/>
          </a:p>
        </p:txBody>
      </p:sp>
      <p:sp>
        <p:nvSpPr>
          <p:cNvPr id="7" name="Text 4"/>
          <p:cNvSpPr/>
          <p:nvPr/>
        </p:nvSpPr>
        <p:spPr>
          <a:xfrm>
            <a:off x="4819650" y="2841427"/>
            <a:ext cx="2232065" cy="1041559"/>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Implement Security Measures</a:t>
            </a:r>
            <a:endParaRPr lang="en-US" sz="2187" dirty="0"/>
          </a:p>
        </p:txBody>
      </p:sp>
      <p:sp>
        <p:nvSpPr>
          <p:cNvPr id="8" name="Text 5"/>
          <p:cNvSpPr/>
          <p:nvPr/>
        </p:nvSpPr>
        <p:spPr>
          <a:xfrm>
            <a:off x="4819650" y="4105156"/>
            <a:ext cx="2232065" cy="233279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Use anti-virus software, spam filters, and web content filtering to block phishing sites and suspicious emails.</a:t>
            </a:r>
            <a:endParaRPr lang="en-US" sz="1750" dirty="0"/>
          </a:p>
        </p:txBody>
      </p:sp>
      <p:sp>
        <p:nvSpPr>
          <p:cNvPr id="9" name="Text 6"/>
          <p:cNvSpPr/>
          <p:nvPr/>
        </p:nvSpPr>
        <p:spPr>
          <a:xfrm>
            <a:off x="7601307" y="2841427"/>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Verify Legitimacy</a:t>
            </a:r>
            <a:endParaRPr lang="en-US" sz="2187" dirty="0"/>
          </a:p>
        </p:txBody>
      </p:sp>
      <p:sp>
        <p:nvSpPr>
          <p:cNvPr id="10" name="Text 7"/>
          <p:cNvSpPr/>
          <p:nvPr/>
        </p:nvSpPr>
        <p:spPr>
          <a:xfrm>
            <a:off x="7601307" y="3757970"/>
            <a:ext cx="2232065" cy="1999536"/>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Encourage staff to independently verify the source of any suspicious emails or requests before taking action.</a:t>
            </a:r>
            <a:endParaRPr lang="en-US" sz="1750" dirty="0"/>
          </a:p>
        </p:txBody>
      </p:sp>
      <p:sp>
        <p:nvSpPr>
          <p:cNvPr id="11" name="Text 8"/>
          <p:cNvSpPr/>
          <p:nvPr/>
        </p:nvSpPr>
        <p:spPr>
          <a:xfrm>
            <a:off x="10382964" y="2841427"/>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Backup and Secure Data</a:t>
            </a:r>
            <a:endParaRPr lang="en-US" sz="2187" dirty="0"/>
          </a:p>
        </p:txBody>
      </p:sp>
      <p:sp>
        <p:nvSpPr>
          <p:cNvPr id="12" name="Text 9"/>
          <p:cNvSpPr/>
          <p:nvPr/>
        </p:nvSpPr>
        <p:spPr>
          <a:xfrm>
            <a:off x="10382964" y="3757970"/>
            <a:ext cx="2232065" cy="233279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Regularly backup critical data and maintain strong access controls to limit the damage from a successful phishing attack.</a:t>
            </a:r>
            <a:endParaRPr lang="en-US" sz="1750" dirty="0"/>
          </a:p>
        </p:txBody>
      </p:sp>
      <p:sp>
        <p:nvSpPr>
          <p:cNvPr id="14" name="TextBox 13">
            <a:extLst>
              <a:ext uri="{FF2B5EF4-FFF2-40B4-BE49-F238E27FC236}">
                <a16:creationId xmlns:a16="http://schemas.microsoft.com/office/drawing/2014/main" id="{6C69E58C-970B-692D-C6DE-A49F15E96E79}"/>
              </a:ext>
            </a:extLst>
          </p:cNvPr>
          <p:cNvSpPr txBox="1"/>
          <p:nvPr/>
        </p:nvSpPr>
        <p:spPr>
          <a:xfrm>
            <a:off x="243482" y="6541331"/>
            <a:ext cx="12260937" cy="1570943"/>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8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Pretexting</a:t>
            </a:r>
            <a:r>
              <a:rPr lang="en-US" sz="18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Creating a fabricated scenario to obtain information.</a:t>
            </a:r>
            <a:endParaRPr lang="en-US" sz="16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Baiting</a:t>
            </a:r>
            <a:r>
              <a:rPr lang="en-US" sz="18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Offering something enticing to get the target to provide information.</a:t>
            </a:r>
            <a:endParaRPr lang="en-US" sz="16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Quid Pro Quo</a:t>
            </a:r>
            <a:r>
              <a:rPr lang="en-US" sz="18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Offering a service in exchange for information.</a:t>
            </a:r>
            <a:endParaRPr lang="en-US" sz="16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Tailgating</a:t>
            </a:r>
            <a:r>
              <a:rPr lang="en-US" sz="18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Physically following someone to gain access to restricted areas.</a:t>
            </a:r>
            <a:endParaRPr lang="en-US" sz="16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323386"/>
            <a:ext cx="7477601" cy="1916430"/>
          </a:xfrm>
          <a:prstGeom prst="rect">
            <a:avLst/>
          </a:prstGeom>
          <a:noFill/>
          <a:ln/>
        </p:spPr>
        <p:txBody>
          <a:bodyPr wrap="squar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Conclusion and Resources</a:t>
            </a:r>
            <a:endParaRPr lang="en-US" sz="6036" dirty="0"/>
          </a:p>
        </p:txBody>
      </p:sp>
      <p:sp>
        <p:nvSpPr>
          <p:cNvPr id="6" name="Text 2"/>
          <p:cNvSpPr/>
          <p:nvPr/>
        </p:nvSpPr>
        <p:spPr>
          <a:xfrm>
            <a:off x="833199" y="4573072"/>
            <a:ext cx="7477601"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In conclusion, understanding phishing attacks and how to recognize them is crucial to protecting yourself and your organization. Use the resources provided to continue learning and stay vigilant against this persistent threat.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B1C1D"/>
          </a:solidFill>
          <a:ln/>
        </p:spPr>
      </p:sp>
      <p:sp>
        <p:nvSpPr>
          <p:cNvPr id="4" name="Text 1"/>
          <p:cNvSpPr/>
          <p:nvPr/>
        </p:nvSpPr>
        <p:spPr>
          <a:xfrm>
            <a:off x="2037993" y="1148120"/>
            <a:ext cx="6781205"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Types of Phishing Attacks</a:t>
            </a:r>
            <a:endParaRPr lang="en-US" sz="4374" dirty="0"/>
          </a:p>
        </p:txBody>
      </p:sp>
      <p:pic>
        <p:nvPicPr>
          <p:cNvPr id="5" name="Image 1" descr="preencoded.png"/>
          <p:cNvPicPr>
            <a:picLocks noChangeAspect="1"/>
          </p:cNvPicPr>
          <p:nvPr/>
        </p:nvPicPr>
        <p:blipFill>
          <a:blip r:embed="rId4"/>
          <a:stretch>
            <a:fillRect/>
          </a:stretch>
        </p:blipFill>
        <p:spPr>
          <a:xfrm>
            <a:off x="2037993" y="2286833"/>
            <a:ext cx="3295888" cy="2036921"/>
          </a:xfrm>
          <a:prstGeom prst="rect">
            <a:avLst/>
          </a:prstGeom>
        </p:spPr>
      </p:pic>
      <p:sp>
        <p:nvSpPr>
          <p:cNvPr id="6" name="Text 2"/>
          <p:cNvSpPr/>
          <p:nvPr/>
        </p:nvSpPr>
        <p:spPr>
          <a:xfrm>
            <a:off x="2037993" y="4601408"/>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Spear Phishing</a:t>
            </a:r>
            <a:endParaRPr lang="en-US" sz="2187" dirty="0"/>
          </a:p>
        </p:txBody>
      </p:sp>
      <p:sp>
        <p:nvSpPr>
          <p:cNvPr id="7" name="Text 3"/>
          <p:cNvSpPr/>
          <p:nvPr/>
        </p:nvSpPr>
        <p:spPr>
          <a:xfrm>
            <a:off x="2037993" y="5081826"/>
            <a:ext cx="3295888" cy="1666280"/>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Targeted phishing emails that appear to be from a known or trusted source, aiming to steal sensitive information or gain access to secure systems.</a:t>
            </a:r>
            <a:endParaRPr lang="en-US" sz="1750" dirty="0"/>
          </a:p>
        </p:txBody>
      </p:sp>
      <p:pic>
        <p:nvPicPr>
          <p:cNvPr id="8" name="Image 2" descr="preencoded.png"/>
          <p:cNvPicPr>
            <a:picLocks noChangeAspect="1"/>
          </p:cNvPicPr>
          <p:nvPr/>
        </p:nvPicPr>
        <p:blipFill>
          <a:blip r:embed="rId5"/>
          <a:stretch>
            <a:fillRect/>
          </a:stretch>
        </p:blipFill>
        <p:spPr>
          <a:xfrm>
            <a:off x="5667137" y="2286833"/>
            <a:ext cx="3296007" cy="2037040"/>
          </a:xfrm>
          <a:prstGeom prst="rect">
            <a:avLst/>
          </a:prstGeom>
        </p:spPr>
      </p:pic>
      <p:sp>
        <p:nvSpPr>
          <p:cNvPr id="9" name="Text 4"/>
          <p:cNvSpPr/>
          <p:nvPr/>
        </p:nvSpPr>
        <p:spPr>
          <a:xfrm>
            <a:off x="5667137" y="4601528"/>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Smishing</a:t>
            </a:r>
            <a:endParaRPr lang="en-US" sz="2187" dirty="0"/>
          </a:p>
        </p:txBody>
      </p:sp>
      <p:sp>
        <p:nvSpPr>
          <p:cNvPr id="10" name="Text 5"/>
          <p:cNvSpPr/>
          <p:nvPr/>
        </p:nvSpPr>
        <p:spPr>
          <a:xfrm>
            <a:off x="5667137" y="5081945"/>
            <a:ext cx="3296007" cy="1666280"/>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Phishing attempts that occur via text messages, often impersonating banks or other organizations to trick victims into revealing personal data.</a:t>
            </a:r>
            <a:endParaRPr lang="en-US" sz="1750" dirty="0"/>
          </a:p>
        </p:txBody>
      </p:sp>
      <p:pic>
        <p:nvPicPr>
          <p:cNvPr id="11" name="Image 3" descr="preencoded.png"/>
          <p:cNvPicPr>
            <a:picLocks noChangeAspect="1"/>
          </p:cNvPicPr>
          <p:nvPr/>
        </p:nvPicPr>
        <p:blipFill>
          <a:blip r:embed="rId6"/>
          <a:stretch>
            <a:fillRect/>
          </a:stretch>
        </p:blipFill>
        <p:spPr>
          <a:xfrm>
            <a:off x="9296400" y="2286833"/>
            <a:ext cx="3296007" cy="2037040"/>
          </a:xfrm>
          <a:prstGeom prst="rect">
            <a:avLst/>
          </a:prstGeom>
        </p:spPr>
      </p:pic>
      <p:sp>
        <p:nvSpPr>
          <p:cNvPr id="12" name="Text 6"/>
          <p:cNvSpPr/>
          <p:nvPr/>
        </p:nvSpPr>
        <p:spPr>
          <a:xfrm>
            <a:off x="9296400" y="4601528"/>
            <a:ext cx="2777490" cy="347186"/>
          </a:xfrm>
          <a:prstGeom prst="rect">
            <a:avLst/>
          </a:prstGeom>
          <a:noFill/>
          <a:ln/>
        </p:spPr>
        <p:txBody>
          <a:bodyPr wrap="none" rtlCol="0" anchor="t"/>
          <a:lstStyle/>
          <a:p>
            <a:pPr marL="0" indent="0" algn="l">
              <a:lnSpc>
                <a:spcPts val="2734"/>
              </a:lnSpc>
              <a:buNone/>
            </a:pPr>
            <a:r>
              <a:rPr lang="en-US" sz="2187" dirty="0">
                <a:solidFill>
                  <a:srgbClr val="AE8625"/>
                </a:solidFill>
                <a:latin typeface="Prata" pitchFamily="34" charset="0"/>
                <a:ea typeface="Prata" pitchFamily="34" charset="-122"/>
                <a:cs typeface="Prata" pitchFamily="34" charset="-120"/>
              </a:rPr>
              <a:t>Vishing</a:t>
            </a:r>
            <a:endParaRPr lang="en-US" sz="2187" dirty="0"/>
          </a:p>
        </p:txBody>
      </p:sp>
      <p:sp>
        <p:nvSpPr>
          <p:cNvPr id="13" name="Text 7"/>
          <p:cNvSpPr/>
          <p:nvPr/>
        </p:nvSpPr>
        <p:spPr>
          <a:xfrm>
            <a:off x="9296400" y="5081945"/>
            <a:ext cx="3296007" cy="1999536"/>
          </a:xfrm>
          <a:prstGeom prst="rect">
            <a:avLst/>
          </a:prstGeom>
          <a:noFill/>
          <a:ln/>
        </p:spPr>
        <p:txBody>
          <a:bodyPr wrap="square" rtlCol="0" anchor="t"/>
          <a:lstStyle/>
          <a:p>
            <a:pPr marL="0" indent="0" algn="l">
              <a:lnSpc>
                <a:spcPts val="2624"/>
              </a:lnSpc>
              <a:buNone/>
            </a:pPr>
            <a:r>
              <a:rPr lang="en-US" sz="1750" dirty="0">
                <a:solidFill>
                  <a:srgbClr val="CFCBBF"/>
                </a:solidFill>
                <a:latin typeface="Raleway" pitchFamily="34" charset="0"/>
                <a:ea typeface="Raleway" pitchFamily="34" charset="-122"/>
                <a:cs typeface="Raleway" pitchFamily="34" charset="-120"/>
              </a:rPr>
              <a:t>Phone-based phishing scams where attackers pose as legitimate entities and use social engineering tactics to obtain information or login credentials.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191107"/>
          </a:xfrm>
          <a:prstGeom prst="rect">
            <a:avLst/>
          </a:prstGeom>
        </p:spPr>
      </p:pic>
      <p:sp>
        <p:nvSpPr>
          <p:cNvPr id="5" name="Text 1"/>
          <p:cNvSpPr/>
          <p:nvPr/>
        </p:nvSpPr>
        <p:spPr>
          <a:xfrm>
            <a:off x="3152061" y="2673429"/>
            <a:ext cx="5833586" cy="547807"/>
          </a:xfrm>
          <a:prstGeom prst="rect">
            <a:avLst/>
          </a:prstGeom>
          <a:noFill/>
          <a:ln/>
        </p:spPr>
        <p:txBody>
          <a:bodyPr wrap="none" rtlCol="0" anchor="t"/>
          <a:lstStyle/>
          <a:p>
            <a:pPr marL="0" indent="0">
              <a:lnSpc>
                <a:spcPts val="4313"/>
              </a:lnSpc>
              <a:buNone/>
            </a:pPr>
            <a:r>
              <a:rPr lang="en-US" sz="3451" dirty="0">
                <a:solidFill>
                  <a:srgbClr val="AE8625"/>
                </a:solidFill>
                <a:latin typeface="Prata" pitchFamily="34" charset="0"/>
                <a:ea typeface="Prata" pitchFamily="34" charset="-122"/>
                <a:cs typeface="Prata" pitchFamily="34" charset="-120"/>
              </a:rPr>
              <a:t>How Phishing Attacks Work</a:t>
            </a:r>
            <a:endParaRPr lang="en-US" sz="3451" dirty="0"/>
          </a:p>
        </p:txBody>
      </p:sp>
      <p:sp>
        <p:nvSpPr>
          <p:cNvPr id="6" name="Shape 2"/>
          <p:cNvSpPr/>
          <p:nvPr/>
        </p:nvSpPr>
        <p:spPr>
          <a:xfrm>
            <a:off x="7304246" y="3484126"/>
            <a:ext cx="21908" cy="4263152"/>
          </a:xfrm>
          <a:prstGeom prst="rect">
            <a:avLst/>
          </a:prstGeom>
          <a:solidFill>
            <a:srgbClr val="D2AC47"/>
          </a:solidFill>
          <a:ln/>
        </p:spPr>
      </p:sp>
      <p:sp>
        <p:nvSpPr>
          <p:cNvPr id="7" name="Shape 3"/>
          <p:cNvSpPr/>
          <p:nvPr/>
        </p:nvSpPr>
        <p:spPr>
          <a:xfrm>
            <a:off x="6504623" y="3867507"/>
            <a:ext cx="613410" cy="21908"/>
          </a:xfrm>
          <a:prstGeom prst="rect">
            <a:avLst/>
          </a:prstGeom>
          <a:solidFill>
            <a:srgbClr val="D2AC47"/>
          </a:solidFill>
          <a:ln/>
        </p:spPr>
      </p:sp>
      <p:sp>
        <p:nvSpPr>
          <p:cNvPr id="8" name="Shape 4"/>
          <p:cNvSpPr/>
          <p:nvPr/>
        </p:nvSpPr>
        <p:spPr>
          <a:xfrm>
            <a:off x="7118033" y="3681293"/>
            <a:ext cx="394335" cy="394335"/>
          </a:xfrm>
          <a:prstGeom prst="roundRect">
            <a:avLst>
              <a:gd name="adj" fmla="val 13336"/>
            </a:avLst>
          </a:prstGeom>
          <a:solidFill>
            <a:srgbClr val="2D3033"/>
          </a:solidFill>
          <a:ln/>
        </p:spPr>
      </p:sp>
      <p:sp>
        <p:nvSpPr>
          <p:cNvPr id="9" name="Text 5"/>
          <p:cNvSpPr/>
          <p:nvPr/>
        </p:nvSpPr>
        <p:spPr>
          <a:xfrm>
            <a:off x="7269837" y="3747016"/>
            <a:ext cx="90726" cy="262890"/>
          </a:xfrm>
          <a:prstGeom prst="rect">
            <a:avLst/>
          </a:prstGeom>
          <a:noFill/>
          <a:ln/>
        </p:spPr>
        <p:txBody>
          <a:bodyPr wrap="none" rtlCol="0" anchor="t"/>
          <a:lstStyle/>
          <a:p>
            <a:pPr marL="0" indent="0" algn="ctr">
              <a:lnSpc>
                <a:spcPts val="2070"/>
              </a:lnSpc>
              <a:buNone/>
            </a:pPr>
            <a:r>
              <a:rPr lang="en-US" sz="2070" dirty="0">
                <a:solidFill>
                  <a:srgbClr val="AE8625"/>
                </a:solidFill>
                <a:latin typeface="Prata" pitchFamily="34" charset="0"/>
                <a:ea typeface="Prata" pitchFamily="34" charset="-122"/>
                <a:cs typeface="Prata" pitchFamily="34" charset="-120"/>
              </a:rPr>
              <a:t>1</a:t>
            </a:r>
            <a:endParaRPr lang="en-US" sz="2070" dirty="0"/>
          </a:p>
        </p:txBody>
      </p:sp>
      <p:sp>
        <p:nvSpPr>
          <p:cNvPr id="10" name="Text 6"/>
          <p:cNvSpPr/>
          <p:nvPr/>
        </p:nvSpPr>
        <p:spPr>
          <a:xfrm>
            <a:off x="4160044" y="3659386"/>
            <a:ext cx="2191107" cy="273844"/>
          </a:xfrm>
          <a:prstGeom prst="rect">
            <a:avLst/>
          </a:prstGeom>
          <a:noFill/>
          <a:ln/>
        </p:spPr>
        <p:txBody>
          <a:bodyPr wrap="none" rtlCol="0" anchor="t"/>
          <a:lstStyle/>
          <a:p>
            <a:pPr marL="0" indent="0" algn="r">
              <a:lnSpc>
                <a:spcPts val="2157"/>
              </a:lnSpc>
              <a:buNone/>
            </a:pPr>
            <a:r>
              <a:rPr lang="en-US" sz="1725" dirty="0">
                <a:solidFill>
                  <a:srgbClr val="AE8625"/>
                </a:solidFill>
                <a:latin typeface="Prata" pitchFamily="34" charset="0"/>
                <a:ea typeface="Prata" pitchFamily="34" charset="-122"/>
                <a:cs typeface="Prata" pitchFamily="34" charset="-120"/>
              </a:rPr>
              <a:t>Initial Contact</a:t>
            </a:r>
            <a:endParaRPr lang="en-US" sz="1725" dirty="0"/>
          </a:p>
        </p:txBody>
      </p:sp>
      <p:sp>
        <p:nvSpPr>
          <p:cNvPr id="11" name="Text 7"/>
          <p:cNvSpPr/>
          <p:nvPr/>
        </p:nvSpPr>
        <p:spPr>
          <a:xfrm>
            <a:off x="3152061" y="4038362"/>
            <a:ext cx="3199090" cy="1314450"/>
          </a:xfrm>
          <a:prstGeom prst="rect">
            <a:avLst/>
          </a:prstGeom>
          <a:noFill/>
          <a:ln/>
        </p:spPr>
        <p:txBody>
          <a:bodyPr wrap="square" rtlCol="0" anchor="t"/>
          <a:lstStyle/>
          <a:p>
            <a:pPr marL="0" indent="0" algn="r">
              <a:lnSpc>
                <a:spcPts val="2070"/>
              </a:lnSpc>
              <a:buNone/>
            </a:pPr>
            <a:r>
              <a:rPr lang="en-US" sz="1380" dirty="0">
                <a:solidFill>
                  <a:srgbClr val="CFCBBF"/>
                </a:solidFill>
                <a:latin typeface="Raleway" pitchFamily="34" charset="0"/>
                <a:ea typeface="Raleway" pitchFamily="34" charset="-122"/>
                <a:cs typeface="Raleway" pitchFamily="34" charset="-120"/>
              </a:rPr>
              <a:t>Phishers initiate contact through methods like email, SMS, or social media, posing as legitimate organizations or individuals to gain the target's trust.</a:t>
            </a:r>
            <a:endParaRPr lang="en-US" sz="1380" dirty="0"/>
          </a:p>
        </p:txBody>
      </p:sp>
      <p:sp>
        <p:nvSpPr>
          <p:cNvPr id="12" name="Shape 8"/>
          <p:cNvSpPr/>
          <p:nvPr/>
        </p:nvSpPr>
        <p:spPr>
          <a:xfrm>
            <a:off x="7512367" y="4743926"/>
            <a:ext cx="613410" cy="21908"/>
          </a:xfrm>
          <a:prstGeom prst="rect">
            <a:avLst/>
          </a:prstGeom>
          <a:solidFill>
            <a:srgbClr val="D2AC47"/>
          </a:solidFill>
          <a:ln/>
        </p:spPr>
      </p:sp>
      <p:sp>
        <p:nvSpPr>
          <p:cNvPr id="13" name="Shape 9"/>
          <p:cNvSpPr/>
          <p:nvPr/>
        </p:nvSpPr>
        <p:spPr>
          <a:xfrm>
            <a:off x="7118033" y="4557713"/>
            <a:ext cx="394335" cy="394335"/>
          </a:xfrm>
          <a:prstGeom prst="roundRect">
            <a:avLst>
              <a:gd name="adj" fmla="val 13336"/>
            </a:avLst>
          </a:prstGeom>
          <a:solidFill>
            <a:srgbClr val="2D3033"/>
          </a:solidFill>
          <a:ln/>
        </p:spPr>
      </p:sp>
      <p:sp>
        <p:nvSpPr>
          <p:cNvPr id="14" name="Text 10"/>
          <p:cNvSpPr/>
          <p:nvPr/>
        </p:nvSpPr>
        <p:spPr>
          <a:xfrm>
            <a:off x="7234595" y="4623435"/>
            <a:ext cx="161211" cy="262890"/>
          </a:xfrm>
          <a:prstGeom prst="rect">
            <a:avLst/>
          </a:prstGeom>
          <a:noFill/>
          <a:ln/>
        </p:spPr>
        <p:txBody>
          <a:bodyPr wrap="none" rtlCol="0" anchor="t"/>
          <a:lstStyle/>
          <a:p>
            <a:pPr marL="0" indent="0" algn="ctr">
              <a:lnSpc>
                <a:spcPts val="2070"/>
              </a:lnSpc>
              <a:buNone/>
            </a:pPr>
            <a:r>
              <a:rPr lang="en-US" sz="2070" dirty="0">
                <a:solidFill>
                  <a:srgbClr val="AE8625"/>
                </a:solidFill>
                <a:latin typeface="Prata" pitchFamily="34" charset="0"/>
                <a:ea typeface="Prata" pitchFamily="34" charset="-122"/>
                <a:cs typeface="Prata" pitchFamily="34" charset="-120"/>
              </a:rPr>
              <a:t>2</a:t>
            </a:r>
            <a:endParaRPr lang="en-US" sz="2070" dirty="0"/>
          </a:p>
        </p:txBody>
      </p:sp>
      <p:sp>
        <p:nvSpPr>
          <p:cNvPr id="15" name="Text 11"/>
          <p:cNvSpPr/>
          <p:nvPr/>
        </p:nvSpPr>
        <p:spPr>
          <a:xfrm>
            <a:off x="8279249" y="4535805"/>
            <a:ext cx="2191107" cy="273844"/>
          </a:xfrm>
          <a:prstGeom prst="rect">
            <a:avLst/>
          </a:prstGeom>
          <a:noFill/>
          <a:ln/>
        </p:spPr>
        <p:txBody>
          <a:bodyPr wrap="none" rtlCol="0" anchor="t"/>
          <a:lstStyle/>
          <a:p>
            <a:pPr marL="0" indent="0" algn="l">
              <a:lnSpc>
                <a:spcPts val="2157"/>
              </a:lnSpc>
              <a:buNone/>
            </a:pPr>
            <a:r>
              <a:rPr lang="en-US" sz="1725" dirty="0">
                <a:solidFill>
                  <a:srgbClr val="AE8625"/>
                </a:solidFill>
                <a:latin typeface="Prata" pitchFamily="34" charset="0"/>
                <a:ea typeface="Prata" pitchFamily="34" charset="-122"/>
                <a:cs typeface="Prata" pitchFamily="34" charset="-120"/>
              </a:rPr>
              <a:t>Lure and Deception</a:t>
            </a:r>
            <a:endParaRPr lang="en-US" sz="1725" dirty="0"/>
          </a:p>
        </p:txBody>
      </p:sp>
      <p:sp>
        <p:nvSpPr>
          <p:cNvPr id="16" name="Text 12"/>
          <p:cNvSpPr/>
          <p:nvPr/>
        </p:nvSpPr>
        <p:spPr>
          <a:xfrm>
            <a:off x="8279249" y="4914781"/>
            <a:ext cx="3199090" cy="1051560"/>
          </a:xfrm>
          <a:prstGeom prst="rect">
            <a:avLst/>
          </a:prstGeom>
          <a:noFill/>
          <a:ln/>
        </p:spPr>
        <p:txBody>
          <a:bodyPr wrap="square" rtlCol="0" anchor="t"/>
          <a:lstStyle/>
          <a:p>
            <a:pPr marL="0" indent="0" algn="l">
              <a:lnSpc>
                <a:spcPts val="2070"/>
              </a:lnSpc>
              <a:buNone/>
            </a:pPr>
            <a:r>
              <a:rPr lang="en-US" sz="1380" dirty="0">
                <a:solidFill>
                  <a:srgbClr val="CFCBBF"/>
                </a:solidFill>
                <a:latin typeface="Raleway" pitchFamily="34" charset="0"/>
                <a:ea typeface="Raleway" pitchFamily="34" charset="-122"/>
                <a:cs typeface="Raleway" pitchFamily="34" charset="-120"/>
              </a:rPr>
              <a:t>The phishing message often contains a sense of urgency or an enticing offer to trick the target into clicking a malicious link or providing sensitive information.</a:t>
            </a:r>
            <a:endParaRPr lang="en-US" sz="1380" dirty="0"/>
          </a:p>
        </p:txBody>
      </p:sp>
      <p:sp>
        <p:nvSpPr>
          <p:cNvPr id="17" name="Shape 13"/>
          <p:cNvSpPr/>
          <p:nvPr/>
        </p:nvSpPr>
        <p:spPr>
          <a:xfrm>
            <a:off x="6504623" y="6086713"/>
            <a:ext cx="613410" cy="21908"/>
          </a:xfrm>
          <a:prstGeom prst="rect">
            <a:avLst/>
          </a:prstGeom>
          <a:solidFill>
            <a:srgbClr val="D2AC47"/>
          </a:solidFill>
          <a:ln/>
        </p:spPr>
      </p:sp>
      <p:sp>
        <p:nvSpPr>
          <p:cNvPr id="18" name="Shape 14"/>
          <p:cNvSpPr/>
          <p:nvPr/>
        </p:nvSpPr>
        <p:spPr>
          <a:xfrm>
            <a:off x="7118033" y="5900499"/>
            <a:ext cx="394335" cy="394335"/>
          </a:xfrm>
          <a:prstGeom prst="roundRect">
            <a:avLst>
              <a:gd name="adj" fmla="val 13336"/>
            </a:avLst>
          </a:prstGeom>
          <a:solidFill>
            <a:srgbClr val="2D3033"/>
          </a:solidFill>
          <a:ln/>
        </p:spPr>
      </p:sp>
      <p:sp>
        <p:nvSpPr>
          <p:cNvPr id="19" name="Text 15"/>
          <p:cNvSpPr/>
          <p:nvPr/>
        </p:nvSpPr>
        <p:spPr>
          <a:xfrm>
            <a:off x="7233642" y="5966222"/>
            <a:ext cx="162997" cy="262890"/>
          </a:xfrm>
          <a:prstGeom prst="rect">
            <a:avLst/>
          </a:prstGeom>
          <a:noFill/>
          <a:ln/>
        </p:spPr>
        <p:txBody>
          <a:bodyPr wrap="none" rtlCol="0" anchor="t"/>
          <a:lstStyle/>
          <a:p>
            <a:pPr marL="0" indent="0" algn="ctr">
              <a:lnSpc>
                <a:spcPts val="2070"/>
              </a:lnSpc>
              <a:buNone/>
            </a:pPr>
            <a:r>
              <a:rPr lang="en-US" sz="2070" dirty="0">
                <a:solidFill>
                  <a:srgbClr val="AE8625"/>
                </a:solidFill>
                <a:latin typeface="Prata" pitchFamily="34" charset="0"/>
                <a:ea typeface="Prata" pitchFamily="34" charset="-122"/>
                <a:cs typeface="Prata" pitchFamily="34" charset="-120"/>
              </a:rPr>
              <a:t>3</a:t>
            </a:r>
            <a:endParaRPr lang="en-US" sz="2070" dirty="0"/>
          </a:p>
        </p:txBody>
      </p:sp>
      <p:sp>
        <p:nvSpPr>
          <p:cNvPr id="20" name="Text 16"/>
          <p:cNvSpPr/>
          <p:nvPr/>
        </p:nvSpPr>
        <p:spPr>
          <a:xfrm>
            <a:off x="3717131" y="5878592"/>
            <a:ext cx="2634020" cy="273844"/>
          </a:xfrm>
          <a:prstGeom prst="rect">
            <a:avLst/>
          </a:prstGeom>
          <a:noFill/>
          <a:ln/>
        </p:spPr>
        <p:txBody>
          <a:bodyPr wrap="none" rtlCol="0" anchor="t"/>
          <a:lstStyle/>
          <a:p>
            <a:pPr marL="0" indent="0" algn="r">
              <a:lnSpc>
                <a:spcPts val="2157"/>
              </a:lnSpc>
              <a:buNone/>
            </a:pPr>
            <a:r>
              <a:rPr lang="en-US" sz="1725" dirty="0">
                <a:solidFill>
                  <a:srgbClr val="AE8625"/>
                </a:solidFill>
                <a:latin typeface="Prata" pitchFamily="34" charset="0"/>
                <a:ea typeface="Prata" pitchFamily="34" charset="-122"/>
                <a:cs typeface="Prata" pitchFamily="34" charset="-120"/>
              </a:rPr>
              <a:t>Exploit and Compromise</a:t>
            </a:r>
            <a:endParaRPr lang="en-US" sz="1725" dirty="0"/>
          </a:p>
        </p:txBody>
      </p:sp>
      <p:sp>
        <p:nvSpPr>
          <p:cNvPr id="21" name="Text 17"/>
          <p:cNvSpPr/>
          <p:nvPr/>
        </p:nvSpPr>
        <p:spPr>
          <a:xfrm>
            <a:off x="3152061" y="6257568"/>
            <a:ext cx="3199090" cy="1314450"/>
          </a:xfrm>
          <a:prstGeom prst="rect">
            <a:avLst/>
          </a:prstGeom>
          <a:noFill/>
          <a:ln/>
        </p:spPr>
        <p:txBody>
          <a:bodyPr wrap="square" rtlCol="0" anchor="t"/>
          <a:lstStyle/>
          <a:p>
            <a:pPr marL="0" indent="0" algn="r">
              <a:lnSpc>
                <a:spcPts val="2070"/>
              </a:lnSpc>
              <a:buNone/>
            </a:pPr>
            <a:r>
              <a:rPr lang="en-US" sz="1380" dirty="0">
                <a:solidFill>
                  <a:srgbClr val="CFCBBF"/>
                </a:solidFill>
                <a:latin typeface="Raleway" pitchFamily="34" charset="0"/>
                <a:ea typeface="Raleway" pitchFamily="34" charset="-122"/>
                <a:cs typeface="Raleway" pitchFamily="34" charset="-120"/>
              </a:rPr>
              <a:t>If the target falls for the phishing scheme, the attacker can gain access to confidential data, financial accounts, or install malware to further compromise the system.</a:t>
            </a:r>
            <a:endParaRPr lang="en-US" sz="13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873925"/>
            <a:ext cx="7666553"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Recognizing Phishing Emails</a:t>
            </a:r>
            <a:endParaRPr lang="en-US" sz="4374" dirty="0"/>
          </a:p>
        </p:txBody>
      </p:sp>
      <p:sp>
        <p:nvSpPr>
          <p:cNvPr id="5" name="Text 2"/>
          <p:cNvSpPr/>
          <p:nvPr/>
        </p:nvSpPr>
        <p:spPr>
          <a:xfrm>
            <a:off x="2037993" y="3101459"/>
            <a:ext cx="5006221" cy="1666280"/>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Phishing emails often use a sense of urgency, fear, or authority to pressure you into taking action. They may claim your account has been compromised or that you need to update your information immediately.</a:t>
            </a:r>
            <a:endParaRPr lang="en-US" sz="1750" dirty="0"/>
          </a:p>
        </p:txBody>
      </p:sp>
      <p:sp>
        <p:nvSpPr>
          <p:cNvPr id="6" name="Text 3"/>
          <p:cNvSpPr/>
          <p:nvPr/>
        </p:nvSpPr>
        <p:spPr>
          <a:xfrm>
            <a:off x="2037993" y="4967645"/>
            <a:ext cx="500622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Look for spelling and grammar errors, as well as suspicious sender email addresses that don't match the organization they claim to represent.</a:t>
            </a:r>
            <a:endParaRPr lang="en-US" sz="1750" dirty="0"/>
          </a:p>
        </p:txBody>
      </p:sp>
      <p:pic>
        <p:nvPicPr>
          <p:cNvPr id="7" name="Image 1" descr="preencoded.png"/>
          <p:cNvPicPr>
            <a:picLocks noChangeAspect="1"/>
          </p:cNvPicPr>
          <p:nvPr/>
        </p:nvPicPr>
        <p:blipFill>
          <a:blip r:embed="rId4"/>
          <a:stretch>
            <a:fillRect/>
          </a:stretch>
        </p:blipFill>
        <p:spPr>
          <a:xfrm>
            <a:off x="7593806" y="3151465"/>
            <a:ext cx="5006221" cy="29541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62388"/>
            <a:ext cx="7477601" cy="1388745"/>
          </a:xfrm>
          <a:prstGeom prst="rect">
            <a:avLst/>
          </a:prstGeom>
          <a:noFill/>
          <a:ln/>
        </p:spPr>
        <p:txBody>
          <a:bodyPr wrap="squar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Identifying Phishing Websites</a:t>
            </a:r>
            <a:endParaRPr lang="en-US" sz="4374" dirty="0"/>
          </a:p>
        </p:txBody>
      </p:sp>
      <p:sp>
        <p:nvSpPr>
          <p:cNvPr id="6" name="Text 2"/>
          <p:cNvSpPr/>
          <p:nvPr/>
        </p:nvSpPr>
        <p:spPr>
          <a:xfrm>
            <a:off x="833199" y="3684389"/>
            <a:ext cx="7477601"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Phishers often create fake websites that mimic legitimate ones to trick users into entering their login credentials or other sensitive information. Look for signs like misspelled URLs, poor design, and security warnings to spot these deceptive sites.</a:t>
            </a:r>
            <a:endParaRPr lang="en-US" sz="1750" dirty="0"/>
          </a:p>
        </p:txBody>
      </p:sp>
      <p:sp>
        <p:nvSpPr>
          <p:cNvPr id="7" name="Text 3"/>
          <p:cNvSpPr/>
          <p:nvPr/>
        </p:nvSpPr>
        <p:spPr>
          <a:xfrm>
            <a:off x="833199" y="5267325"/>
            <a:ext cx="747760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Verify the URL, check for a valid SSL/TLS certificate, and be wary of sites that ask for excessive personal information. Take the time to closely inspect any website before providing any confidential data.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62388"/>
            <a:ext cx="7477601" cy="1388745"/>
          </a:xfrm>
          <a:prstGeom prst="rect">
            <a:avLst/>
          </a:prstGeom>
          <a:noFill/>
          <a:ln/>
        </p:spPr>
        <p:txBody>
          <a:bodyPr wrap="squar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Identifying Phishing Websites</a:t>
            </a:r>
            <a:endParaRPr lang="en-US" sz="4374" dirty="0"/>
          </a:p>
        </p:txBody>
      </p:sp>
      <p:sp>
        <p:nvSpPr>
          <p:cNvPr id="6" name="Text 2"/>
          <p:cNvSpPr/>
          <p:nvPr/>
        </p:nvSpPr>
        <p:spPr>
          <a:xfrm>
            <a:off x="833199" y="3684389"/>
            <a:ext cx="7477601"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Phishers often create fake websites that mimic legitimate ones to trick users into entering their login credentials or other sensitive information. Look for signs like misspelled URLs, poor design, and security warnings to spot these deceptive sites.</a:t>
            </a:r>
            <a:endParaRPr lang="en-US" sz="1750" dirty="0"/>
          </a:p>
        </p:txBody>
      </p:sp>
      <p:sp>
        <p:nvSpPr>
          <p:cNvPr id="7" name="Text 3"/>
          <p:cNvSpPr/>
          <p:nvPr/>
        </p:nvSpPr>
        <p:spPr>
          <a:xfrm>
            <a:off x="833199" y="5267325"/>
            <a:ext cx="747760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Verify the URL, check for a valid SSL/TLS certificate, and be wary of sites that ask for excessive personal information. Take the time to closely inspect any website before providing any confidential data.</a:t>
            </a:r>
            <a:endParaRPr lang="en-US" sz="1750" dirty="0"/>
          </a:p>
        </p:txBody>
      </p:sp>
    </p:spTree>
    <p:extLst>
      <p:ext uri="{BB962C8B-B14F-4D97-AF65-F5344CB8AC3E}">
        <p14:creationId xmlns:p14="http://schemas.microsoft.com/office/powerpoint/2010/main" val="126518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537573"/>
            <a:ext cx="7041713"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Social Engineering Tactics</a:t>
            </a:r>
            <a:endParaRPr lang="en-US" sz="4374" dirty="0"/>
          </a:p>
        </p:txBody>
      </p:sp>
      <p:sp>
        <p:nvSpPr>
          <p:cNvPr id="5" name="Shape 2"/>
          <p:cNvSpPr/>
          <p:nvPr/>
        </p:nvSpPr>
        <p:spPr>
          <a:xfrm>
            <a:off x="2037993" y="2926199"/>
            <a:ext cx="388739" cy="388739"/>
          </a:xfrm>
          <a:prstGeom prst="roundRect">
            <a:avLst>
              <a:gd name="adj" fmla="val 17148"/>
            </a:avLst>
          </a:prstGeom>
          <a:solidFill>
            <a:srgbClr val="2D3033"/>
          </a:solidFill>
          <a:ln/>
        </p:spPr>
      </p:sp>
      <p:sp>
        <p:nvSpPr>
          <p:cNvPr id="6" name="Text 3"/>
          <p:cNvSpPr/>
          <p:nvPr/>
        </p:nvSpPr>
        <p:spPr>
          <a:xfrm>
            <a:off x="2648903" y="2926199"/>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Impersonation</a:t>
            </a:r>
            <a:endParaRPr lang="en-US" sz="2187" dirty="0"/>
          </a:p>
        </p:txBody>
      </p:sp>
      <p:sp>
        <p:nvSpPr>
          <p:cNvPr id="7" name="Text 4"/>
          <p:cNvSpPr/>
          <p:nvPr/>
        </p:nvSpPr>
        <p:spPr>
          <a:xfrm>
            <a:off x="2648903" y="3406616"/>
            <a:ext cx="4555212"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Attackers may impersonate trusted individuals or organizations to gain your trust and lure you into disclosing sensitive information.</a:t>
            </a:r>
            <a:endParaRPr lang="en-US" sz="1750" dirty="0"/>
          </a:p>
        </p:txBody>
      </p:sp>
      <p:sp>
        <p:nvSpPr>
          <p:cNvPr id="8" name="Shape 5"/>
          <p:cNvSpPr/>
          <p:nvPr/>
        </p:nvSpPr>
        <p:spPr>
          <a:xfrm>
            <a:off x="7426285" y="2926199"/>
            <a:ext cx="388739" cy="388739"/>
          </a:xfrm>
          <a:prstGeom prst="roundRect">
            <a:avLst>
              <a:gd name="adj" fmla="val 17148"/>
            </a:avLst>
          </a:prstGeom>
          <a:solidFill>
            <a:srgbClr val="2D3033"/>
          </a:solidFill>
          <a:ln/>
        </p:spPr>
      </p:sp>
      <p:sp>
        <p:nvSpPr>
          <p:cNvPr id="9" name="Text 6"/>
          <p:cNvSpPr/>
          <p:nvPr/>
        </p:nvSpPr>
        <p:spPr>
          <a:xfrm>
            <a:off x="8037195" y="2926199"/>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Phishing Emails</a:t>
            </a:r>
            <a:endParaRPr lang="en-US" sz="2187" dirty="0"/>
          </a:p>
        </p:txBody>
      </p:sp>
      <p:sp>
        <p:nvSpPr>
          <p:cNvPr id="10" name="Text 7"/>
          <p:cNvSpPr/>
          <p:nvPr/>
        </p:nvSpPr>
        <p:spPr>
          <a:xfrm>
            <a:off x="8037195" y="3406616"/>
            <a:ext cx="4555212"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Phishing emails often use a sense of urgency or fear to pressure you into clicking on malicious links or attachments.</a:t>
            </a:r>
            <a:endParaRPr lang="en-US" sz="1750" dirty="0"/>
          </a:p>
        </p:txBody>
      </p:sp>
      <p:sp>
        <p:nvSpPr>
          <p:cNvPr id="11" name="Shape 8"/>
          <p:cNvSpPr/>
          <p:nvPr/>
        </p:nvSpPr>
        <p:spPr>
          <a:xfrm>
            <a:off x="2037993" y="5211723"/>
            <a:ext cx="388739" cy="388739"/>
          </a:xfrm>
          <a:prstGeom prst="roundRect">
            <a:avLst>
              <a:gd name="adj" fmla="val 17148"/>
            </a:avLst>
          </a:prstGeom>
          <a:solidFill>
            <a:srgbClr val="2D3033"/>
          </a:solidFill>
          <a:ln/>
        </p:spPr>
      </p:sp>
      <p:sp>
        <p:nvSpPr>
          <p:cNvPr id="12" name="Text 9"/>
          <p:cNvSpPr/>
          <p:nvPr/>
        </p:nvSpPr>
        <p:spPr>
          <a:xfrm>
            <a:off x="2648903" y="5211723"/>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Fake Websites</a:t>
            </a:r>
            <a:endParaRPr lang="en-US" sz="2187" dirty="0"/>
          </a:p>
        </p:txBody>
      </p:sp>
      <p:sp>
        <p:nvSpPr>
          <p:cNvPr id="13" name="Text 10"/>
          <p:cNvSpPr/>
          <p:nvPr/>
        </p:nvSpPr>
        <p:spPr>
          <a:xfrm>
            <a:off x="2648903" y="5692140"/>
            <a:ext cx="4555212"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Attackers create realistic-looking websites that mimic trusted brands to steal your login credentials or other personal information.</a:t>
            </a:r>
            <a:endParaRPr lang="en-US" sz="1750" dirty="0"/>
          </a:p>
        </p:txBody>
      </p:sp>
      <p:sp>
        <p:nvSpPr>
          <p:cNvPr id="14" name="Shape 11"/>
          <p:cNvSpPr/>
          <p:nvPr/>
        </p:nvSpPr>
        <p:spPr>
          <a:xfrm>
            <a:off x="7426285" y="5211723"/>
            <a:ext cx="388739" cy="388739"/>
          </a:xfrm>
          <a:prstGeom prst="roundRect">
            <a:avLst>
              <a:gd name="adj" fmla="val 17148"/>
            </a:avLst>
          </a:prstGeom>
          <a:solidFill>
            <a:srgbClr val="2D3033"/>
          </a:solidFill>
          <a:ln/>
        </p:spPr>
      </p:sp>
      <p:sp>
        <p:nvSpPr>
          <p:cNvPr id="15" name="Text 12"/>
          <p:cNvSpPr/>
          <p:nvPr/>
        </p:nvSpPr>
        <p:spPr>
          <a:xfrm>
            <a:off x="8037195" y="5211723"/>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Pretexting</a:t>
            </a:r>
            <a:endParaRPr lang="en-US" sz="2187" dirty="0"/>
          </a:p>
        </p:txBody>
      </p:sp>
      <p:sp>
        <p:nvSpPr>
          <p:cNvPr id="16" name="Text 13"/>
          <p:cNvSpPr/>
          <p:nvPr/>
        </p:nvSpPr>
        <p:spPr>
          <a:xfrm>
            <a:off x="8037195" y="5692140"/>
            <a:ext cx="4555212"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Crafting a plausible story or scenario to manipulate you into revealing confidential data or granting unauthorized access.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908E655-B5A2-0984-34EC-348308200E7D}"/>
              </a:ext>
            </a:extLst>
          </p:cNvPr>
          <p:cNvPicPr>
            <a:picLocks noChangeAspect="1"/>
          </p:cNvPicPr>
          <p:nvPr/>
        </p:nvPicPr>
        <p:blipFill>
          <a:blip r:embed="rId2"/>
          <a:stretch>
            <a:fillRect/>
          </a:stretch>
        </p:blipFill>
        <p:spPr>
          <a:xfrm>
            <a:off x="0" y="0"/>
            <a:ext cx="14630400" cy="8229600"/>
          </a:xfrm>
          <a:prstGeom prst="rect">
            <a:avLst/>
          </a:prstGeom>
        </p:spPr>
      </p:pic>
      <p:sp>
        <p:nvSpPr>
          <p:cNvPr id="4" name="TextBox 3">
            <a:extLst>
              <a:ext uri="{FF2B5EF4-FFF2-40B4-BE49-F238E27FC236}">
                <a16:creationId xmlns:a16="http://schemas.microsoft.com/office/drawing/2014/main" id="{F83CF79B-4228-39F8-1F91-37FE53A2A95D}"/>
              </a:ext>
            </a:extLst>
          </p:cNvPr>
          <p:cNvSpPr txBox="1"/>
          <p:nvPr/>
        </p:nvSpPr>
        <p:spPr>
          <a:xfrm>
            <a:off x="0" y="948690"/>
            <a:ext cx="14744700" cy="6503960"/>
          </a:xfrm>
          <a:prstGeom prst="rect">
            <a:avLst/>
          </a:prstGeom>
          <a:noFill/>
        </p:spPr>
        <p:txBody>
          <a:bodyPr wrap="square">
            <a:spAutoFit/>
          </a:bodyPr>
          <a:lstStyle/>
          <a:p>
            <a:pPr marR="0" algn="ctr">
              <a:lnSpc>
                <a:spcPct val="107000"/>
              </a:lnSpc>
              <a:spcBef>
                <a:spcPts val="0"/>
              </a:spcBef>
              <a:spcAft>
                <a:spcPts val="800"/>
              </a:spcAft>
            </a:pP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Common Phishing Tactics</a:t>
            </a:r>
            <a:endParaRPr lang="en-US" sz="3600" b="1" kern="0"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endParaRPr>
          </a:p>
          <a:p>
            <a:pPr marR="0" algn="ctr">
              <a:lnSpc>
                <a:spcPct val="107000"/>
              </a:lnSpc>
              <a:spcBef>
                <a:spcPts val="0"/>
              </a:spcBef>
              <a:spcAft>
                <a:spcPts val="800"/>
              </a:spcAft>
            </a:pPr>
            <a:r>
              <a:rPr lang="en-US" sz="3600" b="1"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Spoofed Email Addresses</a:t>
            </a: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Emails that appear to come from legitimate sources.</a:t>
            </a:r>
            <a:endParaRPr lang="en-US" sz="32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Urgent and Threatening Language</a:t>
            </a: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Messages that create a sense of urgency or fear.</a:t>
            </a:r>
            <a:endParaRPr lang="en-US" sz="32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Promises of Rewards or Prizes</a:t>
            </a: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Enticing offers to trick victims into providing information.</a:t>
            </a:r>
            <a:endParaRPr lang="en-US" sz="32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Requests for Personal Information</a:t>
            </a: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Emails asking for sensitive details.</a:t>
            </a:r>
            <a:endParaRPr lang="en-US" sz="32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Suspicious Attachments or Links</a:t>
            </a:r>
            <a:r>
              <a:rPr lang="en-US" sz="3600" kern="0"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Unsolicited attachments or links that lead to malicious sites.</a:t>
            </a:r>
            <a:endParaRPr lang="en-US" sz="32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14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8218"/>
            <a:ext cx="14630400" cy="8229600"/>
          </a:xfrm>
          <a:prstGeom prst="rect">
            <a:avLst/>
          </a:prstGeom>
        </p:spPr>
      </p:pic>
      <p:sp>
        <p:nvSpPr>
          <p:cNvPr id="4" name="Text 1"/>
          <p:cNvSpPr/>
          <p:nvPr/>
        </p:nvSpPr>
        <p:spPr>
          <a:xfrm>
            <a:off x="2037993" y="1509832"/>
            <a:ext cx="8916829"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260163" y="2870716"/>
            <a:ext cx="2777490"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2260163" y="3351133"/>
            <a:ext cx="4721781" cy="999768"/>
          </a:xfrm>
          <a:prstGeom prst="rect">
            <a:avLst/>
          </a:prstGeom>
          <a:noFill/>
          <a:ln/>
        </p:spPr>
        <p:txBody>
          <a:bodyPr wrap="square" rtlCol="0" anchor="t"/>
          <a:lstStyle/>
          <a:p>
            <a:pPr marL="0" indent="0">
              <a:lnSpc>
                <a:spcPts val="2624"/>
              </a:lnSpc>
              <a:buNone/>
            </a:pPr>
            <a:endParaRPr lang="en-US" sz="1750" dirty="0"/>
          </a:p>
        </p:txBody>
      </p:sp>
      <p:sp>
        <p:nvSpPr>
          <p:cNvPr id="9" name="Text 6"/>
          <p:cNvSpPr/>
          <p:nvPr/>
        </p:nvSpPr>
        <p:spPr>
          <a:xfrm>
            <a:off x="7648456" y="2870716"/>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7648456" y="3351133"/>
            <a:ext cx="4721781" cy="999768"/>
          </a:xfrm>
          <a:prstGeom prst="rect">
            <a:avLst/>
          </a:prstGeom>
          <a:noFill/>
          <a:ln/>
        </p:spPr>
        <p:txBody>
          <a:bodyPr wrap="square" rtlCol="0" anchor="t"/>
          <a:lstStyle/>
          <a:p>
            <a:pPr marL="0" indent="0">
              <a:lnSpc>
                <a:spcPts val="2624"/>
              </a:lnSpc>
              <a:buNone/>
            </a:pPr>
            <a:endParaRPr lang="en-US" sz="1750" dirty="0"/>
          </a:p>
        </p:txBody>
      </p:sp>
      <p:sp>
        <p:nvSpPr>
          <p:cNvPr id="12" name="Text 9"/>
          <p:cNvSpPr/>
          <p:nvPr/>
        </p:nvSpPr>
        <p:spPr>
          <a:xfrm>
            <a:off x="2260163" y="5017413"/>
            <a:ext cx="3240286"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60163" y="5497830"/>
            <a:ext cx="4721781" cy="999768"/>
          </a:xfrm>
          <a:prstGeom prst="rect">
            <a:avLst/>
          </a:prstGeom>
          <a:noFill/>
          <a:ln/>
        </p:spPr>
        <p:txBody>
          <a:bodyPr wrap="square" rtlCol="0" anchor="t"/>
          <a:lstStyle/>
          <a:p>
            <a:pPr marL="0" indent="0">
              <a:lnSpc>
                <a:spcPts val="2624"/>
              </a:lnSpc>
              <a:buNone/>
            </a:pPr>
            <a:endParaRPr lang="en-US" sz="1750" dirty="0"/>
          </a:p>
        </p:txBody>
      </p:sp>
      <p:sp>
        <p:nvSpPr>
          <p:cNvPr id="15" name="Text 12"/>
          <p:cNvSpPr/>
          <p:nvPr/>
        </p:nvSpPr>
        <p:spPr>
          <a:xfrm>
            <a:off x="7648456" y="5017413"/>
            <a:ext cx="2777490" cy="347186"/>
          </a:xfrm>
          <a:prstGeom prst="rect">
            <a:avLst/>
          </a:prstGeom>
          <a:noFill/>
          <a:ln/>
        </p:spPr>
        <p:txBody>
          <a:bodyPr wrap="none" rtlCol="0" anchor="t"/>
          <a:lstStyle/>
          <a:p>
            <a:pPr marL="0" indent="0">
              <a:lnSpc>
                <a:spcPts val="2734"/>
              </a:lnSpc>
              <a:buNone/>
            </a:pPr>
            <a:endParaRPr lang="en-US" sz="2187" dirty="0"/>
          </a:p>
        </p:txBody>
      </p:sp>
      <p:sp>
        <p:nvSpPr>
          <p:cNvPr id="16" name="Text 13"/>
          <p:cNvSpPr/>
          <p:nvPr/>
        </p:nvSpPr>
        <p:spPr>
          <a:xfrm>
            <a:off x="7648456" y="5497830"/>
            <a:ext cx="4721781" cy="999768"/>
          </a:xfrm>
          <a:prstGeom prst="rect">
            <a:avLst/>
          </a:prstGeom>
          <a:noFill/>
          <a:ln/>
        </p:spPr>
        <p:txBody>
          <a:bodyPr wrap="square" rtlCol="0" anchor="t"/>
          <a:lstStyle/>
          <a:p>
            <a:pPr marL="0" indent="0">
              <a:lnSpc>
                <a:spcPts val="2624"/>
              </a:lnSpc>
              <a:buNone/>
            </a:pPr>
            <a:endParaRPr lang="en-US" sz="1750" dirty="0"/>
          </a:p>
        </p:txBody>
      </p:sp>
      <p:sp>
        <p:nvSpPr>
          <p:cNvPr id="18" name="TextBox 17">
            <a:extLst>
              <a:ext uri="{FF2B5EF4-FFF2-40B4-BE49-F238E27FC236}">
                <a16:creationId xmlns:a16="http://schemas.microsoft.com/office/drawing/2014/main" id="{61CD59FE-02BB-9F2C-C2E3-33B539894A8F}"/>
              </a:ext>
            </a:extLst>
          </p:cNvPr>
          <p:cNvSpPr txBox="1"/>
          <p:nvPr/>
        </p:nvSpPr>
        <p:spPr>
          <a:xfrm>
            <a:off x="0" y="182880"/>
            <a:ext cx="14710410" cy="6401368"/>
          </a:xfrm>
          <a:prstGeom prst="rect">
            <a:avLst/>
          </a:prstGeom>
          <a:noFill/>
        </p:spPr>
        <p:txBody>
          <a:bodyPr wrap="square">
            <a:spAutoFit/>
          </a:bodyPr>
          <a:lstStyle/>
          <a:p>
            <a:pPr marL="0" marR="0" algn="ctr">
              <a:lnSpc>
                <a:spcPct val="107000"/>
              </a:lnSpc>
              <a:spcBef>
                <a:spcPts val="0"/>
              </a:spcBef>
              <a:spcAft>
                <a:spcPts val="800"/>
              </a:spcAft>
            </a:pP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Recognizing Phishing Emails</a:t>
            </a:r>
            <a:b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6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Check the Sender’s Email Address</a:t>
            </a: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Ensure it’s from a legitimate source.</a:t>
            </a:r>
            <a:endParaRPr lang="en-US" sz="32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Look for Grammatical Errors and Typos</a:t>
            </a: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Phishing emails often contain mistakes.</a:t>
            </a:r>
            <a:endParaRPr lang="en-US" sz="32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Verify URLs Before Clicking Links</a:t>
            </a: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Hover over links to see the actual URL.</a:t>
            </a:r>
            <a:endParaRPr lang="en-US" sz="32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 Cautious of Unsolicited Attachments</a:t>
            </a: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Don’t open attachments from unknown senders.</a:t>
            </a:r>
            <a:endParaRPr lang="en-US" sz="32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 Email Filters and Anti-Phishing Tools</a:t>
            </a:r>
            <a:r>
              <a:rPr lang="en-US" sz="3600" kern="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These can help detect phishing emails.</a:t>
            </a:r>
            <a:endParaRPr lang="en-US" sz="3200"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1101</Words>
  <Application>Microsoft Office PowerPoint</Application>
  <PresentationFormat>Custom</PresentationFormat>
  <Paragraphs>98</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Prata</vt:lpstr>
      <vt:lpstr>Raleway</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Ashutosh Munde</cp:lastModifiedBy>
  <cp:revision>3</cp:revision>
  <dcterms:created xsi:type="dcterms:W3CDTF">2024-06-19T15:43:22Z</dcterms:created>
  <dcterms:modified xsi:type="dcterms:W3CDTF">2024-06-19T19:12:33Z</dcterms:modified>
</cp:coreProperties>
</file>