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8" r:id="rId11"/>
    <p:sldId id="267" r:id="rId12"/>
    <p:sldId id="262" r:id="rId13"/>
    <p:sldId id="264" r:id="rId14"/>
  </p:sldIdLst>
  <p:sldSz cx="9144000" cy="5143500"/>
  <p:notesSz cx="6858000" cy="9144000"/>
  <p:embeddedFontLst>
    <p:embeddedFont>
      <p:font typeface="Open Sans ExtraBold" panose="020B0906030804020204"/>
      <p:bold r:id="rId18"/>
    </p:embeddedFont>
    <p:embeddedFont>
      <p:font typeface="Open Sans Light" panose="020B0606030504020204"/>
      <p:regular r:id="rId19"/>
    </p:embeddedFont>
    <p:embeddedFont>
      <p:font typeface="Lora"/>
      <p:regular r:id="rId20"/>
      <p:bold r:id="rId21"/>
      <p:italic r:id="rId22"/>
      <p:boldItalic r:id="rId23"/>
    </p:embeddedFont>
    <p:embeddedFont>
      <p:font typeface="Open Sans" panose="020B0606030504020204"/>
      <p:regular r:id="rId24"/>
    </p:embeddedFont>
    <p:embeddedFont>
      <p:font typeface="Calibri" panose="020F0502020204030204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dce53e9d-c7c4-43d0-ad1d-42ada7cd45fe}">
          <p14:sldIdLst>
            <p14:sldId id="256"/>
            <p14:sldId id="257"/>
            <p14:sldId id="258"/>
            <p14:sldId id="259"/>
            <p14:sldId id="260"/>
            <p14:sldId id="268"/>
            <p14:sldId id="267"/>
            <p14:sldId id="261"/>
          </p14:sldIdLst>
        </p14:section>
        <p14:section name="Untitled Section" id="{d0c76bbb-24eb-4310-9175-015bfa9d1287}">
          <p14:sldIdLst>
            <p14:sldId id="26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b49ee68a6_2_4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geb49ee68a6_2_4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b49ee68a6_7_10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geb49ee68a6_7_10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b49ee68a6_2_5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geb49ee68a6_2_5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b49ee68a6_0_1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geb49ee68a6_0_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b49ee68a6_7_3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geb49ee68a6_7_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49ee68a6_7_4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geb49ee68a6_7_4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49ee68a6_22_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geb49ee68a6_22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49ee68a6_22_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geb49ee68a6_22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b49ee68a6_22_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geb49ee68a6_22_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b49ee68a6_7_7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geb49ee68a6_7_7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 panose="020B0604020202020204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 panose="020B0604020202020204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 panose="020B0604020202020204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 panose="020B0604020202020204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 panose="020B0604020202020204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_AND_BODY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_HEADER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_AND_TWO_COLUMNS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_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 panose="020B0604020202020204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 panose="020B0604020202020204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 panose="020B0604020202020204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 panose="020B0604020202020204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 panose="020B0604020202020204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 panose="020B0604020202020204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 panose="020B0604020202020204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○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■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○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■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○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 panose="020B0604020202020204"/>
              <a:buChar char="■"/>
              <a:defRPr sz="18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8585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 rot="10800000" flipH="1">
            <a:off x="-9600" y="-2243"/>
            <a:ext cx="9163206" cy="5147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537898" y="1895175"/>
            <a:ext cx="6548701" cy="72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 panose="020B0906030804020204"/>
              <a:buNone/>
            </a:pPr>
            <a:r>
              <a:rPr lang="en-GB" sz="3500" b="1" i="0" u="none" strike="noStrike" cap="none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rPr>
              <a:t>Sprocket Central Pty Ltd</a:t>
            </a:r>
            <a:endParaRPr lang="en-GB" sz="3500" b="1" i="0" u="none" strike="noStrike" cap="none">
              <a:solidFill>
                <a:srgbClr val="FFFFFF"/>
              </a:solidFill>
              <a:latin typeface="Open Sans ExtraBold" panose="020B0906030804020204"/>
              <a:ea typeface="Open Sans ExtraBold" panose="020B0906030804020204"/>
              <a:cs typeface="Open Sans ExtraBold" panose="020B0906030804020204"/>
              <a:sym typeface="Open Sans ExtraBold" panose="020B0906030804020204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525777" y="2959928"/>
            <a:ext cx="5550600" cy="61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 Light" panose="020B0606030504020204"/>
              <a:buNone/>
            </a:pPr>
            <a:r>
              <a:rPr lang="en-GB" sz="2800" b="0" i="0" u="none" strike="noStrike" cap="none">
                <a:solidFill>
                  <a:srgbClr val="FFFFFF"/>
                </a:solidFill>
                <a:latin typeface="Open Sans Light" panose="020B0606030504020204"/>
                <a:ea typeface="Open Sans Light" panose="020B0606030504020204"/>
                <a:cs typeface="Open Sans Light" panose="020B0606030504020204"/>
                <a:sym typeface="Open Sans Light" panose="020B0606030504020204"/>
              </a:rPr>
              <a:t>Data analytics approach</a:t>
            </a:r>
            <a:endParaRPr lang="en-GB" sz="2800" b="0" i="0" u="none" strike="noStrike" cap="none">
              <a:solidFill>
                <a:srgbClr val="FFFFFF"/>
              </a:solidFill>
              <a:latin typeface="Open Sans Light" panose="020B0606030504020204"/>
              <a:ea typeface="Open Sans Light" panose="020B0606030504020204"/>
              <a:cs typeface="Open Sans Light" panose="020B0606030504020204"/>
              <a:sym typeface="Open Sans Light" panose="020B0606030504020204"/>
            </a:endParaRPr>
          </a:p>
        </p:txBody>
      </p:sp>
      <p:pic>
        <p:nvPicPr>
          <p:cNvPr id="102" name="Google Shape;102;p25" descr="Shape 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4100" y="1275524"/>
            <a:ext cx="3170886" cy="3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 panose="020B0906030804020204"/>
              <a:buNone/>
            </a:pPr>
            <a:r>
              <a:rPr lang="en-GB" sz="3500" b="0" i="0" u="none" strike="noStrike" cap="none">
                <a:solidFill>
                  <a:srgbClr val="FFFFFF"/>
                </a:solidFill>
                <a:latin typeface="Open Sans ExtraBold" panose="020B0906030804020204"/>
                <a:ea typeface="Open Sans ExtraBold" panose="020B0906030804020204"/>
                <a:cs typeface="Open Sans ExtraBold" panose="020B0906030804020204"/>
                <a:sym typeface="Open Sans ExtraBold" panose="020B0906030804020204"/>
              </a:rPr>
              <a:t>THANK YOU</a:t>
            </a:r>
            <a:endParaRPr sz="3500" b="0" i="0" u="none" strike="noStrike" cap="none">
              <a:solidFill>
                <a:srgbClr val="FFFFFF"/>
              </a:solidFill>
              <a:latin typeface="Open Sans ExtraBold" panose="020B0906030804020204"/>
              <a:ea typeface="Open Sans ExtraBold" panose="020B0906030804020204"/>
              <a:cs typeface="Open Sans ExtraBold" panose="020B0906030804020204"/>
              <a:sym typeface="Open Sans ExtraBold" panose="020B0906030804020204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 panose="020F0502020204030204"/>
              <a:buNone/>
            </a:pPr>
            <a:r>
              <a:rPr lang="en-GB" sz="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Note: </a:t>
            </a:r>
            <a:r>
              <a:rPr lang="en-GB" sz="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data and information in this document is reflective of a hypothetical situation and client. This document is to be used for KPMG Virtual Internship purposes only. </a:t>
            </a:r>
            <a:endParaRPr lang="en-GB" sz="5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205025" y="111403"/>
            <a:ext cx="85656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lang="en-GB" sz="20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326850" y="1225725"/>
            <a:ext cx="8490300" cy="3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The approach will be implemented in t</a:t>
            </a:r>
            <a:r>
              <a:rPr lang="en-IN" altLang="en-GB" sz="2200">
                <a:latin typeface="Lora"/>
                <a:ea typeface="Lora"/>
                <a:cs typeface="Lora"/>
                <a:sym typeface="Lora"/>
              </a:rPr>
              <a:t>wo</a:t>
            </a:r>
            <a:r>
              <a:rPr lang="en-GB" sz="2200">
                <a:latin typeface="Lora"/>
                <a:ea typeface="Lora"/>
                <a:cs typeface="Lora"/>
                <a:sym typeface="Lora"/>
              </a:rPr>
              <a:t> stages : </a:t>
            </a:r>
            <a:endParaRPr sz="2200" i="0" u="none" strike="noStrike" cap="non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ora"/>
              <a:ea typeface="Lora"/>
              <a:cs typeface="Lora"/>
              <a:sym typeface="Lora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Char char="❏"/>
            </a:pPr>
            <a:r>
              <a:rPr lang="en-GB" sz="20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Data Exploration</a:t>
            </a:r>
            <a:endParaRPr lang="en-GB" sz="200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Char char="❏"/>
            </a:pPr>
            <a:endParaRPr lang="en-GB" sz="200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Char char="❏"/>
            </a:pPr>
            <a:endParaRPr sz="200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Char char="❏"/>
            </a:pPr>
            <a:r>
              <a:rPr lang="en-GB" sz="2000" i="0" u="none" strike="noStrike" cap="none">
                <a:solidFill>
                  <a:srgbClr val="0000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Model Development</a:t>
            </a:r>
            <a:endParaRPr sz="200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205025" y="140450"/>
            <a:ext cx="8565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lang="en-GB" sz="20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205105" y="935355"/>
            <a:ext cx="8716010" cy="410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Approach for Customer Data analysis :</a:t>
            </a:r>
            <a:endParaRPr lang="en-GB" sz="2200"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200">
              <a:latin typeface="Lora"/>
              <a:ea typeface="Lora"/>
              <a:cs typeface="Lora"/>
              <a:sym typeface="Lora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GB" sz="220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Customer Segments by Wealth Segments </a:t>
            </a:r>
            <a:endParaRPr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 panose="020B0606030504020204"/>
              <a:buChar char="❏"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Avg Profit by State and Industry </a:t>
            </a:r>
            <a:endParaRPr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q"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Avg Profit by Age and Gender</a:t>
            </a: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q"/>
            </a:pP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q"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Avg Sales per month</a:t>
            </a: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44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charset="0"/>
              <a:buChar char="q"/>
            </a:pP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 panose="020B0606030504020204"/>
              <a:buChar char="❏"/>
            </a:pPr>
            <a:r>
              <a:rPr lang="en-GB" sz="20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Customer Segments</a:t>
            </a:r>
            <a:endParaRPr lang="en-GB" sz="20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05025" y="140450"/>
            <a:ext cx="8565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Exploration </a:t>
            </a:r>
            <a:r>
              <a:rPr lang="en-GB" sz="2000" b="1">
                <a:solidFill>
                  <a:srgbClr val="FFFFFF"/>
                </a:solidFill>
              </a:rPr>
              <a:t>: Customer Segments by Wealth Segments</a:t>
            </a:r>
            <a:endParaRPr lang="en-GB" sz="2000" b="1">
              <a:solidFill>
                <a:srgbClr val="FFFFFF"/>
              </a:solidFill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87290" y="976710"/>
            <a:ext cx="4439700" cy="3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mass customer segment has the highest number of customers.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Among all three wealth segments, we can observe that high-risk customers are predominant in each segment.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IN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mass customer wealth segment has the highest number of customers among all three segments.</a:t>
            </a:r>
            <a:endParaRPr lang="en-IN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25" name="Google Shape;125;p28" descr="C:\Users\91965\Pictures\Screenshots\Screenshot 2023-07-04 082741.pngScreenshot 2023-07-04 0827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41850" y="1283335"/>
            <a:ext cx="4502150" cy="2809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205025" y="198575"/>
            <a:ext cx="85656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Exploration : Avg Profit by State and Industry</a:t>
            </a:r>
            <a:endParaRPr lang="en-GB" sz="20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9"/>
          <p:cNvSpPr/>
          <p:nvPr/>
        </p:nvSpPr>
        <p:spPr>
          <a:xfrm>
            <a:off x="117900" y="1433575"/>
            <a:ext cx="44541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NSW has the highest average profit across all industries, followed by VIC and QLD.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financial services, health, and manufacturing sectors have the highest average profit among all three states.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q"/>
            </a:pPr>
            <a:endParaRPr lang="en-IN" sz="150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134" name="Google Shape;134;p29" descr="C:\Users\91965\Pictures\Screenshots\Screenshot 2023-07-04 084415.pngScreenshot 2023-07-04 0844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89120" y="1322705"/>
            <a:ext cx="4754245" cy="327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205025" y="182727"/>
            <a:ext cx="8565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>
                <a:solidFill>
                  <a:srgbClr val="FFFFFF"/>
                </a:solidFill>
              </a:rPr>
              <a:t>Data Exploration : Avg Profit by Age and Gender</a:t>
            </a:r>
            <a:endParaRPr lang="en-GB" sz="2000" b="1">
              <a:solidFill>
                <a:srgbClr val="FFFFFF"/>
              </a:solidFill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101700" y="986325"/>
            <a:ext cx="4470300" cy="3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All gender have an equal distribution in all age classes , with a approx 50%-50% split in each age class.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age of approximately 40 is associated with the highest average profit.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42" name="Google Shape;142;p30" descr="C:\Users\91965\Pictures\Screenshots\Screenshot 2023-07-04 085004.pngScreenshot 2023-07-04 08500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74273" y="1375475"/>
            <a:ext cx="4161155" cy="31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205025" y="182727"/>
            <a:ext cx="8565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>
                <a:solidFill>
                  <a:srgbClr val="FFFFFF"/>
                </a:solidFill>
              </a:rPr>
              <a:t>Data Exploration : Avg Sales per month</a:t>
            </a:r>
            <a:endParaRPr lang="en-GB" sz="2000" b="1">
              <a:solidFill>
                <a:srgbClr val="FFFFFF"/>
              </a:solidFill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101700" y="986325"/>
            <a:ext cx="4470300" cy="3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We can observe different categories of average sales per month.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High-risk customers experienced a significant increase in sales during May.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Platinum customers generally maintain a consistent average sales level throughout the year.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42" name="Google Shape;142;p30" descr="C:\Users\91965\Pictures\Screenshots\Screenshot 2023-07-04 090130.pngScreenshot 2023-07-04 0901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74273" y="1443110"/>
            <a:ext cx="4161155" cy="304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205025" y="182727"/>
            <a:ext cx="85656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>
                <a:solidFill>
                  <a:srgbClr val="FFFFFF"/>
                </a:solidFill>
              </a:rPr>
              <a:t>Data Exploration : Customer Segments</a:t>
            </a:r>
            <a:endParaRPr lang="en-GB" sz="2000" b="1">
              <a:solidFill>
                <a:srgbClr val="FFFFFF"/>
              </a:solidFill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101700" y="986325"/>
            <a:ext cx="4470300" cy="3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From the customer segments, it is evident that the high-risk segment has the highest number of customers, followed by the Average and Evasive segments.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500" b="0" i="0" u="none" strike="noStrike" cap="none">
              <a:solidFill>
                <a:srgbClr val="000000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r>
              <a:rPr lang="en-I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Platinum segment, which consistently maintains average sales throughout the year, has the lowest number of customers.</a:t>
            </a:r>
            <a:endParaRPr lang="en-I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anose="020B0606030504020204"/>
              <a:buChar char="❏"/>
            </a:pPr>
            <a:endParaRPr lang="en-IN" sz="1400" b="0" i="0" u="none" strike="noStrike" cap="none">
              <a:solidFill>
                <a:srgbClr val="000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42" name="Google Shape;142;p30" descr="C:\Users\91965\Pictures\Screenshots\Screenshot 2023-07-04 090751.pngScreenshot 2023-07-04 09075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22875" y="820420"/>
            <a:ext cx="3736340" cy="432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205025" y="213099"/>
            <a:ext cx="8565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 Development </a:t>
            </a:r>
            <a:endParaRPr sz="2000" b="1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0" y="820525"/>
            <a:ext cx="9144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None/>
            </a:pPr>
            <a:endParaRPr sz="2200" b="1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 panose="020B0606030504020204"/>
              <a:buNone/>
            </a:pPr>
            <a:r>
              <a:rPr lang="en-GB" sz="2200" b="1" i="0" u="none" strike="noStrike" cap="none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-GB" sz="2200" b="1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USTOMER CLASSIFICATION</a:t>
            </a:r>
            <a:r>
              <a:rPr lang="en-GB" sz="2200" b="1" i="0" u="none" strike="noStrike" cap="none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 – </a:t>
            </a:r>
            <a:r>
              <a:rPr lang="en-GB" sz="2200" b="1" i="1" u="none" strike="noStrike" cap="none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Targeting High Value Customers</a:t>
            </a:r>
            <a:endParaRPr sz="2200" b="1" i="1" u="none" strike="noStrike" cap="none">
              <a:solidFill>
                <a:srgbClr val="07376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31"/>
          <p:cNvSpPr txBox="1"/>
          <p:nvPr>
            <p:ph type="body" idx="1"/>
          </p:nvPr>
        </p:nvSpPr>
        <p:spPr>
          <a:xfrm>
            <a:off x="130775" y="1549825"/>
            <a:ext cx="8906700" cy="3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07376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following are the high-value clients to target from the new list :</a:t>
            </a:r>
            <a:endParaRPr sz="2000">
              <a:solidFill>
                <a:srgbClr val="07376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500" b="1" u="sng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r>
              <a:rPr lang="en-GB" sz="15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Aged between 40 – 50.</a:t>
            </a: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r>
              <a:rPr lang="en-GB" sz="15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Most of the </a:t>
            </a:r>
            <a:r>
              <a:rPr lang="en-IN" altLang="en-GB" sz="15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them are the Platinum customers.</a:t>
            </a: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r>
              <a:rPr lang="en-GB" sz="15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Working in Financial Service, Manufacturing and Health.</a:t>
            </a: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 panose="020B0606030504020204"/>
              <a:buChar char="❑"/>
            </a:pPr>
            <a:r>
              <a:rPr lang="en-GB" sz="150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Who are currently living in New South Wales.</a:t>
            </a:r>
            <a:endParaRPr sz="150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WPS Presentation</Application>
  <PresentationFormat/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Open Sans ExtraBold</vt:lpstr>
      <vt:lpstr>Open Sans Light</vt:lpstr>
      <vt:lpstr>Lora</vt:lpstr>
      <vt:lpstr>Open Sans</vt:lpstr>
      <vt:lpstr>Noto Sans Symbols</vt:lpstr>
      <vt:lpstr>AMGDT</vt:lpstr>
      <vt:lpstr>Comic Sans MS</vt:lpstr>
      <vt:lpstr>Calibri</vt:lpstr>
      <vt:lpstr>Microsoft YaHei</vt:lpstr>
      <vt:lpstr>Arial Unicode MS</vt:lpstr>
      <vt:lpstr>Wingdings</vt:lpstr>
      <vt:lpstr>Bahnschrift SemiLight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91965</cp:lastModifiedBy>
  <cp:revision>1</cp:revision>
  <dcterms:created xsi:type="dcterms:W3CDTF">2023-07-04T04:12:01Z</dcterms:created>
  <dcterms:modified xsi:type="dcterms:W3CDTF">2023-07-04T04:12:02Z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7E9038A15F83458EB3823549AB04F98B</vt:lpwstr>
  </property>
  <property fmtid="{D5CDD505-2E9C-101B-9397-08002B2CF9AE}" pid="3" name="KSOProductBuildVer">
    <vt:lpwstr>1033-11.2.0.11537</vt:lpwstr>
  </property>
</Properties>
</file>