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5"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www.kaggle.com/datasets/himanshupoddar/zomato-bangalore-restaurants" TargetMode="Externa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61034" y="4374821"/>
            <a:ext cx="10033000" cy="1753235"/>
          </a:xfrm>
          <a:prstGeom prst="rect">
            <a:avLst/>
          </a:prstGeom>
          <a:noFill/>
        </p:spPr>
        <p:txBody>
          <a:bodyPr wrap="square" rtlCol="0" anchor="ctr">
            <a:spAutoFit/>
          </a:bodyPr>
          <a:lstStyle/>
          <a:p>
            <a:pPr algn="r"/>
            <a:r>
              <a:rPr lang="en-IN" sz="5400" b="1" dirty="0" smtClean="0">
                <a:solidFill>
                  <a:schemeClr val="bg1"/>
                </a:solidFill>
                <a:latin typeface="+mj-lt"/>
              </a:rPr>
              <a:t>ZOMATO</a:t>
            </a:r>
            <a:r>
              <a:rPr sz="5400" b="1" dirty="0" smtClean="0">
                <a:solidFill>
                  <a:schemeClr val="bg1"/>
                </a:solidFill>
                <a:latin typeface="+mj-lt"/>
              </a:rPr>
              <a:t> </a:t>
            </a:r>
            <a:r>
              <a:rPr lang="en-IN" sz="5400" b="1" dirty="0" smtClean="0">
                <a:solidFill>
                  <a:schemeClr val="bg1"/>
                </a:solidFill>
                <a:latin typeface="+mj-lt"/>
              </a:rPr>
              <a:t>RESTAURANT</a:t>
            </a:r>
            <a:r>
              <a:rPr sz="5400" b="1" dirty="0" smtClean="0">
                <a:solidFill>
                  <a:schemeClr val="bg1"/>
                </a:solidFill>
                <a:latin typeface="+mj-lt"/>
              </a:rPr>
              <a:t> </a:t>
            </a:r>
            <a:r>
              <a:rPr lang="en-IN" sz="5400" b="1" dirty="0" smtClean="0">
                <a:solidFill>
                  <a:schemeClr val="bg1"/>
                </a:solidFill>
                <a:latin typeface="+mj-lt"/>
              </a:rPr>
              <a:t>DATA ANALYSIS</a:t>
            </a:r>
            <a:endParaRPr lang="en-IN" sz="5400" b="1" dirty="0" smtClean="0">
              <a:solidFill>
                <a:schemeClr val="bg1"/>
              </a:solidFill>
              <a:latin typeface="+mj-lt"/>
            </a:endParaRPr>
          </a:p>
        </p:txBody>
      </p:sp>
      <p:sp>
        <p:nvSpPr>
          <p:cNvPr id="9" name="TextBox 8"/>
          <p:cNvSpPr txBox="1"/>
          <p:nvPr/>
        </p:nvSpPr>
        <p:spPr>
          <a:xfrm>
            <a:off x="-507853" y="6128565"/>
            <a:ext cx="12191853" cy="378460"/>
          </a:xfrm>
          <a:prstGeom prst="rect">
            <a:avLst/>
          </a:prstGeom>
          <a:noFill/>
        </p:spPr>
        <p:txBody>
          <a:bodyPr wrap="square" rtlCol="0" anchor="ctr">
            <a:spAutoFit/>
          </a:bodyPr>
          <a:lstStyle/>
          <a:p>
            <a:pPr algn="r"/>
            <a:r>
              <a:rPr lang="en-IN" altLang="ko-KR" sz="1865" dirty="0">
                <a:solidFill>
                  <a:schemeClr val="bg1"/>
                </a:solidFill>
                <a:cs typeface="Arial" panose="020B0604020202020204" pitchFamily="34" charset="0"/>
              </a:rPr>
              <a:t>BY :-    ASHU KUMAR</a:t>
            </a:r>
            <a:endParaRPr lang="en-IN" altLang="ko-KR" sz="1865" dirty="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Subtitle 4"/>
          <p:cNvSpPr>
            <a:spLocks noGrp="1"/>
          </p:cNvSpPr>
          <p:nvPr>
            <p:ph type="subTitle" idx="1"/>
          </p:nvPr>
        </p:nvSpPr>
        <p:spPr>
          <a:xfrm>
            <a:off x="1235075" y="1489710"/>
            <a:ext cx="9928860" cy="4748530"/>
          </a:xfrm>
        </p:spPr>
        <p:txBody>
          <a:bodyPr/>
          <a:p>
            <a:pPr lvl="1" algn="l"/>
            <a:r>
              <a:rPr lang="en-US" sz="1800" b="1" u="sng">
                <a:solidFill>
                  <a:schemeClr val="bg1"/>
                </a:solidFill>
              </a:rPr>
              <a:t>Problem</a:t>
            </a:r>
            <a:r>
              <a:rPr lang="en-US" sz="1800">
                <a:solidFill>
                  <a:schemeClr val="bg1"/>
                </a:solidFill>
              </a:rPr>
              <a:t> </a:t>
            </a:r>
            <a:r>
              <a:rPr lang="en-IN" altLang="en-US" sz="1800">
                <a:solidFill>
                  <a:schemeClr val="bg1"/>
                </a:solidFill>
              </a:rPr>
              <a:t>:-</a:t>
            </a:r>
            <a:endParaRPr lang="en-US" sz="1800" b="1" u="sng">
              <a:solidFill>
                <a:schemeClr val="bg1"/>
              </a:solidFill>
            </a:endParaRPr>
          </a:p>
          <a:p>
            <a:pPr lvl="0" algn="l"/>
            <a:r>
              <a:rPr lang="en-US">
                <a:solidFill>
                  <a:schemeClr val="bg1"/>
                </a:solidFill>
              </a:rPr>
              <a:t>Understanding the restaurant landscape in Bengaluru and factors influencing popularity, customer satisfaction, and business performance.</a:t>
            </a:r>
            <a:endParaRPr lang="en-US">
              <a:solidFill>
                <a:schemeClr val="bg1"/>
              </a:solidFill>
            </a:endParaRPr>
          </a:p>
          <a:p>
            <a:pPr lvl="0" algn="l"/>
            <a:endParaRPr lang="en-US">
              <a:solidFill>
                <a:schemeClr val="bg1"/>
              </a:solidFill>
            </a:endParaRPr>
          </a:p>
          <a:p>
            <a:pPr lvl="1" algn="l"/>
            <a:r>
              <a:rPr lang="en-US" sz="1800" b="1" u="sng">
                <a:solidFill>
                  <a:schemeClr val="bg1"/>
                </a:solidFill>
              </a:rPr>
              <a:t>Findings</a:t>
            </a:r>
            <a:r>
              <a:rPr lang="en-IN" altLang="en-US" sz="1800" b="1" u="sng">
                <a:solidFill>
                  <a:schemeClr val="bg1"/>
                </a:solidFill>
              </a:rPr>
              <a:t> </a:t>
            </a:r>
            <a:r>
              <a:rPr lang="en-IN" altLang="en-US" sz="1800">
                <a:solidFill>
                  <a:schemeClr val="bg1"/>
                </a:solidFill>
              </a:rPr>
              <a:t>:-</a:t>
            </a:r>
            <a:endParaRPr lang="en-US" sz="1800" b="1" u="sng">
              <a:solidFill>
                <a:schemeClr val="bg1"/>
              </a:solidFill>
            </a:endParaRPr>
          </a:p>
          <a:p>
            <a:pPr algn="l"/>
            <a:endParaRPr lang="en-US">
              <a:solidFill>
                <a:schemeClr val="bg1"/>
              </a:solidFill>
            </a:endParaRPr>
          </a:p>
          <a:p>
            <a:pPr marL="285750" indent="-285750" algn="l">
              <a:buFont typeface="Arial" panose="020B0604020202020204" pitchFamily="34" charset="0"/>
              <a:buChar char="•"/>
            </a:pPr>
            <a:r>
              <a:rPr lang="en-US">
                <a:solidFill>
                  <a:schemeClr val="bg1"/>
                </a:solidFill>
              </a:rPr>
              <a:t> </a:t>
            </a:r>
            <a:r>
              <a:rPr lang="en-IN" altLang="en-US">
                <a:solidFill>
                  <a:schemeClr val="bg1"/>
                </a:solidFill>
              </a:rPr>
              <a:t>   </a:t>
            </a:r>
            <a:r>
              <a:rPr lang="en-US">
                <a:solidFill>
                  <a:schemeClr val="bg1"/>
                </a:solidFill>
              </a:rPr>
              <a:t>Significant portion of restaurants offer online food delivery services.</a:t>
            </a:r>
            <a:endParaRPr lang="en-US">
              <a:solidFill>
                <a:schemeClr val="bg1"/>
              </a:solidFill>
            </a:endParaRPr>
          </a:p>
          <a:p>
            <a:pPr marL="285750" indent="-285750" algn="l">
              <a:buFont typeface="Arial" panose="020B0604020202020204" pitchFamily="34" charset="0"/>
              <a:buChar char="•"/>
            </a:pPr>
            <a:r>
              <a:rPr lang="en-US">
                <a:solidFill>
                  <a:schemeClr val="bg1"/>
                </a:solidFill>
              </a:rPr>
              <a:t>    Restaurants without table booking have lower ratings.</a:t>
            </a:r>
            <a:endParaRPr lang="en-US">
              <a:solidFill>
                <a:schemeClr val="bg1"/>
              </a:solidFill>
            </a:endParaRPr>
          </a:p>
          <a:p>
            <a:pPr marL="285750" indent="-285750" algn="l">
              <a:buFont typeface="Arial" panose="020B0604020202020204" pitchFamily="34" charset="0"/>
              <a:buChar char="•"/>
            </a:pPr>
            <a:r>
              <a:rPr lang="en-US">
                <a:solidFill>
                  <a:schemeClr val="bg1"/>
                </a:solidFill>
              </a:rPr>
              <a:t>    BTM location has the highest number of restaurants, followed by Whitefield and </a:t>
            </a:r>
            <a:r>
              <a:rPr lang="en-IN" altLang="en-US">
                <a:solidFill>
                  <a:schemeClr val="bg1"/>
                </a:solidFill>
              </a:rPr>
              <a:t>                                                           </a:t>
            </a:r>
            <a:r>
              <a:rPr lang="en-US">
                <a:solidFill>
                  <a:schemeClr val="bg1"/>
                </a:solidFill>
              </a:rPr>
              <a:t>Indiranagar.</a:t>
            </a:r>
            <a:endParaRPr lang="en-US">
              <a:solidFill>
                <a:schemeClr val="bg1"/>
              </a:solidFill>
            </a:endParaRPr>
          </a:p>
          <a:p>
            <a:pPr marL="285750" indent="-285750" algn="l">
              <a:buFont typeface="Arial" panose="020B0604020202020204" pitchFamily="34" charset="0"/>
              <a:buChar char="•"/>
            </a:pPr>
            <a:r>
              <a:rPr lang="en-US">
                <a:solidFill>
                  <a:schemeClr val="bg1"/>
                </a:solidFill>
              </a:rPr>
              <a:t>    "Drinks &amp; Nightlife" and "Buffet" restaurant types receive higher ratings.</a:t>
            </a:r>
            <a:endParaRPr lang="en-US">
              <a:solidFill>
                <a:schemeClr val="bg1"/>
              </a:solidFill>
            </a:endParaRPr>
          </a:p>
          <a:p>
            <a:pPr marL="285750" indent="-285750" algn="l"/>
            <a:endParaRPr lang="en-US">
              <a:solidFill>
                <a:schemeClr val="bg1"/>
              </a:solidFill>
            </a:endParaRPr>
          </a:p>
          <a:p>
            <a:pPr lvl="1" algn="l"/>
            <a:r>
              <a:rPr lang="en-US" sz="1800" b="1" u="sng">
                <a:solidFill>
                  <a:schemeClr val="bg1"/>
                </a:solidFill>
              </a:rPr>
              <a:t>Outcome </a:t>
            </a:r>
            <a:r>
              <a:rPr lang="en-IN" altLang="en-US" sz="1800" b="1">
                <a:solidFill>
                  <a:schemeClr val="bg1"/>
                </a:solidFill>
              </a:rPr>
              <a:t>:-</a:t>
            </a:r>
            <a:endParaRPr lang="en-US" sz="1800" b="1" u="sng">
              <a:solidFill>
                <a:schemeClr val="bg1"/>
              </a:solidFill>
            </a:endParaRPr>
          </a:p>
          <a:p>
            <a:pPr algn="l"/>
            <a:r>
              <a:rPr lang="en-US">
                <a:solidFill>
                  <a:schemeClr val="bg1"/>
                </a:solidFill>
              </a:rPr>
              <a:t>Valuable insights for decision-making by restaurant owners, customers, and investors.</a:t>
            </a:r>
            <a:endParaRPr lang="en-US">
              <a:solidFill>
                <a:schemeClr val="bg1"/>
              </a:solidFill>
            </a:endParaRPr>
          </a:p>
        </p:txBody>
      </p:sp>
      <p:sp>
        <p:nvSpPr>
          <p:cNvPr id="8" name="Title 3"/>
          <p:cNvSpPr>
            <a:spLocks noGrp="1"/>
          </p:cNvSpPr>
          <p:nvPr/>
        </p:nvSpPr>
        <p:spPr>
          <a:xfrm>
            <a:off x="1524000" y="332105"/>
            <a:ext cx="9144000" cy="95694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5400" u="sng">
                <a:ln w="22225">
                  <a:solidFill>
                    <a:schemeClr val="accent2"/>
                  </a:solidFill>
                  <a:prstDash val="solid"/>
                </a:ln>
                <a:solidFill>
                  <a:schemeClr val="accent2">
                    <a:lumMod val="40000"/>
                    <a:lumOff val="60000"/>
                  </a:schemeClr>
                </a:solidFill>
                <a:effectLst/>
              </a:rPr>
              <a:t>Conclusion</a:t>
            </a:r>
            <a:endParaRPr lang="en-IN" altLang="en-US" sz="5400" u="sng">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Subtitle 4"/>
          <p:cNvSpPr>
            <a:spLocks noGrp="1"/>
          </p:cNvSpPr>
          <p:nvPr>
            <p:ph type="subTitle" idx="1"/>
          </p:nvPr>
        </p:nvSpPr>
        <p:spPr>
          <a:xfrm>
            <a:off x="1085215" y="1951355"/>
            <a:ext cx="9582785" cy="881380"/>
          </a:xfrm>
        </p:spPr>
        <p:txBody>
          <a:bodyPr/>
          <a:p>
            <a:r>
              <a:rPr lang="en-US" sz="2800">
                <a:solidFill>
                  <a:schemeClr val="bg1"/>
                </a:solidFill>
              </a:rPr>
              <a:t>The data was downloaded from</a:t>
            </a:r>
            <a:r>
              <a:rPr lang="en-IN" altLang="en-US" sz="2800">
                <a:solidFill>
                  <a:schemeClr val="bg1"/>
                </a:solidFill>
              </a:rPr>
              <a:t>  </a:t>
            </a:r>
            <a:r>
              <a:rPr lang="en-IN" altLang="en-US" sz="2800">
                <a:solidFill>
                  <a:schemeClr val="bg1"/>
                </a:solidFill>
                <a:hlinkClick r:id="rId2" tooltip="" action="ppaction://hlinkfile"/>
              </a:rPr>
              <a:t>Kaggle</a:t>
            </a:r>
            <a:endParaRPr lang="en-IN" altLang="en-US" sz="2800">
              <a:solidFill>
                <a:schemeClr val="bg1"/>
              </a:solidFill>
            </a:endParaRPr>
          </a:p>
        </p:txBody>
      </p:sp>
      <p:sp>
        <p:nvSpPr>
          <p:cNvPr id="8" name="Title 3"/>
          <p:cNvSpPr>
            <a:spLocks noGrp="1"/>
          </p:cNvSpPr>
          <p:nvPr/>
        </p:nvSpPr>
        <p:spPr>
          <a:xfrm>
            <a:off x="1524000" y="332105"/>
            <a:ext cx="9144000" cy="95694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5400" u="sng">
                <a:ln w="22225">
                  <a:solidFill>
                    <a:schemeClr val="accent2"/>
                  </a:solidFill>
                  <a:prstDash val="solid"/>
                </a:ln>
                <a:solidFill>
                  <a:schemeClr val="accent2">
                    <a:lumMod val="40000"/>
                    <a:lumOff val="60000"/>
                  </a:schemeClr>
                </a:solidFill>
                <a:effectLst/>
              </a:rPr>
              <a:t>Appendix</a:t>
            </a:r>
            <a:endParaRPr lang="en-IN" altLang="en-US" sz="5400"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rot="20760000">
            <a:off x="3609975" y="3814445"/>
            <a:ext cx="4972050" cy="1014730"/>
          </a:xfrm>
          <a:prstGeom prst="rect">
            <a:avLst/>
          </a:prstGeom>
          <a:noFill/>
        </p:spPr>
        <p:txBody>
          <a:bodyPr wrap="square" rtlCol="0">
            <a:spAutoFit/>
          </a:bodyPr>
          <a:p>
            <a:r>
              <a:rPr lang="en-IN" altLang="en-US" sz="6000">
                <a:ln w="6600">
                  <a:solidFill>
                    <a:schemeClr val="accent2"/>
                  </a:solidFill>
                  <a:prstDash val="solid"/>
                </a:ln>
                <a:solidFill>
                  <a:srgbClr val="FFFFFF"/>
                </a:solidFill>
                <a:effectLst>
                  <a:outerShdw dist="38100" dir="2700000" algn="tl" rotWithShape="0">
                    <a:schemeClr val="accent2"/>
                  </a:outerShdw>
                </a:effectLst>
              </a:rPr>
              <a:t>THANK YOU!</a:t>
            </a:r>
            <a:endParaRPr lang="en-IN" altLang="en-US" sz="600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Title 7"/>
          <p:cNvSpPr>
            <a:spLocks noGrp="1"/>
          </p:cNvSpPr>
          <p:nvPr>
            <p:ph type="title"/>
          </p:nvPr>
        </p:nvSpPr>
        <p:spPr/>
        <p:txBody>
          <a:bodyPr/>
          <a:p>
            <a:pPr algn="ctr"/>
            <a:r>
              <a:rPr lang="en-IN" altLang="en-US" sz="5400" u="sng">
                <a:ln w="22225">
                  <a:solidFill>
                    <a:schemeClr val="accent2"/>
                  </a:solidFill>
                  <a:prstDash val="solid"/>
                </a:ln>
                <a:solidFill>
                  <a:schemeClr val="accent2">
                    <a:lumMod val="40000"/>
                    <a:lumOff val="60000"/>
                  </a:schemeClr>
                </a:solidFill>
                <a:effectLst/>
              </a:rPr>
              <a:t>Table of Content</a:t>
            </a:r>
            <a:endParaRPr lang="en-IN" altLang="en-US" sz="5400" u="sng">
              <a:ln w="22225">
                <a:solidFill>
                  <a:schemeClr val="accent2"/>
                </a:solidFill>
                <a:prstDash val="solid"/>
              </a:ln>
              <a:solidFill>
                <a:schemeClr val="accent2">
                  <a:lumMod val="40000"/>
                  <a:lumOff val="60000"/>
                </a:schemeClr>
              </a:solidFill>
              <a:effectLst/>
            </a:endParaRPr>
          </a:p>
        </p:txBody>
      </p:sp>
      <p:sp>
        <p:nvSpPr>
          <p:cNvPr id="9" name="Text Placeholder 8"/>
          <p:cNvSpPr>
            <a:spLocks noGrp="1"/>
          </p:cNvSpPr>
          <p:nvPr>
            <p:ph type="body" idx="1"/>
          </p:nvPr>
        </p:nvSpPr>
        <p:spPr>
          <a:xfrm>
            <a:off x="609600" y="1307465"/>
            <a:ext cx="10972800" cy="5379085"/>
          </a:xfrm>
        </p:spPr>
        <p:txBody>
          <a:bodyPr/>
          <a:p>
            <a:pPr>
              <a:lnSpc>
                <a:spcPct val="100000"/>
              </a:lnSpc>
              <a:spcBef>
                <a:spcPts val="20"/>
              </a:spcBef>
              <a:spcAft>
                <a:spcPts val="0"/>
              </a:spcAft>
            </a:pPr>
            <a:r>
              <a:rPr lang="en-US" sz="1800">
                <a:solidFill>
                  <a:schemeClr val="bg1"/>
                </a:solidFill>
              </a:rPr>
              <a:t>Executive Summary</a:t>
            </a:r>
            <a:endParaRPr lang="en-US" sz="1800">
              <a:solidFill>
                <a:schemeClr val="bg1"/>
              </a:solidFill>
            </a:endParaRPr>
          </a:p>
          <a:p>
            <a:pPr>
              <a:lnSpc>
                <a:spcPct val="100000"/>
              </a:lnSpc>
              <a:spcBef>
                <a:spcPts val="20"/>
              </a:spcBef>
              <a:spcAft>
                <a:spcPts val="0"/>
              </a:spcAft>
            </a:pPr>
            <a:endParaRPr lang="en-US" sz="1800">
              <a:solidFill>
                <a:schemeClr val="bg1"/>
              </a:solidFill>
            </a:endParaRPr>
          </a:p>
          <a:p>
            <a:pPr>
              <a:lnSpc>
                <a:spcPct val="100000"/>
              </a:lnSpc>
              <a:spcBef>
                <a:spcPts val="20"/>
              </a:spcBef>
              <a:spcAft>
                <a:spcPts val="0"/>
              </a:spcAft>
            </a:pPr>
            <a:r>
              <a:rPr lang="en-US" sz="1800">
                <a:solidFill>
                  <a:schemeClr val="bg1"/>
                </a:solidFill>
              </a:rPr>
              <a:t>Introduction</a:t>
            </a:r>
            <a:endParaRPr lang="en-US" sz="1800">
              <a:solidFill>
                <a:schemeClr val="bg1"/>
              </a:solidFill>
            </a:endParaRPr>
          </a:p>
          <a:p>
            <a:pPr>
              <a:lnSpc>
                <a:spcPct val="100000"/>
              </a:lnSpc>
              <a:spcBef>
                <a:spcPts val="20"/>
              </a:spcBef>
              <a:spcAft>
                <a:spcPts val="0"/>
              </a:spcAft>
            </a:pPr>
            <a:endParaRPr lang="en-US" sz="1800">
              <a:solidFill>
                <a:schemeClr val="bg1"/>
              </a:solidFill>
            </a:endParaRPr>
          </a:p>
          <a:p>
            <a:pPr>
              <a:lnSpc>
                <a:spcPct val="100000"/>
              </a:lnSpc>
              <a:spcBef>
                <a:spcPts val="20"/>
              </a:spcBef>
              <a:spcAft>
                <a:spcPts val="0"/>
              </a:spcAft>
            </a:pPr>
            <a:r>
              <a:rPr lang="en-US" sz="1800">
                <a:solidFill>
                  <a:schemeClr val="bg1"/>
                </a:solidFill>
              </a:rPr>
              <a:t>Methodology</a:t>
            </a:r>
            <a:endParaRPr lang="en-US" sz="1800">
              <a:solidFill>
                <a:schemeClr val="bg1"/>
              </a:solidFill>
            </a:endParaRPr>
          </a:p>
          <a:p>
            <a:pPr>
              <a:lnSpc>
                <a:spcPct val="100000"/>
              </a:lnSpc>
              <a:spcBef>
                <a:spcPts val="20"/>
              </a:spcBef>
              <a:spcAft>
                <a:spcPts val="0"/>
              </a:spcAft>
            </a:pPr>
            <a:endParaRPr lang="en-US" sz="1800">
              <a:solidFill>
                <a:schemeClr val="bg1"/>
              </a:solidFill>
            </a:endParaRPr>
          </a:p>
          <a:p>
            <a:pPr>
              <a:lnSpc>
                <a:spcPct val="100000"/>
              </a:lnSpc>
              <a:spcBef>
                <a:spcPts val="20"/>
              </a:spcBef>
              <a:spcAft>
                <a:spcPts val="0"/>
              </a:spcAft>
            </a:pPr>
            <a:r>
              <a:rPr lang="en-US" sz="1800">
                <a:solidFill>
                  <a:schemeClr val="bg1"/>
                </a:solidFill>
              </a:rPr>
              <a:t>Results</a:t>
            </a:r>
            <a:endParaRPr lang="en-US" sz="1800">
              <a:solidFill>
                <a:schemeClr val="bg1"/>
              </a:solidFill>
            </a:endParaRPr>
          </a:p>
          <a:p>
            <a:pPr>
              <a:lnSpc>
                <a:spcPct val="100000"/>
              </a:lnSpc>
              <a:spcBef>
                <a:spcPts val="20"/>
              </a:spcBef>
              <a:spcAft>
                <a:spcPts val="0"/>
              </a:spcAft>
            </a:pPr>
            <a:endParaRPr lang="en-US" sz="1800">
              <a:solidFill>
                <a:schemeClr val="bg1"/>
              </a:solidFill>
            </a:endParaRPr>
          </a:p>
          <a:p>
            <a:pPr>
              <a:lnSpc>
                <a:spcPct val="100000"/>
              </a:lnSpc>
              <a:spcBef>
                <a:spcPts val="20"/>
              </a:spcBef>
              <a:spcAft>
                <a:spcPts val="0"/>
              </a:spcAft>
            </a:pPr>
            <a:r>
              <a:rPr lang="en-US" sz="1800">
                <a:solidFill>
                  <a:schemeClr val="bg1"/>
                </a:solidFill>
              </a:rPr>
              <a:t>Visualization – Charts</a:t>
            </a:r>
            <a:endParaRPr lang="en-US" sz="1800">
              <a:solidFill>
                <a:schemeClr val="bg1"/>
              </a:solidFill>
            </a:endParaRPr>
          </a:p>
          <a:p>
            <a:pPr>
              <a:lnSpc>
                <a:spcPct val="100000"/>
              </a:lnSpc>
              <a:spcBef>
                <a:spcPts val="20"/>
              </a:spcBef>
              <a:spcAft>
                <a:spcPts val="0"/>
              </a:spcAft>
            </a:pPr>
            <a:endParaRPr lang="en-US" sz="1800">
              <a:solidFill>
                <a:schemeClr val="bg1"/>
              </a:solidFill>
            </a:endParaRPr>
          </a:p>
          <a:p>
            <a:pPr marL="0" indent="0">
              <a:lnSpc>
                <a:spcPct val="100000"/>
              </a:lnSpc>
              <a:spcBef>
                <a:spcPts val="20"/>
              </a:spcBef>
              <a:spcAft>
                <a:spcPts val="0"/>
              </a:spcAft>
              <a:buNone/>
            </a:pPr>
            <a:r>
              <a:rPr lang="en-US" sz="1800">
                <a:solidFill>
                  <a:schemeClr val="bg1"/>
                </a:solidFill>
              </a:rPr>
              <a:t>• Discussion</a:t>
            </a:r>
            <a:endParaRPr lang="en-US" sz="1800">
              <a:solidFill>
                <a:schemeClr val="bg1"/>
              </a:solidFill>
            </a:endParaRPr>
          </a:p>
          <a:p>
            <a:pPr marL="0" indent="0">
              <a:lnSpc>
                <a:spcPct val="100000"/>
              </a:lnSpc>
              <a:spcBef>
                <a:spcPts val="20"/>
              </a:spcBef>
              <a:spcAft>
                <a:spcPts val="0"/>
              </a:spcAft>
              <a:buNone/>
            </a:pPr>
            <a:r>
              <a:rPr lang="en-IN" altLang="en-US" sz="1800">
                <a:solidFill>
                  <a:schemeClr val="bg1"/>
                </a:solidFill>
              </a:rPr>
              <a:t>    </a:t>
            </a:r>
            <a:r>
              <a:rPr lang="en-US" sz="1800">
                <a:solidFill>
                  <a:schemeClr val="bg1"/>
                </a:solidFill>
              </a:rPr>
              <a:t>• Findings &amp; Implications</a:t>
            </a:r>
            <a:endParaRPr lang="en-US" sz="1800">
              <a:solidFill>
                <a:schemeClr val="bg1"/>
              </a:solidFill>
            </a:endParaRPr>
          </a:p>
          <a:p>
            <a:pPr marL="0" indent="0">
              <a:lnSpc>
                <a:spcPct val="100000"/>
              </a:lnSpc>
              <a:spcBef>
                <a:spcPts val="20"/>
              </a:spcBef>
              <a:spcAft>
                <a:spcPts val="0"/>
              </a:spcAft>
              <a:buNone/>
            </a:pPr>
            <a:endParaRPr lang="en-US" sz="1800">
              <a:solidFill>
                <a:schemeClr val="bg1"/>
              </a:solidFill>
            </a:endParaRPr>
          </a:p>
          <a:p>
            <a:pPr marL="0" indent="0">
              <a:lnSpc>
                <a:spcPct val="100000"/>
              </a:lnSpc>
              <a:spcBef>
                <a:spcPts val="20"/>
              </a:spcBef>
              <a:spcAft>
                <a:spcPts val="0"/>
              </a:spcAft>
              <a:buNone/>
            </a:pPr>
            <a:r>
              <a:rPr lang="en-US" sz="1800">
                <a:solidFill>
                  <a:schemeClr val="bg1"/>
                </a:solidFill>
              </a:rPr>
              <a:t>• Conclusion</a:t>
            </a:r>
            <a:endParaRPr lang="en-US" sz="1800">
              <a:solidFill>
                <a:schemeClr val="bg1"/>
              </a:solidFill>
            </a:endParaRPr>
          </a:p>
          <a:p>
            <a:pPr marL="0" indent="0">
              <a:lnSpc>
                <a:spcPct val="100000"/>
              </a:lnSpc>
              <a:spcBef>
                <a:spcPts val="20"/>
              </a:spcBef>
              <a:spcAft>
                <a:spcPts val="0"/>
              </a:spcAft>
              <a:buNone/>
            </a:pPr>
            <a:endParaRPr lang="en-US" sz="1800">
              <a:solidFill>
                <a:schemeClr val="bg1"/>
              </a:solidFill>
            </a:endParaRPr>
          </a:p>
          <a:p>
            <a:pPr marL="0" indent="0">
              <a:lnSpc>
                <a:spcPct val="100000"/>
              </a:lnSpc>
              <a:spcBef>
                <a:spcPts val="20"/>
              </a:spcBef>
              <a:spcAft>
                <a:spcPts val="0"/>
              </a:spcAft>
              <a:buNone/>
            </a:pPr>
            <a:r>
              <a:rPr lang="en-US" sz="1800">
                <a:solidFill>
                  <a:schemeClr val="bg1"/>
                </a:solidFill>
              </a:rPr>
              <a:t>• Appendix</a:t>
            </a:r>
            <a:endParaRPr lang="en-US" sz="18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a:xfrm>
            <a:off x="1734820" y="168910"/>
            <a:ext cx="8199755" cy="1112520"/>
          </a:xfrm>
        </p:spPr>
        <p:txBody>
          <a:bodyPr/>
          <a:p>
            <a:r>
              <a:rPr lang="en-IN" altLang="en-US" sz="5400" u="sng">
                <a:ln w="22225">
                  <a:solidFill>
                    <a:schemeClr val="accent2"/>
                  </a:solidFill>
                  <a:prstDash val="solid"/>
                </a:ln>
                <a:solidFill>
                  <a:schemeClr val="accent2">
                    <a:lumMod val="40000"/>
                    <a:lumOff val="60000"/>
                  </a:schemeClr>
                </a:solidFill>
                <a:effectLst/>
              </a:rPr>
              <a:t>Executive Summary</a:t>
            </a:r>
            <a:endParaRPr lang="en-IN" altLang="en-US" sz="5400" u="sng">
              <a:ln w="22225">
                <a:solidFill>
                  <a:schemeClr val="accent2"/>
                </a:solidFill>
                <a:prstDash val="solid"/>
              </a:ln>
              <a:solidFill>
                <a:schemeClr val="accent2">
                  <a:lumMod val="40000"/>
                  <a:lumOff val="60000"/>
                </a:schemeClr>
              </a:solidFill>
              <a:effectLst/>
            </a:endParaRPr>
          </a:p>
        </p:txBody>
      </p:sp>
      <p:sp>
        <p:nvSpPr>
          <p:cNvPr id="5" name="Subtitle 4"/>
          <p:cNvSpPr>
            <a:spLocks noGrp="1"/>
          </p:cNvSpPr>
          <p:nvPr>
            <p:ph type="subTitle" idx="1"/>
          </p:nvPr>
        </p:nvSpPr>
        <p:spPr>
          <a:xfrm>
            <a:off x="730885" y="1282065"/>
            <a:ext cx="10920730" cy="5220970"/>
          </a:xfrm>
        </p:spPr>
        <p:txBody>
          <a:bodyPr/>
          <a:p>
            <a:pPr algn="l"/>
            <a:r>
              <a:rPr lang="en-US">
                <a:solidFill>
                  <a:schemeClr val="bg1"/>
                </a:solidFill>
              </a:rPr>
              <a:t>Analyze the Bengaluru restaurant landscape to gain insights into popularity, customer satisfaction, and business performance.</a:t>
            </a:r>
            <a:endParaRPr lang="en-US">
              <a:solidFill>
                <a:schemeClr val="bg1"/>
              </a:solidFill>
            </a:endParaRPr>
          </a:p>
          <a:p>
            <a:pPr algn="l"/>
            <a:endParaRPr lang="en-US">
              <a:solidFill>
                <a:schemeClr val="bg1"/>
              </a:solidFill>
            </a:endParaRPr>
          </a:p>
          <a:p>
            <a:pPr lvl="1" algn="l"/>
            <a:r>
              <a:rPr lang="en-IN" altLang="en-US" sz="1800" u="sng">
                <a:solidFill>
                  <a:schemeClr val="bg1"/>
                </a:solidFill>
              </a:rPr>
              <a:t>Exploratory Data Analysis </a:t>
            </a:r>
            <a:r>
              <a:rPr lang="en-IN" altLang="en-US" sz="1800">
                <a:solidFill>
                  <a:schemeClr val="bg1"/>
                </a:solidFill>
              </a:rPr>
              <a:t>:- </a:t>
            </a:r>
            <a:endParaRPr lang="en-IN" altLang="en-US" sz="1800">
              <a:solidFill>
                <a:schemeClr val="bg1"/>
              </a:solidFill>
            </a:endParaRPr>
          </a:p>
          <a:p>
            <a:pPr lvl="0" algn="l"/>
            <a:r>
              <a:rPr lang="en-IN" altLang="en-US">
                <a:solidFill>
                  <a:schemeClr val="bg1"/>
                </a:solidFill>
              </a:rPr>
              <a:t>After performing data cleaning, removing duplicates, conducting feature engineering, and visualizing the data, we have obtained valuable insights from the dataset.</a:t>
            </a:r>
            <a:endParaRPr lang="en-IN" altLang="en-US">
              <a:solidFill>
                <a:schemeClr val="bg1"/>
              </a:solidFill>
            </a:endParaRPr>
          </a:p>
          <a:p>
            <a:pPr lvl="0" algn="l"/>
            <a:endParaRPr lang="en-IN" altLang="en-US">
              <a:solidFill>
                <a:schemeClr val="bg1"/>
              </a:solidFill>
            </a:endParaRPr>
          </a:p>
          <a:p>
            <a:pPr lvl="1" algn="l"/>
            <a:r>
              <a:rPr lang="en-IN" altLang="en-US" sz="1800" u="sng">
                <a:solidFill>
                  <a:schemeClr val="bg1"/>
                </a:solidFill>
              </a:rPr>
              <a:t>Insights</a:t>
            </a:r>
            <a:r>
              <a:rPr lang="en-IN" altLang="en-US">
                <a:solidFill>
                  <a:schemeClr val="bg1"/>
                </a:solidFill>
              </a:rPr>
              <a:t> </a:t>
            </a:r>
            <a:r>
              <a:rPr lang="en-IN" altLang="en-US" sz="1800">
                <a:solidFill>
                  <a:schemeClr val="bg1"/>
                </a:solidFill>
              </a:rPr>
              <a:t>:-</a:t>
            </a:r>
            <a:endParaRPr lang="en-IN" altLang="en-US" sz="1800">
              <a:solidFill>
                <a:schemeClr val="bg1"/>
              </a:solidFill>
            </a:endParaRPr>
          </a:p>
          <a:p>
            <a:pPr marL="285750" lvl="0" indent="-285750" algn="l">
              <a:buFont typeface="Arial" panose="020B0604020202020204" pitchFamily="34" charset="0"/>
              <a:buChar char="•"/>
            </a:pPr>
            <a:r>
              <a:rPr lang="en-IN" altLang="en-US">
                <a:solidFill>
                  <a:schemeClr val="bg1"/>
                </a:solidFill>
              </a:rPr>
              <a:t>A significant portion of restaurants offer online food delivery services, highlighting its importance.</a:t>
            </a:r>
            <a:endParaRPr lang="en-IN" altLang="en-US">
              <a:solidFill>
                <a:schemeClr val="bg1"/>
              </a:solidFill>
            </a:endParaRPr>
          </a:p>
          <a:p>
            <a:pPr marL="285750" lvl="0" indent="-285750" algn="l">
              <a:buFont typeface="Arial" panose="020B0604020202020204" pitchFamily="34" charset="0"/>
              <a:buChar char="•"/>
            </a:pPr>
            <a:r>
              <a:rPr lang="en-IN" altLang="en-US">
                <a:solidFill>
                  <a:schemeClr val="bg1"/>
                </a:solidFill>
              </a:rPr>
              <a:t>Restaurants without table booking services tend to have lower ratings, emphasizing the impact of convenient booking options.</a:t>
            </a:r>
            <a:endParaRPr lang="en-IN" altLang="en-US">
              <a:solidFill>
                <a:schemeClr val="bg1"/>
              </a:solidFill>
            </a:endParaRPr>
          </a:p>
          <a:p>
            <a:pPr marL="285750" lvl="0" indent="-285750" algn="l">
              <a:buFont typeface="Arial" panose="020B0604020202020204" pitchFamily="34" charset="0"/>
              <a:buChar char="•"/>
            </a:pPr>
            <a:r>
              <a:rPr lang="en-IN" altLang="en-US">
                <a:solidFill>
                  <a:schemeClr val="bg1"/>
                </a:solidFill>
              </a:rPr>
              <a:t>The BTM location has the highest number of restaurants, followed by Whitefield and Indiranagar, indicating popular dining destinations.</a:t>
            </a:r>
            <a:endParaRPr lang="en-IN" altLang="en-US">
              <a:solidFill>
                <a:schemeClr val="bg1"/>
              </a:solidFill>
            </a:endParaRPr>
          </a:p>
          <a:p>
            <a:pPr marL="285750" lvl="0" indent="-285750" algn="l">
              <a:buFont typeface="Arial" panose="020B0604020202020204" pitchFamily="34" charset="0"/>
              <a:buChar char="•"/>
            </a:pPr>
            <a:r>
              <a:rPr lang="en-IN" altLang="en-US">
                <a:solidFill>
                  <a:schemeClr val="bg1"/>
                </a:solidFill>
              </a:rPr>
              <a:t>Fine dining, bar, quick bites, and lounge establishments are associated with higher costs.</a:t>
            </a:r>
            <a:endParaRPr lang="en-IN"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a:xfrm>
            <a:off x="2040890" y="257810"/>
            <a:ext cx="8110220" cy="1003300"/>
          </a:xfrm>
        </p:spPr>
        <p:txBody>
          <a:bodyPr/>
          <a:p>
            <a:r>
              <a:rPr lang="en-IN" altLang="en-US" sz="5400" u="sng">
                <a:ln w="22225">
                  <a:solidFill>
                    <a:schemeClr val="accent2"/>
                  </a:solidFill>
                  <a:prstDash val="solid"/>
                </a:ln>
                <a:solidFill>
                  <a:schemeClr val="accent2">
                    <a:lumMod val="40000"/>
                    <a:lumOff val="60000"/>
                  </a:schemeClr>
                </a:solidFill>
                <a:effectLst/>
              </a:rPr>
              <a:t>Introduction</a:t>
            </a:r>
            <a:endParaRPr lang="en-IN" altLang="en-US" sz="5400" u="sng">
              <a:ln w="22225">
                <a:solidFill>
                  <a:schemeClr val="accent2"/>
                </a:solidFill>
                <a:prstDash val="solid"/>
              </a:ln>
              <a:solidFill>
                <a:schemeClr val="accent2">
                  <a:lumMod val="40000"/>
                  <a:lumOff val="60000"/>
                </a:schemeClr>
              </a:solidFill>
              <a:effectLst/>
            </a:endParaRPr>
          </a:p>
        </p:txBody>
      </p:sp>
      <p:sp>
        <p:nvSpPr>
          <p:cNvPr id="5" name="Subtitle 4"/>
          <p:cNvSpPr>
            <a:spLocks noGrp="1"/>
          </p:cNvSpPr>
          <p:nvPr>
            <p:ph type="subTitle" idx="1"/>
          </p:nvPr>
        </p:nvSpPr>
        <p:spPr>
          <a:xfrm>
            <a:off x="760730" y="1332230"/>
            <a:ext cx="10670540" cy="5012055"/>
          </a:xfrm>
        </p:spPr>
        <p:txBody>
          <a:bodyPr/>
          <a:p>
            <a:pPr lvl="1" algn="l"/>
            <a:r>
              <a:rPr lang="en-US" sz="1800" u="sng">
                <a:solidFill>
                  <a:schemeClr val="bg1"/>
                </a:solidFill>
              </a:rPr>
              <a:t>Nature of the Analysis</a:t>
            </a:r>
            <a:r>
              <a:rPr lang="en-US" sz="1800">
                <a:solidFill>
                  <a:schemeClr val="bg1"/>
                </a:solidFill>
              </a:rPr>
              <a:t> :</a:t>
            </a:r>
            <a:r>
              <a:rPr lang="en-IN" altLang="en-US" sz="1800">
                <a:solidFill>
                  <a:schemeClr val="bg1"/>
                </a:solidFill>
              </a:rPr>
              <a:t>-</a:t>
            </a:r>
            <a:endParaRPr lang="en-US" sz="1800">
              <a:solidFill>
                <a:schemeClr val="bg1"/>
              </a:solidFill>
            </a:endParaRPr>
          </a:p>
          <a:p>
            <a:pPr algn="l"/>
            <a:r>
              <a:rPr lang="en-US">
                <a:solidFill>
                  <a:schemeClr val="bg1"/>
                </a:solidFill>
              </a:rPr>
              <a:t>The analysis conducted in this project is exploratory in nature. </a:t>
            </a:r>
            <a:endParaRPr lang="en-US">
              <a:solidFill>
                <a:schemeClr val="bg1"/>
              </a:solidFill>
            </a:endParaRPr>
          </a:p>
          <a:p>
            <a:pPr algn="l"/>
            <a:endParaRPr lang="en-US">
              <a:solidFill>
                <a:schemeClr val="bg1"/>
              </a:solidFill>
            </a:endParaRPr>
          </a:p>
          <a:p>
            <a:pPr algn="l"/>
            <a:endParaRPr lang="en-US">
              <a:solidFill>
                <a:schemeClr val="bg1"/>
              </a:solidFill>
            </a:endParaRPr>
          </a:p>
          <a:p>
            <a:pPr lvl="1" algn="l"/>
            <a:r>
              <a:rPr lang="en-US" sz="1800" u="sng">
                <a:solidFill>
                  <a:schemeClr val="bg1"/>
                </a:solidFill>
              </a:rPr>
              <a:t>Problem Statement</a:t>
            </a:r>
            <a:r>
              <a:rPr lang="en-US" sz="1800">
                <a:solidFill>
                  <a:schemeClr val="bg1"/>
                </a:solidFill>
              </a:rPr>
              <a:t> :</a:t>
            </a:r>
            <a:r>
              <a:rPr lang="en-IN" altLang="en-US" sz="1800">
                <a:solidFill>
                  <a:schemeClr val="bg1"/>
                </a:solidFill>
              </a:rPr>
              <a:t>-</a:t>
            </a:r>
            <a:endParaRPr lang="en-US" sz="1800">
              <a:solidFill>
                <a:schemeClr val="bg1"/>
              </a:solidFill>
            </a:endParaRPr>
          </a:p>
          <a:p>
            <a:pPr algn="l"/>
            <a:r>
              <a:rPr lang="en-US">
                <a:solidFill>
                  <a:schemeClr val="bg1"/>
                </a:solidFill>
              </a:rPr>
              <a:t>The analysis seeks to address the following questions:</a:t>
            </a:r>
            <a:endParaRPr lang="en-US">
              <a:solidFill>
                <a:schemeClr val="bg1"/>
              </a:solidFill>
            </a:endParaRPr>
          </a:p>
          <a:p>
            <a:pPr algn="l"/>
            <a:endParaRPr lang="en-US">
              <a:solidFill>
                <a:schemeClr val="bg1"/>
              </a:solidFill>
            </a:endParaRPr>
          </a:p>
          <a:p>
            <a:pPr marL="285750" indent="-285750" algn="l">
              <a:buFont typeface="Arial" panose="020B0604020202020204" pitchFamily="34" charset="0"/>
              <a:buChar char="•"/>
            </a:pPr>
            <a:r>
              <a:rPr lang="en-US">
                <a:solidFill>
                  <a:schemeClr val="bg1"/>
                </a:solidFill>
              </a:rPr>
              <a:t>    What is the proportion of restaurants in Bengaluru that offer online food delivery services?</a:t>
            </a:r>
            <a:endParaRPr lang="en-US">
              <a:solidFill>
                <a:schemeClr val="bg1"/>
              </a:solidFill>
            </a:endParaRPr>
          </a:p>
          <a:p>
            <a:pPr marL="285750" indent="-285750" algn="l">
              <a:buFont typeface="Arial" panose="020B0604020202020204" pitchFamily="34" charset="0"/>
              <a:buChar char="•"/>
            </a:pPr>
            <a:r>
              <a:rPr lang="en-US">
                <a:solidFill>
                  <a:schemeClr val="bg1"/>
                </a:solidFill>
              </a:rPr>
              <a:t>    Is there a relationship between table booking services and restaurant ratings?</a:t>
            </a:r>
            <a:endParaRPr lang="en-US">
              <a:solidFill>
                <a:schemeClr val="bg1"/>
              </a:solidFill>
            </a:endParaRPr>
          </a:p>
          <a:p>
            <a:pPr marL="285750" indent="-285750" algn="l">
              <a:buFont typeface="Arial" panose="020B0604020202020204" pitchFamily="34" charset="0"/>
              <a:buChar char="•"/>
            </a:pPr>
            <a:r>
              <a:rPr lang="en-US">
                <a:solidFill>
                  <a:schemeClr val="bg1"/>
                </a:solidFill>
              </a:rPr>
              <a:t>    Which locations in Bengaluru have the highest number of restaurants?</a:t>
            </a:r>
            <a:endParaRPr lang="en-US">
              <a:solidFill>
                <a:schemeClr val="bg1"/>
              </a:solidFill>
            </a:endParaRPr>
          </a:p>
          <a:p>
            <a:pPr marL="285750" indent="-285750" algn="l">
              <a:buFont typeface="Arial" panose="020B0604020202020204" pitchFamily="34" charset="0"/>
              <a:buChar char="•"/>
            </a:pPr>
            <a:r>
              <a:rPr lang="en-US">
                <a:solidFill>
                  <a:schemeClr val="bg1"/>
                </a:solidFill>
              </a:rPr>
              <a:t>    How do different restaurant types relate to their ratings?</a:t>
            </a:r>
            <a:endParaRPr lang="en-US">
              <a:solidFill>
                <a:schemeClr val="bg1"/>
              </a:solidFill>
            </a:endParaRPr>
          </a:p>
          <a:p>
            <a:pPr marL="285750" indent="-285750" algn="l">
              <a:buFont typeface="Arial" panose="020B0604020202020204" pitchFamily="34" charset="0"/>
              <a:buChar char="•"/>
            </a:pPr>
            <a:r>
              <a:rPr lang="en-US">
                <a:solidFill>
                  <a:schemeClr val="bg1"/>
                </a:solidFill>
              </a:rPr>
              <a:t>    What insights can be derived from the data to guide decision-making for restaurant owners, customers, and investors?</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a:xfrm>
            <a:off x="1574800" y="361950"/>
            <a:ext cx="9042400" cy="977265"/>
          </a:xfrm>
        </p:spPr>
        <p:txBody>
          <a:bodyPr/>
          <a:p>
            <a:r>
              <a:rPr lang="en-IN" altLang="en-US" sz="5400" u="sng">
                <a:ln w="22225">
                  <a:solidFill>
                    <a:schemeClr val="accent2"/>
                  </a:solidFill>
                  <a:prstDash val="solid"/>
                </a:ln>
                <a:solidFill>
                  <a:schemeClr val="accent2">
                    <a:lumMod val="40000"/>
                    <a:lumOff val="60000"/>
                  </a:schemeClr>
                </a:solidFill>
                <a:effectLst/>
              </a:rPr>
              <a:t>Methodology</a:t>
            </a:r>
            <a:endParaRPr lang="en-IN" altLang="en-US" sz="5400" u="sng">
              <a:ln w="22225">
                <a:solidFill>
                  <a:schemeClr val="accent2"/>
                </a:solidFill>
                <a:prstDash val="solid"/>
              </a:ln>
              <a:solidFill>
                <a:schemeClr val="accent2">
                  <a:lumMod val="40000"/>
                  <a:lumOff val="60000"/>
                </a:schemeClr>
              </a:solidFill>
              <a:effectLst/>
            </a:endParaRPr>
          </a:p>
        </p:txBody>
      </p:sp>
      <p:sp>
        <p:nvSpPr>
          <p:cNvPr id="5" name="Subtitle 4"/>
          <p:cNvSpPr>
            <a:spLocks noGrp="1"/>
          </p:cNvSpPr>
          <p:nvPr>
            <p:ph type="subTitle" idx="1"/>
          </p:nvPr>
        </p:nvSpPr>
        <p:spPr>
          <a:xfrm>
            <a:off x="824230" y="1665605"/>
            <a:ext cx="10685145" cy="4900930"/>
          </a:xfrm>
        </p:spPr>
        <p:txBody>
          <a:bodyPr/>
          <a:p>
            <a:pPr algn="l"/>
            <a:r>
              <a:rPr lang="en-US" u="sng">
                <a:solidFill>
                  <a:schemeClr val="bg1"/>
                </a:solidFill>
              </a:rPr>
              <a:t>Data Sources</a:t>
            </a:r>
            <a:r>
              <a:rPr lang="en-IN" altLang="en-US">
                <a:solidFill>
                  <a:schemeClr val="bg1"/>
                </a:solidFill>
              </a:rPr>
              <a:t> </a:t>
            </a:r>
            <a:r>
              <a:rPr lang="en-US">
                <a:solidFill>
                  <a:schemeClr val="bg1"/>
                </a:solidFill>
              </a:rPr>
              <a:t>:</a:t>
            </a:r>
            <a:r>
              <a:rPr lang="en-IN" altLang="en-US">
                <a:solidFill>
                  <a:schemeClr val="bg1"/>
                </a:solidFill>
              </a:rPr>
              <a:t>-</a:t>
            </a:r>
            <a:endParaRPr lang="en-US">
              <a:solidFill>
                <a:schemeClr val="bg1"/>
              </a:solidFill>
            </a:endParaRPr>
          </a:p>
          <a:p>
            <a:pPr algn="l"/>
            <a:r>
              <a:rPr lang="en-US">
                <a:solidFill>
                  <a:schemeClr val="bg1"/>
                </a:solidFill>
              </a:rPr>
              <a:t>The analysis utilizes a dataset of restaurants in Bengaluru, obtained from </a:t>
            </a:r>
            <a:r>
              <a:rPr lang="en-IN" altLang="en-US">
                <a:solidFill>
                  <a:schemeClr val="bg1"/>
                </a:solidFill>
              </a:rPr>
              <a:t>kaggle</a:t>
            </a:r>
            <a:r>
              <a:rPr lang="en-US">
                <a:solidFill>
                  <a:schemeClr val="bg1"/>
                </a:solidFill>
              </a:rPr>
              <a:t>. </a:t>
            </a:r>
            <a:endParaRPr lang="en-US">
              <a:solidFill>
                <a:schemeClr val="bg1"/>
              </a:solidFill>
            </a:endParaRPr>
          </a:p>
          <a:p>
            <a:pPr algn="l"/>
            <a:endParaRPr lang="en-US">
              <a:solidFill>
                <a:schemeClr val="bg1"/>
              </a:solidFill>
            </a:endParaRPr>
          </a:p>
          <a:p>
            <a:pPr algn="l"/>
            <a:r>
              <a:rPr lang="en-IN" altLang="en-US" u="sng">
                <a:solidFill>
                  <a:schemeClr val="bg1"/>
                </a:solidFill>
              </a:rPr>
              <a:t>Methodology for this Project</a:t>
            </a:r>
            <a:r>
              <a:rPr lang="en-IN" altLang="en-US">
                <a:solidFill>
                  <a:schemeClr val="bg1"/>
                </a:solidFill>
              </a:rPr>
              <a:t> :-</a:t>
            </a:r>
            <a:endParaRPr lang="en-IN" altLang="en-US">
              <a:solidFill>
                <a:schemeClr val="bg1"/>
              </a:solidFill>
            </a:endParaRPr>
          </a:p>
          <a:p>
            <a:pPr algn="l"/>
            <a:endParaRPr lang="en-IN" altLang="en-US">
              <a:solidFill>
                <a:schemeClr val="bg1"/>
              </a:solidFill>
            </a:endParaRPr>
          </a:p>
          <a:p>
            <a:pPr algn="l"/>
            <a:r>
              <a:rPr lang="en-IN" altLang="en-US">
                <a:solidFill>
                  <a:schemeClr val="bg1"/>
                </a:solidFill>
              </a:rPr>
              <a:t>• Data Collection (From Kaggle)</a:t>
            </a:r>
            <a:endParaRPr lang="en-IN" altLang="en-US">
              <a:solidFill>
                <a:schemeClr val="bg1"/>
              </a:solidFill>
            </a:endParaRPr>
          </a:p>
          <a:p>
            <a:pPr algn="l"/>
            <a:r>
              <a:rPr lang="en-IN" altLang="en-US">
                <a:solidFill>
                  <a:schemeClr val="bg1"/>
                </a:solidFill>
              </a:rPr>
              <a:t>• Data Wrangling</a:t>
            </a:r>
            <a:endParaRPr lang="en-IN" altLang="en-US">
              <a:solidFill>
                <a:schemeClr val="bg1"/>
              </a:solidFill>
            </a:endParaRPr>
          </a:p>
          <a:p>
            <a:pPr algn="l"/>
            <a:r>
              <a:rPr lang="en-IN" altLang="en-US">
                <a:solidFill>
                  <a:schemeClr val="bg1"/>
                </a:solidFill>
              </a:rPr>
              <a:t>• Data Exploration</a:t>
            </a:r>
            <a:endParaRPr lang="en-IN" altLang="en-US">
              <a:solidFill>
                <a:schemeClr val="bg1"/>
              </a:solidFill>
            </a:endParaRPr>
          </a:p>
          <a:p>
            <a:pPr algn="l"/>
            <a:r>
              <a:rPr lang="en-IN" altLang="en-US">
                <a:solidFill>
                  <a:schemeClr val="bg1"/>
                </a:solidFill>
              </a:rPr>
              <a:t>• Data Cleaning</a:t>
            </a:r>
            <a:endParaRPr lang="en-IN" altLang="en-US">
              <a:solidFill>
                <a:schemeClr val="bg1"/>
              </a:solidFill>
            </a:endParaRPr>
          </a:p>
          <a:p>
            <a:pPr algn="l"/>
            <a:r>
              <a:rPr lang="en-IN" altLang="en-US">
                <a:solidFill>
                  <a:schemeClr val="bg1"/>
                </a:solidFill>
              </a:rPr>
              <a:t>• Data Visualization</a:t>
            </a:r>
            <a:endParaRPr lang="en-IN" altLang="en-US">
              <a:solidFill>
                <a:schemeClr val="bg1"/>
              </a:solidFill>
            </a:endParaRPr>
          </a:p>
          <a:p>
            <a:pPr lvl="1" algn="l"/>
            <a:r>
              <a:rPr lang="en-IN" altLang="en-US">
                <a:solidFill>
                  <a:schemeClr val="bg1"/>
                </a:solidFill>
              </a:rPr>
              <a:t>• Python matplotlib &amp; Seaborn</a:t>
            </a:r>
            <a:endParaRPr lang="en-IN" altLang="en-US">
              <a:solidFill>
                <a:schemeClr val="bg1"/>
              </a:solidFill>
            </a:endParaRPr>
          </a:p>
          <a:p>
            <a:pPr algn="l"/>
            <a:r>
              <a:rPr lang="en-IN" altLang="en-US">
                <a:solidFill>
                  <a:schemeClr val="bg1"/>
                </a:solidFill>
              </a:rPr>
              <a:t>• Summary &amp; Insights</a:t>
            </a:r>
            <a:endParaRPr lang="en-IN"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a:xfrm>
            <a:off x="1524000" y="332105"/>
            <a:ext cx="9144000" cy="956945"/>
          </a:xfrm>
        </p:spPr>
        <p:txBody>
          <a:bodyPr/>
          <a:p>
            <a:r>
              <a:rPr lang="en-IN" altLang="en-US" sz="5400" u="sng">
                <a:ln w="22225">
                  <a:solidFill>
                    <a:schemeClr val="accent2"/>
                  </a:solidFill>
                  <a:prstDash val="solid"/>
                </a:ln>
                <a:solidFill>
                  <a:schemeClr val="accent2">
                    <a:lumMod val="40000"/>
                    <a:lumOff val="60000"/>
                  </a:schemeClr>
                </a:solidFill>
                <a:effectLst/>
              </a:rPr>
              <a:t>Results</a:t>
            </a:r>
            <a:endParaRPr lang="en-IN" altLang="en-US" sz="5400" u="sng">
              <a:ln w="22225">
                <a:solidFill>
                  <a:schemeClr val="accent2"/>
                </a:solidFill>
                <a:prstDash val="solid"/>
              </a:ln>
              <a:solidFill>
                <a:schemeClr val="accent2">
                  <a:lumMod val="40000"/>
                  <a:lumOff val="60000"/>
                </a:schemeClr>
              </a:solidFill>
              <a:effectLst/>
            </a:endParaRPr>
          </a:p>
        </p:txBody>
      </p:sp>
      <p:sp>
        <p:nvSpPr>
          <p:cNvPr id="5" name="Subtitle 4"/>
          <p:cNvSpPr>
            <a:spLocks noGrp="1"/>
          </p:cNvSpPr>
          <p:nvPr>
            <p:ph type="subTitle" idx="1"/>
          </p:nvPr>
        </p:nvSpPr>
        <p:spPr>
          <a:xfrm>
            <a:off x="0" y="4698365"/>
            <a:ext cx="4284980" cy="1289050"/>
          </a:xfrm>
        </p:spPr>
        <p:txBody>
          <a:bodyPr/>
          <a:p>
            <a:pPr marL="285750" indent="-285750" algn="l">
              <a:buFont typeface="Arial" panose="020B0604020202020204" pitchFamily="34" charset="0"/>
              <a:buChar char="•"/>
            </a:pPr>
            <a:r>
              <a:rPr lang="en-US">
                <a:solidFill>
                  <a:schemeClr val="bg1"/>
                </a:solidFill>
              </a:rPr>
              <a:t>The majority of restaurants provide online food delivery services</a:t>
            </a:r>
            <a:r>
              <a:rPr lang="en-IN" altLang="en-US">
                <a:solidFill>
                  <a:schemeClr val="bg1"/>
                </a:solidFill>
              </a:rPr>
              <a:t>.</a:t>
            </a:r>
            <a:endParaRPr lang="en-IN" altLang="en-US">
              <a:solidFill>
                <a:schemeClr val="bg1"/>
              </a:solidFill>
            </a:endParaRPr>
          </a:p>
        </p:txBody>
      </p:sp>
      <p:pic>
        <p:nvPicPr>
          <p:cNvPr id="9" name="Picture 8" descr="Screenshot 2023-07-09 225930"/>
          <p:cNvPicPr>
            <a:picLocks noChangeAspect="1"/>
          </p:cNvPicPr>
          <p:nvPr/>
        </p:nvPicPr>
        <p:blipFill>
          <a:blip r:embed="rId2"/>
          <a:stretch>
            <a:fillRect/>
          </a:stretch>
        </p:blipFill>
        <p:spPr>
          <a:xfrm>
            <a:off x="0" y="1632585"/>
            <a:ext cx="4064635" cy="2871470"/>
          </a:xfrm>
          <a:prstGeom prst="rect">
            <a:avLst/>
          </a:prstGeom>
        </p:spPr>
      </p:pic>
      <p:pic>
        <p:nvPicPr>
          <p:cNvPr id="10" name="Picture 9" descr="Screenshot 2023-07-09 225943"/>
          <p:cNvPicPr>
            <a:picLocks noChangeAspect="1"/>
          </p:cNvPicPr>
          <p:nvPr/>
        </p:nvPicPr>
        <p:blipFill>
          <a:blip r:embed="rId3"/>
          <a:stretch>
            <a:fillRect/>
          </a:stretch>
        </p:blipFill>
        <p:spPr>
          <a:xfrm>
            <a:off x="4064635" y="1632585"/>
            <a:ext cx="4064635" cy="2871470"/>
          </a:xfrm>
          <a:prstGeom prst="rect">
            <a:avLst/>
          </a:prstGeom>
        </p:spPr>
      </p:pic>
      <p:pic>
        <p:nvPicPr>
          <p:cNvPr id="11" name="Picture 10" descr="Screenshot 2023-07-09 230001"/>
          <p:cNvPicPr>
            <a:picLocks noChangeAspect="1"/>
          </p:cNvPicPr>
          <p:nvPr/>
        </p:nvPicPr>
        <p:blipFill>
          <a:blip r:embed="rId4"/>
          <a:stretch>
            <a:fillRect/>
          </a:stretch>
        </p:blipFill>
        <p:spPr>
          <a:xfrm>
            <a:off x="8127365" y="1636395"/>
            <a:ext cx="4064635" cy="2867660"/>
          </a:xfrm>
          <a:prstGeom prst="rect">
            <a:avLst/>
          </a:prstGeom>
        </p:spPr>
      </p:pic>
      <p:sp>
        <p:nvSpPr>
          <p:cNvPr id="13" name="Text Box 12"/>
          <p:cNvSpPr txBox="1"/>
          <p:nvPr/>
        </p:nvSpPr>
        <p:spPr>
          <a:xfrm>
            <a:off x="4472305" y="4698365"/>
            <a:ext cx="3580765" cy="922020"/>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A significant portion of restaurants do not offer table booking services.</a:t>
            </a:r>
            <a:endParaRPr lang="en-US">
              <a:solidFill>
                <a:schemeClr val="bg1"/>
              </a:solidFill>
            </a:endParaRPr>
          </a:p>
        </p:txBody>
      </p:sp>
      <p:sp>
        <p:nvSpPr>
          <p:cNvPr id="14" name="Text Box 13"/>
          <p:cNvSpPr txBox="1"/>
          <p:nvPr/>
        </p:nvSpPr>
        <p:spPr>
          <a:xfrm>
            <a:off x="8510270" y="4698365"/>
            <a:ext cx="3681730" cy="922020"/>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Restaurants that provide table booking services tend to have higher ratings.</a:t>
            </a: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p:txBody>
          <a:bodyPr/>
          <a:p>
            <a:endParaRPr lang="en-US"/>
          </a:p>
        </p:txBody>
      </p:sp>
      <p:sp>
        <p:nvSpPr>
          <p:cNvPr id="5" name="Subtitle 4"/>
          <p:cNvSpPr>
            <a:spLocks noGrp="1"/>
          </p:cNvSpPr>
          <p:nvPr>
            <p:ph type="subTitle" idx="1"/>
          </p:nvPr>
        </p:nvSpPr>
        <p:spPr/>
        <p:txBody>
          <a:bodyPr/>
          <a:p>
            <a:endParaRPr lang="en-US"/>
          </a:p>
        </p:txBody>
      </p:sp>
      <p:pic>
        <p:nvPicPr>
          <p:cNvPr id="7" name="Picture 6" descr="Screenshot 2023-07-09 232100"/>
          <p:cNvPicPr>
            <a:picLocks noChangeAspect="1"/>
          </p:cNvPicPr>
          <p:nvPr/>
        </p:nvPicPr>
        <p:blipFill>
          <a:blip r:embed="rId2"/>
          <a:stretch>
            <a:fillRect/>
          </a:stretch>
        </p:blipFill>
        <p:spPr>
          <a:xfrm>
            <a:off x="0" y="1410335"/>
            <a:ext cx="12192000" cy="3847465"/>
          </a:xfrm>
          <a:prstGeom prst="rect">
            <a:avLst/>
          </a:prstGeom>
        </p:spPr>
      </p:pic>
      <p:sp>
        <p:nvSpPr>
          <p:cNvPr id="6" name="Title 3"/>
          <p:cNvSpPr>
            <a:spLocks noGrp="1"/>
          </p:cNvSpPr>
          <p:nvPr/>
        </p:nvSpPr>
        <p:spPr>
          <a:xfrm>
            <a:off x="1524000" y="332105"/>
            <a:ext cx="9144000" cy="95694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5400" u="sng">
                <a:ln w="22225">
                  <a:solidFill>
                    <a:schemeClr val="accent2"/>
                  </a:solidFill>
                  <a:prstDash val="solid"/>
                </a:ln>
                <a:solidFill>
                  <a:schemeClr val="accent2">
                    <a:lumMod val="40000"/>
                    <a:lumOff val="60000"/>
                  </a:schemeClr>
                </a:solidFill>
                <a:effectLst/>
              </a:rPr>
              <a:t>Results</a:t>
            </a:r>
            <a:endParaRPr lang="en-IN" altLang="en-US" sz="5400" u="sng">
              <a:ln w="22225">
                <a:solidFill>
                  <a:schemeClr val="accent2"/>
                </a:solidFill>
                <a:prstDash val="solid"/>
              </a:ln>
              <a:solidFill>
                <a:schemeClr val="accent2">
                  <a:lumMod val="40000"/>
                  <a:lumOff val="60000"/>
                </a:schemeClr>
              </a:solidFill>
              <a:effectLst/>
            </a:endParaRPr>
          </a:p>
        </p:txBody>
      </p:sp>
      <p:sp>
        <p:nvSpPr>
          <p:cNvPr id="8" name="Text Box 7"/>
          <p:cNvSpPr txBox="1"/>
          <p:nvPr/>
        </p:nvSpPr>
        <p:spPr>
          <a:xfrm>
            <a:off x="1061085" y="5379085"/>
            <a:ext cx="10506710" cy="645160"/>
          </a:xfrm>
          <a:prstGeom prst="rect">
            <a:avLst/>
          </a:prstGeom>
          <a:noFill/>
        </p:spPr>
        <p:txBody>
          <a:bodyPr wrap="square" rtlCol="0">
            <a:spAutoFit/>
          </a:bodyPr>
          <a:p>
            <a:pPr marL="285750" indent="-285750">
              <a:buFont typeface="Arial" panose="020B0604020202020204" pitchFamily="34" charset="0"/>
              <a:buChar char="•"/>
            </a:pPr>
            <a:r>
              <a:rPr lang="en-US">
                <a:solidFill>
                  <a:schemeClr val="bg1"/>
                </a:solidFill>
              </a:rPr>
              <a:t>The BTM location boasts the highest concentration of restaurants, followed by Whitefield, Indiranagar, and other locations.</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a:xfrm>
            <a:off x="1026795" y="1426528"/>
            <a:ext cx="9144000" cy="2387600"/>
          </a:xfrm>
        </p:spPr>
        <p:txBody>
          <a:bodyPr/>
          <a:p>
            <a:endParaRPr lang="en-US"/>
          </a:p>
        </p:txBody>
      </p:sp>
      <p:sp>
        <p:nvSpPr>
          <p:cNvPr id="5" name="Subtitle 4"/>
          <p:cNvSpPr>
            <a:spLocks noGrp="1"/>
          </p:cNvSpPr>
          <p:nvPr>
            <p:ph type="subTitle" idx="1"/>
          </p:nvPr>
        </p:nvSpPr>
        <p:spPr>
          <a:xfrm>
            <a:off x="6950710" y="3267710"/>
            <a:ext cx="3717290" cy="1990090"/>
          </a:xfrm>
        </p:spPr>
        <p:txBody>
          <a:bodyPr/>
          <a:p>
            <a:endParaRPr lang="en-US"/>
          </a:p>
        </p:txBody>
      </p:sp>
      <p:sp>
        <p:nvSpPr>
          <p:cNvPr id="6" name="Title 3"/>
          <p:cNvSpPr>
            <a:spLocks noGrp="1"/>
          </p:cNvSpPr>
          <p:nvPr/>
        </p:nvSpPr>
        <p:spPr>
          <a:xfrm>
            <a:off x="1524000" y="332105"/>
            <a:ext cx="9144000" cy="95694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5400" u="sng">
                <a:ln w="22225">
                  <a:solidFill>
                    <a:schemeClr val="accent2"/>
                  </a:solidFill>
                  <a:prstDash val="solid"/>
                </a:ln>
                <a:solidFill>
                  <a:schemeClr val="accent2">
                    <a:lumMod val="40000"/>
                    <a:lumOff val="60000"/>
                  </a:schemeClr>
                </a:solidFill>
                <a:effectLst/>
              </a:rPr>
              <a:t>Results</a:t>
            </a:r>
            <a:endParaRPr lang="en-IN" altLang="en-US" sz="5400" u="sng">
              <a:ln w="22225">
                <a:solidFill>
                  <a:schemeClr val="accent2"/>
                </a:solidFill>
                <a:prstDash val="solid"/>
              </a:ln>
              <a:solidFill>
                <a:schemeClr val="accent2">
                  <a:lumMod val="40000"/>
                  <a:lumOff val="60000"/>
                </a:schemeClr>
              </a:solidFill>
              <a:effectLst/>
            </a:endParaRPr>
          </a:p>
        </p:txBody>
      </p:sp>
      <p:pic>
        <p:nvPicPr>
          <p:cNvPr id="8" name="Picture 7" descr="Screenshot 2023-07-09 232127"/>
          <p:cNvPicPr>
            <a:picLocks noChangeAspect="1"/>
          </p:cNvPicPr>
          <p:nvPr/>
        </p:nvPicPr>
        <p:blipFill>
          <a:blip r:embed="rId2"/>
          <a:stretch>
            <a:fillRect/>
          </a:stretch>
        </p:blipFill>
        <p:spPr>
          <a:xfrm>
            <a:off x="212725" y="1410335"/>
            <a:ext cx="12193270" cy="3847465"/>
          </a:xfrm>
          <a:prstGeom prst="rect">
            <a:avLst/>
          </a:prstGeom>
        </p:spPr>
      </p:pic>
      <p:sp>
        <p:nvSpPr>
          <p:cNvPr id="15" name="Title 3"/>
          <p:cNvSpPr>
            <a:spLocks noGrp="1"/>
          </p:cNvSpPr>
          <p:nvPr/>
        </p:nvSpPr>
        <p:spPr>
          <a:xfrm>
            <a:off x="1026795" y="5448300"/>
            <a:ext cx="10219055" cy="106045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marL="285750" indent="-285750">
              <a:buFont typeface="Arial" panose="020B0604020202020204" pitchFamily="34" charset="0"/>
              <a:buChar char="•"/>
            </a:pPr>
            <a:r>
              <a:rPr lang="en-US" sz="1800">
                <a:solidFill>
                  <a:schemeClr val="bg1"/>
                </a:solidFill>
              </a:rPr>
              <a:t>Restaurant types such as "Fine Dining," "Bar," "Quick Bites," and "Lounge" are commonly associated with higher costs or expenditures. This suggests that customers generally allocate more financial resources when dining at these establishments compared to other restaurant types.</a:t>
            </a:r>
            <a:endParaRPr lang="en-US" sz="18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Subtitle 4"/>
          <p:cNvSpPr>
            <a:spLocks noGrp="1"/>
          </p:cNvSpPr>
          <p:nvPr>
            <p:ph type="subTitle" idx="1"/>
          </p:nvPr>
        </p:nvSpPr>
        <p:spPr>
          <a:xfrm>
            <a:off x="0" y="1210310"/>
            <a:ext cx="6094730" cy="5647690"/>
          </a:xfrm>
        </p:spPr>
        <p:txBody>
          <a:bodyPr/>
          <a:p>
            <a:r>
              <a:rPr lang="en-IN" altLang="en-US" b="1" u="sng">
                <a:solidFill>
                  <a:schemeClr val="bg1"/>
                </a:solidFill>
              </a:rPr>
              <a:t>Findings</a:t>
            </a:r>
            <a:endParaRPr lang="en-IN" altLang="en-US" b="1" u="sng">
              <a:solidFill>
                <a:schemeClr val="bg1"/>
              </a:solidFill>
            </a:endParaRPr>
          </a:p>
          <a:p>
            <a:endParaRPr lang="en-IN" altLang="en-US" u="sng">
              <a:solidFill>
                <a:schemeClr val="bg1"/>
              </a:solidFill>
            </a:endParaRPr>
          </a:p>
          <a:p>
            <a:pPr marL="285750" indent="-285750" algn="l">
              <a:buFont typeface="Arial" panose="020B0604020202020204" pitchFamily="34" charset="0"/>
              <a:buChar char="•"/>
            </a:pPr>
            <a:r>
              <a:rPr lang="en-IN" altLang="en-US">
                <a:solidFill>
                  <a:schemeClr val="bg1"/>
                </a:solidFill>
              </a:rPr>
              <a:t>Majority of restaurants provide online food delivery services.</a:t>
            </a:r>
            <a:endParaRPr lang="en-IN" altLang="en-US">
              <a:solidFill>
                <a:schemeClr val="bg1"/>
              </a:solidFill>
            </a:endParaRPr>
          </a:p>
          <a:p>
            <a:pPr marL="285750" indent="-285750" algn="l">
              <a:buFont typeface="Arial" panose="020B0604020202020204" pitchFamily="34" charset="0"/>
              <a:buChar char="•"/>
            </a:pP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Significant portion of restaurants do not offer table booking services.</a:t>
            </a:r>
            <a:endParaRPr lang="en-IN" altLang="en-US">
              <a:solidFill>
                <a:schemeClr val="bg1"/>
              </a:solidFill>
            </a:endParaRPr>
          </a:p>
          <a:p>
            <a:pPr marL="285750" indent="-285750" algn="l">
              <a:buFont typeface="Arial" panose="020B0604020202020204" pitchFamily="34" charset="0"/>
              <a:buChar char="•"/>
            </a:pP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Restaurants that provide table booking services tend to have higher ratings.</a:t>
            </a:r>
            <a:endParaRPr lang="en-IN" altLang="en-US">
              <a:solidFill>
                <a:schemeClr val="bg1"/>
              </a:solidFill>
            </a:endParaRPr>
          </a:p>
          <a:p>
            <a:pPr marL="285750" indent="-285750" algn="l">
              <a:buFont typeface="Arial" panose="020B0604020202020204" pitchFamily="34" charset="0"/>
              <a:buChar char="•"/>
            </a:pP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The BTM location boasts the highest concentration of restaurants, followed by Whitefield, Indiranagar, and other locations.</a:t>
            </a:r>
            <a:endParaRPr lang="en-IN" altLang="en-US">
              <a:solidFill>
                <a:schemeClr val="bg1"/>
              </a:solidFill>
            </a:endParaRPr>
          </a:p>
          <a:p>
            <a:pPr marL="285750" indent="-285750" algn="l">
              <a:buFont typeface="Arial" panose="020B0604020202020204" pitchFamily="34" charset="0"/>
              <a:buChar char="•"/>
            </a:pP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Restaurant types such as "Fine Dining," "Bar," "Quick Bites," and "Lounge" are commonly associated with higher costs.</a:t>
            </a:r>
            <a:endParaRPr lang="en-IN" altLang="en-US">
              <a:solidFill>
                <a:schemeClr val="bg1"/>
              </a:solidFill>
            </a:endParaRPr>
          </a:p>
        </p:txBody>
      </p:sp>
      <p:sp>
        <p:nvSpPr>
          <p:cNvPr id="7" name="Title 3"/>
          <p:cNvSpPr>
            <a:spLocks noGrp="1"/>
          </p:cNvSpPr>
          <p:nvPr/>
        </p:nvSpPr>
        <p:spPr>
          <a:xfrm>
            <a:off x="6095365" y="1289685"/>
            <a:ext cx="6096000" cy="5567680"/>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endParaRPr lang="en-US" sz="1800">
              <a:solidFill>
                <a:schemeClr val="bg1"/>
              </a:solidFill>
            </a:endParaRPr>
          </a:p>
        </p:txBody>
      </p:sp>
      <p:sp>
        <p:nvSpPr>
          <p:cNvPr id="8" name="Title 3"/>
          <p:cNvSpPr>
            <a:spLocks noGrp="1"/>
          </p:cNvSpPr>
          <p:nvPr/>
        </p:nvSpPr>
        <p:spPr>
          <a:xfrm>
            <a:off x="1524000" y="332105"/>
            <a:ext cx="9144000" cy="956945"/>
          </a:xfrm>
          <a:prstGeom prst="rect">
            <a:avLst/>
          </a:prstGeom>
          <a:noFill/>
          <a:ln w="9525">
            <a:noFill/>
          </a:ln>
        </p:spPr>
        <p:txBody>
          <a:bodyPr anchor="b" anchorCtr="0"/>
          <a:lstStyle>
            <a:lvl1pPr marL="0" lvl="0" indent="0" algn="ctr" defTabSz="91440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r>
              <a:rPr lang="en-IN" altLang="en-US" sz="5400" u="sng">
                <a:ln w="22225">
                  <a:solidFill>
                    <a:schemeClr val="accent2"/>
                  </a:solidFill>
                  <a:prstDash val="solid"/>
                </a:ln>
                <a:solidFill>
                  <a:schemeClr val="accent2">
                    <a:lumMod val="40000"/>
                    <a:lumOff val="60000"/>
                  </a:schemeClr>
                </a:solidFill>
                <a:effectLst/>
              </a:rPr>
              <a:t>Discussion</a:t>
            </a:r>
            <a:endParaRPr lang="en-IN" altLang="en-US" sz="5400" u="sng">
              <a:ln w="22225">
                <a:solidFill>
                  <a:schemeClr val="accent2"/>
                </a:solidFill>
                <a:prstDash val="solid"/>
              </a:ln>
              <a:solidFill>
                <a:schemeClr val="accent2">
                  <a:lumMod val="40000"/>
                  <a:lumOff val="60000"/>
                </a:schemeClr>
              </a:solidFill>
              <a:effectLst/>
            </a:endParaRPr>
          </a:p>
        </p:txBody>
      </p:sp>
      <p:sp>
        <p:nvSpPr>
          <p:cNvPr id="11" name="Text Box 10"/>
          <p:cNvSpPr txBox="1"/>
          <p:nvPr/>
        </p:nvSpPr>
        <p:spPr>
          <a:xfrm>
            <a:off x="6095365" y="1289685"/>
            <a:ext cx="6097270" cy="3969385"/>
          </a:xfrm>
          <a:prstGeom prst="rect">
            <a:avLst/>
          </a:prstGeom>
          <a:noFill/>
        </p:spPr>
        <p:txBody>
          <a:bodyPr wrap="square" rtlCol="0">
            <a:spAutoFit/>
          </a:bodyPr>
          <a:p>
            <a:pPr algn="ctr"/>
            <a:r>
              <a:rPr lang="en-IN" altLang="en-US" b="1" u="sng">
                <a:solidFill>
                  <a:schemeClr val="bg1"/>
                </a:solidFill>
              </a:rPr>
              <a:t>Implications</a:t>
            </a:r>
            <a:endParaRPr lang="en-IN" altLang="en-US" b="1" u="sng">
              <a:solidFill>
                <a:schemeClr val="bg1"/>
              </a:solidFill>
            </a:endParaRPr>
          </a:p>
          <a:p>
            <a:pPr algn="ct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Restaurants should prioritize adding food delivery services</a:t>
            </a:r>
            <a:endParaRPr lang="en-IN" altLang="en-US">
              <a:solidFill>
                <a:schemeClr val="bg1"/>
              </a:solidFill>
            </a:endParaRPr>
          </a:p>
          <a:p>
            <a:pPr marL="285750" indent="-285750" algn="l">
              <a:buFont typeface="Arial" panose="020B0604020202020204" pitchFamily="34" charset="0"/>
              <a:buChar char="•"/>
            </a:pP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Offering table booking services can enhance ratings and customer satisfaction for restaurants.</a:t>
            </a:r>
            <a:endParaRPr lang="en-IN" altLang="en-US">
              <a:solidFill>
                <a:schemeClr val="bg1"/>
              </a:solidFill>
            </a:endParaRPr>
          </a:p>
          <a:p>
            <a:pPr marL="285750" indent="-285750" algn="l">
              <a:buFont typeface="Arial" panose="020B0604020202020204" pitchFamily="34" charset="0"/>
              <a:buChar char="•"/>
            </a:pP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Strategic location selection in high footfall areas can contribute to increased visibility and business growth.</a:t>
            </a:r>
            <a:endParaRPr lang="en-IN" altLang="en-US">
              <a:solidFill>
                <a:schemeClr val="bg1"/>
              </a:solidFill>
            </a:endParaRPr>
          </a:p>
          <a:p>
            <a:pPr marL="285750" indent="-285750" algn="l">
              <a:buFont typeface="Arial" panose="020B0604020202020204" pitchFamily="34" charset="0"/>
              <a:buChar char="•"/>
            </a:pPr>
            <a:endParaRPr lang="en-IN" altLang="en-US">
              <a:solidFill>
                <a:schemeClr val="bg1"/>
              </a:solidFill>
            </a:endParaRPr>
          </a:p>
          <a:p>
            <a:pPr marL="285750" indent="-285750" algn="l">
              <a:buFont typeface="Arial" panose="020B0604020202020204" pitchFamily="34" charset="0"/>
              <a:buChar char="•"/>
            </a:pPr>
            <a:r>
              <a:rPr lang="en-IN" altLang="en-US">
                <a:solidFill>
                  <a:schemeClr val="bg1"/>
                </a:solidFill>
              </a:rPr>
              <a:t>Targeting high-spending customers can lead to improved profitability for restaurants.</a:t>
            </a:r>
            <a:endParaRPr lang="en-IN" altLang="en-US">
              <a:solidFill>
                <a:schemeClr val="bg1"/>
              </a:solidFill>
            </a:endParaRPr>
          </a:p>
          <a:p>
            <a:pPr algn="l"/>
            <a:endParaRPr lang="en-IN" altLang="en-US">
              <a:solidFill>
                <a:schemeClr val="bg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4036</Words>
  <Application>WPS Presentation</Application>
  <PresentationFormat>Widescreen</PresentationFormat>
  <Paragraphs>128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Results</vt:lpstr>
      <vt:lpstr>Restaurant types such as "Fine Dining," "Bar," "Quick Bites," and "Lounge" are commonly associated with higher costs or expenditures. This suggests that customers generally allocate more financial resources when dining at these establishments compared to other restaurant types.</vt:lpstr>
      <vt:lpstr>Restaurant types such as "Fine Dining," "Bar," "Quick Bites," and "Lounge" are commonly associated with higher costs or expenditures. This suggests that customers generally allocate more financial resources when dining at these establishments compared to other restaurant types.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91965</cp:lastModifiedBy>
  <cp:revision>3</cp:revision>
  <dcterms:created xsi:type="dcterms:W3CDTF">2023-07-09T15:36:36Z</dcterms:created>
  <dcterms:modified xsi:type="dcterms:W3CDTF">2023-07-09T19:00:49Z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6C6A633A23B54C5892ECEBA44D84DA6B</vt:lpwstr>
  </property>
  <property fmtid="{D5CDD505-2E9C-101B-9397-08002B2CF9AE}" pid="3" name="KSOProductBuildVer">
    <vt:lpwstr>1033-11.2.0.11537</vt:lpwstr>
  </property>
</Properties>
</file>