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B2C3-CF3C-4A63-BD6A-01DCA8426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55880-B6D7-47F6-A455-231744605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79711-F799-4CF5-A096-5F0B3B59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EB1D-3F23-45F5-BB50-760A8FB3A612}" type="datetimeFigureOut">
              <a:rPr lang="en-IN" smtClean="0"/>
              <a:t>12-05-2019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7E03F-66B4-448C-9F2C-6459879A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2C0F9-26E8-4720-8933-AFE3FB11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AC1-BD5E-48B8-A305-6268F0874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17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D6E73-1C53-425C-8EFE-2586B8D2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A0D33-6EDE-4542-8606-0C9ADDA08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4D3B9-D1CB-4453-9B08-D7605D376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EB1D-3F23-45F5-BB50-760A8FB3A612}" type="datetimeFigureOut">
              <a:rPr lang="en-IN" smtClean="0"/>
              <a:t>12-05-2019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5F768-436C-4F6E-8951-943A56459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4F379-B42B-431D-82A8-E7FE0610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AC1-BD5E-48B8-A305-6268F0874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47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133DA-D5C0-4612-B856-35F5C0E5F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4EEB2-B129-4B25-A913-66B8DEA7A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07154-A1F9-4955-B711-FD0004C7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EB1D-3F23-45F5-BB50-760A8FB3A612}" type="datetimeFigureOut">
              <a:rPr lang="en-IN" smtClean="0"/>
              <a:t>12-05-2019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E10E1-6F97-4217-8A34-03E62880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3E17B-0DDF-4985-AE2B-C8D263CC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AC1-BD5E-48B8-A305-6268F0874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85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D9A92-38E0-424B-9CBB-85B793CBB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B8601-1E8B-4FA4-B8DD-E44495CED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2D2D9-362E-4B45-8862-9C764830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EB1D-3F23-45F5-BB50-760A8FB3A612}" type="datetimeFigureOut">
              <a:rPr lang="en-IN" smtClean="0"/>
              <a:t>12-05-2019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6CB68-8D66-44F5-91CD-CE0DC6D9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999FF-E9F1-4FCB-BDFD-EF3EE397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AC1-BD5E-48B8-A305-6268F0874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3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497A-AF7A-40AE-942E-CDA96531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7C2FC-74EB-4B4A-9B4D-42FF2688D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689EE-1944-41ED-A983-F1F4C8031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EB1D-3F23-45F5-BB50-760A8FB3A612}" type="datetimeFigureOut">
              <a:rPr lang="en-IN" smtClean="0"/>
              <a:t>12-05-2019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24AFC-469A-4EF8-A8A7-4D296627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7F51B-5B8E-469B-B337-03D128FB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AC1-BD5E-48B8-A305-6268F0874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18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FDC8-872F-4FF2-BD13-0716C17E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A5E65-0BE3-4745-98C9-793306226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448CA-1D0D-4133-87E3-4F715652F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73D15-2275-410A-831B-94581A2A1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EB1D-3F23-45F5-BB50-760A8FB3A612}" type="datetimeFigureOut">
              <a:rPr lang="en-IN" smtClean="0"/>
              <a:t>12-05-2019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841E3-D6CB-44E9-B81F-9B334B1D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4E1C2-B83D-41FC-B8E0-05AACACA4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AC1-BD5E-48B8-A305-6268F0874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30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7F24-2A4D-4E93-A419-5EC43882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0744C-E4ED-4A28-8E19-F9852D430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5CE8D-1D4E-4870-8451-506A17C6F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1F4D4-824F-49EC-A311-37DB9E82A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034418-16F3-4FA9-A57F-EFD9AB27F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6C3D23-27DD-43F3-B481-E5521B447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EB1D-3F23-45F5-BB50-760A8FB3A612}" type="datetimeFigureOut">
              <a:rPr lang="en-IN" smtClean="0"/>
              <a:t>12-05-2019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9B54A-AB9B-4450-8081-F6E5146A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77EEA-7008-4BE0-9146-0B624285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AC1-BD5E-48B8-A305-6268F0874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73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6477-BDF5-4390-BBBA-359D7937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C015DC-081C-4526-8F63-1BD0953F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EB1D-3F23-45F5-BB50-760A8FB3A612}" type="datetimeFigureOut">
              <a:rPr lang="en-IN" smtClean="0"/>
              <a:t>12-05-2019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F3C91-7DA2-4195-BFF9-C5EC2ED86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FE4B4-60BD-42FA-B05A-805DDF20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AC1-BD5E-48B8-A305-6268F0874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982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E5204-2E05-4B9D-A8A2-78655FF4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EB1D-3F23-45F5-BB50-760A8FB3A612}" type="datetimeFigureOut">
              <a:rPr lang="en-IN" smtClean="0"/>
              <a:t>12-05-2019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CA0F5-8129-4FF4-9B2F-AD7E0E6FE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C9666-EA41-4C47-BFC2-DC4F1F47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AC1-BD5E-48B8-A305-6268F0874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82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5598-BE32-468D-92A8-899A1AF6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7D383-96A9-4002-9FCD-B2B613EBA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F4B3E-EF37-49FF-9493-A2C210C90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6DC29-C3EE-436B-93D7-FA70FA32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EB1D-3F23-45F5-BB50-760A8FB3A612}" type="datetimeFigureOut">
              <a:rPr lang="en-IN" smtClean="0"/>
              <a:t>12-05-2019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E5858-931A-47F7-A15D-ACCBF762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41815-3792-4C17-8576-F2E14B8D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AC1-BD5E-48B8-A305-6268F0874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38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2A5F-CD78-433F-93F2-0689C679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1F6A7B-22AC-4331-A40E-6DD3756FA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11C80-0AC4-4383-9E48-DA911F9F2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9891F-9BA1-4671-8950-247762E9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EB1D-3F23-45F5-BB50-760A8FB3A612}" type="datetimeFigureOut">
              <a:rPr lang="en-IN" smtClean="0"/>
              <a:t>12-05-2019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55CD2-E168-4511-8347-B50CC380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8CC32-B1A1-4772-94C7-4AA5E294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7AC1-BD5E-48B8-A305-6268F0874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82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30780-353E-4693-8CBE-B08C6AE59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C3305-D10C-4414-812A-05DE9EE9F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F9329-6555-4678-824D-45570C493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4EB1D-3F23-45F5-BB50-760A8FB3A612}" type="datetimeFigureOut">
              <a:rPr lang="en-IN" smtClean="0"/>
              <a:t>12-05-2019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51208-F42F-4464-B1D5-0A7D725E0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C226B-D6BB-468F-BB1C-D067B3B1D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E7AC1-BD5E-48B8-A305-6268F0874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74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trum.ieee.org/static/interactive-the-top-programming-languages-2018" TargetMode="External"/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sights.stackoverflow.com/trends?tags=python%2Cjavascript%2Cjava%2Cc%23%2Cphp%2Cc%2B%2B&amp;utm_source=so-owned&amp;utm_medium=blog&amp;utm_campaign=gen-blog&amp;utm_content=blog-link&amp;utm_term=incredible-growth-pyth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da.io/doc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0D5D-6519-49E3-A46C-491CAF35F8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D90F6-BD29-4F22-A53B-67FD8495D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Ashvani Kumar Dubey</a:t>
            </a:r>
          </a:p>
        </p:txBody>
      </p:sp>
    </p:spTree>
    <p:extLst>
      <p:ext uri="{BB962C8B-B14F-4D97-AF65-F5344CB8AC3E}">
        <p14:creationId xmlns:p14="http://schemas.microsoft.com/office/powerpoint/2010/main" val="4186364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08744C-17AD-4C72-9E84-EBBF6EB5459B}"/>
              </a:ext>
            </a:extLst>
          </p:cNvPr>
          <p:cNvSpPr txBox="1"/>
          <p:nvPr/>
        </p:nvSpPr>
        <p:spPr>
          <a:xfrm>
            <a:off x="295275" y="1304925"/>
            <a:ext cx="1166812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en-US" sz="2000" dirty="0"/>
              <a:t>Iteration repeats the execution of a sequence of code</a:t>
            </a:r>
          </a:p>
          <a:p>
            <a:pPr marL="800100" lvl="1" indent="-342900">
              <a:buFontTx/>
              <a:buChar char="-"/>
            </a:pPr>
            <a:endParaRPr lang="en-US" sz="2000" dirty="0"/>
          </a:p>
          <a:p>
            <a:pPr marL="800100" lvl="1" indent="-342900">
              <a:buFontTx/>
              <a:buChar char="-"/>
            </a:pPr>
            <a:r>
              <a:rPr lang="en-US" sz="2000" dirty="0"/>
              <a:t>Python has two different statements, </a:t>
            </a:r>
            <a:r>
              <a:rPr lang="en-US" sz="2000" dirty="0">
                <a:solidFill>
                  <a:srgbClr val="00B050"/>
                </a:solidFill>
              </a:rPr>
              <a:t>while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B050"/>
                </a:solidFill>
              </a:rPr>
              <a:t>for</a:t>
            </a:r>
            <a:r>
              <a:rPr lang="en-US" sz="2000" dirty="0"/>
              <a:t>, that enable iteration</a:t>
            </a:r>
          </a:p>
          <a:p>
            <a:pPr marL="800100" lvl="1" indent="-342900">
              <a:buFontTx/>
              <a:buChar char="-"/>
            </a:pPr>
            <a:endParaRPr lang="en-US" sz="2000" dirty="0"/>
          </a:p>
          <a:p>
            <a:pPr marL="800100" lvl="1" indent="-342900">
              <a:buFontTx/>
              <a:buChar char="-"/>
            </a:pPr>
            <a:endParaRPr lang="en-IN" sz="2000" dirty="0"/>
          </a:p>
          <a:p>
            <a:pPr marL="800100" lvl="1" indent="-342900">
              <a:buFontTx/>
              <a:buChar char="-"/>
            </a:pPr>
            <a:endParaRPr lang="en-IN" sz="2000" dirty="0"/>
          </a:p>
          <a:p>
            <a:pPr marL="800100" lvl="1" indent="-342900">
              <a:buFontTx/>
              <a:buChar char="-"/>
            </a:pPr>
            <a:endParaRPr lang="en-IN" sz="2000" dirty="0"/>
          </a:p>
          <a:p>
            <a:pPr marL="800100" lvl="1" indent="-342900">
              <a:buFontTx/>
              <a:buChar char="-"/>
            </a:pPr>
            <a:endParaRPr lang="en-IN" sz="2000" dirty="0"/>
          </a:p>
          <a:p>
            <a:pPr lvl="1"/>
            <a:r>
              <a:rPr lang="en-US" sz="2000">
                <a:solidFill>
                  <a:srgbClr val="00B050"/>
                </a:solidFill>
              </a:rPr>
              <a:t>-	for </a:t>
            </a:r>
            <a:r>
              <a:rPr lang="en-US" sz="2000" dirty="0">
                <a:solidFill>
                  <a:srgbClr val="00B050"/>
                </a:solidFill>
              </a:rPr>
              <a:t>n in range(1, 11):</a:t>
            </a:r>
          </a:p>
          <a:p>
            <a:pPr lvl="2"/>
            <a:r>
              <a:rPr lang="en-US" sz="2000" dirty="0">
                <a:solidFill>
                  <a:srgbClr val="00B050"/>
                </a:solidFill>
              </a:rPr>
              <a:t>print(n)</a:t>
            </a:r>
          </a:p>
          <a:p>
            <a:pPr lvl="1"/>
            <a:endParaRPr lang="en-US" sz="2000" dirty="0">
              <a:solidFill>
                <a:srgbClr val="00B05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sz="2000" dirty="0"/>
              <a:t>The expression </a:t>
            </a:r>
            <a:r>
              <a:rPr lang="en-US" sz="2000" dirty="0">
                <a:solidFill>
                  <a:srgbClr val="00B050"/>
                </a:solidFill>
              </a:rPr>
              <a:t>range(1, 11) </a:t>
            </a:r>
            <a:r>
              <a:rPr lang="en-US" sz="2000" dirty="0"/>
              <a:t>creates a range object that allows the for loop to assign to the variable n the values 1, 2, . . . , 10.</a:t>
            </a:r>
          </a:p>
          <a:p>
            <a:pPr marL="800100" lvl="1" indent="-342900">
              <a:buFontTx/>
              <a:buChar char="-"/>
            </a:pPr>
            <a:endParaRPr lang="en-US" sz="2000" dirty="0"/>
          </a:p>
          <a:p>
            <a:pPr marL="800100" lvl="1" indent="-342900">
              <a:buFontTx/>
              <a:buChar char="-"/>
            </a:pPr>
            <a:r>
              <a:rPr lang="en-IN" sz="2000" dirty="0">
                <a:solidFill>
                  <a:srgbClr val="00B050"/>
                </a:solidFill>
              </a:rPr>
              <a:t>range( </a:t>
            </a:r>
            <a:r>
              <a:rPr lang="en-IN" sz="2000" dirty="0" err="1">
                <a:solidFill>
                  <a:srgbClr val="00B050"/>
                </a:solidFill>
              </a:rPr>
              <a:t>begin,end,step</a:t>
            </a:r>
            <a:r>
              <a:rPr lang="en-IN" sz="2000" dirty="0">
                <a:solidFill>
                  <a:srgbClr val="00B050"/>
                </a:solidFill>
              </a:rPr>
              <a:t> ) </a:t>
            </a:r>
            <a:r>
              <a:rPr lang="en-IN" sz="2000" dirty="0"/>
              <a:t>where </a:t>
            </a:r>
            <a:r>
              <a:rPr lang="en-US" sz="2000" dirty="0">
                <a:solidFill>
                  <a:srgbClr val="00B050"/>
                </a:solidFill>
              </a:rPr>
              <a:t>begin</a:t>
            </a:r>
            <a:r>
              <a:rPr lang="en-US" sz="2000" dirty="0"/>
              <a:t> is the first value in the range; if omitted, the default value is 0, </a:t>
            </a:r>
            <a:r>
              <a:rPr lang="en-US" sz="2000" dirty="0">
                <a:solidFill>
                  <a:srgbClr val="00B050"/>
                </a:solidFill>
              </a:rPr>
              <a:t>end </a:t>
            </a:r>
            <a:r>
              <a:rPr lang="en-US" sz="2000" dirty="0"/>
              <a:t>is one past the last value in the range; the end value is always required and may not be omitted, </a:t>
            </a:r>
            <a:r>
              <a:rPr lang="en-US" sz="2000" dirty="0">
                <a:solidFill>
                  <a:srgbClr val="00B050"/>
                </a:solidFill>
              </a:rPr>
              <a:t>step</a:t>
            </a:r>
            <a:r>
              <a:rPr lang="en-US" sz="2000" dirty="0"/>
              <a:t> is the amount to increment or decrement; if the step parameter is omitted, it defaults to 1 (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FF0BC-A364-49D2-A857-5A4456C9F4FB}"/>
              </a:ext>
            </a:extLst>
          </p:cNvPr>
          <p:cNvSpPr txBox="1"/>
          <p:nvPr/>
        </p:nvSpPr>
        <p:spPr>
          <a:xfrm>
            <a:off x="447675" y="171450"/>
            <a:ext cx="11668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Iteration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4509F4-ACF3-48A7-9EFC-5BB7EB698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19350"/>
            <a:ext cx="23050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27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08744C-17AD-4C72-9E84-EBBF6EB5459B}"/>
              </a:ext>
            </a:extLst>
          </p:cNvPr>
          <p:cNvSpPr txBox="1"/>
          <p:nvPr/>
        </p:nvSpPr>
        <p:spPr>
          <a:xfrm>
            <a:off x="295275" y="1304925"/>
            <a:ext cx="1166812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en-US" sz="2000" dirty="0"/>
              <a:t>General form of function definition: </a:t>
            </a:r>
          </a:p>
          <a:p>
            <a:pPr marL="800100" lvl="1" indent="-342900">
              <a:buFontTx/>
              <a:buChar char="-"/>
            </a:pPr>
            <a:endParaRPr lang="en-US" sz="2000" dirty="0"/>
          </a:p>
          <a:p>
            <a:pPr marL="1257300" lvl="2" indent="-342900">
              <a:buFontTx/>
              <a:buChar char="-"/>
            </a:pPr>
            <a:r>
              <a:rPr lang="en-US" sz="2000" dirty="0">
                <a:solidFill>
                  <a:srgbClr val="00B050"/>
                </a:solidFill>
              </a:rPr>
              <a:t>def</a:t>
            </a:r>
            <a:r>
              <a:rPr lang="en-US" sz="2000" dirty="0"/>
              <a:t> keyword</a:t>
            </a:r>
          </a:p>
          <a:p>
            <a:pPr marL="1257300" lvl="2" indent="-342900">
              <a:buFontTx/>
              <a:buChar char="-"/>
            </a:pPr>
            <a:r>
              <a:rPr lang="en-US" sz="2000" dirty="0"/>
              <a:t>The name is an identifier</a:t>
            </a:r>
          </a:p>
          <a:p>
            <a:pPr marL="1257300" lvl="2" indent="-342900">
              <a:buFontTx/>
              <a:buChar char="-"/>
            </a:pPr>
            <a:r>
              <a:rPr lang="en-US" sz="2000" dirty="0"/>
              <a:t>Every function definition specifies the</a:t>
            </a:r>
          </a:p>
          <a:p>
            <a:pPr lvl="2"/>
            <a:r>
              <a:rPr lang="en-US" sz="2000" dirty="0"/>
              <a:t>       parameters that it takes from the caller</a:t>
            </a:r>
          </a:p>
          <a:p>
            <a:pPr marL="1257300" lvl="2" indent="-342900">
              <a:buFont typeface="Calibri" panose="020F0502020204030204" pitchFamily="34" charset="0"/>
              <a:buChar char="-"/>
            </a:pPr>
            <a:r>
              <a:rPr lang="en-US" sz="2000" dirty="0"/>
              <a:t>Function body</a:t>
            </a:r>
          </a:p>
          <a:p>
            <a:pPr lvl="1"/>
            <a:endParaRPr lang="en-US" sz="2000" dirty="0">
              <a:solidFill>
                <a:srgbClr val="00B050"/>
              </a:solidFill>
            </a:endParaRPr>
          </a:p>
          <a:p>
            <a:pPr marL="800100" lvl="1" indent="-342900">
              <a:buFont typeface="Calibri" panose="020F0502020204030204" pitchFamily="34" charset="0"/>
              <a:buChar char="-"/>
            </a:pPr>
            <a:r>
              <a:rPr lang="en-US" sz="2000" dirty="0"/>
              <a:t>For example:</a:t>
            </a:r>
          </a:p>
          <a:p>
            <a:pPr lvl="2"/>
            <a:r>
              <a:rPr lang="en-US" sz="2000" dirty="0">
                <a:solidFill>
                  <a:srgbClr val="00B050"/>
                </a:solidFill>
              </a:rPr>
              <a:t>def</a:t>
            </a:r>
            <a:r>
              <a:rPr lang="en-US" sz="2000" dirty="0"/>
              <a:t> double(x):</a:t>
            </a:r>
          </a:p>
          <a:p>
            <a:pPr lvl="2"/>
            <a:r>
              <a:rPr lang="en-US" sz="2000" dirty="0"/>
              <a:t>    return 2 * x</a:t>
            </a:r>
          </a:p>
          <a:p>
            <a:pPr lvl="2"/>
            <a:endParaRPr lang="en-US" sz="2000" dirty="0"/>
          </a:p>
          <a:p>
            <a:pPr lvl="2"/>
            <a:r>
              <a:rPr lang="en-US" sz="2000" dirty="0"/>
              <a:t>double(4)</a:t>
            </a:r>
          </a:p>
          <a:p>
            <a:pPr lvl="2"/>
            <a:endParaRPr lang="en-US" sz="2000" dirty="0"/>
          </a:p>
          <a:p>
            <a:pPr marL="800100" lvl="1" indent="-342900">
              <a:buFont typeface="Calibri" panose="020F0502020204030204" pitchFamily="34" charset="0"/>
              <a:buChar char="-"/>
            </a:pPr>
            <a:r>
              <a:rPr lang="en-US" sz="2000" dirty="0"/>
              <a:t>Keyword </a:t>
            </a:r>
            <a:r>
              <a:rPr lang="en-US" sz="2000" dirty="0">
                <a:solidFill>
                  <a:srgbClr val="00B050"/>
                </a:solidFill>
              </a:rPr>
              <a:t>pass</a:t>
            </a:r>
            <a:r>
              <a:rPr lang="en-US" sz="2000" dirty="0"/>
              <a:t> can be used when a statement is required syntactically but the program requires no 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FF0BC-A364-49D2-A857-5A4456C9F4FB}"/>
              </a:ext>
            </a:extLst>
          </p:cNvPr>
          <p:cNvSpPr txBox="1"/>
          <p:nvPr/>
        </p:nvSpPr>
        <p:spPr>
          <a:xfrm>
            <a:off x="447675" y="171450"/>
            <a:ext cx="11668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Defining functions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9BFAB7-A950-445A-A5B3-141C93872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312" y="1671637"/>
            <a:ext cx="4448175" cy="1362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29ED7C-576C-4AB1-9C2F-E4BC89A07D99}"/>
              </a:ext>
            </a:extLst>
          </p:cNvPr>
          <p:cNvSpPr txBox="1"/>
          <p:nvPr/>
        </p:nvSpPr>
        <p:spPr>
          <a:xfrm>
            <a:off x="6086475" y="3943350"/>
            <a:ext cx="34238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def </a:t>
            </a:r>
            <a:r>
              <a:rPr lang="en-IN" dirty="0"/>
              <a:t>count_to_10():</a:t>
            </a:r>
          </a:p>
          <a:p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in range(1, 11):</a:t>
            </a:r>
          </a:p>
          <a:p>
            <a:r>
              <a:rPr lang="en-IN" dirty="0"/>
              <a:t>		print(</a:t>
            </a:r>
            <a:r>
              <a:rPr lang="en-IN" dirty="0" err="1"/>
              <a:t>i</a:t>
            </a:r>
            <a:r>
              <a:rPr lang="en-IN" dirty="0"/>
              <a:t>, end=' ‘)</a:t>
            </a:r>
          </a:p>
          <a:p>
            <a:r>
              <a:rPr lang="en-IN" dirty="0"/>
              <a:t>	print()</a:t>
            </a:r>
          </a:p>
          <a:p>
            <a:r>
              <a:rPr lang="en-IN" dirty="0"/>
              <a:t>count_to_10()</a:t>
            </a:r>
          </a:p>
        </p:txBody>
      </p:sp>
    </p:spTree>
    <p:extLst>
      <p:ext uri="{BB962C8B-B14F-4D97-AF65-F5344CB8AC3E}">
        <p14:creationId xmlns:p14="http://schemas.microsoft.com/office/powerpoint/2010/main" val="2589761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08744C-17AD-4C72-9E84-EBBF6EB5459B}"/>
              </a:ext>
            </a:extLst>
          </p:cNvPr>
          <p:cNvSpPr txBox="1"/>
          <p:nvPr/>
        </p:nvSpPr>
        <p:spPr>
          <a:xfrm>
            <a:off x="295275" y="1304925"/>
            <a:ext cx="1166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en-IN" sz="2000" dirty="0"/>
              <a:t>TBD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FF0BC-A364-49D2-A857-5A4456C9F4FB}"/>
              </a:ext>
            </a:extLst>
          </p:cNvPr>
          <p:cNvSpPr txBox="1"/>
          <p:nvPr/>
        </p:nvSpPr>
        <p:spPr>
          <a:xfrm>
            <a:off x="447675" y="171450"/>
            <a:ext cx="11668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Formatted Printing</a:t>
            </a:r>
          </a:p>
        </p:txBody>
      </p:sp>
    </p:spTree>
    <p:extLst>
      <p:ext uri="{BB962C8B-B14F-4D97-AF65-F5344CB8AC3E}">
        <p14:creationId xmlns:p14="http://schemas.microsoft.com/office/powerpoint/2010/main" val="316169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08744C-17AD-4C72-9E84-EBBF6EB5459B}"/>
              </a:ext>
            </a:extLst>
          </p:cNvPr>
          <p:cNvSpPr txBox="1"/>
          <p:nvPr/>
        </p:nvSpPr>
        <p:spPr>
          <a:xfrm>
            <a:off x="295275" y="1304925"/>
            <a:ext cx="1166812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Python is an interpreted, high-level, general-purpose programming language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Created by Guido van Rossum and first released in 1991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Python 2.0 was released on 16 October 2000 with many major new features whereas Python 3.0 was released on 3 December 2008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IN" sz="2000" dirty="0"/>
              <a:t>Number 4 on </a:t>
            </a:r>
            <a:r>
              <a:rPr lang="en-IN" sz="2000" dirty="0">
                <a:hlinkClick r:id="rId2"/>
              </a:rPr>
              <a:t>TIOBE</a:t>
            </a:r>
            <a:r>
              <a:rPr lang="en-IN" sz="2000" dirty="0"/>
              <a:t> index for April 2019 after Java, C and C++</a:t>
            </a:r>
          </a:p>
          <a:p>
            <a:pPr marL="285750" indent="-285750">
              <a:buFontTx/>
              <a:buChar char="-"/>
            </a:pPr>
            <a:endParaRPr lang="en-IN" sz="2000" dirty="0"/>
          </a:p>
          <a:p>
            <a:pPr marL="285750" indent="-285750">
              <a:buFontTx/>
              <a:buChar char="-"/>
            </a:pPr>
            <a:r>
              <a:rPr lang="en-IN" sz="2000" dirty="0"/>
              <a:t>Number 1 on </a:t>
            </a:r>
            <a:r>
              <a:rPr lang="en-IN" sz="2000" dirty="0">
                <a:hlinkClick r:id="rId3"/>
              </a:rPr>
              <a:t>IEEE spectrum </a:t>
            </a:r>
            <a:r>
              <a:rPr lang="en-IN" sz="2000" dirty="0"/>
              <a:t>ratings in 2018.</a:t>
            </a:r>
          </a:p>
          <a:p>
            <a:pPr marL="285750" indent="-285750">
              <a:buFontTx/>
              <a:buChar char="-"/>
            </a:pPr>
            <a:endParaRPr lang="en-IN" sz="2000" dirty="0">
              <a:hlinkClick r:id="rId4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hlinkClick r:id="rId4"/>
              </a:rPr>
              <a:t>Stack Overflow question visits</a:t>
            </a:r>
            <a:r>
              <a:rPr lang="en-US" sz="2000" dirty="0"/>
              <a:t>, Python has a claim to being the fastest-growing major programming language, and has become the most visited tag on Stack Overflow within high-income countries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Python is used in a variety of purposes, ranging from web development to data science to DevOps</a:t>
            </a:r>
            <a:endParaRPr lang="en-IN" sz="2000" dirty="0"/>
          </a:p>
          <a:p>
            <a:pPr marL="285750" indent="-285750">
              <a:buFontTx/>
              <a:buChar char="-"/>
            </a:pPr>
            <a:endParaRPr lang="en-US" sz="2000" dirty="0"/>
          </a:p>
          <a:p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FF0BC-A364-49D2-A857-5A4456C9F4FB}"/>
              </a:ext>
            </a:extLst>
          </p:cNvPr>
          <p:cNvSpPr txBox="1"/>
          <p:nvPr/>
        </p:nvSpPr>
        <p:spPr>
          <a:xfrm>
            <a:off x="447675" y="171450"/>
            <a:ext cx="11668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History and Popularity</a:t>
            </a:r>
          </a:p>
        </p:txBody>
      </p:sp>
    </p:spTree>
    <p:extLst>
      <p:ext uri="{BB962C8B-B14F-4D97-AF65-F5344CB8AC3E}">
        <p14:creationId xmlns:p14="http://schemas.microsoft.com/office/powerpoint/2010/main" val="70136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08744C-17AD-4C72-9E84-EBBF6EB5459B}"/>
              </a:ext>
            </a:extLst>
          </p:cNvPr>
          <p:cNvSpPr txBox="1"/>
          <p:nvPr/>
        </p:nvSpPr>
        <p:spPr>
          <a:xfrm>
            <a:off x="295275" y="1304925"/>
            <a:ext cx="116681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IN" sz="2000" dirty="0">
                <a:hlinkClick r:id="rId2"/>
              </a:rPr>
              <a:t>Python homepage</a:t>
            </a:r>
            <a:endParaRPr lang="en-IN" sz="2000" dirty="0"/>
          </a:p>
          <a:p>
            <a:pPr marL="800100" lvl="1" indent="-342900">
              <a:buFontTx/>
              <a:buChar char="-"/>
            </a:pPr>
            <a:r>
              <a:rPr lang="en-IN" sz="2000" dirty="0"/>
              <a:t>Python Interpreter</a:t>
            </a:r>
          </a:p>
          <a:p>
            <a:pPr marL="800100" lvl="1" indent="-342900">
              <a:buFontTx/>
              <a:buChar char="-"/>
            </a:pPr>
            <a:r>
              <a:rPr lang="en-IN" sz="2000" dirty="0"/>
              <a:t>IDLE</a:t>
            </a:r>
          </a:p>
          <a:p>
            <a:pPr marL="800100" lvl="1" indent="-342900">
              <a:buFontTx/>
              <a:buChar char="-"/>
            </a:pPr>
            <a:endParaRPr lang="en-IN" sz="2000" dirty="0">
              <a:hlinkClick r:id="rId3"/>
            </a:endParaRPr>
          </a:p>
          <a:p>
            <a:pPr marL="342900" indent="-342900">
              <a:buFontTx/>
              <a:buChar char="-"/>
            </a:pPr>
            <a:r>
              <a:rPr lang="en-IN" sz="2000" dirty="0">
                <a:hlinkClick r:id="rId3"/>
              </a:rPr>
              <a:t>Anaconda Distribution</a:t>
            </a:r>
            <a:endParaRPr lang="en-IN" sz="2000" dirty="0"/>
          </a:p>
          <a:p>
            <a:pPr marL="800100" lvl="1" indent="-342900">
              <a:buFontTx/>
              <a:buChar char="-"/>
            </a:pPr>
            <a:r>
              <a:rPr lang="en-IN" sz="2000" dirty="0" err="1"/>
              <a:t>Jupyter</a:t>
            </a:r>
            <a:r>
              <a:rPr lang="en-IN" sz="2000" dirty="0"/>
              <a:t>-notebook</a:t>
            </a:r>
          </a:p>
          <a:p>
            <a:pPr marL="800100" lvl="1" indent="-342900">
              <a:buFontTx/>
              <a:buChar char="-"/>
            </a:pPr>
            <a:r>
              <a:rPr lang="en-IN" sz="2000" dirty="0"/>
              <a:t>Spyder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Quickly download 1,500+ Python/R data science packages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Manage libraries, dependencies, and environments with </a:t>
            </a:r>
            <a:r>
              <a:rPr lang="en-US" sz="2000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Conda</a:t>
            </a:r>
            <a:endParaRPr lang="en-US" sz="2000" dirty="0"/>
          </a:p>
          <a:p>
            <a:pPr marL="800100" lvl="1" indent="-342900">
              <a:buFontTx/>
              <a:buChar char="-"/>
            </a:pPr>
            <a:r>
              <a:rPr lang="en-IN" sz="2000" dirty="0"/>
              <a:t>Few </a:t>
            </a:r>
            <a:r>
              <a:rPr lang="en-IN" sz="2000"/>
              <a:t>popular packages: </a:t>
            </a:r>
            <a:r>
              <a:rPr lang="en-US" sz="2000" dirty="0"/>
              <a:t> </a:t>
            </a:r>
            <a:r>
              <a:rPr lang="en-US" sz="2000" dirty="0" err="1"/>
              <a:t>Dask</a:t>
            </a:r>
            <a:r>
              <a:rPr lang="en-US" sz="2000" dirty="0"/>
              <a:t>, NumPy, pandas, and </a:t>
            </a:r>
            <a:r>
              <a:rPr lang="en-US" sz="2000" dirty="0" err="1"/>
              <a:t>Numba</a:t>
            </a:r>
            <a:r>
              <a:rPr lang="en-US" sz="2000" dirty="0"/>
              <a:t>  Matplotlib, Bokeh, </a:t>
            </a:r>
            <a:r>
              <a:rPr lang="en-US" sz="2000" dirty="0" err="1"/>
              <a:t>Datashader</a:t>
            </a:r>
            <a:r>
              <a:rPr lang="en-US" sz="2000" dirty="0"/>
              <a:t>, and </a:t>
            </a:r>
            <a:r>
              <a:rPr lang="en-US" sz="2000" dirty="0" err="1"/>
              <a:t>Holoviews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FF0BC-A364-49D2-A857-5A4456C9F4FB}"/>
              </a:ext>
            </a:extLst>
          </p:cNvPr>
          <p:cNvSpPr txBox="1"/>
          <p:nvPr/>
        </p:nvSpPr>
        <p:spPr>
          <a:xfrm>
            <a:off x="447675" y="171450"/>
            <a:ext cx="11668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Python Setup</a:t>
            </a:r>
          </a:p>
        </p:txBody>
      </p:sp>
    </p:spTree>
    <p:extLst>
      <p:ext uri="{BB962C8B-B14F-4D97-AF65-F5344CB8AC3E}">
        <p14:creationId xmlns:p14="http://schemas.microsoft.com/office/powerpoint/2010/main" val="385592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08744C-17AD-4C72-9E84-EBBF6EB5459B}"/>
              </a:ext>
            </a:extLst>
          </p:cNvPr>
          <p:cNvSpPr txBox="1"/>
          <p:nvPr/>
        </p:nvSpPr>
        <p:spPr>
          <a:xfrm>
            <a:off x="261937" y="1304925"/>
            <a:ext cx="1166812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IN" sz="2000" dirty="0"/>
              <a:t>Numeric types</a:t>
            </a:r>
          </a:p>
          <a:p>
            <a:pPr marL="800100" lvl="1" indent="-342900">
              <a:buFontTx/>
              <a:buChar char="-"/>
            </a:pPr>
            <a:r>
              <a:rPr lang="en-IN" sz="2000" dirty="0"/>
              <a:t>Integer e.g. 4, 13690, -9999 etc.</a:t>
            </a:r>
          </a:p>
          <a:p>
            <a:pPr marL="800100" lvl="1" indent="-342900">
              <a:buFontTx/>
              <a:buChar char="-"/>
            </a:pPr>
            <a:r>
              <a:rPr lang="en-IN" sz="2000" dirty="0"/>
              <a:t>Float e.g. 4.0, -3.5 etc.</a:t>
            </a:r>
          </a:p>
          <a:p>
            <a:pPr marL="800100" lvl="1" indent="-342900">
              <a:buFontTx/>
              <a:buChar char="-"/>
            </a:pPr>
            <a:endParaRPr lang="en-IN" sz="2000" dirty="0"/>
          </a:p>
          <a:p>
            <a:pPr marL="342900" indent="-342900">
              <a:buFontTx/>
              <a:buChar char="-"/>
            </a:pPr>
            <a:r>
              <a:rPr lang="en-IN" sz="2000" dirty="0"/>
              <a:t>Python </a:t>
            </a:r>
            <a:r>
              <a:rPr lang="en-IN" sz="2000" dirty="0">
                <a:solidFill>
                  <a:srgbClr val="00B050"/>
                </a:solidFill>
              </a:rPr>
              <a:t>type</a:t>
            </a:r>
            <a:r>
              <a:rPr lang="en-IN" sz="2000" dirty="0"/>
              <a:t> function returns type of the object</a:t>
            </a:r>
          </a:p>
          <a:p>
            <a:pPr marL="800100" lvl="1" indent="-342900">
              <a:buFontTx/>
              <a:buChar char="-"/>
            </a:pPr>
            <a:r>
              <a:rPr lang="en-IN" sz="2000" dirty="0">
                <a:solidFill>
                  <a:srgbClr val="00B050"/>
                </a:solidFill>
              </a:rPr>
              <a:t>print(type(4)) </a:t>
            </a:r>
            <a:r>
              <a:rPr lang="en-IN" sz="2000" dirty="0"/>
              <a:t>returns </a:t>
            </a:r>
            <a:r>
              <a:rPr lang="en-IN" sz="2000" dirty="0">
                <a:solidFill>
                  <a:srgbClr val="00B050"/>
                </a:solidFill>
              </a:rPr>
              <a:t>int</a:t>
            </a:r>
          </a:p>
          <a:p>
            <a:pPr marL="800100" lvl="1" indent="-342900">
              <a:buFontTx/>
              <a:buChar char="-"/>
            </a:pPr>
            <a:r>
              <a:rPr lang="en-IN" sz="2000" dirty="0">
                <a:solidFill>
                  <a:srgbClr val="00B050"/>
                </a:solidFill>
              </a:rPr>
              <a:t>print(type(4.0)) </a:t>
            </a:r>
            <a:r>
              <a:rPr lang="en-IN" sz="2000" dirty="0"/>
              <a:t>returns </a:t>
            </a:r>
            <a:r>
              <a:rPr lang="en-IN" sz="2000" dirty="0">
                <a:solidFill>
                  <a:srgbClr val="00B050"/>
                </a:solidFill>
              </a:rPr>
              <a:t>float</a:t>
            </a:r>
          </a:p>
          <a:p>
            <a:pPr marL="342900" indent="-342900">
              <a:buFontTx/>
              <a:buChar char="-"/>
            </a:pPr>
            <a:endParaRPr lang="en-IN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The equal sign (=) is used to assign a value to a variable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width = 20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height = 5 * 9</a:t>
            </a:r>
          </a:p>
          <a:p>
            <a:pPr marL="800100" lvl="1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Python interpreter acts as a simple calculator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2 + 2; 2 * 3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10 / 3; 2 ** 8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21 % 2; 21 //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FF0BC-A364-49D2-A857-5A4456C9F4FB}"/>
              </a:ext>
            </a:extLst>
          </p:cNvPr>
          <p:cNvSpPr txBox="1"/>
          <p:nvPr/>
        </p:nvSpPr>
        <p:spPr>
          <a:xfrm>
            <a:off x="447675" y="171450"/>
            <a:ext cx="11668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Values and Variables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82DDE3-210C-49BE-8436-B6C59DBA9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50" y="4300537"/>
            <a:ext cx="62103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17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08744C-17AD-4C72-9E84-EBBF6EB5459B}"/>
              </a:ext>
            </a:extLst>
          </p:cNvPr>
          <p:cNvSpPr txBox="1"/>
          <p:nvPr/>
        </p:nvSpPr>
        <p:spPr>
          <a:xfrm>
            <a:off x="295275" y="1304925"/>
            <a:ext cx="1166812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A Python identifier can be a combination of lowercase/ uppercase letters, digits, or an underscore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An identifier cannot begin with a digit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We cannot use special symbols in the identifier name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We cannot use a keyword as an identifier. Keywords are reserved names in Python and using one of those as a name for an identifier will result in a </a:t>
            </a:r>
            <a:r>
              <a:rPr lang="en-US" sz="2000" dirty="0" err="1"/>
              <a:t>SyntaxError</a:t>
            </a: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An identifier can be as long as you want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Examples: </a:t>
            </a:r>
          </a:p>
          <a:p>
            <a:pPr marL="800100" lvl="1" indent="-342900">
              <a:buFontTx/>
              <a:buChar char="-"/>
            </a:pPr>
            <a:r>
              <a:rPr lang="en-US" sz="2000" dirty="0" err="1">
                <a:solidFill>
                  <a:srgbClr val="00B050"/>
                </a:solidFill>
              </a:rPr>
              <a:t>myVar</a:t>
            </a:r>
            <a:r>
              <a:rPr lang="en-US" sz="2000" dirty="0">
                <a:solidFill>
                  <a:srgbClr val="00B050"/>
                </a:solidFill>
              </a:rPr>
              <a:t> = 3	</a:t>
            </a:r>
            <a:r>
              <a:rPr lang="en-US" sz="2000" dirty="0"/>
              <a:t>			- </a:t>
            </a:r>
            <a:r>
              <a:rPr lang="en-US" sz="2000" dirty="0">
                <a:solidFill>
                  <a:srgbClr val="FF0000"/>
                </a:solidFill>
              </a:rPr>
              <a:t>9lives = 3232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solidFill>
                  <a:srgbClr val="00B050"/>
                </a:solidFill>
              </a:rPr>
              <a:t>var_3 = 3.5</a:t>
            </a:r>
            <a:r>
              <a:rPr lang="en-US" sz="2000" dirty="0"/>
              <a:t>			- </a:t>
            </a:r>
            <a:r>
              <a:rPr lang="en-US" sz="2000" dirty="0">
                <a:solidFill>
                  <a:srgbClr val="FF0000"/>
                </a:solidFill>
              </a:rPr>
              <a:t>pass = 1</a:t>
            </a:r>
          </a:p>
          <a:p>
            <a:pPr marL="800100" lvl="1" indent="-342900">
              <a:buFontTx/>
              <a:buChar char="-"/>
            </a:pPr>
            <a:r>
              <a:rPr lang="en-US" sz="2000" dirty="0" err="1">
                <a:solidFill>
                  <a:srgbClr val="00B050"/>
                </a:solidFill>
              </a:rPr>
              <a:t>this_works_too</a:t>
            </a:r>
            <a:r>
              <a:rPr lang="en-US" sz="2000" dirty="0">
                <a:solidFill>
                  <a:srgbClr val="00B050"/>
                </a:solidFill>
              </a:rPr>
              <a:t> = 4.83232</a:t>
            </a:r>
            <a:r>
              <a:rPr lang="en-US" sz="2000" dirty="0"/>
              <a:t>		- </a:t>
            </a:r>
            <a:r>
              <a:rPr lang="en-US" sz="2000" dirty="0">
                <a:solidFill>
                  <a:srgbClr val="FF0000"/>
                </a:solidFill>
              </a:rPr>
              <a:t>pop% = 5</a:t>
            </a:r>
            <a:endParaRPr lang="en-IN" sz="2000" dirty="0">
              <a:solidFill>
                <a:srgbClr val="FF0000"/>
              </a:solidFill>
            </a:endParaRPr>
          </a:p>
          <a:p>
            <a:pPr marL="342900" indent="-342900">
              <a:buFontTx/>
              <a:buChar char="-"/>
            </a:pP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FF0BC-A364-49D2-A857-5A4456C9F4FB}"/>
              </a:ext>
            </a:extLst>
          </p:cNvPr>
          <p:cNvSpPr txBox="1"/>
          <p:nvPr/>
        </p:nvSpPr>
        <p:spPr>
          <a:xfrm>
            <a:off x="447675" y="171450"/>
            <a:ext cx="11668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Variable (Identifier) naming convention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CC9E77-6EDE-4551-B408-BD1BA0370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187" y="3667125"/>
            <a:ext cx="38957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7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08744C-17AD-4C72-9E84-EBBF6EB5459B}"/>
              </a:ext>
            </a:extLst>
          </p:cNvPr>
          <p:cNvSpPr txBox="1"/>
          <p:nvPr/>
        </p:nvSpPr>
        <p:spPr>
          <a:xfrm>
            <a:off x="295275" y="1304925"/>
            <a:ext cx="116681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Python strings are created by enclosing values  in single quotes ('...') or double quotes ("...") with the same result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b="1" dirty="0"/>
              <a:t>\ </a:t>
            </a:r>
            <a:r>
              <a:rPr lang="en-US" sz="2000" dirty="0"/>
              <a:t>can be used to escape quotes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Examples:</a:t>
            </a:r>
          </a:p>
          <a:p>
            <a:pPr marL="800100" lvl="1" indent="-342900">
              <a:buFontTx/>
              <a:buChar char="-"/>
            </a:pPr>
            <a:r>
              <a:rPr lang="en-IN" sz="2000" dirty="0">
                <a:solidFill>
                  <a:srgbClr val="00B050"/>
                </a:solidFill>
              </a:rPr>
              <a:t>'hello world’		- '</a:t>
            </a:r>
            <a:r>
              <a:rPr lang="en-IN" sz="2000" dirty="0" err="1">
                <a:solidFill>
                  <a:srgbClr val="00B050"/>
                </a:solidFill>
              </a:rPr>
              <a:t>doesn</a:t>
            </a:r>
            <a:r>
              <a:rPr lang="en-IN" sz="2000" dirty="0">
                <a:solidFill>
                  <a:srgbClr val="00B050"/>
                </a:solidFill>
              </a:rPr>
              <a:t>\'t'</a:t>
            </a:r>
          </a:p>
          <a:p>
            <a:pPr marL="800100" lvl="1" indent="-342900">
              <a:buFontTx/>
              <a:buChar char="-"/>
            </a:pPr>
            <a:r>
              <a:rPr lang="en-IN" sz="2000" dirty="0">
                <a:solidFill>
                  <a:srgbClr val="00B050"/>
                </a:solidFill>
              </a:rPr>
              <a:t>"hello world“		- "doesn’t”</a:t>
            </a:r>
          </a:p>
          <a:p>
            <a:pPr marL="800100" lvl="1" indent="-342900">
              <a:buFontTx/>
              <a:buChar char="-"/>
            </a:pPr>
            <a:r>
              <a:rPr lang="en-IN" sz="2000" dirty="0">
                <a:solidFill>
                  <a:srgbClr val="00B050"/>
                </a:solidFill>
              </a:rPr>
              <a:t>'"Yes," they said.’		- "\"Yes,\" they said.“</a:t>
            </a:r>
          </a:p>
          <a:p>
            <a:pPr marL="800100" lvl="1" indent="-342900">
              <a:buFontTx/>
              <a:buChar char="-"/>
            </a:pPr>
            <a:endParaRPr lang="en-IN" sz="2000" dirty="0">
              <a:solidFill>
                <a:srgbClr val="00B05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00B050"/>
                </a:solidFill>
              </a:rPr>
              <a:t>print() </a:t>
            </a:r>
            <a:r>
              <a:rPr lang="en-US" sz="2000" dirty="0"/>
              <a:t>function produces a more readable output, by omitting the enclosing quotes and by printing escaped and special characters</a:t>
            </a:r>
          </a:p>
          <a:p>
            <a:pPr marL="800100" lvl="1" indent="-342900">
              <a:buFontTx/>
              <a:buChar char="-"/>
            </a:pPr>
            <a:endParaRPr lang="en-US" sz="2000" dirty="0"/>
          </a:p>
          <a:p>
            <a:pPr marL="800100" lvl="1" indent="-342900">
              <a:buFontTx/>
              <a:buChar char="-"/>
            </a:pP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FF0BC-A364-49D2-A857-5A4456C9F4FB}"/>
              </a:ext>
            </a:extLst>
          </p:cNvPr>
          <p:cNvSpPr txBox="1"/>
          <p:nvPr/>
        </p:nvSpPr>
        <p:spPr>
          <a:xfrm>
            <a:off x="447675" y="171450"/>
            <a:ext cx="11668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String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013985-AE34-4065-A60D-6B038DC5D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757738"/>
            <a:ext cx="4410075" cy="190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1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08744C-17AD-4C72-9E84-EBBF6EB5459B}"/>
              </a:ext>
            </a:extLst>
          </p:cNvPr>
          <p:cNvSpPr txBox="1"/>
          <p:nvPr/>
        </p:nvSpPr>
        <p:spPr>
          <a:xfrm>
            <a:off x="295275" y="1304925"/>
            <a:ext cx="1166812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en-US" sz="2000" dirty="0" err="1"/>
              <a:t>len</a:t>
            </a:r>
            <a:r>
              <a:rPr lang="en-US" sz="2000" dirty="0"/>
              <a:t> is a built-in function that returns the number of characters in a string</a:t>
            </a:r>
          </a:p>
          <a:p>
            <a:pPr marL="800100" lvl="1" indent="-342900">
              <a:buFontTx/>
              <a:buChar char="-"/>
            </a:pPr>
            <a:endParaRPr lang="en-US" sz="2000" dirty="0"/>
          </a:p>
          <a:p>
            <a:pPr marL="800100" lvl="1" indent="-342900">
              <a:buFontTx/>
              <a:buChar char="-"/>
            </a:pPr>
            <a:r>
              <a:rPr lang="en-IN" sz="2000" dirty="0"/>
              <a:t>Python uses 0-based indexing.</a:t>
            </a:r>
          </a:p>
          <a:p>
            <a:pPr marL="1257300" lvl="2" indent="-342900">
              <a:buFontTx/>
              <a:buChar char="-"/>
            </a:pPr>
            <a:r>
              <a:rPr lang="en-IN" sz="2000" dirty="0">
                <a:solidFill>
                  <a:srgbClr val="00B050"/>
                </a:solidFill>
              </a:rPr>
              <a:t>String = ‘Python’</a:t>
            </a:r>
          </a:p>
          <a:p>
            <a:pPr marL="1257300" lvl="2" indent="-342900">
              <a:buFontTx/>
              <a:buChar char="-"/>
            </a:pPr>
            <a:r>
              <a:rPr lang="en-IN" sz="2000" dirty="0">
                <a:solidFill>
                  <a:srgbClr val="00B050"/>
                </a:solidFill>
              </a:rPr>
              <a:t>String[0] = ‘P’; String[3] = ‘h’</a:t>
            </a:r>
          </a:p>
          <a:p>
            <a:pPr marL="1257300" lvl="2" indent="-342900">
              <a:buFontTx/>
              <a:buChar char="-"/>
            </a:pPr>
            <a:r>
              <a:rPr lang="en-IN" sz="2000" dirty="0">
                <a:solidFill>
                  <a:srgbClr val="00B050"/>
                </a:solidFill>
              </a:rPr>
              <a:t>String[-1] = ‘n’; String[-3] = ‘h’</a:t>
            </a:r>
          </a:p>
          <a:p>
            <a:pPr lvl="1"/>
            <a:endParaRPr lang="en-IN" sz="2000" dirty="0"/>
          </a:p>
          <a:p>
            <a:pPr lvl="1"/>
            <a:endParaRPr lang="en-IN" sz="2000" dirty="0"/>
          </a:p>
          <a:p>
            <a:pPr marL="800100" lvl="1" indent="-342900">
              <a:buFontTx/>
              <a:buChar char="-"/>
            </a:pPr>
            <a:r>
              <a:rPr lang="en-IN" sz="2000" dirty="0"/>
              <a:t>Slicing </a:t>
            </a:r>
            <a:r>
              <a:rPr lang="en-IN" sz="2000" dirty="0" err="1"/>
              <a:t>sytanx</a:t>
            </a:r>
            <a:r>
              <a:rPr lang="en-IN" sz="2000" dirty="0"/>
              <a:t> is </a:t>
            </a:r>
            <a:r>
              <a:rPr lang="en-IN" sz="2000" dirty="0">
                <a:solidFill>
                  <a:srgbClr val="00B050"/>
                </a:solidFill>
              </a:rPr>
              <a:t>String[</a:t>
            </a:r>
            <a:r>
              <a:rPr lang="en-IN" sz="2000" dirty="0" err="1">
                <a:solidFill>
                  <a:srgbClr val="00B050"/>
                </a:solidFill>
              </a:rPr>
              <a:t>start:stop:step</a:t>
            </a:r>
            <a:r>
              <a:rPr lang="en-IN" sz="2000" dirty="0">
                <a:solidFill>
                  <a:srgbClr val="00B050"/>
                </a:solidFill>
              </a:rPr>
              <a:t>] </a:t>
            </a:r>
            <a:r>
              <a:rPr lang="en-IN" sz="2000" dirty="0"/>
              <a:t>where start is inclusive and stop is exclusive.</a:t>
            </a:r>
          </a:p>
          <a:p>
            <a:pPr marL="1257300" lvl="2" indent="-342900">
              <a:buFontTx/>
              <a:buChar char="-"/>
            </a:pPr>
            <a:r>
              <a:rPr lang="en-IN" sz="2000" dirty="0">
                <a:solidFill>
                  <a:srgbClr val="00B050"/>
                </a:solidFill>
              </a:rPr>
              <a:t>String[0:2] = ‘</a:t>
            </a:r>
            <a:r>
              <a:rPr lang="en-IN" sz="2000" dirty="0" err="1">
                <a:solidFill>
                  <a:srgbClr val="00B050"/>
                </a:solidFill>
              </a:rPr>
              <a:t>Py</a:t>
            </a:r>
            <a:r>
              <a:rPr lang="en-IN" sz="2000" dirty="0">
                <a:solidFill>
                  <a:srgbClr val="00B050"/>
                </a:solidFill>
              </a:rPr>
              <a:t>’; String[2:3] = ‘t’</a:t>
            </a:r>
          </a:p>
          <a:p>
            <a:pPr marL="1257300" lvl="2" indent="-342900">
              <a:buFontTx/>
              <a:buChar char="-"/>
            </a:pPr>
            <a:r>
              <a:rPr lang="en-IN" sz="2000" dirty="0">
                <a:solidFill>
                  <a:srgbClr val="00B050"/>
                </a:solidFill>
              </a:rPr>
              <a:t>String[:3] = ‘</a:t>
            </a:r>
            <a:r>
              <a:rPr lang="en-IN" sz="2000" dirty="0" err="1">
                <a:solidFill>
                  <a:srgbClr val="00B050"/>
                </a:solidFill>
              </a:rPr>
              <a:t>Pyt</a:t>
            </a:r>
            <a:r>
              <a:rPr lang="en-IN" sz="2000" dirty="0">
                <a:solidFill>
                  <a:srgbClr val="00B050"/>
                </a:solidFill>
              </a:rPr>
              <a:t>’; String[2:] = ‘thon’</a:t>
            </a:r>
          </a:p>
          <a:p>
            <a:pPr marL="1257300" lvl="2" indent="-342900">
              <a:buFontTx/>
              <a:buChar char="-"/>
            </a:pPr>
            <a:r>
              <a:rPr lang="en-IN" sz="2000" dirty="0">
                <a:solidFill>
                  <a:srgbClr val="00B050"/>
                </a:solidFill>
              </a:rPr>
              <a:t>String[-3:-1] = ‘hon’; String[:-1] = ‘Python’</a:t>
            </a:r>
          </a:p>
          <a:p>
            <a:pPr marL="800100" lvl="1" indent="-342900">
              <a:buFontTx/>
              <a:buChar char="-"/>
            </a:pPr>
            <a:endParaRPr lang="en-IN" sz="2000" dirty="0">
              <a:solidFill>
                <a:srgbClr val="00B05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sz="2000" dirty="0"/>
              <a:t>Python strings cannot be changed — they are immutable. So String[0] = ‘J’ would through an error</a:t>
            </a:r>
          </a:p>
          <a:p>
            <a:pPr marL="800100" lvl="1" indent="-342900">
              <a:buFontTx/>
              <a:buChar char="-"/>
            </a:pPr>
            <a:endParaRPr lang="en-US" sz="2000" dirty="0"/>
          </a:p>
          <a:p>
            <a:pPr marL="800100" lvl="1" indent="-342900">
              <a:buFontTx/>
              <a:buChar char="-"/>
            </a:pPr>
            <a:r>
              <a:rPr lang="en-US" sz="2000" dirty="0"/>
              <a:t>Strings can be concatenated (glued together) with the + operator, and repeated with *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FF0BC-A364-49D2-A857-5A4456C9F4FB}"/>
              </a:ext>
            </a:extLst>
          </p:cNvPr>
          <p:cNvSpPr txBox="1"/>
          <p:nvPr/>
        </p:nvSpPr>
        <p:spPr>
          <a:xfrm>
            <a:off x="447675" y="171450"/>
            <a:ext cx="11668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String Continued…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EEC8BBA-FAA7-4F2E-991B-8ECE0EAF8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180704"/>
              </p:ext>
            </p:extLst>
          </p:nvPr>
        </p:nvGraphicFramePr>
        <p:xfrm>
          <a:off x="5794375" y="2510365"/>
          <a:ext cx="4873626" cy="10996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271">
                  <a:extLst>
                    <a:ext uri="{9D8B030D-6E8A-4147-A177-3AD203B41FA5}">
                      <a16:colId xmlns:a16="http://schemas.microsoft.com/office/drawing/2014/main" val="802085240"/>
                    </a:ext>
                  </a:extLst>
                </a:gridCol>
                <a:gridCol w="812271">
                  <a:extLst>
                    <a:ext uri="{9D8B030D-6E8A-4147-A177-3AD203B41FA5}">
                      <a16:colId xmlns:a16="http://schemas.microsoft.com/office/drawing/2014/main" val="1135684601"/>
                    </a:ext>
                  </a:extLst>
                </a:gridCol>
                <a:gridCol w="812271">
                  <a:extLst>
                    <a:ext uri="{9D8B030D-6E8A-4147-A177-3AD203B41FA5}">
                      <a16:colId xmlns:a16="http://schemas.microsoft.com/office/drawing/2014/main" val="288642119"/>
                    </a:ext>
                  </a:extLst>
                </a:gridCol>
                <a:gridCol w="812271">
                  <a:extLst>
                    <a:ext uri="{9D8B030D-6E8A-4147-A177-3AD203B41FA5}">
                      <a16:colId xmlns:a16="http://schemas.microsoft.com/office/drawing/2014/main" val="3499157813"/>
                    </a:ext>
                  </a:extLst>
                </a:gridCol>
                <a:gridCol w="812271">
                  <a:extLst>
                    <a:ext uri="{9D8B030D-6E8A-4147-A177-3AD203B41FA5}">
                      <a16:colId xmlns:a16="http://schemas.microsoft.com/office/drawing/2014/main" val="2719437436"/>
                    </a:ext>
                  </a:extLst>
                </a:gridCol>
                <a:gridCol w="812271">
                  <a:extLst>
                    <a:ext uri="{9D8B030D-6E8A-4147-A177-3AD203B41FA5}">
                      <a16:colId xmlns:a16="http://schemas.microsoft.com/office/drawing/2014/main" val="1823079085"/>
                    </a:ext>
                  </a:extLst>
                </a:gridCol>
              </a:tblGrid>
              <a:tr h="366536">
                <a:tc>
                  <a:txBody>
                    <a:bodyPr/>
                    <a:lstStyle/>
                    <a:p>
                      <a:r>
                        <a:rPr lang="en-IN" dirty="0"/>
                        <a:t>‘P’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‘y’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‘t’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‘h’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‘o’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‘n’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138913"/>
                  </a:ext>
                </a:extLst>
              </a:tr>
              <a:tr h="36653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79474"/>
                  </a:ext>
                </a:extLst>
              </a:tr>
              <a:tr h="366536">
                <a:tc>
                  <a:txBody>
                    <a:bodyPr/>
                    <a:lstStyle/>
                    <a:p>
                      <a:r>
                        <a:rPr lang="en-IN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14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24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08744C-17AD-4C72-9E84-EBBF6EB5459B}"/>
              </a:ext>
            </a:extLst>
          </p:cNvPr>
          <p:cNvSpPr txBox="1"/>
          <p:nvPr/>
        </p:nvSpPr>
        <p:spPr>
          <a:xfrm>
            <a:off x="295275" y="1304925"/>
            <a:ext cx="1166812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en-US" sz="2000" dirty="0"/>
              <a:t>Boolean expression, sometimes called a predicate, may have only one of two possible values: false or true</a:t>
            </a:r>
          </a:p>
          <a:p>
            <a:pPr marL="800100" lvl="1" indent="-342900">
              <a:buFontTx/>
              <a:buChar char="-"/>
            </a:pPr>
            <a:r>
              <a:rPr lang="en-IN" sz="2000" dirty="0">
                <a:solidFill>
                  <a:srgbClr val="00B050"/>
                </a:solidFill>
              </a:rPr>
              <a:t>True</a:t>
            </a:r>
            <a:r>
              <a:rPr lang="en-IN" sz="2000" dirty="0"/>
              <a:t> and </a:t>
            </a:r>
            <a:r>
              <a:rPr lang="en-IN" sz="2000" dirty="0">
                <a:solidFill>
                  <a:srgbClr val="00B050"/>
                </a:solidFill>
              </a:rPr>
              <a:t>False </a:t>
            </a:r>
            <a:r>
              <a:rPr lang="en-IN" sz="2000" dirty="0"/>
              <a:t>are the Python Boolean literals</a:t>
            </a:r>
          </a:p>
          <a:p>
            <a:pPr marL="800100" lvl="1" indent="-342900">
              <a:buFontTx/>
              <a:buChar char="-"/>
            </a:pPr>
            <a:endParaRPr lang="en-IN" sz="2000" dirty="0"/>
          </a:p>
          <a:p>
            <a:pPr marL="800100" lvl="1" indent="-342900">
              <a:buFontTx/>
              <a:buChar char="-"/>
            </a:pPr>
            <a:r>
              <a:rPr lang="en-IN" sz="2000" dirty="0"/>
              <a:t>Relational operators are ==, &gt;=, &lt;=,</a:t>
            </a:r>
          </a:p>
          <a:p>
            <a:pPr lvl="1"/>
            <a:r>
              <a:rPr lang="en-IN" sz="2000" dirty="0"/>
              <a:t>	&gt;, &lt; and !=</a:t>
            </a:r>
          </a:p>
          <a:p>
            <a:pPr lvl="1"/>
            <a:endParaRPr lang="en-IN" sz="2000" dirty="0"/>
          </a:p>
          <a:p>
            <a:pPr marL="800100" lvl="1" indent="-342900">
              <a:buFontTx/>
              <a:buChar char="-"/>
            </a:pPr>
            <a:r>
              <a:rPr lang="en-IN" sz="2000" dirty="0"/>
              <a:t>Example: </a:t>
            </a:r>
            <a:r>
              <a:rPr lang="en-IN" sz="2000" dirty="0">
                <a:solidFill>
                  <a:srgbClr val="00B050"/>
                </a:solidFill>
              </a:rPr>
              <a:t>5 &gt; 10 </a:t>
            </a:r>
            <a:r>
              <a:rPr lang="en-IN" sz="2000" dirty="0"/>
              <a:t>evaluates to </a:t>
            </a:r>
            <a:r>
              <a:rPr lang="en-IN" sz="2000" dirty="0">
                <a:solidFill>
                  <a:srgbClr val="00B050"/>
                </a:solidFill>
              </a:rPr>
              <a:t>False</a:t>
            </a:r>
            <a:r>
              <a:rPr lang="en-IN" sz="2000" dirty="0"/>
              <a:t> </a:t>
            </a:r>
          </a:p>
          <a:p>
            <a:pPr lvl="1"/>
            <a:r>
              <a:rPr lang="en-IN" sz="2000" dirty="0"/>
              <a:t>	whereas </a:t>
            </a:r>
            <a:r>
              <a:rPr lang="en-IN" sz="2000" dirty="0">
                <a:solidFill>
                  <a:srgbClr val="00B050"/>
                </a:solidFill>
              </a:rPr>
              <a:t>5 &gt; 3</a:t>
            </a:r>
            <a:r>
              <a:rPr lang="en-IN" sz="2000" dirty="0"/>
              <a:t> evaluates to </a:t>
            </a:r>
            <a:r>
              <a:rPr lang="en-IN" sz="2000" dirty="0">
                <a:solidFill>
                  <a:srgbClr val="00B050"/>
                </a:solidFill>
              </a:rPr>
              <a:t>True</a:t>
            </a:r>
            <a:r>
              <a:rPr lang="en-IN" sz="2000" dirty="0"/>
              <a:t>. </a:t>
            </a:r>
          </a:p>
          <a:p>
            <a:pPr lvl="1"/>
            <a:endParaRPr lang="en-IN" sz="2000" dirty="0"/>
          </a:p>
          <a:p>
            <a:pPr marL="800100" lvl="1" indent="-342900">
              <a:buFontTx/>
              <a:buChar char="-"/>
            </a:pPr>
            <a:r>
              <a:rPr lang="en-US" sz="2000" dirty="0"/>
              <a:t>We can combine simple Boolean expressions, each involving one relational operator, into more 	complex </a:t>
            </a:r>
            <a:r>
              <a:rPr lang="en-US" sz="2000" dirty="0" err="1"/>
              <a:t>boolean</a:t>
            </a:r>
            <a:r>
              <a:rPr lang="en-US" sz="2000" dirty="0"/>
              <a:t> expressions using the logical operators </a:t>
            </a:r>
            <a:r>
              <a:rPr lang="en-US" sz="2000" dirty="0">
                <a:solidFill>
                  <a:srgbClr val="00B050"/>
                </a:solidFill>
              </a:rPr>
              <a:t>and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B050"/>
                </a:solidFill>
              </a:rPr>
              <a:t>or</a:t>
            </a:r>
            <a:r>
              <a:rPr lang="en-US" sz="2000" dirty="0"/>
              <a:t>, and </a:t>
            </a:r>
            <a:r>
              <a:rPr lang="en-US" sz="2000" dirty="0">
                <a:solidFill>
                  <a:srgbClr val="00B050"/>
                </a:solidFill>
              </a:rPr>
              <a:t>not</a:t>
            </a:r>
          </a:p>
          <a:p>
            <a:pPr marL="800100" lvl="1" indent="-342900">
              <a:buFontTx/>
              <a:buChar char="-"/>
            </a:pPr>
            <a:endParaRPr lang="en-US" sz="2000" dirty="0">
              <a:solidFill>
                <a:srgbClr val="00B050"/>
              </a:solidFill>
            </a:endParaRPr>
          </a:p>
          <a:p>
            <a:pPr marL="800100" lvl="1" indent="-342900">
              <a:buFontTx/>
              <a:buChar char="-"/>
            </a:pPr>
            <a:endParaRPr lang="en-IN" sz="2000" dirty="0">
              <a:solidFill>
                <a:srgbClr val="00B050"/>
              </a:solidFill>
            </a:endParaRPr>
          </a:p>
          <a:p>
            <a:pPr lvl="1"/>
            <a:endParaRPr lang="en-IN" sz="2000" dirty="0">
              <a:solidFill>
                <a:srgbClr val="00B050"/>
              </a:solidFill>
            </a:endParaRPr>
          </a:p>
          <a:p>
            <a:pPr marL="800100" lvl="1" indent="-342900">
              <a:buFontTx/>
              <a:buChar char="-"/>
            </a:pP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FF0BC-A364-49D2-A857-5A4456C9F4FB}"/>
              </a:ext>
            </a:extLst>
          </p:cNvPr>
          <p:cNvSpPr txBox="1"/>
          <p:nvPr/>
        </p:nvSpPr>
        <p:spPr>
          <a:xfrm>
            <a:off x="447675" y="171450"/>
            <a:ext cx="11668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Conditional Execution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E8AF24-E91A-48EA-B3A3-AF304E3A8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737" y="2581275"/>
            <a:ext cx="6181725" cy="1543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0EC48E-3092-4340-9006-40B3AB03E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12" y="5148262"/>
            <a:ext cx="2943225" cy="923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53789E-3AB8-4092-A9C1-7B199A9D1D93}"/>
              </a:ext>
            </a:extLst>
          </p:cNvPr>
          <p:cNvSpPr txBox="1"/>
          <p:nvPr/>
        </p:nvSpPr>
        <p:spPr>
          <a:xfrm>
            <a:off x="4819650" y="5287059"/>
            <a:ext cx="2147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Truth table for </a:t>
            </a:r>
            <a:r>
              <a:rPr lang="en-IN" dirty="0">
                <a:solidFill>
                  <a:srgbClr val="00B050"/>
                </a:solidFill>
              </a:rPr>
              <a:t>and</a:t>
            </a:r>
            <a:r>
              <a:rPr lang="en-IN" dirty="0"/>
              <a:t>, </a:t>
            </a:r>
            <a:r>
              <a:rPr lang="en-IN" dirty="0">
                <a:solidFill>
                  <a:srgbClr val="00B050"/>
                </a:solidFill>
              </a:rPr>
              <a:t>or</a:t>
            </a:r>
            <a:r>
              <a:rPr lang="en-IN" dirty="0"/>
              <a:t> and </a:t>
            </a:r>
            <a:r>
              <a:rPr lang="en-IN" dirty="0">
                <a:solidFill>
                  <a:srgbClr val="00B050"/>
                </a:solidFill>
              </a:rPr>
              <a:t>not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A0AB5A54-6CE6-47E8-BBD3-A5D90E58F9D3}"/>
              </a:ext>
            </a:extLst>
          </p:cNvPr>
          <p:cNvSpPr/>
          <p:nvPr/>
        </p:nvSpPr>
        <p:spPr>
          <a:xfrm>
            <a:off x="4133850" y="5367908"/>
            <a:ext cx="720000" cy="484632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73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08744C-17AD-4C72-9E84-EBBF6EB5459B}"/>
              </a:ext>
            </a:extLst>
          </p:cNvPr>
          <p:cNvSpPr txBox="1"/>
          <p:nvPr/>
        </p:nvSpPr>
        <p:spPr>
          <a:xfrm>
            <a:off x="295275" y="1304925"/>
            <a:ext cx="116681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IN" sz="2000" dirty="0"/>
          </a:p>
          <a:p>
            <a:pPr marL="800100" lvl="1" indent="-342900">
              <a:buFontTx/>
              <a:buChar char="-"/>
            </a:pPr>
            <a:r>
              <a:rPr lang="en-US" sz="2000" dirty="0"/>
              <a:t>The general form of the if statement is:</a:t>
            </a:r>
          </a:p>
          <a:p>
            <a:pPr marL="800100" lvl="1" indent="-342900">
              <a:buFontTx/>
              <a:buChar char="-"/>
            </a:pPr>
            <a:endParaRPr lang="en-US" sz="2000" dirty="0"/>
          </a:p>
          <a:p>
            <a:pPr marL="800100" lvl="1" indent="-342900">
              <a:buFontTx/>
              <a:buChar char="-"/>
            </a:pPr>
            <a:endParaRPr lang="en-US" sz="2000" dirty="0"/>
          </a:p>
          <a:p>
            <a:pPr marL="800100" lvl="1" indent="-342900">
              <a:buFontTx/>
              <a:buChar char="-"/>
            </a:pPr>
            <a:r>
              <a:rPr lang="en-US" sz="2000" dirty="0"/>
              <a:t>For example: </a:t>
            </a:r>
          </a:p>
          <a:p>
            <a:pPr lvl="2"/>
            <a:r>
              <a:rPr lang="en-US" sz="2000" dirty="0">
                <a:solidFill>
                  <a:srgbClr val="00B050"/>
                </a:solidFill>
              </a:rPr>
              <a:t>if divisor != 0:</a:t>
            </a:r>
          </a:p>
          <a:p>
            <a:pPr lvl="2"/>
            <a:r>
              <a:rPr lang="en-US" sz="2000" dirty="0">
                <a:solidFill>
                  <a:srgbClr val="00B050"/>
                </a:solidFill>
              </a:rPr>
              <a:t>    print(dividend, '/', divisor, "=", dividend/divisor)</a:t>
            </a:r>
          </a:p>
          <a:p>
            <a:pPr marL="800100" lvl="1" indent="-342900">
              <a:buFontTx/>
              <a:buChar char="-"/>
            </a:pPr>
            <a:endParaRPr lang="en-US" sz="2000" dirty="0">
              <a:solidFill>
                <a:srgbClr val="00B05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sz="2000" dirty="0"/>
              <a:t>The general form of an if/else statement is:</a:t>
            </a:r>
          </a:p>
          <a:p>
            <a:pPr marL="800100" lvl="1" indent="-342900">
              <a:buFontTx/>
              <a:buChar char="-"/>
            </a:pPr>
            <a:endParaRPr lang="en-US" sz="2000" dirty="0"/>
          </a:p>
          <a:p>
            <a:pPr marL="800100" lvl="1" indent="-342900">
              <a:buFontTx/>
              <a:buChar char="-"/>
            </a:pPr>
            <a:r>
              <a:rPr lang="en-US" sz="2000" dirty="0"/>
              <a:t>For example:</a:t>
            </a:r>
          </a:p>
          <a:p>
            <a:pPr lvl="2"/>
            <a:r>
              <a:rPr lang="en-US" sz="2000" dirty="0">
                <a:solidFill>
                  <a:srgbClr val="00B050"/>
                </a:solidFill>
              </a:rPr>
              <a:t>if divisor != 0:</a:t>
            </a:r>
          </a:p>
          <a:p>
            <a:pPr lvl="2"/>
            <a:r>
              <a:rPr lang="en-US" sz="2000" dirty="0">
                <a:solidFill>
                  <a:srgbClr val="00B050"/>
                </a:solidFill>
              </a:rPr>
              <a:t>    print(dividend, '/', divisor, "=", dividend/divisor)</a:t>
            </a:r>
          </a:p>
          <a:p>
            <a:pPr lvl="2"/>
            <a:r>
              <a:rPr lang="en-US" sz="2000" dirty="0">
                <a:solidFill>
                  <a:srgbClr val="00B050"/>
                </a:solidFill>
              </a:rPr>
              <a:t>else:</a:t>
            </a:r>
          </a:p>
          <a:p>
            <a:pPr lvl="2"/>
            <a:r>
              <a:rPr lang="en-US" sz="2000" dirty="0">
                <a:solidFill>
                  <a:srgbClr val="00B050"/>
                </a:solidFill>
              </a:rPr>
              <a:t>    print('Division by zero is not allowed')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FF0BC-A364-49D2-A857-5A4456C9F4FB}"/>
              </a:ext>
            </a:extLst>
          </p:cNvPr>
          <p:cNvSpPr txBox="1"/>
          <p:nvPr/>
        </p:nvSpPr>
        <p:spPr>
          <a:xfrm>
            <a:off x="447675" y="171450"/>
            <a:ext cx="11668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Conditional Execution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CE0DC5-4BA6-4789-8BE1-AA6B368A0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425" y="3871912"/>
            <a:ext cx="2171700" cy="2124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3F080A-CA40-4506-B757-0BDF1C6EB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787" y="1638300"/>
            <a:ext cx="18954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20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793</Words>
  <Application>Microsoft Office PowerPoint</Application>
  <PresentationFormat>Widescreen</PresentationFormat>
  <Paragraphs>173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Python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Ashvani Dubey</dc:creator>
  <cp:lastModifiedBy>Ashvani Dubey</cp:lastModifiedBy>
  <cp:revision>130</cp:revision>
  <dcterms:created xsi:type="dcterms:W3CDTF">2019-05-04T14:06:06Z</dcterms:created>
  <dcterms:modified xsi:type="dcterms:W3CDTF">2019-05-12T13:07:17Z</dcterms:modified>
</cp:coreProperties>
</file>