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B2C3-CF3C-4A63-BD6A-01DCA842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5880-B6D7-47F6-A455-231744605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9711-F799-4CF5-A096-5F0B3B59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E03F-66B4-448C-9F2C-6459879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C0F9-26E8-4720-8933-AFE3FB1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6E73-1C53-425C-8EFE-2586B8D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0D33-6EDE-4542-8606-0C9ADDA0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D3B9-D1CB-4453-9B08-D7605D3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F768-436C-4F6E-8951-943A5645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F379-B42B-431D-82A8-E7FE06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133DA-D5C0-4612-B856-35F5C0E5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EEB2-B129-4B25-A913-66B8DEA7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154-A1F9-4955-B711-FD0004C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10E1-6F97-4217-8A34-03E62880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E17B-0DDF-4985-AE2B-C8D263CC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A92-38E0-424B-9CBB-85B793CB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601-1E8B-4FA4-B8DD-E44495CE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D2D9-362E-4B45-8862-9C764830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CB68-8D66-44F5-91CD-CE0DC6D9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99FF-E9F1-4FCB-BDFD-EF3EE39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497A-AF7A-40AE-942E-CDA9653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C2FC-74EB-4B4A-9B4D-42FF2688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89EE-1944-41ED-A983-F1F4C803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4AFC-469A-4EF8-A8A7-4D29662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F51B-5B8E-469B-B337-03D128F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FDC8-872F-4FF2-BD13-0716C17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5E65-0BE3-4745-98C9-79330622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48CA-1D0D-4133-87E3-4F71565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73D15-2275-410A-831B-94581A2A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1E3-D6CB-44E9-B81F-9B334B1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E1C2-B83D-41FC-B8E0-05AACACA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F24-2A4D-4E93-A419-5EC43882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744C-E4ED-4A28-8E19-F9852D4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CE8D-1D4E-4870-8451-506A17C6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F4D4-824F-49EC-A311-37DB9E82A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4418-16F3-4FA9-A57F-EFD9AB27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C3D23-27DD-43F3-B481-E5521B4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9B54A-AB9B-4450-8081-F6E5146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77EEA-7008-4BE0-9146-0B62428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6477-BDF5-4390-BBBA-359D793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015DC-081C-4526-8F63-1BD0953F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F3C91-7DA2-4195-BFF9-C5EC2ED8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E4B4-60BD-42FA-B05A-805DDF20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5204-2E05-4B9D-A8A2-78655FF4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CA0F5-8129-4FF4-9B2F-AD7E0E6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C9666-EA41-4C47-BFC2-DC4F1F47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598-BE32-468D-92A8-899A1AF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D383-96A9-4002-9FCD-B2B613EB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4B3E-EF37-49FF-9493-A2C210C9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DC29-C3EE-436B-93D7-FA70FA32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5858-931A-47F7-A15D-ACCBF762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1815-3792-4C17-8576-F2E14B8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2A5F-CD78-433F-93F2-0689C67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F6A7B-22AC-4331-A40E-6DD3756F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1C80-0AC4-4383-9E48-DA911F9F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891F-9BA1-4671-8950-247762E9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5CD2-E168-4511-8347-B50CC380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CC32-B1A1-4772-94C7-4AA5E29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0780-353E-4693-8CBE-B08C6AE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3305-D10C-4414-812A-05DE9EE9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329-6555-4678-824D-45570C493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EB1D-3F23-45F5-BB50-760A8FB3A612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08-F42F-4464-B1D5-0A7D725E0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226B-D6BB-468F-BB1C-D067B3B1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8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trends?tags=python%2Cjavascript%2Cjava%2Cc%23%2Cphp%2Cc%2B%2B&amp;utm_source=so-owned&amp;utm_medium=blog&amp;utm_campaign=gen-blog&amp;utm_content=blog-link&amp;utm_term=incredible-growth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da.io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0D5D-6519-49E3-A46C-491CAF35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D90F6-BD29-4F22-A53B-67FD8495D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Ashvani Kumar Dubey</a:t>
            </a:r>
          </a:p>
        </p:txBody>
      </p:sp>
    </p:spTree>
    <p:extLst>
      <p:ext uri="{BB962C8B-B14F-4D97-AF65-F5344CB8AC3E}">
        <p14:creationId xmlns:p14="http://schemas.microsoft.com/office/powerpoint/2010/main" val="418636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IN" sz="2000" dirty="0"/>
              <a:t>Add later after conditional and logical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Formatted Printing</a:t>
            </a:r>
          </a:p>
        </p:txBody>
      </p:sp>
    </p:spTree>
    <p:extLst>
      <p:ext uri="{BB962C8B-B14F-4D97-AF65-F5344CB8AC3E}">
        <p14:creationId xmlns:p14="http://schemas.microsoft.com/office/powerpoint/2010/main" val="31616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Python is an interpreted, high-level, general-purpose programming language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Created by Guido van Rossum and first released in 1991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2.0 was released on 16 October 2000 with many major new features whereas Python 3.0 was released on 3 December 2008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4 on </a:t>
            </a:r>
            <a:r>
              <a:rPr lang="en-IN" sz="2000" dirty="0">
                <a:hlinkClick r:id="rId2"/>
              </a:rPr>
              <a:t>TIOBE</a:t>
            </a:r>
            <a:r>
              <a:rPr lang="en-IN" sz="2000" dirty="0"/>
              <a:t> index for April 2019 after Java, C and C++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1 on </a:t>
            </a:r>
            <a:r>
              <a:rPr lang="en-IN" sz="2000" dirty="0">
                <a:hlinkClick r:id="rId3"/>
              </a:rPr>
              <a:t>IEEE spectrum </a:t>
            </a:r>
            <a:r>
              <a:rPr lang="en-IN" sz="2000" dirty="0"/>
              <a:t>ratings in 2018.</a:t>
            </a:r>
          </a:p>
          <a:p>
            <a:pPr marL="285750" indent="-285750">
              <a:buFontTx/>
              <a:buChar char="-"/>
            </a:pPr>
            <a:endParaRPr lang="en-IN" sz="2000" dirty="0">
              <a:hlinkClick r:id="rId4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hlinkClick r:id="rId4"/>
              </a:rPr>
              <a:t>Stack Overflow question visits</a:t>
            </a:r>
            <a:r>
              <a:rPr lang="en-US" sz="2000" dirty="0"/>
              <a:t>, Python has a claim to being the fastest-growing major programming language, and has become the most visited tag on Stack Overflow within high-income countries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is used in a variety of purposes, ranging from web development to data science to DevOps</a:t>
            </a:r>
            <a:endParaRPr lang="en-IN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701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>
                <a:hlinkClick r:id="rId2"/>
              </a:rPr>
              <a:t>Python homepage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Interpreter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IDLE</a:t>
            </a:r>
          </a:p>
          <a:p>
            <a:pPr marL="800100" lvl="1" indent="-342900">
              <a:buFontTx/>
              <a:buChar char="-"/>
            </a:pPr>
            <a:endParaRPr lang="en-IN" sz="2000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hlinkClick r:id="rId3"/>
              </a:rPr>
              <a:t>Anaconda Distribution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 err="1"/>
              <a:t>Jupyter</a:t>
            </a:r>
            <a:r>
              <a:rPr lang="en-IN" sz="2000" dirty="0"/>
              <a:t>-notebook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Spyder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Quickly download 1,500+ Python/R data science packages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Manage libraries, dependencies, and environments with 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Conda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Few </a:t>
            </a:r>
            <a:r>
              <a:rPr lang="en-IN" sz="2000"/>
              <a:t>popular packages: </a:t>
            </a:r>
            <a:r>
              <a:rPr lang="en-US" sz="2000" dirty="0"/>
              <a:t> </a:t>
            </a:r>
            <a:r>
              <a:rPr lang="en-US" sz="2000" dirty="0" err="1"/>
              <a:t>Dask</a:t>
            </a:r>
            <a:r>
              <a:rPr lang="en-US" sz="2000" dirty="0"/>
              <a:t>, NumPy, pandas, and </a:t>
            </a:r>
            <a:r>
              <a:rPr lang="en-US" sz="2000" dirty="0" err="1"/>
              <a:t>Numba</a:t>
            </a:r>
            <a:r>
              <a:rPr lang="en-US" sz="2000" dirty="0"/>
              <a:t>  Matplotlib, Bokeh, </a:t>
            </a:r>
            <a:r>
              <a:rPr lang="en-US" sz="2000" dirty="0" err="1"/>
              <a:t>Datashader</a:t>
            </a:r>
            <a:r>
              <a:rPr lang="en-US" sz="2000" dirty="0"/>
              <a:t>, and </a:t>
            </a:r>
            <a:r>
              <a:rPr lang="en-US" sz="2000" dirty="0" err="1"/>
              <a:t>Holoviews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Python Setup</a:t>
            </a:r>
          </a:p>
        </p:txBody>
      </p:sp>
    </p:spTree>
    <p:extLst>
      <p:ext uri="{BB962C8B-B14F-4D97-AF65-F5344CB8AC3E}">
        <p14:creationId xmlns:p14="http://schemas.microsoft.com/office/powerpoint/2010/main" val="38559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61937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Numeric types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Integer e.g. 4, 13690, -9999 etc.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Float e.g. 4.0, -3.5 etc.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2000" dirty="0"/>
              <a:t>Python </a:t>
            </a:r>
            <a:r>
              <a:rPr lang="en-IN" sz="2000" dirty="0">
                <a:solidFill>
                  <a:srgbClr val="00B050"/>
                </a:solidFill>
              </a:rPr>
              <a:t>type</a:t>
            </a:r>
            <a:r>
              <a:rPr lang="en-IN" sz="2000" dirty="0"/>
              <a:t> function returns type of the object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int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print(type(4.0))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float</a:t>
            </a:r>
          </a:p>
          <a:p>
            <a:pPr marL="342900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The equal sign (=) is used to assign a value to a variable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width = 20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height = 5 * 9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Python interpreter acts as a simple calculator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 + 2; 2 * 3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10 / 3; 2 ** 8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21 % 2; 21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Values and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2DDE3-210C-49BE-8436-B6C59DBA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300537"/>
            <a:ext cx="6210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 Python identifier can be a combination of lowercase/ uppercase letters, digits, or an underscore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cannot begin with a digit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special symbols in the identifier name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a keyword as an identifier. Keywords are reserved names in Python and using one of those as a name for an identifier will result in a </a:t>
            </a:r>
            <a:r>
              <a:rPr lang="en-US" sz="2000" dirty="0" err="1"/>
              <a:t>SyntaxError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 be as long as you want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 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myVar</a:t>
            </a:r>
            <a:r>
              <a:rPr lang="en-US" sz="2000" dirty="0">
                <a:solidFill>
                  <a:srgbClr val="00B050"/>
                </a:solidFill>
              </a:rPr>
              <a:t> = 3	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9lives = 3232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var_3 = 3.5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pass = 1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this_works_too</a:t>
            </a:r>
            <a:r>
              <a:rPr lang="en-US" sz="2000" dirty="0">
                <a:solidFill>
                  <a:srgbClr val="00B050"/>
                </a:solidFill>
              </a:rPr>
              <a:t> = 4.83232</a:t>
            </a:r>
            <a:r>
              <a:rPr lang="en-US" sz="2000" dirty="0"/>
              <a:t>		- </a:t>
            </a:r>
            <a:r>
              <a:rPr lang="en-US" sz="2000" dirty="0">
                <a:solidFill>
                  <a:srgbClr val="FF0000"/>
                </a:solidFill>
              </a:rPr>
              <a:t>pop% = 5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Variable (Identifier) naming convention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9E77-6EDE-4551-B408-BD1BA037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7" y="3667125"/>
            <a:ext cx="3895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Python strings are created by enclosing values  in single quotes ('...') or double quotes ("...") with the same result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\ </a:t>
            </a:r>
            <a:r>
              <a:rPr lang="en-US" sz="2000" dirty="0"/>
              <a:t>can be used to escape quotes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'hello world’		- '</a:t>
            </a:r>
            <a:r>
              <a:rPr lang="en-IN" sz="2000" dirty="0" err="1">
                <a:solidFill>
                  <a:srgbClr val="00B050"/>
                </a:solidFill>
              </a:rPr>
              <a:t>doesn</a:t>
            </a:r>
            <a:r>
              <a:rPr lang="en-IN" sz="2000" dirty="0">
                <a:solidFill>
                  <a:srgbClr val="00B050"/>
                </a:solidFill>
              </a:rPr>
              <a:t>\'t'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"hello world“		- "doesn’t”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'"Yes," they said.’		- "\"Yes,\" they said.“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50"/>
                </a:solidFill>
              </a:rPr>
              <a:t>print() </a:t>
            </a:r>
            <a:r>
              <a:rPr lang="en-US" sz="2000" dirty="0"/>
              <a:t>function produces a more readable output, by omitting the enclosing quotes and by printing escaped and special characters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13985-AE34-4065-A60D-6B038DC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57738"/>
            <a:ext cx="4410075" cy="19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 err="1"/>
              <a:t>len</a:t>
            </a:r>
            <a:r>
              <a:rPr lang="en-US" sz="2000" dirty="0"/>
              <a:t> is a built-in function that returns the number of characters in a string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uses 0-based indexing.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 = ‘Python’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String[0] = ‘P’; String[3] = ‘h’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String[-1] = ‘n’; String[-3] = ‘h’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Slicing </a:t>
            </a:r>
            <a:r>
              <a:rPr lang="en-IN" sz="2000" dirty="0" err="1"/>
              <a:t>sytanx</a:t>
            </a:r>
            <a:r>
              <a:rPr lang="en-IN" sz="2000" dirty="0"/>
              <a:t> is </a:t>
            </a:r>
            <a:r>
              <a:rPr lang="en-IN" sz="2000" dirty="0">
                <a:solidFill>
                  <a:srgbClr val="00B050"/>
                </a:solidFill>
              </a:rPr>
              <a:t>String[</a:t>
            </a:r>
            <a:r>
              <a:rPr lang="en-IN" sz="2000" dirty="0" err="1">
                <a:solidFill>
                  <a:srgbClr val="00B050"/>
                </a:solidFill>
              </a:rPr>
              <a:t>start:stop:step</a:t>
            </a:r>
            <a:r>
              <a:rPr lang="en-IN" sz="2000" dirty="0">
                <a:solidFill>
                  <a:srgbClr val="00B050"/>
                </a:solidFill>
              </a:rPr>
              <a:t>] </a:t>
            </a:r>
            <a:r>
              <a:rPr lang="en-IN" sz="2000" dirty="0"/>
              <a:t>where start is inclusive and stop is exclusive.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String[0:2] = ‘</a:t>
            </a:r>
            <a:r>
              <a:rPr lang="en-IN" sz="2000" dirty="0" err="1">
                <a:solidFill>
                  <a:srgbClr val="00B050"/>
                </a:solidFill>
              </a:rPr>
              <a:t>Py</a:t>
            </a:r>
            <a:r>
              <a:rPr lang="en-IN" sz="2000" dirty="0">
                <a:solidFill>
                  <a:srgbClr val="00B050"/>
                </a:solidFill>
              </a:rPr>
              <a:t>’; String[2:3] = ‘t’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String[:3] = ‘</a:t>
            </a:r>
            <a:r>
              <a:rPr lang="en-IN" sz="2000" dirty="0" err="1">
                <a:solidFill>
                  <a:srgbClr val="00B050"/>
                </a:solidFill>
              </a:rPr>
              <a:t>Pyt</a:t>
            </a:r>
            <a:r>
              <a:rPr lang="en-IN" sz="2000" dirty="0">
                <a:solidFill>
                  <a:srgbClr val="00B050"/>
                </a:solidFill>
              </a:rPr>
              <a:t>’; String[2:] = ‘thon’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String[-3:-1] = ‘hon’; String[:-1] = ‘Python’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Python strings cannot be changed — they are immutable. So String[0] = ‘J’ would through an error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Strings can be concatenated (glued together) with the + operator, and repeated with *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 Continued…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C8BBA-FAA7-4F2E-991B-8ECE0EAF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0704"/>
              </p:ext>
            </p:extLst>
          </p:nvPr>
        </p:nvGraphicFramePr>
        <p:xfrm>
          <a:off x="5794375" y="2510365"/>
          <a:ext cx="4873626" cy="109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271">
                  <a:extLst>
                    <a:ext uri="{9D8B030D-6E8A-4147-A177-3AD203B41FA5}">
                      <a16:colId xmlns:a16="http://schemas.microsoft.com/office/drawing/2014/main" val="802085240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135684601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88642119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3499157813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719437436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823079085"/>
                    </a:ext>
                  </a:extLst>
                </a:gridCol>
              </a:tblGrid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‘P’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8913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79474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4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Boolean expression, sometimes called a predicate, may have only one of two possible values: false or true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True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00B050"/>
                </a:solidFill>
              </a:rPr>
              <a:t>False </a:t>
            </a:r>
            <a:r>
              <a:rPr lang="en-IN" sz="2000" dirty="0"/>
              <a:t>are the Python Boolean literals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8AF24-E91A-48EA-B3A3-AF304E3A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409825"/>
            <a:ext cx="618172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353743-2638-4BDF-A5B7-5752478E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129087"/>
            <a:ext cx="2171700" cy="212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1032B-13DC-4C14-B35D-849304E6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2271713"/>
            <a:ext cx="1657350" cy="4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Iteration repeats the execution of a sequence of code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Python has two different statements, </a:t>
            </a:r>
            <a:r>
              <a:rPr lang="en-US" sz="2000" dirty="0">
                <a:solidFill>
                  <a:srgbClr val="00B050"/>
                </a:solidFill>
              </a:rPr>
              <a:t>while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for</a:t>
            </a:r>
            <a:r>
              <a:rPr lang="en-US" sz="2000" dirty="0"/>
              <a:t>, that enable iteration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lvl="1"/>
            <a:r>
              <a:rPr lang="en-US" sz="2000">
                <a:solidFill>
                  <a:srgbClr val="00B050"/>
                </a:solidFill>
              </a:rPr>
              <a:t>-	for </a:t>
            </a:r>
            <a:r>
              <a:rPr lang="en-US" sz="2000" dirty="0">
                <a:solidFill>
                  <a:srgbClr val="00B050"/>
                </a:solidFill>
              </a:rPr>
              <a:t>n in range(1, 11):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print(n)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expression </a:t>
            </a:r>
            <a:r>
              <a:rPr lang="en-US" sz="2000" dirty="0">
                <a:solidFill>
                  <a:srgbClr val="00B050"/>
                </a:solidFill>
              </a:rPr>
              <a:t>range(1, 11) </a:t>
            </a:r>
            <a:r>
              <a:rPr lang="en-US" sz="2000" dirty="0"/>
              <a:t>creates a range object that allows the for loop to assign to the variable n the values 1, 2, . . . , 10.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range( </a:t>
            </a:r>
            <a:r>
              <a:rPr lang="en-IN" sz="2000" dirty="0" err="1">
                <a:solidFill>
                  <a:srgbClr val="00B050"/>
                </a:solidFill>
              </a:rPr>
              <a:t>begin,end,step</a:t>
            </a:r>
            <a:r>
              <a:rPr lang="en-IN" sz="2000" dirty="0">
                <a:solidFill>
                  <a:srgbClr val="00B050"/>
                </a:solidFill>
              </a:rPr>
              <a:t> ) </a:t>
            </a:r>
            <a:r>
              <a:rPr lang="en-IN" sz="2000" dirty="0"/>
              <a:t>where </a:t>
            </a:r>
            <a:r>
              <a:rPr lang="en-US" sz="2000" dirty="0">
                <a:solidFill>
                  <a:srgbClr val="00B050"/>
                </a:solidFill>
              </a:rPr>
              <a:t>begin</a:t>
            </a:r>
            <a:r>
              <a:rPr lang="en-US" sz="2000" dirty="0"/>
              <a:t> is the first value in the range; if omitted, the default value is 0, </a:t>
            </a:r>
            <a:r>
              <a:rPr lang="en-US" sz="2000" dirty="0">
                <a:solidFill>
                  <a:srgbClr val="00B050"/>
                </a:solidFill>
              </a:rPr>
              <a:t>end </a:t>
            </a:r>
            <a:r>
              <a:rPr lang="en-US" sz="2000" dirty="0"/>
              <a:t>is one past the last value in the range; the end value is always required and may not be omitted, </a:t>
            </a:r>
            <a:r>
              <a:rPr lang="en-US" sz="2000" dirty="0">
                <a:solidFill>
                  <a:srgbClr val="00B050"/>
                </a:solidFill>
              </a:rPr>
              <a:t>step</a:t>
            </a:r>
            <a:r>
              <a:rPr lang="en-US" sz="2000" dirty="0"/>
              <a:t> is the amount to increment or decrement; if the step parameter is omitted, it defaults to 1 (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509F4-ACF3-48A7-9EFC-5BB7EB69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9350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2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638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Ashvani Dubey</dc:creator>
  <cp:lastModifiedBy>Ashvani Dubey</cp:lastModifiedBy>
  <cp:revision>84</cp:revision>
  <dcterms:created xsi:type="dcterms:W3CDTF">2019-05-04T14:06:06Z</dcterms:created>
  <dcterms:modified xsi:type="dcterms:W3CDTF">2019-05-08T06:04:13Z</dcterms:modified>
</cp:coreProperties>
</file>