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0"/>
  </p:notesMasterIdLst>
  <p:sldIdLst>
    <p:sldId id="256" r:id="rId2"/>
    <p:sldId id="264" r:id="rId3"/>
    <p:sldId id="259" r:id="rId4"/>
    <p:sldId id="268" r:id="rId5"/>
    <p:sldId id="261" r:id="rId6"/>
    <p:sldId id="265" r:id="rId7"/>
    <p:sldId id="266"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218" autoAdjust="0"/>
  </p:normalViewPr>
  <p:slideViewPr>
    <p:cSldViewPr snapToGrid="0">
      <p:cViewPr varScale="1">
        <p:scale>
          <a:sx n="56" d="100"/>
          <a:sy n="56" d="100"/>
        </p:scale>
        <p:origin x="106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CDFABA-3B76-4028-9EEB-BBFE19DE4F7D}" type="datetimeFigureOut">
              <a:rPr lang="en-IN" smtClean="0"/>
              <a:t>25-08-2024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E894B5-D0CF-463A-BF09-F2D3C34367DE}" type="slidenum">
              <a:rPr lang="en-IN" smtClean="0"/>
              <a:t>‹#›</a:t>
            </a:fld>
            <a:endParaRPr lang="en-IN"/>
          </a:p>
        </p:txBody>
      </p:sp>
    </p:spTree>
    <p:extLst>
      <p:ext uri="{BB962C8B-B14F-4D97-AF65-F5344CB8AC3E}">
        <p14:creationId xmlns:p14="http://schemas.microsoft.com/office/powerpoint/2010/main" val="107629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can achieve a lot from simple prompts but the quality of results depends on how much information we provide it and how well crafted the prompt is. A prompt can contain information like the instruction , question your are passing to the model and include other details such as context, inputs or examples.</a:t>
            </a:r>
          </a:p>
          <a:p>
            <a:endParaRPr lang="en-IN" dirty="0"/>
          </a:p>
          <a:p>
            <a:r>
              <a:rPr lang="en-IN" dirty="0"/>
              <a:t>Consider the prompt “The sky is”? I was thinking that the output would be “blue” or “clear” etc. would come as output from the LLM But it provides different outcome?</a:t>
            </a:r>
          </a:p>
          <a:p>
            <a:r>
              <a:rPr lang="en-IN" dirty="0"/>
              <a:t>How can we make LLM to produce outcome similar to our expectation? By providing more context and clear instructions</a:t>
            </a:r>
          </a:p>
          <a:p>
            <a:endParaRPr lang="en-IN" dirty="0"/>
          </a:p>
          <a:p>
            <a:r>
              <a:rPr lang="en-IN" dirty="0"/>
              <a:t>Take a look at second prompt….now outcome is better that the previous output but not exactly what we were looking for?</a:t>
            </a:r>
          </a:p>
          <a:p>
            <a:endParaRPr lang="en-IN" dirty="0"/>
          </a:p>
          <a:p>
            <a:r>
              <a:rPr lang="en-IN" dirty="0"/>
              <a:t>What about the output of 3</a:t>
            </a:r>
            <a:r>
              <a:rPr lang="en-IN" baseline="30000" dirty="0"/>
              <a:t>rd</a:t>
            </a:r>
            <a:r>
              <a:rPr lang="en-IN" dirty="0"/>
              <a:t> prompt? Now it provides the output we were looking for.</a:t>
            </a:r>
          </a:p>
        </p:txBody>
      </p:sp>
      <p:sp>
        <p:nvSpPr>
          <p:cNvPr id="4" name="Slide Number Placeholder 3"/>
          <p:cNvSpPr>
            <a:spLocks noGrp="1"/>
          </p:cNvSpPr>
          <p:nvPr>
            <p:ph type="sldNum" sz="quarter" idx="5"/>
          </p:nvPr>
        </p:nvSpPr>
        <p:spPr/>
        <p:txBody>
          <a:bodyPr/>
          <a:lstStyle/>
          <a:p>
            <a:fld id="{AEE894B5-D0CF-463A-BF09-F2D3C34367DE}" type="slidenum">
              <a:rPr lang="en-IN" smtClean="0"/>
              <a:t>2</a:t>
            </a:fld>
            <a:endParaRPr lang="en-IN"/>
          </a:p>
        </p:txBody>
      </p:sp>
    </p:spTree>
    <p:extLst>
      <p:ext uri="{BB962C8B-B14F-4D97-AF65-F5344CB8AC3E}">
        <p14:creationId xmlns:p14="http://schemas.microsoft.com/office/powerpoint/2010/main" val="2566065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 prompt would be combination of these 4 elements. Instruction, context, input data and output</a:t>
            </a:r>
          </a:p>
          <a:p>
            <a:endParaRPr lang="en-IN" dirty="0"/>
          </a:p>
          <a:p>
            <a:r>
              <a:rPr lang="en-IN" dirty="0"/>
              <a:t>Prompt might include instruction on what to do or how to do something e.g. “translate a word in English to Spanish”</a:t>
            </a:r>
          </a:p>
          <a:p>
            <a:endParaRPr lang="en-IN" dirty="0"/>
          </a:p>
          <a:p>
            <a:r>
              <a:rPr lang="en-IN" dirty="0"/>
              <a:t>Context is extra information or additional detail required for LLM to steer the model output to produce better results</a:t>
            </a:r>
          </a:p>
          <a:p>
            <a:endParaRPr lang="en-IN" dirty="0"/>
          </a:p>
          <a:p>
            <a:r>
              <a:rPr lang="en-IN" dirty="0"/>
              <a:t>Input data is actual data that is treated as input for LLM model.</a:t>
            </a:r>
          </a:p>
          <a:p>
            <a:endParaRPr lang="en-IN" dirty="0"/>
          </a:p>
          <a:p>
            <a:r>
              <a:rPr lang="en-IN" dirty="0"/>
              <a:t>Output is required to specify type or format of the output e.g. list comma separated locations given in input data (e.g. output format) etc.</a:t>
            </a:r>
          </a:p>
          <a:p>
            <a:endParaRPr lang="en-IN" dirty="0"/>
          </a:p>
          <a:p>
            <a:r>
              <a:rPr lang="en-IN" dirty="0"/>
              <a:t>In the example on the right side, “classify the text into……………………….” is instruction, “Text: I think the food………….” is input data, and Sentiment is output</a:t>
            </a:r>
          </a:p>
        </p:txBody>
      </p:sp>
      <p:sp>
        <p:nvSpPr>
          <p:cNvPr id="4" name="Slide Number Placeholder 3"/>
          <p:cNvSpPr>
            <a:spLocks noGrp="1"/>
          </p:cNvSpPr>
          <p:nvPr>
            <p:ph type="sldNum" sz="quarter" idx="5"/>
          </p:nvPr>
        </p:nvSpPr>
        <p:spPr/>
        <p:txBody>
          <a:bodyPr/>
          <a:lstStyle/>
          <a:p>
            <a:fld id="{AEE894B5-D0CF-463A-BF09-F2D3C34367DE}" type="slidenum">
              <a:rPr lang="en-IN" smtClean="0"/>
              <a:t>3</a:t>
            </a:fld>
            <a:endParaRPr lang="en-IN"/>
          </a:p>
        </p:txBody>
      </p:sp>
    </p:spTree>
    <p:extLst>
      <p:ext uri="{BB962C8B-B14F-4D97-AF65-F5344CB8AC3E}">
        <p14:creationId xmlns:p14="http://schemas.microsoft.com/office/powerpoint/2010/main" val="1776207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Start writing really simple prompts…e.g. we started with “The sky is” prompt and steered it through to produce the output we wanted to see by iteratively improving upon it. Writing a prompt that produces expected outcome is really an iterative process that requires a lot of experimentation to get the optimal outcome. We can look into the outcome and use it as the feedback to rewrite our prompt e.g. if the output is lengthy we can ask the model in prompt to be brief, if the output is too technical we can ask the model to be less technical etc.</a:t>
            </a:r>
          </a:p>
          <a:p>
            <a:endParaRPr lang="en-IN" dirty="0"/>
          </a:p>
          <a:p>
            <a:r>
              <a:rPr lang="en-IN" dirty="0"/>
              <a:t>We can use commands to instruct the model to do perform specific task. Examples for commands can be write, classify, summarize, translate, order, sort etc. sometime we need to combine appropriate instruction with clear context to get the intended result.</a:t>
            </a:r>
          </a:p>
          <a:p>
            <a:r>
              <a:rPr lang="en-IN" dirty="0"/>
              <a:t>In this example instruction is to translate the input into Spanish language</a:t>
            </a:r>
          </a:p>
          <a:p>
            <a:endParaRPr lang="en-IN" dirty="0"/>
          </a:p>
          <a:p>
            <a:r>
              <a:rPr lang="en-IN" dirty="0"/>
              <a:t>We need to be very specific and precise in the prompt. The more descriptive and detailed the prompt is, the better the results.</a:t>
            </a:r>
          </a:p>
          <a:p>
            <a:r>
              <a:rPr lang="en-IN" dirty="0"/>
              <a:t>Consider the command on the screen…..we can be specific by saying “</a:t>
            </a:r>
            <a:r>
              <a:rPr lang="en-US" dirty="0"/>
              <a:t>Use 2-3 sentences to explain the concept of prompt engineering to a high school student.</a:t>
            </a:r>
            <a:r>
              <a:rPr lang="en-IN" dirty="0"/>
              <a:t>”</a:t>
            </a:r>
          </a:p>
          <a:p>
            <a:r>
              <a:rPr lang="en-IN" dirty="0"/>
              <a:t>We can be more specific for “short” and “few” and “too” keywords.</a:t>
            </a:r>
          </a:p>
          <a:p>
            <a:endParaRPr lang="en-IN" dirty="0"/>
          </a:p>
          <a:p>
            <a:r>
              <a:rPr lang="en-IN" dirty="0"/>
              <a:t>Saying what to do will encourage more specificity in the prompt. Adding details in the prompt, what not do will unnecessarily will confuse the model</a:t>
            </a:r>
          </a:p>
        </p:txBody>
      </p:sp>
      <p:sp>
        <p:nvSpPr>
          <p:cNvPr id="4" name="Slide Number Placeholder 3"/>
          <p:cNvSpPr>
            <a:spLocks noGrp="1"/>
          </p:cNvSpPr>
          <p:nvPr>
            <p:ph type="sldNum" sz="quarter" idx="5"/>
          </p:nvPr>
        </p:nvSpPr>
        <p:spPr/>
        <p:txBody>
          <a:bodyPr/>
          <a:lstStyle/>
          <a:p>
            <a:fld id="{AEE894B5-D0CF-463A-BF09-F2D3C34367DE}" type="slidenum">
              <a:rPr lang="en-IN" smtClean="0"/>
              <a:t>4</a:t>
            </a:fld>
            <a:endParaRPr lang="en-IN"/>
          </a:p>
        </p:txBody>
      </p:sp>
    </p:spTree>
    <p:extLst>
      <p:ext uri="{BB962C8B-B14F-4D97-AF65-F5344CB8AC3E}">
        <p14:creationId xmlns:p14="http://schemas.microsoft.com/office/powerpoint/2010/main" val="2319135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 prompting Shot refers to “examples”. In the prompt we can provide examples for LLM to learn how to produce the intended outcome. The example that we saw earlier and we also have on top of this slide has no example…. Prompts with no examples are called zero shot prompts.</a:t>
            </a:r>
          </a:p>
          <a:p>
            <a:endParaRPr lang="en-IN" dirty="0"/>
          </a:p>
          <a:p>
            <a:r>
              <a:rPr lang="en-IN" dirty="0"/>
              <a:t>On the other hands prompts where we have 1 or more examples in the prompt, called few shot prompts.  Look at the second prompt on the slide….this has 3 examples for LLM and 4</a:t>
            </a:r>
            <a:r>
              <a:rPr lang="en-IN" baseline="30000" dirty="0"/>
              <a:t>th</a:t>
            </a:r>
            <a:r>
              <a:rPr lang="en-IN" dirty="0"/>
              <a:t> one is question which needs to be answered</a:t>
            </a:r>
          </a:p>
          <a:p>
            <a:endParaRPr lang="en-IN" dirty="0"/>
          </a:p>
          <a:p>
            <a:r>
              <a:rPr lang="en-IN" dirty="0"/>
              <a:t>Sometime people use categorization such as zero-shot (no example), 1 shot (1 example) and few shot (2 or more examples)</a:t>
            </a:r>
          </a:p>
        </p:txBody>
      </p:sp>
      <p:sp>
        <p:nvSpPr>
          <p:cNvPr id="4" name="Slide Number Placeholder 3"/>
          <p:cNvSpPr>
            <a:spLocks noGrp="1"/>
          </p:cNvSpPr>
          <p:nvPr>
            <p:ph type="sldNum" sz="quarter" idx="5"/>
          </p:nvPr>
        </p:nvSpPr>
        <p:spPr/>
        <p:txBody>
          <a:bodyPr/>
          <a:lstStyle/>
          <a:p>
            <a:fld id="{AEE894B5-D0CF-463A-BF09-F2D3C34367DE}" type="slidenum">
              <a:rPr lang="en-IN" smtClean="0"/>
              <a:t>5</a:t>
            </a:fld>
            <a:endParaRPr lang="en-IN"/>
          </a:p>
        </p:txBody>
      </p:sp>
    </p:spTree>
    <p:extLst>
      <p:ext uri="{BB962C8B-B14F-4D97-AF65-F5344CB8AC3E}">
        <p14:creationId xmlns:p14="http://schemas.microsoft.com/office/powerpoint/2010/main" val="187916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can use prompts to solve many kind of task using LLMs.  We can use prompting technique to solve tasks such as text summarization, information extraction, question answering, text classification, conversation, code generation, reasoning etc.</a:t>
            </a:r>
          </a:p>
          <a:p>
            <a:endParaRPr lang="en-IN" dirty="0"/>
          </a:p>
          <a:p>
            <a:r>
              <a:rPr lang="en-IN" dirty="0"/>
              <a:t>We will see examples of prompts to solve some of the problems. Consider the task of text summarization….we can provide the text which needs to be summarized and at the end we can instruct the LLM to summarize it in 2-3 sentence or explain in one sentence etc.</a:t>
            </a:r>
          </a:p>
          <a:p>
            <a:r>
              <a:rPr lang="en-IN" dirty="0"/>
              <a:t>“talk about the output”</a:t>
            </a:r>
          </a:p>
          <a:p>
            <a:endParaRPr lang="en-IN" dirty="0"/>
          </a:p>
          <a:p>
            <a:r>
              <a:rPr lang="en-IN" dirty="0"/>
              <a:t>For information extraction we can provide the input data/text and at the end instruct the LLM to extract the information e.g. Mention the large language model…………..</a:t>
            </a:r>
          </a:p>
          <a:p>
            <a:endParaRPr lang="en-IN" dirty="0"/>
          </a:p>
          <a:p>
            <a:endParaRPr lang="en-IN" dirty="0"/>
          </a:p>
        </p:txBody>
      </p:sp>
      <p:sp>
        <p:nvSpPr>
          <p:cNvPr id="4" name="Slide Number Placeholder 3"/>
          <p:cNvSpPr>
            <a:spLocks noGrp="1"/>
          </p:cNvSpPr>
          <p:nvPr>
            <p:ph type="sldNum" sz="quarter" idx="5"/>
          </p:nvPr>
        </p:nvSpPr>
        <p:spPr/>
        <p:txBody>
          <a:bodyPr/>
          <a:lstStyle/>
          <a:p>
            <a:fld id="{AEE894B5-D0CF-463A-BF09-F2D3C34367DE}" type="slidenum">
              <a:rPr lang="en-IN" smtClean="0"/>
              <a:t>6</a:t>
            </a:fld>
            <a:endParaRPr lang="en-IN"/>
          </a:p>
        </p:txBody>
      </p:sp>
    </p:spTree>
    <p:extLst>
      <p:ext uri="{BB962C8B-B14F-4D97-AF65-F5344CB8AC3E}">
        <p14:creationId xmlns:p14="http://schemas.microsoft.com/office/powerpoint/2010/main" val="2196663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an example prompt for Q&amp;A. at the top we have context….in middle we have data…at the end we are having question </a:t>
            </a:r>
          </a:p>
          <a:p>
            <a:endParaRPr lang="en-IN" dirty="0"/>
          </a:p>
          <a:p>
            <a:r>
              <a:rPr lang="en-IN" dirty="0"/>
              <a:t>On the right side we have example of prompt for conversation. These are useful to build conversational system such as chatbot. Note how we are telling it to behave through the instruction. This is sometime called ‘role prompting’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AI research assistant sounds a bit too technical, right? Okay, let's change this behavior and instruct the system to give more accessible answers.</a:t>
            </a:r>
          </a:p>
          <a:p>
            <a:r>
              <a:rPr lang="en-US" dirty="0"/>
              <a:t>The following is a conversation with an AI research assistant. The assistant answers should be easy to understand even by primary school students….”and rest of the prompt follows as is” this will produce more comprehensible outcome</a:t>
            </a:r>
          </a:p>
          <a:p>
            <a:endParaRPr lang="en-US" dirty="0"/>
          </a:p>
          <a:p>
            <a:endParaRPr lang="en-IN" dirty="0"/>
          </a:p>
        </p:txBody>
      </p:sp>
      <p:sp>
        <p:nvSpPr>
          <p:cNvPr id="4" name="Slide Number Placeholder 3"/>
          <p:cNvSpPr>
            <a:spLocks noGrp="1"/>
          </p:cNvSpPr>
          <p:nvPr>
            <p:ph type="sldNum" sz="quarter" idx="5"/>
          </p:nvPr>
        </p:nvSpPr>
        <p:spPr/>
        <p:txBody>
          <a:bodyPr/>
          <a:lstStyle/>
          <a:p>
            <a:fld id="{AEE894B5-D0CF-463A-BF09-F2D3C34367DE}" type="slidenum">
              <a:rPr lang="en-IN" smtClean="0"/>
              <a:t>7</a:t>
            </a:fld>
            <a:endParaRPr lang="en-IN"/>
          </a:p>
        </p:txBody>
      </p:sp>
    </p:spTree>
    <p:extLst>
      <p:ext uri="{BB962C8B-B14F-4D97-AF65-F5344CB8AC3E}">
        <p14:creationId xmlns:p14="http://schemas.microsoft.com/office/powerpoint/2010/main" val="369704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have already seen example of text classification. We can fix the class label at the top of the prompt (context) and provided the examples….this is 1 shot learning..</a:t>
            </a:r>
          </a:p>
          <a:p>
            <a:endParaRPr lang="en-IN" dirty="0"/>
          </a:p>
          <a:p>
            <a:r>
              <a:rPr lang="en-IN" dirty="0"/>
              <a:t>See the example for Reasoning….we have provided steps for LLM to follow to complete the task “</a:t>
            </a:r>
            <a:r>
              <a:rPr lang="en-US" dirty="0"/>
              <a:t>The odd numbers in this group add up to an even number: 15, 32, 5, 13, 82, 7, 1. A: “ this would produce incorrect prompt and steps given in the prompt on the screen produces the correct output.</a:t>
            </a:r>
            <a:endParaRPr lang="en-IN" dirty="0"/>
          </a:p>
        </p:txBody>
      </p:sp>
      <p:sp>
        <p:nvSpPr>
          <p:cNvPr id="4" name="Slide Number Placeholder 3"/>
          <p:cNvSpPr>
            <a:spLocks noGrp="1"/>
          </p:cNvSpPr>
          <p:nvPr>
            <p:ph type="sldNum" sz="quarter" idx="5"/>
          </p:nvPr>
        </p:nvSpPr>
        <p:spPr/>
        <p:txBody>
          <a:bodyPr/>
          <a:lstStyle/>
          <a:p>
            <a:fld id="{AEE894B5-D0CF-463A-BF09-F2D3C34367DE}" type="slidenum">
              <a:rPr lang="en-IN" smtClean="0"/>
              <a:t>8</a:t>
            </a:fld>
            <a:endParaRPr lang="en-IN"/>
          </a:p>
        </p:txBody>
      </p:sp>
    </p:spTree>
    <p:extLst>
      <p:ext uri="{BB962C8B-B14F-4D97-AF65-F5344CB8AC3E}">
        <p14:creationId xmlns:p14="http://schemas.microsoft.com/office/powerpoint/2010/main" val="2663227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D7B72-7114-7030-E364-CF1CABFC79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CC1CE64-ED22-C0E9-D50A-AFA994AEB3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4F1937-9B9A-77DD-0DBF-A06C7EF5DB5C}"/>
              </a:ext>
            </a:extLst>
          </p:cNvPr>
          <p:cNvSpPr>
            <a:spLocks noGrp="1"/>
          </p:cNvSpPr>
          <p:nvPr>
            <p:ph type="dt" sz="half" idx="10"/>
          </p:nvPr>
        </p:nvSpPr>
        <p:spPr/>
        <p:txBody>
          <a:bodyPr/>
          <a:lstStyle/>
          <a:p>
            <a:fld id="{DCCBA2C3-6C70-4F1B-8DE5-1A0AAB00A3DB}" type="datetimeFigureOut">
              <a:rPr lang="en-IN" smtClean="0"/>
              <a:t>25-08-2024</a:t>
            </a:fld>
            <a:endParaRPr lang="en-IN"/>
          </a:p>
        </p:txBody>
      </p:sp>
      <p:sp>
        <p:nvSpPr>
          <p:cNvPr id="5" name="Footer Placeholder 4">
            <a:extLst>
              <a:ext uri="{FF2B5EF4-FFF2-40B4-BE49-F238E27FC236}">
                <a16:creationId xmlns:a16="http://schemas.microsoft.com/office/drawing/2014/main" id="{477C51B7-254E-49C6-8430-04869651FF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13EC8D-79F2-EC47-3651-EA07F341FE2B}"/>
              </a:ext>
            </a:extLst>
          </p:cNvPr>
          <p:cNvSpPr>
            <a:spLocks noGrp="1"/>
          </p:cNvSpPr>
          <p:nvPr>
            <p:ph type="sldNum" sz="quarter" idx="12"/>
          </p:nvPr>
        </p:nvSpPr>
        <p:spPr/>
        <p:txBody>
          <a:bodyPr/>
          <a:lstStyle/>
          <a:p>
            <a:fld id="{9D36E454-ACFF-4CE7-B2D4-FAAEF1030CA4}" type="slidenum">
              <a:rPr lang="en-IN" smtClean="0"/>
              <a:t>‹#›</a:t>
            </a:fld>
            <a:endParaRPr lang="en-IN"/>
          </a:p>
        </p:txBody>
      </p:sp>
    </p:spTree>
    <p:extLst>
      <p:ext uri="{BB962C8B-B14F-4D97-AF65-F5344CB8AC3E}">
        <p14:creationId xmlns:p14="http://schemas.microsoft.com/office/powerpoint/2010/main" val="1947162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02B0-D9D4-AFB6-4706-F6E4F1A5844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D33422-2404-2172-8647-AAA7247ADC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7C531A-D34E-77BB-4B65-760259B777FC}"/>
              </a:ext>
            </a:extLst>
          </p:cNvPr>
          <p:cNvSpPr>
            <a:spLocks noGrp="1"/>
          </p:cNvSpPr>
          <p:nvPr>
            <p:ph type="dt" sz="half" idx="10"/>
          </p:nvPr>
        </p:nvSpPr>
        <p:spPr/>
        <p:txBody>
          <a:bodyPr/>
          <a:lstStyle/>
          <a:p>
            <a:fld id="{DCCBA2C3-6C70-4F1B-8DE5-1A0AAB00A3DB}" type="datetimeFigureOut">
              <a:rPr lang="en-IN" smtClean="0"/>
              <a:t>25-08-2024</a:t>
            </a:fld>
            <a:endParaRPr lang="en-IN"/>
          </a:p>
        </p:txBody>
      </p:sp>
      <p:sp>
        <p:nvSpPr>
          <p:cNvPr id="5" name="Footer Placeholder 4">
            <a:extLst>
              <a:ext uri="{FF2B5EF4-FFF2-40B4-BE49-F238E27FC236}">
                <a16:creationId xmlns:a16="http://schemas.microsoft.com/office/drawing/2014/main" id="{CB4092F1-BE06-DBBA-C6D5-463AE276D7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044DCD-959E-A408-C637-9596A1D252CF}"/>
              </a:ext>
            </a:extLst>
          </p:cNvPr>
          <p:cNvSpPr>
            <a:spLocks noGrp="1"/>
          </p:cNvSpPr>
          <p:nvPr>
            <p:ph type="sldNum" sz="quarter" idx="12"/>
          </p:nvPr>
        </p:nvSpPr>
        <p:spPr/>
        <p:txBody>
          <a:bodyPr/>
          <a:lstStyle/>
          <a:p>
            <a:fld id="{9D36E454-ACFF-4CE7-B2D4-FAAEF1030CA4}" type="slidenum">
              <a:rPr lang="en-IN" smtClean="0"/>
              <a:t>‹#›</a:t>
            </a:fld>
            <a:endParaRPr lang="en-IN"/>
          </a:p>
        </p:txBody>
      </p:sp>
    </p:spTree>
    <p:extLst>
      <p:ext uri="{BB962C8B-B14F-4D97-AF65-F5344CB8AC3E}">
        <p14:creationId xmlns:p14="http://schemas.microsoft.com/office/powerpoint/2010/main" val="1994059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ACECA4-7A0F-2522-CEED-D5976CED88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D1C99A-7812-DC4E-6564-FD36D5B259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1C2BBF-5901-4016-5980-A582618E69EA}"/>
              </a:ext>
            </a:extLst>
          </p:cNvPr>
          <p:cNvSpPr>
            <a:spLocks noGrp="1"/>
          </p:cNvSpPr>
          <p:nvPr>
            <p:ph type="dt" sz="half" idx="10"/>
          </p:nvPr>
        </p:nvSpPr>
        <p:spPr/>
        <p:txBody>
          <a:bodyPr/>
          <a:lstStyle/>
          <a:p>
            <a:fld id="{DCCBA2C3-6C70-4F1B-8DE5-1A0AAB00A3DB}" type="datetimeFigureOut">
              <a:rPr lang="en-IN" smtClean="0"/>
              <a:t>25-08-2024</a:t>
            </a:fld>
            <a:endParaRPr lang="en-IN"/>
          </a:p>
        </p:txBody>
      </p:sp>
      <p:sp>
        <p:nvSpPr>
          <p:cNvPr id="5" name="Footer Placeholder 4">
            <a:extLst>
              <a:ext uri="{FF2B5EF4-FFF2-40B4-BE49-F238E27FC236}">
                <a16:creationId xmlns:a16="http://schemas.microsoft.com/office/drawing/2014/main" id="{FE093825-3A3D-85E2-936A-43BD82DB26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2AB583-F6C2-B72A-3FCA-18B9BB9C75C4}"/>
              </a:ext>
            </a:extLst>
          </p:cNvPr>
          <p:cNvSpPr>
            <a:spLocks noGrp="1"/>
          </p:cNvSpPr>
          <p:nvPr>
            <p:ph type="sldNum" sz="quarter" idx="12"/>
          </p:nvPr>
        </p:nvSpPr>
        <p:spPr/>
        <p:txBody>
          <a:bodyPr/>
          <a:lstStyle/>
          <a:p>
            <a:fld id="{9D36E454-ACFF-4CE7-B2D4-FAAEF1030CA4}" type="slidenum">
              <a:rPr lang="en-IN" smtClean="0"/>
              <a:t>‹#›</a:t>
            </a:fld>
            <a:endParaRPr lang="en-IN"/>
          </a:p>
        </p:txBody>
      </p:sp>
    </p:spTree>
    <p:extLst>
      <p:ext uri="{BB962C8B-B14F-4D97-AF65-F5344CB8AC3E}">
        <p14:creationId xmlns:p14="http://schemas.microsoft.com/office/powerpoint/2010/main" val="148098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A2616-9682-97DA-085E-82B8CDC344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76CBEA-A93F-D19B-AEF5-C24BB17974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29E233-D977-F0AD-E480-6B28EB196C60}"/>
              </a:ext>
            </a:extLst>
          </p:cNvPr>
          <p:cNvSpPr>
            <a:spLocks noGrp="1"/>
          </p:cNvSpPr>
          <p:nvPr>
            <p:ph type="dt" sz="half" idx="10"/>
          </p:nvPr>
        </p:nvSpPr>
        <p:spPr/>
        <p:txBody>
          <a:bodyPr/>
          <a:lstStyle/>
          <a:p>
            <a:fld id="{DCCBA2C3-6C70-4F1B-8DE5-1A0AAB00A3DB}" type="datetimeFigureOut">
              <a:rPr lang="en-IN" smtClean="0"/>
              <a:t>25-08-2024</a:t>
            </a:fld>
            <a:endParaRPr lang="en-IN"/>
          </a:p>
        </p:txBody>
      </p:sp>
      <p:sp>
        <p:nvSpPr>
          <p:cNvPr id="5" name="Footer Placeholder 4">
            <a:extLst>
              <a:ext uri="{FF2B5EF4-FFF2-40B4-BE49-F238E27FC236}">
                <a16:creationId xmlns:a16="http://schemas.microsoft.com/office/drawing/2014/main" id="{22865781-4D8E-F5A3-EA4D-B4D84280C1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4C5388-801F-059B-983F-C270C128F93A}"/>
              </a:ext>
            </a:extLst>
          </p:cNvPr>
          <p:cNvSpPr>
            <a:spLocks noGrp="1"/>
          </p:cNvSpPr>
          <p:nvPr>
            <p:ph type="sldNum" sz="quarter" idx="12"/>
          </p:nvPr>
        </p:nvSpPr>
        <p:spPr/>
        <p:txBody>
          <a:bodyPr/>
          <a:lstStyle/>
          <a:p>
            <a:fld id="{9D36E454-ACFF-4CE7-B2D4-FAAEF1030CA4}" type="slidenum">
              <a:rPr lang="en-IN" smtClean="0"/>
              <a:t>‹#›</a:t>
            </a:fld>
            <a:endParaRPr lang="en-IN"/>
          </a:p>
        </p:txBody>
      </p:sp>
    </p:spTree>
    <p:extLst>
      <p:ext uri="{BB962C8B-B14F-4D97-AF65-F5344CB8AC3E}">
        <p14:creationId xmlns:p14="http://schemas.microsoft.com/office/powerpoint/2010/main" val="1092945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6D8D6-D270-82DB-DE67-61F21F682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205D3AE-084E-EE33-FE03-15F1F8785D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0F1094-AA83-316F-AD68-F92C4D59C7F3}"/>
              </a:ext>
            </a:extLst>
          </p:cNvPr>
          <p:cNvSpPr>
            <a:spLocks noGrp="1"/>
          </p:cNvSpPr>
          <p:nvPr>
            <p:ph type="dt" sz="half" idx="10"/>
          </p:nvPr>
        </p:nvSpPr>
        <p:spPr/>
        <p:txBody>
          <a:bodyPr/>
          <a:lstStyle/>
          <a:p>
            <a:fld id="{DCCBA2C3-6C70-4F1B-8DE5-1A0AAB00A3DB}" type="datetimeFigureOut">
              <a:rPr lang="en-IN" smtClean="0"/>
              <a:t>25-08-2024</a:t>
            </a:fld>
            <a:endParaRPr lang="en-IN"/>
          </a:p>
        </p:txBody>
      </p:sp>
      <p:sp>
        <p:nvSpPr>
          <p:cNvPr id="5" name="Footer Placeholder 4">
            <a:extLst>
              <a:ext uri="{FF2B5EF4-FFF2-40B4-BE49-F238E27FC236}">
                <a16:creationId xmlns:a16="http://schemas.microsoft.com/office/drawing/2014/main" id="{71B530D0-EFA1-1964-A1E3-7A864F8C26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A7E97D-8966-172A-132F-8943375E163E}"/>
              </a:ext>
            </a:extLst>
          </p:cNvPr>
          <p:cNvSpPr>
            <a:spLocks noGrp="1"/>
          </p:cNvSpPr>
          <p:nvPr>
            <p:ph type="sldNum" sz="quarter" idx="12"/>
          </p:nvPr>
        </p:nvSpPr>
        <p:spPr/>
        <p:txBody>
          <a:bodyPr/>
          <a:lstStyle/>
          <a:p>
            <a:fld id="{9D36E454-ACFF-4CE7-B2D4-FAAEF1030CA4}" type="slidenum">
              <a:rPr lang="en-IN" smtClean="0"/>
              <a:t>‹#›</a:t>
            </a:fld>
            <a:endParaRPr lang="en-IN"/>
          </a:p>
        </p:txBody>
      </p:sp>
    </p:spTree>
    <p:extLst>
      <p:ext uri="{BB962C8B-B14F-4D97-AF65-F5344CB8AC3E}">
        <p14:creationId xmlns:p14="http://schemas.microsoft.com/office/powerpoint/2010/main" val="2702653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18835-95D1-21AC-0A1D-A11247C90A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8B27F3-06C0-235B-888C-575088F398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81FFC3B-D967-64CD-1FBA-AE6A93D1AB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50C9D6-9223-B99C-1073-F159BE2418C1}"/>
              </a:ext>
            </a:extLst>
          </p:cNvPr>
          <p:cNvSpPr>
            <a:spLocks noGrp="1"/>
          </p:cNvSpPr>
          <p:nvPr>
            <p:ph type="dt" sz="half" idx="10"/>
          </p:nvPr>
        </p:nvSpPr>
        <p:spPr/>
        <p:txBody>
          <a:bodyPr/>
          <a:lstStyle/>
          <a:p>
            <a:fld id="{DCCBA2C3-6C70-4F1B-8DE5-1A0AAB00A3DB}" type="datetimeFigureOut">
              <a:rPr lang="en-IN" smtClean="0"/>
              <a:t>25-08-2024</a:t>
            </a:fld>
            <a:endParaRPr lang="en-IN"/>
          </a:p>
        </p:txBody>
      </p:sp>
      <p:sp>
        <p:nvSpPr>
          <p:cNvPr id="6" name="Footer Placeholder 5">
            <a:extLst>
              <a:ext uri="{FF2B5EF4-FFF2-40B4-BE49-F238E27FC236}">
                <a16:creationId xmlns:a16="http://schemas.microsoft.com/office/drawing/2014/main" id="{8028C5CC-57E8-185A-485D-F7C3A9AD8C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A61A79-40B4-E060-27D9-8C4AD776F283}"/>
              </a:ext>
            </a:extLst>
          </p:cNvPr>
          <p:cNvSpPr>
            <a:spLocks noGrp="1"/>
          </p:cNvSpPr>
          <p:nvPr>
            <p:ph type="sldNum" sz="quarter" idx="12"/>
          </p:nvPr>
        </p:nvSpPr>
        <p:spPr/>
        <p:txBody>
          <a:bodyPr/>
          <a:lstStyle/>
          <a:p>
            <a:fld id="{9D36E454-ACFF-4CE7-B2D4-FAAEF1030CA4}" type="slidenum">
              <a:rPr lang="en-IN" smtClean="0"/>
              <a:t>‹#›</a:t>
            </a:fld>
            <a:endParaRPr lang="en-IN"/>
          </a:p>
        </p:txBody>
      </p:sp>
    </p:spTree>
    <p:extLst>
      <p:ext uri="{BB962C8B-B14F-4D97-AF65-F5344CB8AC3E}">
        <p14:creationId xmlns:p14="http://schemas.microsoft.com/office/powerpoint/2010/main" val="3096010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0A5D-7FE0-EA4C-EB83-92E0206642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BB984B-B9AA-602E-A3F6-2CE2506846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AE31CB-0371-710C-75F8-9F0BDB02ED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7C9BCA-3EE0-C7DA-BD03-D17DB5444E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C184D9-5083-0994-737C-BFA1F2DB8D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71E87C5-5D6F-B13B-3C37-CC564DD26804}"/>
              </a:ext>
            </a:extLst>
          </p:cNvPr>
          <p:cNvSpPr>
            <a:spLocks noGrp="1"/>
          </p:cNvSpPr>
          <p:nvPr>
            <p:ph type="dt" sz="half" idx="10"/>
          </p:nvPr>
        </p:nvSpPr>
        <p:spPr/>
        <p:txBody>
          <a:bodyPr/>
          <a:lstStyle/>
          <a:p>
            <a:fld id="{DCCBA2C3-6C70-4F1B-8DE5-1A0AAB00A3DB}" type="datetimeFigureOut">
              <a:rPr lang="en-IN" smtClean="0"/>
              <a:t>25-08-2024</a:t>
            </a:fld>
            <a:endParaRPr lang="en-IN"/>
          </a:p>
        </p:txBody>
      </p:sp>
      <p:sp>
        <p:nvSpPr>
          <p:cNvPr id="8" name="Footer Placeholder 7">
            <a:extLst>
              <a:ext uri="{FF2B5EF4-FFF2-40B4-BE49-F238E27FC236}">
                <a16:creationId xmlns:a16="http://schemas.microsoft.com/office/drawing/2014/main" id="{F3C0F7F1-B65F-DC8F-370C-5F34B011BA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C94B6F7-43FC-CE77-7F8B-AB727659EB8D}"/>
              </a:ext>
            </a:extLst>
          </p:cNvPr>
          <p:cNvSpPr>
            <a:spLocks noGrp="1"/>
          </p:cNvSpPr>
          <p:nvPr>
            <p:ph type="sldNum" sz="quarter" idx="12"/>
          </p:nvPr>
        </p:nvSpPr>
        <p:spPr/>
        <p:txBody>
          <a:bodyPr/>
          <a:lstStyle/>
          <a:p>
            <a:fld id="{9D36E454-ACFF-4CE7-B2D4-FAAEF1030CA4}" type="slidenum">
              <a:rPr lang="en-IN" smtClean="0"/>
              <a:t>‹#›</a:t>
            </a:fld>
            <a:endParaRPr lang="en-IN"/>
          </a:p>
        </p:txBody>
      </p:sp>
    </p:spTree>
    <p:extLst>
      <p:ext uri="{BB962C8B-B14F-4D97-AF65-F5344CB8AC3E}">
        <p14:creationId xmlns:p14="http://schemas.microsoft.com/office/powerpoint/2010/main" val="562536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16503-3997-B22A-2AEB-30D9844A44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EFD4B87-ED4E-3E57-E677-9B92F0FFEB79}"/>
              </a:ext>
            </a:extLst>
          </p:cNvPr>
          <p:cNvSpPr>
            <a:spLocks noGrp="1"/>
          </p:cNvSpPr>
          <p:nvPr>
            <p:ph type="dt" sz="half" idx="10"/>
          </p:nvPr>
        </p:nvSpPr>
        <p:spPr/>
        <p:txBody>
          <a:bodyPr/>
          <a:lstStyle/>
          <a:p>
            <a:fld id="{DCCBA2C3-6C70-4F1B-8DE5-1A0AAB00A3DB}" type="datetimeFigureOut">
              <a:rPr lang="en-IN" smtClean="0"/>
              <a:t>25-08-2024</a:t>
            </a:fld>
            <a:endParaRPr lang="en-IN"/>
          </a:p>
        </p:txBody>
      </p:sp>
      <p:sp>
        <p:nvSpPr>
          <p:cNvPr id="4" name="Footer Placeholder 3">
            <a:extLst>
              <a:ext uri="{FF2B5EF4-FFF2-40B4-BE49-F238E27FC236}">
                <a16:creationId xmlns:a16="http://schemas.microsoft.com/office/drawing/2014/main" id="{D7117E24-B817-4D8D-04B0-D32A51AA49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3C23FA9-361C-8F06-CF58-9584D847078C}"/>
              </a:ext>
            </a:extLst>
          </p:cNvPr>
          <p:cNvSpPr>
            <a:spLocks noGrp="1"/>
          </p:cNvSpPr>
          <p:nvPr>
            <p:ph type="sldNum" sz="quarter" idx="12"/>
          </p:nvPr>
        </p:nvSpPr>
        <p:spPr/>
        <p:txBody>
          <a:bodyPr/>
          <a:lstStyle/>
          <a:p>
            <a:fld id="{9D36E454-ACFF-4CE7-B2D4-FAAEF1030CA4}" type="slidenum">
              <a:rPr lang="en-IN" smtClean="0"/>
              <a:t>‹#›</a:t>
            </a:fld>
            <a:endParaRPr lang="en-IN"/>
          </a:p>
        </p:txBody>
      </p:sp>
    </p:spTree>
    <p:extLst>
      <p:ext uri="{BB962C8B-B14F-4D97-AF65-F5344CB8AC3E}">
        <p14:creationId xmlns:p14="http://schemas.microsoft.com/office/powerpoint/2010/main" val="262244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FCC233-FE59-5686-2FF0-55868E8FE4F6}"/>
              </a:ext>
            </a:extLst>
          </p:cNvPr>
          <p:cNvSpPr>
            <a:spLocks noGrp="1"/>
          </p:cNvSpPr>
          <p:nvPr>
            <p:ph type="dt" sz="half" idx="10"/>
          </p:nvPr>
        </p:nvSpPr>
        <p:spPr/>
        <p:txBody>
          <a:bodyPr/>
          <a:lstStyle/>
          <a:p>
            <a:fld id="{DCCBA2C3-6C70-4F1B-8DE5-1A0AAB00A3DB}" type="datetimeFigureOut">
              <a:rPr lang="en-IN" smtClean="0"/>
              <a:t>25-08-2024</a:t>
            </a:fld>
            <a:endParaRPr lang="en-IN"/>
          </a:p>
        </p:txBody>
      </p:sp>
      <p:sp>
        <p:nvSpPr>
          <p:cNvPr id="3" name="Footer Placeholder 2">
            <a:extLst>
              <a:ext uri="{FF2B5EF4-FFF2-40B4-BE49-F238E27FC236}">
                <a16:creationId xmlns:a16="http://schemas.microsoft.com/office/drawing/2014/main" id="{3A1CE109-5CED-2D63-A22C-70D98C31F00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D398537-F7BD-DE7E-AC7F-6CF7917BEB45}"/>
              </a:ext>
            </a:extLst>
          </p:cNvPr>
          <p:cNvSpPr>
            <a:spLocks noGrp="1"/>
          </p:cNvSpPr>
          <p:nvPr>
            <p:ph type="sldNum" sz="quarter" idx="12"/>
          </p:nvPr>
        </p:nvSpPr>
        <p:spPr/>
        <p:txBody>
          <a:bodyPr/>
          <a:lstStyle/>
          <a:p>
            <a:fld id="{9D36E454-ACFF-4CE7-B2D4-FAAEF1030CA4}" type="slidenum">
              <a:rPr lang="en-IN" smtClean="0"/>
              <a:t>‹#›</a:t>
            </a:fld>
            <a:endParaRPr lang="en-IN"/>
          </a:p>
        </p:txBody>
      </p:sp>
    </p:spTree>
    <p:extLst>
      <p:ext uri="{BB962C8B-B14F-4D97-AF65-F5344CB8AC3E}">
        <p14:creationId xmlns:p14="http://schemas.microsoft.com/office/powerpoint/2010/main" val="300586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1D4C4-1047-AA9D-DD7A-D1233ACC7B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83DB5DC-1749-D2AA-4688-C0E1CC0E18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BC1B59A-55D5-B486-77DA-4F26B0184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7E46FB-F78B-ADA6-ADEB-FE39DFD7022E}"/>
              </a:ext>
            </a:extLst>
          </p:cNvPr>
          <p:cNvSpPr>
            <a:spLocks noGrp="1"/>
          </p:cNvSpPr>
          <p:nvPr>
            <p:ph type="dt" sz="half" idx="10"/>
          </p:nvPr>
        </p:nvSpPr>
        <p:spPr/>
        <p:txBody>
          <a:bodyPr/>
          <a:lstStyle/>
          <a:p>
            <a:fld id="{DCCBA2C3-6C70-4F1B-8DE5-1A0AAB00A3DB}" type="datetimeFigureOut">
              <a:rPr lang="en-IN" smtClean="0"/>
              <a:t>25-08-2024</a:t>
            </a:fld>
            <a:endParaRPr lang="en-IN"/>
          </a:p>
        </p:txBody>
      </p:sp>
      <p:sp>
        <p:nvSpPr>
          <p:cNvPr id="6" name="Footer Placeholder 5">
            <a:extLst>
              <a:ext uri="{FF2B5EF4-FFF2-40B4-BE49-F238E27FC236}">
                <a16:creationId xmlns:a16="http://schemas.microsoft.com/office/drawing/2014/main" id="{164970D9-E4F9-363A-FC8D-A7266A1787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A144F7-B562-3D41-3A2B-5B83992EF5FF}"/>
              </a:ext>
            </a:extLst>
          </p:cNvPr>
          <p:cNvSpPr>
            <a:spLocks noGrp="1"/>
          </p:cNvSpPr>
          <p:nvPr>
            <p:ph type="sldNum" sz="quarter" idx="12"/>
          </p:nvPr>
        </p:nvSpPr>
        <p:spPr/>
        <p:txBody>
          <a:bodyPr/>
          <a:lstStyle/>
          <a:p>
            <a:fld id="{9D36E454-ACFF-4CE7-B2D4-FAAEF1030CA4}" type="slidenum">
              <a:rPr lang="en-IN" smtClean="0"/>
              <a:t>‹#›</a:t>
            </a:fld>
            <a:endParaRPr lang="en-IN"/>
          </a:p>
        </p:txBody>
      </p:sp>
    </p:spTree>
    <p:extLst>
      <p:ext uri="{BB962C8B-B14F-4D97-AF65-F5344CB8AC3E}">
        <p14:creationId xmlns:p14="http://schemas.microsoft.com/office/powerpoint/2010/main" val="472411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B399-BF57-2003-ECDD-F770535DFC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8DB905E-AE20-3493-39EC-B93C5D991F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F6DE5E-325D-65DE-A249-A50EA03A6C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25EA7-8420-1FF7-76DE-3B3BFD15BCAB}"/>
              </a:ext>
            </a:extLst>
          </p:cNvPr>
          <p:cNvSpPr>
            <a:spLocks noGrp="1"/>
          </p:cNvSpPr>
          <p:nvPr>
            <p:ph type="dt" sz="half" idx="10"/>
          </p:nvPr>
        </p:nvSpPr>
        <p:spPr/>
        <p:txBody>
          <a:bodyPr/>
          <a:lstStyle/>
          <a:p>
            <a:fld id="{DCCBA2C3-6C70-4F1B-8DE5-1A0AAB00A3DB}" type="datetimeFigureOut">
              <a:rPr lang="en-IN" smtClean="0"/>
              <a:t>25-08-2024</a:t>
            </a:fld>
            <a:endParaRPr lang="en-IN"/>
          </a:p>
        </p:txBody>
      </p:sp>
      <p:sp>
        <p:nvSpPr>
          <p:cNvPr id="6" name="Footer Placeholder 5">
            <a:extLst>
              <a:ext uri="{FF2B5EF4-FFF2-40B4-BE49-F238E27FC236}">
                <a16:creationId xmlns:a16="http://schemas.microsoft.com/office/drawing/2014/main" id="{56278CBC-4C3A-9025-F68F-A9790BA4D7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92BC65-A5B9-4BD8-5731-7FC7A81DBF00}"/>
              </a:ext>
            </a:extLst>
          </p:cNvPr>
          <p:cNvSpPr>
            <a:spLocks noGrp="1"/>
          </p:cNvSpPr>
          <p:nvPr>
            <p:ph type="sldNum" sz="quarter" idx="12"/>
          </p:nvPr>
        </p:nvSpPr>
        <p:spPr/>
        <p:txBody>
          <a:bodyPr/>
          <a:lstStyle/>
          <a:p>
            <a:fld id="{9D36E454-ACFF-4CE7-B2D4-FAAEF1030CA4}" type="slidenum">
              <a:rPr lang="en-IN" smtClean="0"/>
              <a:t>‹#›</a:t>
            </a:fld>
            <a:endParaRPr lang="en-IN"/>
          </a:p>
        </p:txBody>
      </p:sp>
    </p:spTree>
    <p:extLst>
      <p:ext uri="{BB962C8B-B14F-4D97-AF65-F5344CB8AC3E}">
        <p14:creationId xmlns:p14="http://schemas.microsoft.com/office/powerpoint/2010/main" val="480687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1C454D-90BC-38C7-3D2D-78149D1842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D53B67-D89A-C6AB-C66A-9357D0CD1E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C7D886-4761-F9C4-23EF-A722A1D2C1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CBA2C3-6C70-4F1B-8DE5-1A0AAB00A3DB}" type="datetimeFigureOut">
              <a:rPr lang="en-IN" smtClean="0"/>
              <a:t>25-08-2024</a:t>
            </a:fld>
            <a:endParaRPr lang="en-IN"/>
          </a:p>
        </p:txBody>
      </p:sp>
      <p:sp>
        <p:nvSpPr>
          <p:cNvPr id="5" name="Footer Placeholder 4">
            <a:extLst>
              <a:ext uri="{FF2B5EF4-FFF2-40B4-BE49-F238E27FC236}">
                <a16:creationId xmlns:a16="http://schemas.microsoft.com/office/drawing/2014/main" id="{A7BAEE9F-89FD-8F63-318B-2818644DE6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0627F63-88C0-F788-C501-BAE55DD3D2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6E454-ACFF-4CE7-B2D4-FAAEF1030CA4}" type="slidenum">
              <a:rPr lang="en-IN" smtClean="0"/>
              <a:t>‹#›</a:t>
            </a:fld>
            <a:endParaRPr lang="en-IN"/>
          </a:p>
        </p:txBody>
      </p:sp>
    </p:spTree>
    <p:extLst>
      <p:ext uri="{BB962C8B-B14F-4D97-AF65-F5344CB8AC3E}">
        <p14:creationId xmlns:p14="http://schemas.microsoft.com/office/powerpoint/2010/main" val="233436555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497D9-3AFA-A3B0-FA01-D9702005FDCA}"/>
              </a:ext>
            </a:extLst>
          </p:cNvPr>
          <p:cNvSpPr>
            <a:spLocks noGrp="1"/>
          </p:cNvSpPr>
          <p:nvPr>
            <p:ph type="ctrTitle"/>
          </p:nvPr>
        </p:nvSpPr>
        <p:spPr/>
        <p:txBody>
          <a:bodyPr/>
          <a:lstStyle/>
          <a:p>
            <a:r>
              <a:rPr lang="en-IN" dirty="0"/>
              <a:t>Prompt Engineering</a:t>
            </a:r>
          </a:p>
        </p:txBody>
      </p:sp>
    </p:spTree>
    <p:extLst>
      <p:ext uri="{BB962C8B-B14F-4D97-AF65-F5344CB8AC3E}">
        <p14:creationId xmlns:p14="http://schemas.microsoft.com/office/powerpoint/2010/main" val="3682212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C1F9C0-C4FC-404E-4186-BC8916A03603}"/>
              </a:ext>
            </a:extLst>
          </p:cNvPr>
          <p:cNvSpPr txBox="1"/>
          <p:nvPr/>
        </p:nvSpPr>
        <p:spPr>
          <a:xfrm>
            <a:off x="1199955" y="1849345"/>
            <a:ext cx="3076767" cy="408623"/>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t>The sky is </a:t>
            </a:r>
          </a:p>
        </p:txBody>
      </p:sp>
      <p:sp>
        <p:nvSpPr>
          <p:cNvPr id="6" name="TextBox 5">
            <a:extLst>
              <a:ext uri="{FF2B5EF4-FFF2-40B4-BE49-F238E27FC236}">
                <a16:creationId xmlns:a16="http://schemas.microsoft.com/office/drawing/2014/main" id="{55D650AB-B9F5-B20F-649F-466FF1D8BFAC}"/>
              </a:ext>
            </a:extLst>
          </p:cNvPr>
          <p:cNvSpPr txBox="1"/>
          <p:nvPr/>
        </p:nvSpPr>
        <p:spPr>
          <a:xfrm>
            <a:off x="5085707" y="2364135"/>
            <a:ext cx="5823735" cy="1021556"/>
          </a:xfrm>
          <a:prstGeom prst="round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What would you like to know or discuss about the sky? It could be anything from its appearance right now, how it affects our mood, or even something poetic or scientific.</a:t>
            </a:r>
            <a:endParaRPr lang="en-IN" dirty="0"/>
          </a:p>
        </p:txBody>
      </p:sp>
      <p:sp>
        <p:nvSpPr>
          <p:cNvPr id="7" name="TextBox 6">
            <a:extLst>
              <a:ext uri="{FF2B5EF4-FFF2-40B4-BE49-F238E27FC236}">
                <a16:creationId xmlns:a16="http://schemas.microsoft.com/office/drawing/2014/main" id="{2B9D72D1-C84E-387F-68D9-50A71AC3AF99}"/>
              </a:ext>
            </a:extLst>
          </p:cNvPr>
          <p:cNvSpPr txBox="1"/>
          <p:nvPr/>
        </p:nvSpPr>
        <p:spPr>
          <a:xfrm>
            <a:off x="1199955" y="3491858"/>
            <a:ext cx="3076767" cy="715089"/>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Complete the sentence: </a:t>
            </a:r>
          </a:p>
          <a:p>
            <a:r>
              <a:rPr lang="en-US" dirty="0"/>
              <a:t>The sky is</a:t>
            </a:r>
          </a:p>
        </p:txBody>
      </p:sp>
      <p:sp>
        <p:nvSpPr>
          <p:cNvPr id="8" name="TextBox 7">
            <a:extLst>
              <a:ext uri="{FF2B5EF4-FFF2-40B4-BE49-F238E27FC236}">
                <a16:creationId xmlns:a16="http://schemas.microsoft.com/office/drawing/2014/main" id="{8C1243D7-0520-7874-FD0D-F3DA19F18A2A}"/>
              </a:ext>
            </a:extLst>
          </p:cNvPr>
          <p:cNvSpPr txBox="1"/>
          <p:nvPr/>
        </p:nvSpPr>
        <p:spPr>
          <a:xfrm>
            <a:off x="5085707" y="4313114"/>
            <a:ext cx="5823735" cy="1021556"/>
          </a:xfrm>
          <a:prstGeom prst="round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The sky is a canvas of endless possibilities, constantly shifting in color and mood, reflecting the beauty and mystery of the world above us.</a:t>
            </a:r>
            <a:endParaRPr lang="en-IN" dirty="0"/>
          </a:p>
        </p:txBody>
      </p:sp>
      <p:sp>
        <p:nvSpPr>
          <p:cNvPr id="9" name="TextBox 8">
            <a:extLst>
              <a:ext uri="{FF2B5EF4-FFF2-40B4-BE49-F238E27FC236}">
                <a16:creationId xmlns:a16="http://schemas.microsoft.com/office/drawing/2014/main" id="{7E704041-D3FF-20F8-2F23-2752AA2D6704}"/>
              </a:ext>
            </a:extLst>
          </p:cNvPr>
          <p:cNvSpPr txBox="1"/>
          <p:nvPr/>
        </p:nvSpPr>
        <p:spPr>
          <a:xfrm>
            <a:off x="1199955" y="5440837"/>
            <a:ext cx="3076767" cy="715089"/>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Predict the next word after: </a:t>
            </a:r>
          </a:p>
          <a:p>
            <a:r>
              <a:rPr lang="en-US" dirty="0"/>
              <a:t>The sky is</a:t>
            </a:r>
            <a:endParaRPr lang="en-IN" dirty="0"/>
          </a:p>
        </p:txBody>
      </p:sp>
      <p:sp>
        <p:nvSpPr>
          <p:cNvPr id="10" name="TextBox 9">
            <a:extLst>
              <a:ext uri="{FF2B5EF4-FFF2-40B4-BE49-F238E27FC236}">
                <a16:creationId xmlns:a16="http://schemas.microsoft.com/office/drawing/2014/main" id="{A43BD2D4-D526-A56A-F15D-CBF23DE9415F}"/>
              </a:ext>
            </a:extLst>
          </p:cNvPr>
          <p:cNvSpPr txBox="1"/>
          <p:nvPr/>
        </p:nvSpPr>
        <p:spPr>
          <a:xfrm>
            <a:off x="5085707" y="6262094"/>
            <a:ext cx="5823735" cy="408623"/>
          </a:xfrm>
          <a:prstGeom prst="round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The next word is likely to be "blue."</a:t>
            </a:r>
            <a:endParaRPr lang="en-IN" dirty="0"/>
          </a:p>
        </p:txBody>
      </p:sp>
      <p:sp>
        <p:nvSpPr>
          <p:cNvPr id="2" name="TextBox 1">
            <a:extLst>
              <a:ext uri="{FF2B5EF4-FFF2-40B4-BE49-F238E27FC236}">
                <a16:creationId xmlns:a16="http://schemas.microsoft.com/office/drawing/2014/main" id="{1B93F70D-5E19-2282-B3B9-A34531946EE1}"/>
              </a:ext>
            </a:extLst>
          </p:cNvPr>
          <p:cNvSpPr txBox="1"/>
          <p:nvPr/>
        </p:nvSpPr>
        <p:spPr>
          <a:xfrm>
            <a:off x="1068512" y="164387"/>
            <a:ext cx="3076767" cy="461665"/>
          </a:xfrm>
          <a:prstGeom prst="rect">
            <a:avLst/>
          </a:prstGeom>
          <a:noFill/>
        </p:spPr>
        <p:txBody>
          <a:bodyPr wrap="square" rtlCol="0">
            <a:spAutoFit/>
          </a:bodyPr>
          <a:lstStyle/>
          <a:p>
            <a:r>
              <a:rPr lang="en-IN" sz="2400" b="1" dirty="0"/>
              <a:t>Basics of Prompting</a:t>
            </a:r>
          </a:p>
        </p:txBody>
      </p:sp>
      <p:sp>
        <p:nvSpPr>
          <p:cNvPr id="3" name="TextBox 2">
            <a:extLst>
              <a:ext uri="{FF2B5EF4-FFF2-40B4-BE49-F238E27FC236}">
                <a16:creationId xmlns:a16="http://schemas.microsoft.com/office/drawing/2014/main" id="{B4A2AEC0-80A0-39A7-FEE8-00DCECAD873C}"/>
              </a:ext>
            </a:extLst>
          </p:cNvPr>
          <p:cNvSpPr txBox="1"/>
          <p:nvPr/>
        </p:nvSpPr>
        <p:spPr>
          <a:xfrm>
            <a:off x="1199955" y="943429"/>
            <a:ext cx="9709487" cy="1015663"/>
          </a:xfrm>
          <a:prstGeom prst="rect">
            <a:avLst/>
          </a:prstGeom>
          <a:noFill/>
        </p:spPr>
        <p:txBody>
          <a:bodyPr wrap="square" rtlCol="0">
            <a:spAutoFit/>
          </a:bodyPr>
          <a:lstStyle/>
          <a:p>
            <a:r>
              <a:rPr lang="en-IN" sz="2000" dirty="0"/>
              <a:t>Prompt can contain information like the instruction or question along with other details such as context, inputs or examples etc.</a:t>
            </a:r>
          </a:p>
          <a:p>
            <a:endParaRPr lang="en-IN" sz="2000" dirty="0"/>
          </a:p>
        </p:txBody>
      </p:sp>
    </p:spTree>
    <p:extLst>
      <p:ext uri="{BB962C8B-B14F-4D97-AF65-F5344CB8AC3E}">
        <p14:creationId xmlns:p14="http://schemas.microsoft.com/office/powerpoint/2010/main" val="3809481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59A540C2-D86A-129E-9C90-E7E8E23C4150}"/>
              </a:ext>
            </a:extLst>
          </p:cNvPr>
          <p:cNvGrpSpPr/>
          <p:nvPr/>
        </p:nvGrpSpPr>
        <p:grpSpPr>
          <a:xfrm>
            <a:off x="1553029" y="720628"/>
            <a:ext cx="6248971" cy="5197287"/>
            <a:chOff x="2032000" y="720628"/>
            <a:chExt cx="8128000" cy="5416742"/>
          </a:xfrm>
        </p:grpSpPr>
        <p:sp>
          <p:nvSpPr>
            <p:cNvPr id="22" name="Straight Connector 21">
              <a:extLst>
                <a:ext uri="{FF2B5EF4-FFF2-40B4-BE49-F238E27FC236}">
                  <a16:creationId xmlns:a16="http://schemas.microsoft.com/office/drawing/2014/main" id="{050CFAB0-BFAA-FB08-5C67-AF7930F4035E}"/>
                </a:ext>
              </a:extLst>
            </p:cNvPr>
            <p:cNvSpPr/>
            <p:nvPr/>
          </p:nvSpPr>
          <p:spPr>
            <a:xfrm>
              <a:off x="2032000" y="5245680"/>
              <a:ext cx="8128000" cy="0"/>
            </a:xfrm>
            <a:prstGeom prst="line">
              <a:avLst/>
            </a:prstGeom>
          </p:spPr>
          <p:style>
            <a:lnRef idx="1">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3" name="Straight Connector 22">
              <a:extLst>
                <a:ext uri="{FF2B5EF4-FFF2-40B4-BE49-F238E27FC236}">
                  <a16:creationId xmlns:a16="http://schemas.microsoft.com/office/drawing/2014/main" id="{B588B4DE-4372-16ED-DAD6-EFDD786905F4}"/>
                </a:ext>
              </a:extLst>
            </p:cNvPr>
            <p:cNvSpPr/>
            <p:nvPr/>
          </p:nvSpPr>
          <p:spPr>
            <a:xfrm>
              <a:off x="2032000" y="3885922"/>
              <a:ext cx="8128000" cy="0"/>
            </a:xfrm>
            <a:prstGeom prst="line">
              <a:avLst/>
            </a:prstGeom>
          </p:spPr>
          <p:style>
            <a:lnRef idx="1">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4" name="Straight Connector 23">
              <a:extLst>
                <a:ext uri="{FF2B5EF4-FFF2-40B4-BE49-F238E27FC236}">
                  <a16:creationId xmlns:a16="http://schemas.microsoft.com/office/drawing/2014/main" id="{4DFE289C-3E5A-8F96-90B3-A01679992B6F}"/>
                </a:ext>
              </a:extLst>
            </p:cNvPr>
            <p:cNvSpPr/>
            <p:nvPr/>
          </p:nvSpPr>
          <p:spPr>
            <a:xfrm>
              <a:off x="2032000" y="2526164"/>
              <a:ext cx="8128000" cy="0"/>
            </a:xfrm>
            <a:prstGeom prst="line">
              <a:avLst/>
            </a:prstGeom>
          </p:spPr>
          <p:style>
            <a:lnRef idx="1">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5" name="Straight Connector 24">
              <a:extLst>
                <a:ext uri="{FF2B5EF4-FFF2-40B4-BE49-F238E27FC236}">
                  <a16:creationId xmlns:a16="http://schemas.microsoft.com/office/drawing/2014/main" id="{17DFCB27-4313-E57D-DC5E-1C4486EC0B4B}"/>
                </a:ext>
              </a:extLst>
            </p:cNvPr>
            <p:cNvSpPr/>
            <p:nvPr/>
          </p:nvSpPr>
          <p:spPr>
            <a:xfrm>
              <a:off x="2032000" y="1166406"/>
              <a:ext cx="8128000" cy="0"/>
            </a:xfrm>
            <a:prstGeom prst="line">
              <a:avLst/>
            </a:prstGeom>
          </p:spPr>
          <p:style>
            <a:lnRef idx="1">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Freeform: Shape 25">
              <a:extLst>
                <a:ext uri="{FF2B5EF4-FFF2-40B4-BE49-F238E27FC236}">
                  <a16:creationId xmlns:a16="http://schemas.microsoft.com/office/drawing/2014/main" id="{FCB7024D-9DEF-58FD-DD20-6E722A06AEC6}"/>
                </a:ext>
              </a:extLst>
            </p:cNvPr>
            <p:cNvSpPr/>
            <p:nvPr/>
          </p:nvSpPr>
          <p:spPr>
            <a:xfrm>
              <a:off x="4145279" y="720628"/>
              <a:ext cx="6014720" cy="445778"/>
            </a:xfrm>
            <a:custGeom>
              <a:avLst/>
              <a:gdLst>
                <a:gd name="connsiteX0" fmla="*/ 0 w 6014720"/>
                <a:gd name="connsiteY0" fmla="*/ 0 h 445778"/>
                <a:gd name="connsiteX1" fmla="*/ 6014720 w 6014720"/>
                <a:gd name="connsiteY1" fmla="*/ 0 h 445778"/>
                <a:gd name="connsiteX2" fmla="*/ 6014720 w 6014720"/>
                <a:gd name="connsiteY2" fmla="*/ 445778 h 445778"/>
                <a:gd name="connsiteX3" fmla="*/ 0 w 6014720"/>
                <a:gd name="connsiteY3" fmla="*/ 445778 h 445778"/>
                <a:gd name="connsiteX4" fmla="*/ 0 w 6014720"/>
                <a:gd name="connsiteY4" fmla="*/ 0 h 4457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4720" h="445778">
                  <a:moveTo>
                    <a:pt x="0" y="0"/>
                  </a:moveTo>
                  <a:lnTo>
                    <a:pt x="6014720" y="0"/>
                  </a:lnTo>
                  <a:lnTo>
                    <a:pt x="6014720" y="445778"/>
                  </a:lnTo>
                  <a:lnTo>
                    <a:pt x="0" y="44577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3815" tIns="43815" rIns="43815" bIns="43815" numCol="1" spcCol="1270" anchor="b" anchorCtr="0">
              <a:noAutofit/>
            </a:bodyPr>
            <a:lstStyle/>
            <a:p>
              <a:pPr marL="0" lvl="0" indent="0" algn="l" defTabSz="1022350">
                <a:lnSpc>
                  <a:spcPct val="90000"/>
                </a:lnSpc>
                <a:spcBef>
                  <a:spcPct val="0"/>
                </a:spcBef>
                <a:spcAft>
                  <a:spcPct val="35000"/>
                </a:spcAft>
                <a:buNone/>
              </a:pPr>
              <a:endParaRPr lang="en-IN" sz="2300" kern="1200" dirty="0"/>
            </a:p>
          </p:txBody>
        </p:sp>
        <p:sp>
          <p:nvSpPr>
            <p:cNvPr id="27" name="Freeform: Shape 26">
              <a:extLst>
                <a:ext uri="{FF2B5EF4-FFF2-40B4-BE49-F238E27FC236}">
                  <a16:creationId xmlns:a16="http://schemas.microsoft.com/office/drawing/2014/main" id="{1E307555-8EE6-D431-C98C-DD217F79C8D7}"/>
                </a:ext>
              </a:extLst>
            </p:cNvPr>
            <p:cNvSpPr/>
            <p:nvPr/>
          </p:nvSpPr>
          <p:spPr>
            <a:xfrm>
              <a:off x="2032000" y="720628"/>
              <a:ext cx="2113280" cy="445778"/>
            </a:xfrm>
            <a:custGeom>
              <a:avLst/>
              <a:gdLst>
                <a:gd name="connsiteX0" fmla="*/ 74311 w 2113280"/>
                <a:gd name="connsiteY0" fmla="*/ 0 h 445778"/>
                <a:gd name="connsiteX1" fmla="*/ 2038969 w 2113280"/>
                <a:gd name="connsiteY1" fmla="*/ 0 h 445778"/>
                <a:gd name="connsiteX2" fmla="*/ 2113280 w 2113280"/>
                <a:gd name="connsiteY2" fmla="*/ 74311 h 445778"/>
                <a:gd name="connsiteX3" fmla="*/ 2113280 w 2113280"/>
                <a:gd name="connsiteY3" fmla="*/ 445778 h 445778"/>
                <a:gd name="connsiteX4" fmla="*/ 2113280 w 2113280"/>
                <a:gd name="connsiteY4" fmla="*/ 445778 h 445778"/>
                <a:gd name="connsiteX5" fmla="*/ 0 w 2113280"/>
                <a:gd name="connsiteY5" fmla="*/ 445778 h 445778"/>
                <a:gd name="connsiteX6" fmla="*/ 0 w 2113280"/>
                <a:gd name="connsiteY6" fmla="*/ 445778 h 445778"/>
                <a:gd name="connsiteX7" fmla="*/ 0 w 2113280"/>
                <a:gd name="connsiteY7" fmla="*/ 74311 h 445778"/>
                <a:gd name="connsiteX8" fmla="*/ 74311 w 2113280"/>
                <a:gd name="connsiteY8" fmla="*/ 0 h 445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445778">
                  <a:moveTo>
                    <a:pt x="74311" y="0"/>
                  </a:moveTo>
                  <a:lnTo>
                    <a:pt x="2038969" y="0"/>
                  </a:lnTo>
                  <a:cubicBezTo>
                    <a:pt x="2080010" y="0"/>
                    <a:pt x="2113280" y="33270"/>
                    <a:pt x="2113280" y="74311"/>
                  </a:cubicBezTo>
                  <a:lnTo>
                    <a:pt x="2113280" y="445778"/>
                  </a:lnTo>
                  <a:lnTo>
                    <a:pt x="2113280" y="445778"/>
                  </a:lnTo>
                  <a:lnTo>
                    <a:pt x="0" y="445778"/>
                  </a:lnTo>
                  <a:lnTo>
                    <a:pt x="0" y="445778"/>
                  </a:lnTo>
                  <a:lnTo>
                    <a:pt x="0" y="74311"/>
                  </a:lnTo>
                  <a:cubicBezTo>
                    <a:pt x="0" y="33270"/>
                    <a:pt x="33270" y="0"/>
                    <a:pt x="74311" y="0"/>
                  </a:cubicBezTo>
                  <a:close/>
                </a:path>
              </a:pathLst>
            </a:cu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65580" tIns="65580" rIns="65580" bIns="43815" numCol="1" spcCol="1270" anchor="ctr" anchorCtr="0">
              <a:noAutofit/>
            </a:bodyPr>
            <a:lstStyle/>
            <a:p>
              <a:pPr marL="0" lvl="0" indent="0" algn="ctr" defTabSz="1022350">
                <a:lnSpc>
                  <a:spcPct val="90000"/>
                </a:lnSpc>
                <a:spcBef>
                  <a:spcPct val="0"/>
                </a:spcBef>
                <a:spcAft>
                  <a:spcPct val="35000"/>
                </a:spcAft>
                <a:buNone/>
              </a:pPr>
              <a:r>
                <a:rPr lang="en-IN" sz="2300" kern="1200" dirty="0"/>
                <a:t>Instructions</a:t>
              </a:r>
            </a:p>
          </p:txBody>
        </p:sp>
        <p:sp>
          <p:nvSpPr>
            <p:cNvPr id="28" name="Freeform: Shape 27">
              <a:extLst>
                <a:ext uri="{FF2B5EF4-FFF2-40B4-BE49-F238E27FC236}">
                  <a16:creationId xmlns:a16="http://schemas.microsoft.com/office/drawing/2014/main" id="{B4ACF694-E427-3BA8-EA59-D16FCC9AC1F3}"/>
                </a:ext>
              </a:extLst>
            </p:cNvPr>
            <p:cNvSpPr/>
            <p:nvPr/>
          </p:nvSpPr>
          <p:spPr>
            <a:xfrm>
              <a:off x="2032000" y="1166406"/>
              <a:ext cx="8128000" cy="891690"/>
            </a:xfrm>
            <a:custGeom>
              <a:avLst/>
              <a:gdLst>
                <a:gd name="connsiteX0" fmla="*/ 0 w 8128000"/>
                <a:gd name="connsiteY0" fmla="*/ 0 h 891690"/>
                <a:gd name="connsiteX1" fmla="*/ 8128000 w 8128000"/>
                <a:gd name="connsiteY1" fmla="*/ 0 h 891690"/>
                <a:gd name="connsiteX2" fmla="*/ 8128000 w 8128000"/>
                <a:gd name="connsiteY2" fmla="*/ 891690 h 891690"/>
                <a:gd name="connsiteX3" fmla="*/ 0 w 8128000"/>
                <a:gd name="connsiteY3" fmla="*/ 891690 h 891690"/>
                <a:gd name="connsiteX4" fmla="*/ 0 w 8128000"/>
                <a:gd name="connsiteY4" fmla="*/ 0 h 891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000" h="891690">
                  <a:moveTo>
                    <a:pt x="0" y="0"/>
                  </a:moveTo>
                  <a:lnTo>
                    <a:pt x="8128000" y="0"/>
                  </a:lnTo>
                  <a:lnTo>
                    <a:pt x="8128000" y="891690"/>
                  </a:lnTo>
                  <a:lnTo>
                    <a:pt x="0" y="89169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3815" tIns="43815" rIns="43815" bIns="43815" numCol="1" spcCol="1270" anchor="t" anchorCtr="0">
              <a:noAutofit/>
            </a:bodyPr>
            <a:lstStyle/>
            <a:p>
              <a:pPr marL="0" lvl="1" algn="l" defTabSz="800100">
                <a:lnSpc>
                  <a:spcPct val="90000"/>
                </a:lnSpc>
                <a:spcBef>
                  <a:spcPct val="0"/>
                </a:spcBef>
                <a:spcAft>
                  <a:spcPct val="15000"/>
                </a:spcAft>
              </a:pPr>
              <a:r>
                <a:rPr lang="en-IN" sz="1800" kern="1200" dirty="0"/>
                <a:t>A specific task or instruction you want model to perform</a:t>
              </a:r>
            </a:p>
          </p:txBody>
        </p:sp>
        <p:sp>
          <p:nvSpPr>
            <p:cNvPr id="29" name="Freeform: Shape 28">
              <a:extLst>
                <a:ext uri="{FF2B5EF4-FFF2-40B4-BE49-F238E27FC236}">
                  <a16:creationId xmlns:a16="http://schemas.microsoft.com/office/drawing/2014/main" id="{8CFDE117-F554-8F84-0950-8F0576D3BE75}"/>
                </a:ext>
              </a:extLst>
            </p:cNvPr>
            <p:cNvSpPr/>
            <p:nvPr/>
          </p:nvSpPr>
          <p:spPr>
            <a:xfrm>
              <a:off x="4145279" y="2080386"/>
              <a:ext cx="6014720" cy="445778"/>
            </a:xfrm>
            <a:custGeom>
              <a:avLst/>
              <a:gdLst>
                <a:gd name="connsiteX0" fmla="*/ 0 w 6014720"/>
                <a:gd name="connsiteY0" fmla="*/ 0 h 445778"/>
                <a:gd name="connsiteX1" fmla="*/ 6014720 w 6014720"/>
                <a:gd name="connsiteY1" fmla="*/ 0 h 445778"/>
                <a:gd name="connsiteX2" fmla="*/ 6014720 w 6014720"/>
                <a:gd name="connsiteY2" fmla="*/ 445778 h 445778"/>
                <a:gd name="connsiteX3" fmla="*/ 0 w 6014720"/>
                <a:gd name="connsiteY3" fmla="*/ 445778 h 445778"/>
                <a:gd name="connsiteX4" fmla="*/ 0 w 6014720"/>
                <a:gd name="connsiteY4" fmla="*/ 0 h 4457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4720" h="445778">
                  <a:moveTo>
                    <a:pt x="0" y="0"/>
                  </a:moveTo>
                  <a:lnTo>
                    <a:pt x="6014720" y="0"/>
                  </a:lnTo>
                  <a:lnTo>
                    <a:pt x="6014720" y="445778"/>
                  </a:lnTo>
                  <a:lnTo>
                    <a:pt x="0" y="44577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3815" tIns="43815" rIns="43815" bIns="43815" numCol="1" spcCol="1270" anchor="b" anchorCtr="0">
              <a:noAutofit/>
            </a:bodyPr>
            <a:lstStyle/>
            <a:p>
              <a:pPr marL="0" lvl="0" indent="0" algn="l" defTabSz="1022350">
                <a:lnSpc>
                  <a:spcPct val="90000"/>
                </a:lnSpc>
                <a:spcBef>
                  <a:spcPct val="0"/>
                </a:spcBef>
                <a:spcAft>
                  <a:spcPct val="35000"/>
                </a:spcAft>
                <a:buNone/>
              </a:pPr>
              <a:endParaRPr lang="en-IN" sz="2300" kern="1200"/>
            </a:p>
          </p:txBody>
        </p:sp>
        <p:sp>
          <p:nvSpPr>
            <p:cNvPr id="30" name="Freeform: Shape 29">
              <a:extLst>
                <a:ext uri="{FF2B5EF4-FFF2-40B4-BE49-F238E27FC236}">
                  <a16:creationId xmlns:a16="http://schemas.microsoft.com/office/drawing/2014/main" id="{673B90CB-4383-28BB-3840-1B71BB07D08B}"/>
                </a:ext>
              </a:extLst>
            </p:cNvPr>
            <p:cNvSpPr/>
            <p:nvPr/>
          </p:nvSpPr>
          <p:spPr>
            <a:xfrm>
              <a:off x="2032000" y="2080386"/>
              <a:ext cx="2113280" cy="445778"/>
            </a:xfrm>
            <a:custGeom>
              <a:avLst/>
              <a:gdLst>
                <a:gd name="connsiteX0" fmla="*/ 74311 w 2113280"/>
                <a:gd name="connsiteY0" fmla="*/ 0 h 445778"/>
                <a:gd name="connsiteX1" fmla="*/ 2038969 w 2113280"/>
                <a:gd name="connsiteY1" fmla="*/ 0 h 445778"/>
                <a:gd name="connsiteX2" fmla="*/ 2113280 w 2113280"/>
                <a:gd name="connsiteY2" fmla="*/ 74311 h 445778"/>
                <a:gd name="connsiteX3" fmla="*/ 2113280 w 2113280"/>
                <a:gd name="connsiteY3" fmla="*/ 445778 h 445778"/>
                <a:gd name="connsiteX4" fmla="*/ 2113280 w 2113280"/>
                <a:gd name="connsiteY4" fmla="*/ 445778 h 445778"/>
                <a:gd name="connsiteX5" fmla="*/ 0 w 2113280"/>
                <a:gd name="connsiteY5" fmla="*/ 445778 h 445778"/>
                <a:gd name="connsiteX6" fmla="*/ 0 w 2113280"/>
                <a:gd name="connsiteY6" fmla="*/ 445778 h 445778"/>
                <a:gd name="connsiteX7" fmla="*/ 0 w 2113280"/>
                <a:gd name="connsiteY7" fmla="*/ 74311 h 445778"/>
                <a:gd name="connsiteX8" fmla="*/ 74311 w 2113280"/>
                <a:gd name="connsiteY8" fmla="*/ 0 h 445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445778">
                  <a:moveTo>
                    <a:pt x="74311" y="0"/>
                  </a:moveTo>
                  <a:lnTo>
                    <a:pt x="2038969" y="0"/>
                  </a:lnTo>
                  <a:cubicBezTo>
                    <a:pt x="2080010" y="0"/>
                    <a:pt x="2113280" y="33270"/>
                    <a:pt x="2113280" y="74311"/>
                  </a:cubicBezTo>
                  <a:lnTo>
                    <a:pt x="2113280" y="445778"/>
                  </a:lnTo>
                  <a:lnTo>
                    <a:pt x="2113280" y="445778"/>
                  </a:lnTo>
                  <a:lnTo>
                    <a:pt x="0" y="445778"/>
                  </a:lnTo>
                  <a:lnTo>
                    <a:pt x="0" y="445778"/>
                  </a:lnTo>
                  <a:lnTo>
                    <a:pt x="0" y="74311"/>
                  </a:lnTo>
                  <a:cubicBezTo>
                    <a:pt x="0" y="33270"/>
                    <a:pt x="33270" y="0"/>
                    <a:pt x="74311" y="0"/>
                  </a:cubicBezTo>
                  <a:close/>
                </a:path>
              </a:pathLst>
            </a:cu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65580" tIns="65580" rIns="65580" bIns="43815" numCol="1" spcCol="1270" anchor="ctr" anchorCtr="0">
              <a:noAutofit/>
            </a:bodyPr>
            <a:lstStyle/>
            <a:p>
              <a:pPr marL="0" lvl="0" indent="0" algn="ctr" defTabSz="1022350">
                <a:lnSpc>
                  <a:spcPct val="90000"/>
                </a:lnSpc>
                <a:spcBef>
                  <a:spcPct val="0"/>
                </a:spcBef>
                <a:spcAft>
                  <a:spcPct val="35000"/>
                </a:spcAft>
                <a:buNone/>
              </a:pPr>
              <a:r>
                <a:rPr lang="en-IN" sz="2300" kern="1200" dirty="0"/>
                <a:t>Context</a:t>
              </a:r>
            </a:p>
          </p:txBody>
        </p:sp>
        <p:sp>
          <p:nvSpPr>
            <p:cNvPr id="31" name="Freeform: Shape 30">
              <a:extLst>
                <a:ext uri="{FF2B5EF4-FFF2-40B4-BE49-F238E27FC236}">
                  <a16:creationId xmlns:a16="http://schemas.microsoft.com/office/drawing/2014/main" id="{BF2132A4-3815-9BBD-E554-3BD774D948E1}"/>
                </a:ext>
              </a:extLst>
            </p:cNvPr>
            <p:cNvSpPr/>
            <p:nvPr/>
          </p:nvSpPr>
          <p:spPr>
            <a:xfrm>
              <a:off x="2032000" y="2526164"/>
              <a:ext cx="8128000" cy="891690"/>
            </a:xfrm>
            <a:custGeom>
              <a:avLst/>
              <a:gdLst>
                <a:gd name="connsiteX0" fmla="*/ 0 w 8128000"/>
                <a:gd name="connsiteY0" fmla="*/ 0 h 891690"/>
                <a:gd name="connsiteX1" fmla="*/ 8128000 w 8128000"/>
                <a:gd name="connsiteY1" fmla="*/ 0 h 891690"/>
                <a:gd name="connsiteX2" fmla="*/ 8128000 w 8128000"/>
                <a:gd name="connsiteY2" fmla="*/ 891690 h 891690"/>
                <a:gd name="connsiteX3" fmla="*/ 0 w 8128000"/>
                <a:gd name="connsiteY3" fmla="*/ 891690 h 891690"/>
                <a:gd name="connsiteX4" fmla="*/ 0 w 8128000"/>
                <a:gd name="connsiteY4" fmla="*/ 0 h 891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000" h="891690">
                  <a:moveTo>
                    <a:pt x="0" y="0"/>
                  </a:moveTo>
                  <a:lnTo>
                    <a:pt x="8128000" y="0"/>
                  </a:lnTo>
                  <a:lnTo>
                    <a:pt x="8128000" y="891690"/>
                  </a:lnTo>
                  <a:lnTo>
                    <a:pt x="0" y="89169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3815" tIns="43815" rIns="43815" bIns="43815" numCol="1" spcCol="1270" anchor="t" anchorCtr="0">
              <a:noAutofit/>
            </a:bodyPr>
            <a:lstStyle/>
            <a:p>
              <a:pPr marL="0" lvl="1" algn="l" defTabSz="800100">
                <a:lnSpc>
                  <a:spcPct val="90000"/>
                </a:lnSpc>
                <a:spcBef>
                  <a:spcPct val="0"/>
                </a:spcBef>
                <a:spcAft>
                  <a:spcPct val="15000"/>
                </a:spcAft>
              </a:pPr>
              <a:r>
                <a:rPr lang="en-US" dirty="0"/>
                <a:t>External information or additional context that can steer the model to better responses</a:t>
              </a:r>
              <a:endParaRPr lang="en-IN" sz="1800" kern="1200" dirty="0"/>
            </a:p>
          </p:txBody>
        </p:sp>
        <p:sp>
          <p:nvSpPr>
            <p:cNvPr id="32" name="Freeform: Shape 31">
              <a:extLst>
                <a:ext uri="{FF2B5EF4-FFF2-40B4-BE49-F238E27FC236}">
                  <a16:creationId xmlns:a16="http://schemas.microsoft.com/office/drawing/2014/main" id="{CA2CDDCB-8C98-9FC7-9EBA-CDA71E01AFB2}"/>
                </a:ext>
              </a:extLst>
            </p:cNvPr>
            <p:cNvSpPr/>
            <p:nvPr/>
          </p:nvSpPr>
          <p:spPr>
            <a:xfrm>
              <a:off x="4145279" y="3440143"/>
              <a:ext cx="6014720" cy="445778"/>
            </a:xfrm>
            <a:custGeom>
              <a:avLst/>
              <a:gdLst>
                <a:gd name="connsiteX0" fmla="*/ 0 w 6014720"/>
                <a:gd name="connsiteY0" fmla="*/ 0 h 445778"/>
                <a:gd name="connsiteX1" fmla="*/ 6014720 w 6014720"/>
                <a:gd name="connsiteY1" fmla="*/ 0 h 445778"/>
                <a:gd name="connsiteX2" fmla="*/ 6014720 w 6014720"/>
                <a:gd name="connsiteY2" fmla="*/ 445778 h 445778"/>
                <a:gd name="connsiteX3" fmla="*/ 0 w 6014720"/>
                <a:gd name="connsiteY3" fmla="*/ 445778 h 445778"/>
                <a:gd name="connsiteX4" fmla="*/ 0 w 6014720"/>
                <a:gd name="connsiteY4" fmla="*/ 0 h 4457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4720" h="445778">
                  <a:moveTo>
                    <a:pt x="0" y="0"/>
                  </a:moveTo>
                  <a:lnTo>
                    <a:pt x="6014720" y="0"/>
                  </a:lnTo>
                  <a:lnTo>
                    <a:pt x="6014720" y="445778"/>
                  </a:lnTo>
                  <a:lnTo>
                    <a:pt x="0" y="44577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3815" tIns="43815" rIns="43815" bIns="43815" numCol="1" spcCol="1270" anchor="b" anchorCtr="0">
              <a:noAutofit/>
            </a:bodyPr>
            <a:lstStyle/>
            <a:p>
              <a:pPr marL="0" lvl="0" indent="0" algn="l" defTabSz="1022350">
                <a:lnSpc>
                  <a:spcPct val="90000"/>
                </a:lnSpc>
                <a:spcBef>
                  <a:spcPct val="0"/>
                </a:spcBef>
                <a:spcAft>
                  <a:spcPct val="35000"/>
                </a:spcAft>
                <a:buNone/>
              </a:pPr>
              <a:endParaRPr lang="en-IN" sz="2300" kern="1200"/>
            </a:p>
          </p:txBody>
        </p:sp>
        <p:sp>
          <p:nvSpPr>
            <p:cNvPr id="33" name="Freeform: Shape 32">
              <a:extLst>
                <a:ext uri="{FF2B5EF4-FFF2-40B4-BE49-F238E27FC236}">
                  <a16:creationId xmlns:a16="http://schemas.microsoft.com/office/drawing/2014/main" id="{A74FA995-C0AD-24AB-6E1F-26FC9F828CA5}"/>
                </a:ext>
              </a:extLst>
            </p:cNvPr>
            <p:cNvSpPr/>
            <p:nvPr/>
          </p:nvSpPr>
          <p:spPr>
            <a:xfrm>
              <a:off x="2032000" y="3440143"/>
              <a:ext cx="2113280" cy="445778"/>
            </a:xfrm>
            <a:custGeom>
              <a:avLst/>
              <a:gdLst>
                <a:gd name="connsiteX0" fmla="*/ 74311 w 2113280"/>
                <a:gd name="connsiteY0" fmla="*/ 0 h 445778"/>
                <a:gd name="connsiteX1" fmla="*/ 2038969 w 2113280"/>
                <a:gd name="connsiteY1" fmla="*/ 0 h 445778"/>
                <a:gd name="connsiteX2" fmla="*/ 2113280 w 2113280"/>
                <a:gd name="connsiteY2" fmla="*/ 74311 h 445778"/>
                <a:gd name="connsiteX3" fmla="*/ 2113280 w 2113280"/>
                <a:gd name="connsiteY3" fmla="*/ 445778 h 445778"/>
                <a:gd name="connsiteX4" fmla="*/ 2113280 w 2113280"/>
                <a:gd name="connsiteY4" fmla="*/ 445778 h 445778"/>
                <a:gd name="connsiteX5" fmla="*/ 0 w 2113280"/>
                <a:gd name="connsiteY5" fmla="*/ 445778 h 445778"/>
                <a:gd name="connsiteX6" fmla="*/ 0 w 2113280"/>
                <a:gd name="connsiteY6" fmla="*/ 445778 h 445778"/>
                <a:gd name="connsiteX7" fmla="*/ 0 w 2113280"/>
                <a:gd name="connsiteY7" fmla="*/ 74311 h 445778"/>
                <a:gd name="connsiteX8" fmla="*/ 74311 w 2113280"/>
                <a:gd name="connsiteY8" fmla="*/ 0 h 445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445778">
                  <a:moveTo>
                    <a:pt x="74311" y="0"/>
                  </a:moveTo>
                  <a:lnTo>
                    <a:pt x="2038969" y="0"/>
                  </a:lnTo>
                  <a:cubicBezTo>
                    <a:pt x="2080010" y="0"/>
                    <a:pt x="2113280" y="33270"/>
                    <a:pt x="2113280" y="74311"/>
                  </a:cubicBezTo>
                  <a:lnTo>
                    <a:pt x="2113280" y="445778"/>
                  </a:lnTo>
                  <a:lnTo>
                    <a:pt x="2113280" y="445778"/>
                  </a:lnTo>
                  <a:lnTo>
                    <a:pt x="0" y="445778"/>
                  </a:lnTo>
                  <a:lnTo>
                    <a:pt x="0" y="445778"/>
                  </a:lnTo>
                  <a:lnTo>
                    <a:pt x="0" y="74311"/>
                  </a:lnTo>
                  <a:cubicBezTo>
                    <a:pt x="0" y="33270"/>
                    <a:pt x="33270" y="0"/>
                    <a:pt x="74311" y="0"/>
                  </a:cubicBezTo>
                  <a:close/>
                </a:path>
              </a:pathLst>
            </a:cu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65580" tIns="65580" rIns="65580" bIns="43815" numCol="1" spcCol="1270" anchor="ctr" anchorCtr="0">
              <a:noAutofit/>
            </a:bodyPr>
            <a:lstStyle/>
            <a:p>
              <a:pPr marL="0" lvl="0" indent="0" algn="ctr" defTabSz="1022350">
                <a:lnSpc>
                  <a:spcPct val="90000"/>
                </a:lnSpc>
                <a:spcBef>
                  <a:spcPct val="0"/>
                </a:spcBef>
                <a:spcAft>
                  <a:spcPct val="35000"/>
                </a:spcAft>
                <a:buNone/>
              </a:pPr>
              <a:r>
                <a:rPr lang="en-IN" sz="2300" kern="1200" dirty="0"/>
                <a:t>Input Data</a:t>
              </a:r>
            </a:p>
          </p:txBody>
        </p:sp>
        <p:sp>
          <p:nvSpPr>
            <p:cNvPr id="34" name="Freeform: Shape 33">
              <a:extLst>
                <a:ext uri="{FF2B5EF4-FFF2-40B4-BE49-F238E27FC236}">
                  <a16:creationId xmlns:a16="http://schemas.microsoft.com/office/drawing/2014/main" id="{F2A86568-AA64-A660-8CD5-D2A42E4E5E09}"/>
                </a:ext>
              </a:extLst>
            </p:cNvPr>
            <p:cNvSpPr/>
            <p:nvPr/>
          </p:nvSpPr>
          <p:spPr>
            <a:xfrm>
              <a:off x="2032000" y="3885922"/>
              <a:ext cx="8128000" cy="891690"/>
            </a:xfrm>
            <a:custGeom>
              <a:avLst/>
              <a:gdLst>
                <a:gd name="connsiteX0" fmla="*/ 0 w 8128000"/>
                <a:gd name="connsiteY0" fmla="*/ 0 h 891690"/>
                <a:gd name="connsiteX1" fmla="*/ 8128000 w 8128000"/>
                <a:gd name="connsiteY1" fmla="*/ 0 h 891690"/>
                <a:gd name="connsiteX2" fmla="*/ 8128000 w 8128000"/>
                <a:gd name="connsiteY2" fmla="*/ 891690 h 891690"/>
                <a:gd name="connsiteX3" fmla="*/ 0 w 8128000"/>
                <a:gd name="connsiteY3" fmla="*/ 891690 h 891690"/>
                <a:gd name="connsiteX4" fmla="*/ 0 w 8128000"/>
                <a:gd name="connsiteY4" fmla="*/ 0 h 891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000" h="891690">
                  <a:moveTo>
                    <a:pt x="0" y="0"/>
                  </a:moveTo>
                  <a:lnTo>
                    <a:pt x="8128000" y="0"/>
                  </a:lnTo>
                  <a:lnTo>
                    <a:pt x="8128000" y="891690"/>
                  </a:lnTo>
                  <a:lnTo>
                    <a:pt x="0" y="89169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3815" tIns="43815" rIns="43815" bIns="43815" numCol="1" spcCol="1270" anchor="t" anchorCtr="0">
              <a:noAutofit/>
            </a:bodyPr>
            <a:lstStyle/>
            <a:p>
              <a:pPr marL="0" lvl="1" algn="l" defTabSz="800100">
                <a:lnSpc>
                  <a:spcPct val="90000"/>
                </a:lnSpc>
                <a:spcBef>
                  <a:spcPct val="0"/>
                </a:spcBef>
                <a:spcAft>
                  <a:spcPct val="15000"/>
                </a:spcAft>
              </a:pPr>
              <a:r>
                <a:rPr lang="en-US" dirty="0"/>
                <a:t>The input or question that we are interested to find a response for</a:t>
              </a:r>
              <a:endParaRPr lang="en-IN" sz="1800" kern="1200" dirty="0"/>
            </a:p>
          </p:txBody>
        </p:sp>
        <p:sp>
          <p:nvSpPr>
            <p:cNvPr id="36" name="Freeform: Shape 35">
              <a:extLst>
                <a:ext uri="{FF2B5EF4-FFF2-40B4-BE49-F238E27FC236}">
                  <a16:creationId xmlns:a16="http://schemas.microsoft.com/office/drawing/2014/main" id="{442CE8CA-F71A-102E-6760-19480D865BBB}"/>
                </a:ext>
              </a:extLst>
            </p:cNvPr>
            <p:cNvSpPr/>
            <p:nvPr/>
          </p:nvSpPr>
          <p:spPr>
            <a:xfrm>
              <a:off x="2032000" y="4799901"/>
              <a:ext cx="2113280" cy="445778"/>
            </a:xfrm>
            <a:custGeom>
              <a:avLst/>
              <a:gdLst>
                <a:gd name="connsiteX0" fmla="*/ 74311 w 2113280"/>
                <a:gd name="connsiteY0" fmla="*/ 0 h 445778"/>
                <a:gd name="connsiteX1" fmla="*/ 2038969 w 2113280"/>
                <a:gd name="connsiteY1" fmla="*/ 0 h 445778"/>
                <a:gd name="connsiteX2" fmla="*/ 2113280 w 2113280"/>
                <a:gd name="connsiteY2" fmla="*/ 74311 h 445778"/>
                <a:gd name="connsiteX3" fmla="*/ 2113280 w 2113280"/>
                <a:gd name="connsiteY3" fmla="*/ 445778 h 445778"/>
                <a:gd name="connsiteX4" fmla="*/ 2113280 w 2113280"/>
                <a:gd name="connsiteY4" fmla="*/ 445778 h 445778"/>
                <a:gd name="connsiteX5" fmla="*/ 0 w 2113280"/>
                <a:gd name="connsiteY5" fmla="*/ 445778 h 445778"/>
                <a:gd name="connsiteX6" fmla="*/ 0 w 2113280"/>
                <a:gd name="connsiteY6" fmla="*/ 445778 h 445778"/>
                <a:gd name="connsiteX7" fmla="*/ 0 w 2113280"/>
                <a:gd name="connsiteY7" fmla="*/ 74311 h 445778"/>
                <a:gd name="connsiteX8" fmla="*/ 74311 w 2113280"/>
                <a:gd name="connsiteY8" fmla="*/ 0 h 445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445778">
                  <a:moveTo>
                    <a:pt x="74311" y="0"/>
                  </a:moveTo>
                  <a:lnTo>
                    <a:pt x="2038969" y="0"/>
                  </a:lnTo>
                  <a:cubicBezTo>
                    <a:pt x="2080010" y="0"/>
                    <a:pt x="2113280" y="33270"/>
                    <a:pt x="2113280" y="74311"/>
                  </a:cubicBezTo>
                  <a:lnTo>
                    <a:pt x="2113280" y="445778"/>
                  </a:lnTo>
                  <a:lnTo>
                    <a:pt x="2113280" y="445778"/>
                  </a:lnTo>
                  <a:lnTo>
                    <a:pt x="0" y="445778"/>
                  </a:lnTo>
                  <a:lnTo>
                    <a:pt x="0" y="445778"/>
                  </a:lnTo>
                  <a:lnTo>
                    <a:pt x="0" y="74311"/>
                  </a:lnTo>
                  <a:cubicBezTo>
                    <a:pt x="0" y="33270"/>
                    <a:pt x="33270" y="0"/>
                    <a:pt x="74311" y="0"/>
                  </a:cubicBezTo>
                  <a:close/>
                </a:path>
              </a:pathLst>
            </a:cu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65580" tIns="65580" rIns="65580" bIns="43815" numCol="1" spcCol="1270" anchor="ctr" anchorCtr="0">
              <a:noAutofit/>
            </a:bodyPr>
            <a:lstStyle/>
            <a:p>
              <a:pPr marL="0" lvl="0" indent="0" algn="ctr" defTabSz="1022350">
                <a:lnSpc>
                  <a:spcPct val="90000"/>
                </a:lnSpc>
                <a:spcBef>
                  <a:spcPct val="0"/>
                </a:spcBef>
                <a:spcAft>
                  <a:spcPct val="35000"/>
                </a:spcAft>
                <a:buNone/>
              </a:pPr>
              <a:r>
                <a:rPr lang="en-IN" sz="2300" kern="1200" dirty="0"/>
                <a:t>Output</a:t>
              </a:r>
            </a:p>
          </p:txBody>
        </p:sp>
        <p:sp>
          <p:nvSpPr>
            <p:cNvPr id="37" name="Freeform: Shape 36">
              <a:extLst>
                <a:ext uri="{FF2B5EF4-FFF2-40B4-BE49-F238E27FC236}">
                  <a16:creationId xmlns:a16="http://schemas.microsoft.com/office/drawing/2014/main" id="{644CB08A-B572-1AFA-5927-73EE2F84B6A2}"/>
                </a:ext>
              </a:extLst>
            </p:cNvPr>
            <p:cNvSpPr/>
            <p:nvPr/>
          </p:nvSpPr>
          <p:spPr>
            <a:xfrm>
              <a:off x="2032000" y="5245680"/>
              <a:ext cx="8128000" cy="891690"/>
            </a:xfrm>
            <a:custGeom>
              <a:avLst/>
              <a:gdLst>
                <a:gd name="connsiteX0" fmla="*/ 0 w 8128000"/>
                <a:gd name="connsiteY0" fmla="*/ 0 h 891690"/>
                <a:gd name="connsiteX1" fmla="*/ 8128000 w 8128000"/>
                <a:gd name="connsiteY1" fmla="*/ 0 h 891690"/>
                <a:gd name="connsiteX2" fmla="*/ 8128000 w 8128000"/>
                <a:gd name="connsiteY2" fmla="*/ 891690 h 891690"/>
                <a:gd name="connsiteX3" fmla="*/ 0 w 8128000"/>
                <a:gd name="connsiteY3" fmla="*/ 891690 h 891690"/>
                <a:gd name="connsiteX4" fmla="*/ 0 w 8128000"/>
                <a:gd name="connsiteY4" fmla="*/ 0 h 891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000" h="891690">
                  <a:moveTo>
                    <a:pt x="0" y="0"/>
                  </a:moveTo>
                  <a:lnTo>
                    <a:pt x="8128000" y="0"/>
                  </a:lnTo>
                  <a:lnTo>
                    <a:pt x="8128000" y="891690"/>
                  </a:lnTo>
                  <a:lnTo>
                    <a:pt x="0" y="89169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3815" tIns="43815" rIns="43815" bIns="43815" numCol="1" spcCol="1270" anchor="t" anchorCtr="0">
              <a:noAutofit/>
            </a:bodyPr>
            <a:lstStyle/>
            <a:p>
              <a:pPr marL="0" lvl="1" algn="l" defTabSz="800100">
                <a:lnSpc>
                  <a:spcPct val="90000"/>
                </a:lnSpc>
                <a:spcBef>
                  <a:spcPct val="0"/>
                </a:spcBef>
                <a:spcAft>
                  <a:spcPct val="15000"/>
                </a:spcAft>
              </a:pPr>
              <a:r>
                <a:rPr lang="en-US" dirty="0"/>
                <a:t>The type or format of the output.</a:t>
              </a:r>
              <a:endParaRPr lang="en-IN" dirty="0"/>
            </a:p>
          </p:txBody>
        </p:sp>
      </p:grpSp>
      <p:sp>
        <p:nvSpPr>
          <p:cNvPr id="38" name="TextBox 37">
            <a:extLst>
              <a:ext uri="{FF2B5EF4-FFF2-40B4-BE49-F238E27FC236}">
                <a16:creationId xmlns:a16="http://schemas.microsoft.com/office/drawing/2014/main" id="{F397A990-11E2-F769-12CB-F1411733828E}"/>
              </a:ext>
            </a:extLst>
          </p:cNvPr>
          <p:cNvSpPr txBox="1"/>
          <p:nvPr/>
        </p:nvSpPr>
        <p:spPr>
          <a:xfrm>
            <a:off x="1068512" y="164387"/>
            <a:ext cx="3076767" cy="369332"/>
          </a:xfrm>
          <a:prstGeom prst="rect">
            <a:avLst/>
          </a:prstGeom>
          <a:noFill/>
        </p:spPr>
        <p:txBody>
          <a:bodyPr wrap="square" rtlCol="0">
            <a:spAutoFit/>
          </a:bodyPr>
          <a:lstStyle>
            <a:defPPr>
              <a:defRPr lang="en-US"/>
            </a:defPPr>
            <a:lvl1pPr>
              <a:defRPr sz="2400" b="1"/>
            </a:lvl1pPr>
          </a:lstStyle>
          <a:p>
            <a:r>
              <a:rPr lang="en-IN" dirty="0"/>
              <a:t>Elements of a prompt</a:t>
            </a:r>
          </a:p>
        </p:txBody>
      </p:sp>
      <p:sp>
        <p:nvSpPr>
          <p:cNvPr id="42" name="TextBox 41">
            <a:extLst>
              <a:ext uri="{FF2B5EF4-FFF2-40B4-BE49-F238E27FC236}">
                <a16:creationId xmlns:a16="http://schemas.microsoft.com/office/drawing/2014/main" id="{24264AE8-10B9-0A78-D82A-97AB5D84F897}"/>
              </a:ext>
            </a:extLst>
          </p:cNvPr>
          <p:cNvSpPr txBox="1"/>
          <p:nvPr/>
        </p:nvSpPr>
        <p:spPr>
          <a:xfrm>
            <a:off x="8358008" y="1463856"/>
            <a:ext cx="3452117" cy="1940957"/>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Classify the text into neutral, negative, or positive</a:t>
            </a:r>
          </a:p>
          <a:p>
            <a:endParaRPr lang="en-US" dirty="0"/>
          </a:p>
          <a:p>
            <a:r>
              <a:rPr lang="en-US" dirty="0"/>
              <a:t>Text: I think the food was okay.</a:t>
            </a:r>
          </a:p>
          <a:p>
            <a:endParaRPr lang="en-US" dirty="0"/>
          </a:p>
          <a:p>
            <a:r>
              <a:rPr lang="en-US" dirty="0"/>
              <a:t>Sentiment:</a:t>
            </a:r>
            <a:endParaRPr lang="en-IN" dirty="0"/>
          </a:p>
        </p:txBody>
      </p:sp>
      <p:sp>
        <p:nvSpPr>
          <p:cNvPr id="43" name="TextBox 42">
            <a:extLst>
              <a:ext uri="{FF2B5EF4-FFF2-40B4-BE49-F238E27FC236}">
                <a16:creationId xmlns:a16="http://schemas.microsoft.com/office/drawing/2014/main" id="{4C7B9E0B-037A-3149-ECC1-8028B6D60BE5}"/>
              </a:ext>
            </a:extLst>
          </p:cNvPr>
          <p:cNvSpPr txBox="1"/>
          <p:nvPr/>
        </p:nvSpPr>
        <p:spPr>
          <a:xfrm>
            <a:off x="9795742" y="3530047"/>
            <a:ext cx="2068958" cy="415233"/>
          </a:xfrm>
          <a:prstGeom prst="round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t>Sentiment: Neutral</a:t>
            </a:r>
          </a:p>
        </p:txBody>
      </p:sp>
    </p:spTree>
    <p:extLst>
      <p:ext uri="{BB962C8B-B14F-4D97-AF65-F5344CB8AC3E}">
        <p14:creationId xmlns:p14="http://schemas.microsoft.com/office/powerpoint/2010/main" val="3915971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F397A990-11E2-F769-12CB-F1411733828E}"/>
              </a:ext>
            </a:extLst>
          </p:cNvPr>
          <p:cNvSpPr txBox="1"/>
          <p:nvPr/>
        </p:nvSpPr>
        <p:spPr>
          <a:xfrm>
            <a:off x="1068512" y="164387"/>
            <a:ext cx="3764745" cy="461665"/>
          </a:xfrm>
          <a:prstGeom prst="rect">
            <a:avLst/>
          </a:prstGeom>
          <a:noFill/>
        </p:spPr>
        <p:txBody>
          <a:bodyPr wrap="square" rtlCol="0">
            <a:spAutoFit/>
          </a:bodyPr>
          <a:lstStyle>
            <a:defPPr>
              <a:defRPr lang="en-US"/>
            </a:defPPr>
            <a:lvl1pPr>
              <a:defRPr sz="2400" b="1"/>
            </a:lvl1pPr>
          </a:lstStyle>
          <a:p>
            <a:r>
              <a:rPr lang="en-IN" dirty="0"/>
              <a:t>Tips for Designing a Prompt</a:t>
            </a:r>
          </a:p>
        </p:txBody>
      </p:sp>
      <p:grpSp>
        <p:nvGrpSpPr>
          <p:cNvPr id="6" name="Group 5">
            <a:extLst>
              <a:ext uri="{FF2B5EF4-FFF2-40B4-BE49-F238E27FC236}">
                <a16:creationId xmlns:a16="http://schemas.microsoft.com/office/drawing/2014/main" id="{9514B036-70B4-15CE-A906-6693E99D7E54}"/>
              </a:ext>
            </a:extLst>
          </p:cNvPr>
          <p:cNvGrpSpPr/>
          <p:nvPr/>
        </p:nvGrpSpPr>
        <p:grpSpPr>
          <a:xfrm>
            <a:off x="1667780" y="1224072"/>
            <a:ext cx="9856563" cy="2553891"/>
            <a:chOff x="2037648" y="1819972"/>
            <a:chExt cx="9196629" cy="2298993"/>
          </a:xfrm>
        </p:grpSpPr>
        <p:sp>
          <p:nvSpPr>
            <p:cNvPr id="7" name="Freeform: Shape 6">
              <a:extLst>
                <a:ext uri="{FF2B5EF4-FFF2-40B4-BE49-F238E27FC236}">
                  <a16:creationId xmlns:a16="http://schemas.microsoft.com/office/drawing/2014/main" id="{4FE7AEE6-E7D6-DFAC-50C8-D112FBBA98DE}"/>
                </a:ext>
              </a:extLst>
            </p:cNvPr>
            <p:cNvSpPr/>
            <p:nvPr/>
          </p:nvSpPr>
          <p:spPr>
            <a:xfrm>
              <a:off x="2037648" y="1819972"/>
              <a:ext cx="2003541" cy="1495601"/>
            </a:xfrm>
            <a:custGeom>
              <a:avLst/>
              <a:gdLst>
                <a:gd name="connsiteX0" fmla="*/ 119648 w 2003541"/>
                <a:gd name="connsiteY0" fmla="*/ 0 h 1495601"/>
                <a:gd name="connsiteX1" fmla="*/ 1883893 w 2003541"/>
                <a:gd name="connsiteY1" fmla="*/ 0 h 1495601"/>
                <a:gd name="connsiteX2" fmla="*/ 2003541 w 2003541"/>
                <a:gd name="connsiteY2" fmla="*/ 119648 h 1495601"/>
                <a:gd name="connsiteX3" fmla="*/ 2003541 w 2003541"/>
                <a:gd name="connsiteY3" fmla="*/ 1495601 h 1495601"/>
                <a:gd name="connsiteX4" fmla="*/ 2003541 w 2003541"/>
                <a:gd name="connsiteY4" fmla="*/ 1495601 h 1495601"/>
                <a:gd name="connsiteX5" fmla="*/ 0 w 2003541"/>
                <a:gd name="connsiteY5" fmla="*/ 1495601 h 1495601"/>
                <a:gd name="connsiteX6" fmla="*/ 0 w 2003541"/>
                <a:gd name="connsiteY6" fmla="*/ 1495601 h 1495601"/>
                <a:gd name="connsiteX7" fmla="*/ 0 w 2003541"/>
                <a:gd name="connsiteY7" fmla="*/ 119648 h 1495601"/>
                <a:gd name="connsiteX8" fmla="*/ 119648 w 2003541"/>
                <a:gd name="connsiteY8" fmla="*/ 0 h 1495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3541" h="1495601">
                  <a:moveTo>
                    <a:pt x="119648" y="0"/>
                  </a:moveTo>
                  <a:lnTo>
                    <a:pt x="1883893" y="0"/>
                  </a:lnTo>
                  <a:cubicBezTo>
                    <a:pt x="1949973" y="0"/>
                    <a:pt x="2003541" y="53568"/>
                    <a:pt x="2003541" y="119648"/>
                  </a:cubicBezTo>
                  <a:lnTo>
                    <a:pt x="2003541" y="1495601"/>
                  </a:lnTo>
                  <a:lnTo>
                    <a:pt x="2003541" y="1495601"/>
                  </a:lnTo>
                  <a:lnTo>
                    <a:pt x="0" y="1495601"/>
                  </a:lnTo>
                  <a:lnTo>
                    <a:pt x="0" y="1495601"/>
                  </a:lnTo>
                  <a:lnTo>
                    <a:pt x="0" y="119648"/>
                  </a:lnTo>
                  <a:cubicBezTo>
                    <a:pt x="0" y="53568"/>
                    <a:pt x="53568" y="0"/>
                    <a:pt x="119648" y="0"/>
                  </a:cubicBezTo>
                  <a:close/>
                </a:path>
              </a:pathLst>
            </a:custGeom>
          </p:spPr>
          <p:style>
            <a:lnRef idx="2">
              <a:schemeClr val="accent1">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2824" tIns="88384" rIns="52824" bIns="17780" numCol="1" spcCol="1270" anchor="t" anchorCtr="0">
              <a:noAutofit/>
            </a:bodyPr>
            <a:lstStyle/>
            <a:p>
              <a:pPr marL="0" lvl="1" algn="l" defTabSz="622300">
                <a:lnSpc>
                  <a:spcPct val="90000"/>
                </a:lnSpc>
                <a:spcBef>
                  <a:spcPct val="0"/>
                </a:spcBef>
                <a:spcAft>
                  <a:spcPct val="15000"/>
                </a:spcAft>
              </a:pPr>
              <a:r>
                <a:rPr lang="en-IN" sz="1600" dirty="0"/>
                <a:t>S</a:t>
              </a:r>
              <a:r>
                <a:rPr lang="en-US" sz="1600" kern="1200" dirty="0"/>
                <a:t>tart with simple prompts and keep adding more elements and context as you aim for better results. </a:t>
              </a:r>
              <a:endParaRPr lang="en-IN" sz="1600" kern="1200" dirty="0"/>
            </a:p>
          </p:txBody>
        </p:sp>
        <p:sp>
          <p:nvSpPr>
            <p:cNvPr id="8" name="Freeform: Shape 7">
              <a:extLst>
                <a:ext uri="{FF2B5EF4-FFF2-40B4-BE49-F238E27FC236}">
                  <a16:creationId xmlns:a16="http://schemas.microsoft.com/office/drawing/2014/main" id="{5DFEA45F-2CB0-1602-A30A-963448F1B935}"/>
                </a:ext>
              </a:extLst>
            </p:cNvPr>
            <p:cNvSpPr/>
            <p:nvPr/>
          </p:nvSpPr>
          <p:spPr>
            <a:xfrm>
              <a:off x="2037648" y="3315574"/>
              <a:ext cx="2003541" cy="643108"/>
            </a:xfrm>
            <a:custGeom>
              <a:avLst/>
              <a:gdLst>
                <a:gd name="connsiteX0" fmla="*/ 0 w 2003541"/>
                <a:gd name="connsiteY0" fmla="*/ 0 h 643108"/>
                <a:gd name="connsiteX1" fmla="*/ 2003541 w 2003541"/>
                <a:gd name="connsiteY1" fmla="*/ 0 h 643108"/>
                <a:gd name="connsiteX2" fmla="*/ 2003541 w 2003541"/>
                <a:gd name="connsiteY2" fmla="*/ 643108 h 643108"/>
                <a:gd name="connsiteX3" fmla="*/ 0 w 2003541"/>
                <a:gd name="connsiteY3" fmla="*/ 643108 h 643108"/>
                <a:gd name="connsiteX4" fmla="*/ 0 w 2003541"/>
                <a:gd name="connsiteY4" fmla="*/ 0 h 643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3541" h="643108">
                  <a:moveTo>
                    <a:pt x="0" y="0"/>
                  </a:moveTo>
                  <a:lnTo>
                    <a:pt x="2003541" y="0"/>
                  </a:lnTo>
                  <a:lnTo>
                    <a:pt x="2003541" y="643108"/>
                  </a:lnTo>
                  <a:lnTo>
                    <a:pt x="0" y="643108"/>
                  </a:lnTo>
                  <a:lnTo>
                    <a:pt x="0" y="0"/>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3820" tIns="0" rIns="620537" bIns="0" numCol="1" spcCol="1270" anchor="ctr" anchorCtr="0">
              <a:noAutofit/>
            </a:bodyPr>
            <a:lstStyle/>
            <a:p>
              <a:pPr marL="0" lvl="0" indent="0" algn="l" defTabSz="977900">
                <a:lnSpc>
                  <a:spcPct val="90000"/>
                </a:lnSpc>
                <a:spcBef>
                  <a:spcPct val="0"/>
                </a:spcBef>
                <a:spcAft>
                  <a:spcPct val="35000"/>
                </a:spcAft>
                <a:buNone/>
              </a:pPr>
              <a:r>
                <a:rPr lang="en-IN" sz="2200" b="1" kern="1200" dirty="0"/>
                <a:t>Start Simple</a:t>
              </a:r>
              <a:endParaRPr lang="en-IN" sz="2200" kern="1200" dirty="0"/>
            </a:p>
          </p:txBody>
        </p:sp>
        <p:sp>
          <p:nvSpPr>
            <p:cNvPr id="9" name="Oval 8">
              <a:extLst>
                <a:ext uri="{FF2B5EF4-FFF2-40B4-BE49-F238E27FC236}">
                  <a16:creationId xmlns:a16="http://schemas.microsoft.com/office/drawing/2014/main" id="{3401B4CA-4DF2-A620-877A-5EB161DA528F}"/>
                </a:ext>
              </a:extLst>
            </p:cNvPr>
            <p:cNvSpPr/>
            <p:nvPr/>
          </p:nvSpPr>
          <p:spPr>
            <a:xfrm>
              <a:off x="3505270" y="3417726"/>
              <a:ext cx="701239" cy="701239"/>
            </a:xfrm>
            <a:prstGeom prst="ellipse">
              <a:avLst/>
            </a:prstGeom>
          </p:spPr>
          <p:style>
            <a:lnRef idx="2">
              <a:schemeClr val="accent1">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sp>
        <p:sp>
          <p:nvSpPr>
            <p:cNvPr id="10" name="Freeform: Shape 9">
              <a:extLst>
                <a:ext uri="{FF2B5EF4-FFF2-40B4-BE49-F238E27FC236}">
                  <a16:creationId xmlns:a16="http://schemas.microsoft.com/office/drawing/2014/main" id="{BDCCA7EE-CD56-DCE5-12C6-C51B19CCFC67}"/>
                </a:ext>
              </a:extLst>
            </p:cNvPr>
            <p:cNvSpPr/>
            <p:nvPr/>
          </p:nvSpPr>
          <p:spPr>
            <a:xfrm>
              <a:off x="4380238" y="1819972"/>
              <a:ext cx="2003541" cy="1495601"/>
            </a:xfrm>
            <a:custGeom>
              <a:avLst/>
              <a:gdLst>
                <a:gd name="connsiteX0" fmla="*/ 119648 w 2003541"/>
                <a:gd name="connsiteY0" fmla="*/ 0 h 1495601"/>
                <a:gd name="connsiteX1" fmla="*/ 1883893 w 2003541"/>
                <a:gd name="connsiteY1" fmla="*/ 0 h 1495601"/>
                <a:gd name="connsiteX2" fmla="*/ 2003541 w 2003541"/>
                <a:gd name="connsiteY2" fmla="*/ 119648 h 1495601"/>
                <a:gd name="connsiteX3" fmla="*/ 2003541 w 2003541"/>
                <a:gd name="connsiteY3" fmla="*/ 1495601 h 1495601"/>
                <a:gd name="connsiteX4" fmla="*/ 2003541 w 2003541"/>
                <a:gd name="connsiteY4" fmla="*/ 1495601 h 1495601"/>
                <a:gd name="connsiteX5" fmla="*/ 0 w 2003541"/>
                <a:gd name="connsiteY5" fmla="*/ 1495601 h 1495601"/>
                <a:gd name="connsiteX6" fmla="*/ 0 w 2003541"/>
                <a:gd name="connsiteY6" fmla="*/ 1495601 h 1495601"/>
                <a:gd name="connsiteX7" fmla="*/ 0 w 2003541"/>
                <a:gd name="connsiteY7" fmla="*/ 119648 h 1495601"/>
                <a:gd name="connsiteX8" fmla="*/ 119648 w 2003541"/>
                <a:gd name="connsiteY8" fmla="*/ 0 h 1495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3541" h="1495601">
                  <a:moveTo>
                    <a:pt x="119648" y="0"/>
                  </a:moveTo>
                  <a:lnTo>
                    <a:pt x="1883893" y="0"/>
                  </a:lnTo>
                  <a:cubicBezTo>
                    <a:pt x="1949973" y="0"/>
                    <a:pt x="2003541" y="53568"/>
                    <a:pt x="2003541" y="119648"/>
                  </a:cubicBezTo>
                  <a:lnTo>
                    <a:pt x="2003541" y="1495601"/>
                  </a:lnTo>
                  <a:lnTo>
                    <a:pt x="2003541" y="1495601"/>
                  </a:lnTo>
                  <a:lnTo>
                    <a:pt x="0" y="1495601"/>
                  </a:lnTo>
                  <a:lnTo>
                    <a:pt x="0" y="1495601"/>
                  </a:lnTo>
                  <a:lnTo>
                    <a:pt x="0" y="119648"/>
                  </a:lnTo>
                  <a:cubicBezTo>
                    <a:pt x="0" y="53568"/>
                    <a:pt x="53568" y="0"/>
                    <a:pt x="119648" y="0"/>
                  </a:cubicBezTo>
                  <a:close/>
                </a:path>
              </a:pathLst>
            </a:custGeom>
          </p:spPr>
          <p:style>
            <a:lnRef idx="2">
              <a:schemeClr val="accent1">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2824" tIns="88384" rIns="52824" bIns="17780" numCol="1" spcCol="1270" anchor="t" anchorCtr="0">
              <a:noAutofit/>
            </a:bodyPr>
            <a:lstStyle/>
            <a:p>
              <a:pPr marL="0" lvl="1" algn="l" defTabSz="622300">
                <a:lnSpc>
                  <a:spcPct val="90000"/>
                </a:lnSpc>
                <a:spcBef>
                  <a:spcPct val="0"/>
                </a:spcBef>
                <a:spcAft>
                  <a:spcPct val="15000"/>
                </a:spcAft>
              </a:pPr>
              <a:r>
                <a:rPr lang="en-US" sz="1600" kern="1200" dirty="0"/>
                <a:t>Use commands to instruct the model what you want to achieve, such as "Write", "Classify", "Summarize", "Translate" etc.</a:t>
              </a:r>
              <a:endParaRPr lang="en-IN" sz="1600" kern="1200" dirty="0"/>
            </a:p>
          </p:txBody>
        </p:sp>
        <p:sp>
          <p:nvSpPr>
            <p:cNvPr id="11" name="Freeform: Shape 10">
              <a:extLst>
                <a:ext uri="{FF2B5EF4-FFF2-40B4-BE49-F238E27FC236}">
                  <a16:creationId xmlns:a16="http://schemas.microsoft.com/office/drawing/2014/main" id="{65E7D80D-A857-0FE7-B222-0057562B4600}"/>
                </a:ext>
              </a:extLst>
            </p:cNvPr>
            <p:cNvSpPr/>
            <p:nvPr/>
          </p:nvSpPr>
          <p:spPr>
            <a:xfrm>
              <a:off x="4380238" y="3315574"/>
              <a:ext cx="2003541" cy="643108"/>
            </a:xfrm>
            <a:custGeom>
              <a:avLst/>
              <a:gdLst>
                <a:gd name="connsiteX0" fmla="*/ 0 w 2003541"/>
                <a:gd name="connsiteY0" fmla="*/ 0 h 643108"/>
                <a:gd name="connsiteX1" fmla="*/ 2003541 w 2003541"/>
                <a:gd name="connsiteY1" fmla="*/ 0 h 643108"/>
                <a:gd name="connsiteX2" fmla="*/ 2003541 w 2003541"/>
                <a:gd name="connsiteY2" fmla="*/ 643108 h 643108"/>
                <a:gd name="connsiteX3" fmla="*/ 0 w 2003541"/>
                <a:gd name="connsiteY3" fmla="*/ 643108 h 643108"/>
                <a:gd name="connsiteX4" fmla="*/ 0 w 2003541"/>
                <a:gd name="connsiteY4" fmla="*/ 0 h 643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3541" h="643108">
                  <a:moveTo>
                    <a:pt x="0" y="0"/>
                  </a:moveTo>
                  <a:lnTo>
                    <a:pt x="2003541" y="0"/>
                  </a:lnTo>
                  <a:lnTo>
                    <a:pt x="2003541" y="643108"/>
                  </a:lnTo>
                  <a:lnTo>
                    <a:pt x="0" y="643108"/>
                  </a:lnTo>
                  <a:lnTo>
                    <a:pt x="0" y="0"/>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3820" tIns="0" rIns="620537" bIns="0" numCol="1" spcCol="1270" anchor="ctr" anchorCtr="0">
              <a:noAutofit/>
            </a:bodyPr>
            <a:lstStyle/>
            <a:p>
              <a:pPr marL="0" lvl="0" indent="0" algn="l" defTabSz="977900">
                <a:lnSpc>
                  <a:spcPct val="90000"/>
                </a:lnSpc>
                <a:spcBef>
                  <a:spcPct val="0"/>
                </a:spcBef>
                <a:spcAft>
                  <a:spcPct val="35000"/>
                </a:spcAft>
                <a:buNone/>
              </a:pPr>
              <a:r>
                <a:rPr lang="en-IN" sz="2200" b="1" kern="1200" dirty="0"/>
                <a:t>The Instruction</a:t>
              </a:r>
              <a:endParaRPr lang="en-IN" sz="2200" kern="1200" dirty="0"/>
            </a:p>
          </p:txBody>
        </p:sp>
        <p:sp>
          <p:nvSpPr>
            <p:cNvPr id="12" name="Oval 11">
              <a:extLst>
                <a:ext uri="{FF2B5EF4-FFF2-40B4-BE49-F238E27FC236}">
                  <a16:creationId xmlns:a16="http://schemas.microsoft.com/office/drawing/2014/main" id="{3A459F8B-CA30-9182-FC27-6F6BFC0684EE}"/>
                </a:ext>
              </a:extLst>
            </p:cNvPr>
            <p:cNvSpPr/>
            <p:nvPr/>
          </p:nvSpPr>
          <p:spPr>
            <a:xfrm>
              <a:off x="5847860" y="3417726"/>
              <a:ext cx="701239" cy="701239"/>
            </a:xfrm>
            <a:prstGeom prst="ellipse">
              <a:avLst/>
            </a:prstGeom>
          </p:spPr>
          <p:style>
            <a:lnRef idx="2">
              <a:schemeClr val="accent1">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sp>
        <p:sp>
          <p:nvSpPr>
            <p:cNvPr id="13" name="Freeform: Shape 12">
              <a:extLst>
                <a:ext uri="{FF2B5EF4-FFF2-40B4-BE49-F238E27FC236}">
                  <a16:creationId xmlns:a16="http://schemas.microsoft.com/office/drawing/2014/main" id="{ED7A4519-2BF2-8AC4-5706-F6F8EF6319E1}"/>
                </a:ext>
              </a:extLst>
            </p:cNvPr>
            <p:cNvSpPr/>
            <p:nvPr/>
          </p:nvSpPr>
          <p:spPr>
            <a:xfrm>
              <a:off x="6722827" y="1819972"/>
              <a:ext cx="2003541" cy="1495601"/>
            </a:xfrm>
            <a:custGeom>
              <a:avLst/>
              <a:gdLst>
                <a:gd name="connsiteX0" fmla="*/ 119648 w 2003541"/>
                <a:gd name="connsiteY0" fmla="*/ 0 h 1495601"/>
                <a:gd name="connsiteX1" fmla="*/ 1883893 w 2003541"/>
                <a:gd name="connsiteY1" fmla="*/ 0 h 1495601"/>
                <a:gd name="connsiteX2" fmla="*/ 2003541 w 2003541"/>
                <a:gd name="connsiteY2" fmla="*/ 119648 h 1495601"/>
                <a:gd name="connsiteX3" fmla="*/ 2003541 w 2003541"/>
                <a:gd name="connsiteY3" fmla="*/ 1495601 h 1495601"/>
                <a:gd name="connsiteX4" fmla="*/ 2003541 w 2003541"/>
                <a:gd name="connsiteY4" fmla="*/ 1495601 h 1495601"/>
                <a:gd name="connsiteX5" fmla="*/ 0 w 2003541"/>
                <a:gd name="connsiteY5" fmla="*/ 1495601 h 1495601"/>
                <a:gd name="connsiteX6" fmla="*/ 0 w 2003541"/>
                <a:gd name="connsiteY6" fmla="*/ 1495601 h 1495601"/>
                <a:gd name="connsiteX7" fmla="*/ 0 w 2003541"/>
                <a:gd name="connsiteY7" fmla="*/ 119648 h 1495601"/>
                <a:gd name="connsiteX8" fmla="*/ 119648 w 2003541"/>
                <a:gd name="connsiteY8" fmla="*/ 0 h 1495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3541" h="1495601">
                  <a:moveTo>
                    <a:pt x="119648" y="0"/>
                  </a:moveTo>
                  <a:lnTo>
                    <a:pt x="1883893" y="0"/>
                  </a:lnTo>
                  <a:cubicBezTo>
                    <a:pt x="1949973" y="0"/>
                    <a:pt x="2003541" y="53568"/>
                    <a:pt x="2003541" y="119648"/>
                  </a:cubicBezTo>
                  <a:lnTo>
                    <a:pt x="2003541" y="1495601"/>
                  </a:lnTo>
                  <a:lnTo>
                    <a:pt x="2003541" y="1495601"/>
                  </a:lnTo>
                  <a:lnTo>
                    <a:pt x="0" y="1495601"/>
                  </a:lnTo>
                  <a:lnTo>
                    <a:pt x="0" y="1495601"/>
                  </a:lnTo>
                  <a:lnTo>
                    <a:pt x="0" y="119648"/>
                  </a:lnTo>
                  <a:cubicBezTo>
                    <a:pt x="0" y="53568"/>
                    <a:pt x="53568" y="0"/>
                    <a:pt x="119648" y="0"/>
                  </a:cubicBezTo>
                  <a:close/>
                </a:path>
              </a:pathLst>
            </a:custGeom>
          </p:spPr>
          <p:style>
            <a:lnRef idx="2">
              <a:schemeClr val="accent1">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2824" tIns="88384" rIns="52824" bIns="17780" numCol="1" spcCol="1270" anchor="t" anchorCtr="0">
              <a:noAutofit/>
            </a:bodyPr>
            <a:lstStyle/>
            <a:p>
              <a:pPr marL="0" lvl="1" algn="l" defTabSz="622300">
                <a:lnSpc>
                  <a:spcPct val="90000"/>
                </a:lnSpc>
                <a:spcBef>
                  <a:spcPct val="0"/>
                </a:spcBef>
                <a:spcAft>
                  <a:spcPct val="15000"/>
                </a:spcAft>
              </a:pPr>
              <a:r>
                <a:rPr lang="en-US" sz="1600" kern="1200" dirty="0"/>
                <a:t>Be very specific about the instruction and task you want the model to perform.</a:t>
              </a:r>
              <a:endParaRPr lang="en-IN" sz="1600" kern="1200" dirty="0"/>
            </a:p>
          </p:txBody>
        </p:sp>
        <p:sp>
          <p:nvSpPr>
            <p:cNvPr id="14" name="Freeform: Shape 13">
              <a:extLst>
                <a:ext uri="{FF2B5EF4-FFF2-40B4-BE49-F238E27FC236}">
                  <a16:creationId xmlns:a16="http://schemas.microsoft.com/office/drawing/2014/main" id="{B574375D-D968-9F7B-8307-7D3EC60CD52B}"/>
                </a:ext>
              </a:extLst>
            </p:cNvPr>
            <p:cNvSpPr/>
            <p:nvPr/>
          </p:nvSpPr>
          <p:spPr>
            <a:xfrm>
              <a:off x="6722827" y="3315574"/>
              <a:ext cx="2003541" cy="643108"/>
            </a:xfrm>
            <a:custGeom>
              <a:avLst/>
              <a:gdLst>
                <a:gd name="connsiteX0" fmla="*/ 0 w 2003541"/>
                <a:gd name="connsiteY0" fmla="*/ 0 h 643108"/>
                <a:gd name="connsiteX1" fmla="*/ 2003541 w 2003541"/>
                <a:gd name="connsiteY1" fmla="*/ 0 h 643108"/>
                <a:gd name="connsiteX2" fmla="*/ 2003541 w 2003541"/>
                <a:gd name="connsiteY2" fmla="*/ 643108 h 643108"/>
                <a:gd name="connsiteX3" fmla="*/ 0 w 2003541"/>
                <a:gd name="connsiteY3" fmla="*/ 643108 h 643108"/>
                <a:gd name="connsiteX4" fmla="*/ 0 w 2003541"/>
                <a:gd name="connsiteY4" fmla="*/ 0 h 643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3541" h="643108">
                  <a:moveTo>
                    <a:pt x="0" y="0"/>
                  </a:moveTo>
                  <a:lnTo>
                    <a:pt x="2003541" y="0"/>
                  </a:lnTo>
                  <a:lnTo>
                    <a:pt x="2003541" y="643108"/>
                  </a:lnTo>
                  <a:lnTo>
                    <a:pt x="0" y="643108"/>
                  </a:lnTo>
                  <a:lnTo>
                    <a:pt x="0" y="0"/>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3820" tIns="0" rIns="620537" bIns="0" numCol="1" spcCol="1270" anchor="ctr" anchorCtr="0">
              <a:noAutofit/>
            </a:bodyPr>
            <a:lstStyle/>
            <a:p>
              <a:pPr marL="0" lvl="0" indent="0" algn="l" defTabSz="977900">
                <a:lnSpc>
                  <a:spcPct val="90000"/>
                </a:lnSpc>
                <a:spcBef>
                  <a:spcPct val="0"/>
                </a:spcBef>
                <a:spcAft>
                  <a:spcPct val="35000"/>
                </a:spcAft>
                <a:buNone/>
              </a:pPr>
              <a:r>
                <a:rPr lang="en-US" sz="2200" b="1" kern="1200" dirty="0"/>
                <a:t>Specificity</a:t>
              </a:r>
              <a:endParaRPr lang="en-IN" sz="2200" kern="1200" dirty="0"/>
            </a:p>
          </p:txBody>
        </p:sp>
        <p:sp>
          <p:nvSpPr>
            <p:cNvPr id="15" name="Oval 14">
              <a:extLst>
                <a:ext uri="{FF2B5EF4-FFF2-40B4-BE49-F238E27FC236}">
                  <a16:creationId xmlns:a16="http://schemas.microsoft.com/office/drawing/2014/main" id="{0699C41C-C51B-2A5C-1970-6E6F418707BD}"/>
                </a:ext>
              </a:extLst>
            </p:cNvPr>
            <p:cNvSpPr/>
            <p:nvPr/>
          </p:nvSpPr>
          <p:spPr>
            <a:xfrm>
              <a:off x="8190449" y="3417726"/>
              <a:ext cx="701239" cy="701239"/>
            </a:xfrm>
            <a:prstGeom prst="ellipse">
              <a:avLst/>
            </a:prstGeom>
          </p:spPr>
          <p:style>
            <a:lnRef idx="2">
              <a:schemeClr val="accent1">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sp>
        <p:sp>
          <p:nvSpPr>
            <p:cNvPr id="16" name="Freeform: Shape 15">
              <a:extLst>
                <a:ext uri="{FF2B5EF4-FFF2-40B4-BE49-F238E27FC236}">
                  <a16:creationId xmlns:a16="http://schemas.microsoft.com/office/drawing/2014/main" id="{99B24410-9690-086F-CF85-DBAD06B43459}"/>
                </a:ext>
              </a:extLst>
            </p:cNvPr>
            <p:cNvSpPr/>
            <p:nvPr/>
          </p:nvSpPr>
          <p:spPr>
            <a:xfrm>
              <a:off x="9065416" y="1819972"/>
              <a:ext cx="2003541" cy="1495601"/>
            </a:xfrm>
            <a:custGeom>
              <a:avLst/>
              <a:gdLst>
                <a:gd name="connsiteX0" fmla="*/ 119648 w 2003541"/>
                <a:gd name="connsiteY0" fmla="*/ 0 h 1495601"/>
                <a:gd name="connsiteX1" fmla="*/ 1883893 w 2003541"/>
                <a:gd name="connsiteY1" fmla="*/ 0 h 1495601"/>
                <a:gd name="connsiteX2" fmla="*/ 2003541 w 2003541"/>
                <a:gd name="connsiteY2" fmla="*/ 119648 h 1495601"/>
                <a:gd name="connsiteX3" fmla="*/ 2003541 w 2003541"/>
                <a:gd name="connsiteY3" fmla="*/ 1495601 h 1495601"/>
                <a:gd name="connsiteX4" fmla="*/ 2003541 w 2003541"/>
                <a:gd name="connsiteY4" fmla="*/ 1495601 h 1495601"/>
                <a:gd name="connsiteX5" fmla="*/ 0 w 2003541"/>
                <a:gd name="connsiteY5" fmla="*/ 1495601 h 1495601"/>
                <a:gd name="connsiteX6" fmla="*/ 0 w 2003541"/>
                <a:gd name="connsiteY6" fmla="*/ 1495601 h 1495601"/>
                <a:gd name="connsiteX7" fmla="*/ 0 w 2003541"/>
                <a:gd name="connsiteY7" fmla="*/ 119648 h 1495601"/>
                <a:gd name="connsiteX8" fmla="*/ 119648 w 2003541"/>
                <a:gd name="connsiteY8" fmla="*/ 0 h 1495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3541" h="1495601">
                  <a:moveTo>
                    <a:pt x="119648" y="0"/>
                  </a:moveTo>
                  <a:lnTo>
                    <a:pt x="1883893" y="0"/>
                  </a:lnTo>
                  <a:cubicBezTo>
                    <a:pt x="1949973" y="0"/>
                    <a:pt x="2003541" y="53568"/>
                    <a:pt x="2003541" y="119648"/>
                  </a:cubicBezTo>
                  <a:lnTo>
                    <a:pt x="2003541" y="1495601"/>
                  </a:lnTo>
                  <a:lnTo>
                    <a:pt x="2003541" y="1495601"/>
                  </a:lnTo>
                  <a:lnTo>
                    <a:pt x="0" y="1495601"/>
                  </a:lnTo>
                  <a:lnTo>
                    <a:pt x="0" y="1495601"/>
                  </a:lnTo>
                  <a:lnTo>
                    <a:pt x="0" y="119648"/>
                  </a:lnTo>
                  <a:cubicBezTo>
                    <a:pt x="0" y="53568"/>
                    <a:pt x="53568" y="0"/>
                    <a:pt x="119648" y="0"/>
                  </a:cubicBezTo>
                  <a:close/>
                </a:path>
              </a:pathLst>
            </a:custGeom>
          </p:spPr>
          <p:style>
            <a:lnRef idx="2">
              <a:schemeClr val="accent1">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2824" tIns="88384" rIns="52824" bIns="17780" numCol="1" spcCol="1270" anchor="t" anchorCtr="0">
              <a:noAutofit/>
            </a:bodyPr>
            <a:lstStyle/>
            <a:p>
              <a:pPr marL="0" lvl="1" algn="l" defTabSz="622300">
                <a:lnSpc>
                  <a:spcPct val="90000"/>
                </a:lnSpc>
                <a:spcBef>
                  <a:spcPct val="0"/>
                </a:spcBef>
                <a:spcAft>
                  <a:spcPct val="15000"/>
                </a:spcAft>
              </a:pPr>
              <a:r>
                <a:rPr lang="en-US" sz="1600" dirty="0"/>
                <a:t>A</a:t>
              </a:r>
              <a:r>
                <a:rPr lang="en-US" sz="1600" kern="1200" dirty="0"/>
                <a:t>void saying what not to do but say what to do instead</a:t>
              </a:r>
              <a:endParaRPr lang="en-IN" sz="1600" kern="1200" dirty="0"/>
            </a:p>
          </p:txBody>
        </p:sp>
        <p:sp>
          <p:nvSpPr>
            <p:cNvPr id="17" name="Freeform: Shape 16">
              <a:extLst>
                <a:ext uri="{FF2B5EF4-FFF2-40B4-BE49-F238E27FC236}">
                  <a16:creationId xmlns:a16="http://schemas.microsoft.com/office/drawing/2014/main" id="{315AF1AE-1435-B0C4-ABBC-6DC3D4F7D5A7}"/>
                </a:ext>
              </a:extLst>
            </p:cNvPr>
            <p:cNvSpPr/>
            <p:nvPr/>
          </p:nvSpPr>
          <p:spPr>
            <a:xfrm>
              <a:off x="9065416" y="3315574"/>
              <a:ext cx="2003541" cy="643108"/>
            </a:xfrm>
            <a:custGeom>
              <a:avLst/>
              <a:gdLst>
                <a:gd name="connsiteX0" fmla="*/ 0 w 2003541"/>
                <a:gd name="connsiteY0" fmla="*/ 0 h 643108"/>
                <a:gd name="connsiteX1" fmla="*/ 2003541 w 2003541"/>
                <a:gd name="connsiteY1" fmla="*/ 0 h 643108"/>
                <a:gd name="connsiteX2" fmla="*/ 2003541 w 2003541"/>
                <a:gd name="connsiteY2" fmla="*/ 643108 h 643108"/>
                <a:gd name="connsiteX3" fmla="*/ 0 w 2003541"/>
                <a:gd name="connsiteY3" fmla="*/ 643108 h 643108"/>
                <a:gd name="connsiteX4" fmla="*/ 0 w 2003541"/>
                <a:gd name="connsiteY4" fmla="*/ 0 h 643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3541" h="643108">
                  <a:moveTo>
                    <a:pt x="0" y="0"/>
                  </a:moveTo>
                  <a:lnTo>
                    <a:pt x="2003541" y="0"/>
                  </a:lnTo>
                  <a:lnTo>
                    <a:pt x="2003541" y="643108"/>
                  </a:lnTo>
                  <a:lnTo>
                    <a:pt x="0" y="643108"/>
                  </a:lnTo>
                  <a:lnTo>
                    <a:pt x="0" y="0"/>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3820" tIns="0" rIns="620537" bIns="0" numCol="1" spcCol="1270" anchor="ctr" anchorCtr="0">
              <a:noAutofit/>
            </a:bodyPr>
            <a:lstStyle/>
            <a:p>
              <a:pPr marL="0" lvl="0" indent="0" algn="l" defTabSz="977900">
                <a:lnSpc>
                  <a:spcPct val="90000"/>
                </a:lnSpc>
                <a:spcBef>
                  <a:spcPct val="0"/>
                </a:spcBef>
                <a:spcAft>
                  <a:spcPct val="35000"/>
                </a:spcAft>
                <a:buNone/>
              </a:pPr>
              <a:r>
                <a:rPr lang="en-US" sz="2200" b="1" kern="1200" dirty="0"/>
                <a:t>To do or not to do?</a:t>
              </a:r>
              <a:endParaRPr lang="en-IN" sz="2200" kern="1200" dirty="0"/>
            </a:p>
          </p:txBody>
        </p:sp>
        <p:sp>
          <p:nvSpPr>
            <p:cNvPr id="18" name="Oval 17">
              <a:extLst>
                <a:ext uri="{FF2B5EF4-FFF2-40B4-BE49-F238E27FC236}">
                  <a16:creationId xmlns:a16="http://schemas.microsoft.com/office/drawing/2014/main" id="{F99698B9-BD6D-19EF-E27B-36F431F0FA36}"/>
                </a:ext>
              </a:extLst>
            </p:cNvPr>
            <p:cNvSpPr/>
            <p:nvPr/>
          </p:nvSpPr>
          <p:spPr>
            <a:xfrm>
              <a:off x="10533038" y="3417726"/>
              <a:ext cx="701239" cy="701239"/>
            </a:xfrm>
            <a:prstGeom prst="ellipse">
              <a:avLst/>
            </a:prstGeom>
          </p:spPr>
          <p:style>
            <a:lnRef idx="2">
              <a:schemeClr val="accent1">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sp>
      </p:grpSp>
      <p:sp>
        <p:nvSpPr>
          <p:cNvPr id="19" name="TextBox 18">
            <a:extLst>
              <a:ext uri="{FF2B5EF4-FFF2-40B4-BE49-F238E27FC236}">
                <a16:creationId xmlns:a16="http://schemas.microsoft.com/office/drawing/2014/main" id="{62333961-F4D7-A1AF-DBCC-93F2F0364F8D}"/>
              </a:ext>
            </a:extLst>
          </p:cNvPr>
          <p:cNvSpPr txBox="1"/>
          <p:nvPr/>
        </p:nvSpPr>
        <p:spPr>
          <a:xfrm>
            <a:off x="4178470" y="3784110"/>
            <a:ext cx="2147312" cy="1328023"/>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Translate the text below to Spanish:</a:t>
            </a:r>
          </a:p>
          <a:p>
            <a:endParaRPr lang="en-US" dirty="0"/>
          </a:p>
          <a:p>
            <a:r>
              <a:rPr lang="en-US" dirty="0"/>
              <a:t>Text: "hello!"</a:t>
            </a:r>
            <a:endParaRPr lang="en-IN" dirty="0"/>
          </a:p>
        </p:txBody>
      </p:sp>
      <p:sp>
        <p:nvSpPr>
          <p:cNvPr id="20" name="TextBox 19">
            <a:extLst>
              <a:ext uri="{FF2B5EF4-FFF2-40B4-BE49-F238E27FC236}">
                <a16:creationId xmlns:a16="http://schemas.microsoft.com/office/drawing/2014/main" id="{8C8A3458-EB07-E765-8B7E-ECD0022432A1}"/>
              </a:ext>
            </a:extLst>
          </p:cNvPr>
          <p:cNvSpPr txBox="1"/>
          <p:nvPr/>
        </p:nvSpPr>
        <p:spPr>
          <a:xfrm>
            <a:off x="6689159" y="3784110"/>
            <a:ext cx="2147311" cy="2509242"/>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Explain the concept prompt engineering. Keep the explanation short, only a few sentences, and don't be too descriptive.</a:t>
            </a:r>
            <a:endParaRPr lang="en-IN" dirty="0"/>
          </a:p>
        </p:txBody>
      </p:sp>
      <p:sp>
        <p:nvSpPr>
          <p:cNvPr id="22" name="TextBox 21">
            <a:extLst>
              <a:ext uri="{FF2B5EF4-FFF2-40B4-BE49-F238E27FC236}">
                <a16:creationId xmlns:a16="http://schemas.microsoft.com/office/drawing/2014/main" id="{581B9C9A-D9FF-CC23-3500-14D9EEB78FB8}"/>
              </a:ext>
            </a:extLst>
          </p:cNvPr>
          <p:cNvSpPr txBox="1"/>
          <p:nvPr/>
        </p:nvSpPr>
        <p:spPr>
          <a:xfrm>
            <a:off x="8982677" y="3784110"/>
            <a:ext cx="2847373" cy="2860358"/>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The following is an agent that recommends movies to a customer. DO NOT ASK FOR INTERESTS. DO NOT ASK FOR PERSONAL </a:t>
            </a:r>
            <a:r>
              <a:rPr lang="en-US" dirty="0" err="1"/>
              <a:t>INFORMATION.Customer</a:t>
            </a:r>
            <a:r>
              <a:rPr lang="en-US" dirty="0"/>
              <a:t>: Please recommend a movie based on my </a:t>
            </a:r>
            <a:r>
              <a:rPr lang="en-US" dirty="0" err="1"/>
              <a:t>interests.Agent</a:t>
            </a:r>
            <a:r>
              <a:rPr lang="en-US" dirty="0"/>
              <a:t>: </a:t>
            </a:r>
            <a:endParaRPr lang="en-IN" dirty="0"/>
          </a:p>
        </p:txBody>
      </p:sp>
    </p:spTree>
    <p:extLst>
      <p:ext uri="{BB962C8B-B14F-4D97-AF65-F5344CB8AC3E}">
        <p14:creationId xmlns:p14="http://schemas.microsoft.com/office/powerpoint/2010/main" val="1648405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0" grpId="1" animBg="1"/>
      <p:bldP spid="22" grpId="0" animBg="1"/>
      <p:bldP spid="22"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F397A990-11E2-F769-12CB-F1411733828E}"/>
              </a:ext>
            </a:extLst>
          </p:cNvPr>
          <p:cNvSpPr txBox="1"/>
          <p:nvPr/>
        </p:nvSpPr>
        <p:spPr>
          <a:xfrm>
            <a:off x="1068512" y="164387"/>
            <a:ext cx="3779259" cy="461665"/>
          </a:xfrm>
          <a:prstGeom prst="rect">
            <a:avLst/>
          </a:prstGeom>
          <a:noFill/>
        </p:spPr>
        <p:txBody>
          <a:bodyPr wrap="square" rtlCol="0">
            <a:spAutoFit/>
          </a:bodyPr>
          <a:lstStyle>
            <a:defPPr>
              <a:defRPr lang="en-US"/>
            </a:defPPr>
            <a:lvl1pPr>
              <a:defRPr sz="2400" b="1"/>
            </a:lvl1pPr>
          </a:lstStyle>
          <a:p>
            <a:r>
              <a:rPr lang="en-IN" dirty="0"/>
              <a:t>Zero and Few-Shot Learning</a:t>
            </a:r>
          </a:p>
        </p:txBody>
      </p:sp>
      <p:sp>
        <p:nvSpPr>
          <p:cNvPr id="3" name="TextBox 2">
            <a:extLst>
              <a:ext uri="{FF2B5EF4-FFF2-40B4-BE49-F238E27FC236}">
                <a16:creationId xmlns:a16="http://schemas.microsoft.com/office/drawing/2014/main" id="{CECD97B2-C166-3538-F576-0CC0E55F2C3A}"/>
              </a:ext>
            </a:extLst>
          </p:cNvPr>
          <p:cNvSpPr txBox="1"/>
          <p:nvPr/>
        </p:nvSpPr>
        <p:spPr>
          <a:xfrm>
            <a:off x="1541124" y="1011792"/>
            <a:ext cx="6246687" cy="646331"/>
          </a:xfrm>
          <a:prstGeom prst="rect">
            <a:avLst/>
          </a:prstGeom>
          <a:noFill/>
        </p:spPr>
        <p:txBody>
          <a:bodyPr wrap="square" rtlCol="0">
            <a:spAutoFit/>
          </a:bodyPr>
          <a:lstStyle/>
          <a:p>
            <a:r>
              <a:rPr lang="en-US" b="1" dirty="0"/>
              <a:t>Zero-shot</a:t>
            </a:r>
            <a:r>
              <a:rPr lang="en-US" dirty="0"/>
              <a:t> prompting means that the prompt used to interact with the model won't contain examples or demonstration</a:t>
            </a:r>
          </a:p>
        </p:txBody>
      </p:sp>
      <p:sp>
        <p:nvSpPr>
          <p:cNvPr id="4" name="TextBox 3">
            <a:extLst>
              <a:ext uri="{FF2B5EF4-FFF2-40B4-BE49-F238E27FC236}">
                <a16:creationId xmlns:a16="http://schemas.microsoft.com/office/drawing/2014/main" id="{0F335414-5CED-61E8-421C-E4B03CCCE33E}"/>
              </a:ext>
            </a:extLst>
          </p:cNvPr>
          <p:cNvSpPr txBox="1"/>
          <p:nvPr/>
        </p:nvSpPr>
        <p:spPr>
          <a:xfrm>
            <a:off x="7794488" y="1011792"/>
            <a:ext cx="3452117" cy="1736646"/>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t>Classify the text into neutral, negative, or positive</a:t>
            </a:r>
          </a:p>
          <a:p>
            <a:endParaRPr lang="en-US" sz="1600" dirty="0"/>
          </a:p>
          <a:p>
            <a:r>
              <a:rPr lang="en-US" sz="1600" dirty="0"/>
              <a:t>Text: I think the food was okay.</a:t>
            </a:r>
          </a:p>
          <a:p>
            <a:endParaRPr lang="en-US" sz="1600" dirty="0"/>
          </a:p>
          <a:p>
            <a:r>
              <a:rPr lang="en-US" sz="1600" dirty="0"/>
              <a:t>Sentiment:</a:t>
            </a:r>
            <a:endParaRPr lang="en-IN" sz="1600" dirty="0"/>
          </a:p>
        </p:txBody>
      </p:sp>
      <p:sp>
        <p:nvSpPr>
          <p:cNvPr id="5" name="TextBox 4">
            <a:extLst>
              <a:ext uri="{FF2B5EF4-FFF2-40B4-BE49-F238E27FC236}">
                <a16:creationId xmlns:a16="http://schemas.microsoft.com/office/drawing/2014/main" id="{05FA5F47-DEA6-A7A1-FA97-08B0FD846F36}"/>
              </a:ext>
            </a:extLst>
          </p:cNvPr>
          <p:cNvSpPr txBox="1"/>
          <p:nvPr/>
        </p:nvSpPr>
        <p:spPr>
          <a:xfrm>
            <a:off x="9212318" y="3077983"/>
            <a:ext cx="2068958" cy="374571"/>
          </a:xfrm>
          <a:prstGeom prst="round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sz="1600" dirty="0"/>
              <a:t>Sentiment: Neutral</a:t>
            </a:r>
          </a:p>
        </p:txBody>
      </p:sp>
      <p:sp>
        <p:nvSpPr>
          <p:cNvPr id="6" name="TextBox 5">
            <a:extLst>
              <a:ext uri="{FF2B5EF4-FFF2-40B4-BE49-F238E27FC236}">
                <a16:creationId xmlns:a16="http://schemas.microsoft.com/office/drawing/2014/main" id="{7810E00A-EBC5-3066-BC4F-5A8E59AFDB5B}"/>
              </a:ext>
            </a:extLst>
          </p:cNvPr>
          <p:cNvSpPr txBox="1"/>
          <p:nvPr/>
        </p:nvSpPr>
        <p:spPr>
          <a:xfrm>
            <a:off x="7794488" y="4016639"/>
            <a:ext cx="3452117" cy="1191816"/>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t>This is awesome! // Positive</a:t>
            </a:r>
          </a:p>
          <a:p>
            <a:r>
              <a:rPr lang="en-US" sz="1600" dirty="0"/>
              <a:t>This is bad! // Negative</a:t>
            </a:r>
          </a:p>
          <a:p>
            <a:r>
              <a:rPr lang="en-US" sz="1600" dirty="0"/>
              <a:t>Wow that movie was rad! // Positive</a:t>
            </a:r>
          </a:p>
          <a:p>
            <a:r>
              <a:rPr lang="en-US" sz="1600" dirty="0"/>
              <a:t>What a horrible show! //</a:t>
            </a:r>
            <a:endParaRPr lang="en-IN" sz="1600" dirty="0"/>
          </a:p>
        </p:txBody>
      </p:sp>
      <p:sp>
        <p:nvSpPr>
          <p:cNvPr id="7" name="TextBox 6">
            <a:extLst>
              <a:ext uri="{FF2B5EF4-FFF2-40B4-BE49-F238E27FC236}">
                <a16:creationId xmlns:a16="http://schemas.microsoft.com/office/drawing/2014/main" id="{EB1EDBE4-D6E6-C54E-008A-64D9BC61F152}"/>
              </a:ext>
            </a:extLst>
          </p:cNvPr>
          <p:cNvSpPr txBox="1"/>
          <p:nvPr/>
        </p:nvSpPr>
        <p:spPr>
          <a:xfrm>
            <a:off x="9212318" y="5644815"/>
            <a:ext cx="2068958" cy="374571"/>
          </a:xfrm>
          <a:prstGeom prst="round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sz="1600" dirty="0"/>
              <a:t>Negative</a:t>
            </a:r>
          </a:p>
        </p:txBody>
      </p:sp>
      <p:sp>
        <p:nvSpPr>
          <p:cNvPr id="8" name="TextBox 7">
            <a:extLst>
              <a:ext uri="{FF2B5EF4-FFF2-40B4-BE49-F238E27FC236}">
                <a16:creationId xmlns:a16="http://schemas.microsoft.com/office/drawing/2014/main" id="{71E32846-3E08-E606-65C2-C4231A3EE72C}"/>
              </a:ext>
            </a:extLst>
          </p:cNvPr>
          <p:cNvSpPr txBox="1"/>
          <p:nvPr/>
        </p:nvSpPr>
        <p:spPr>
          <a:xfrm>
            <a:off x="1541124" y="4016639"/>
            <a:ext cx="6246687" cy="1200329"/>
          </a:xfrm>
          <a:prstGeom prst="rect">
            <a:avLst/>
          </a:prstGeom>
          <a:noFill/>
        </p:spPr>
        <p:txBody>
          <a:bodyPr wrap="square" rtlCol="0">
            <a:spAutoFit/>
          </a:bodyPr>
          <a:lstStyle/>
          <a:p>
            <a:r>
              <a:rPr lang="en-US" dirty="0"/>
              <a:t>Prompt containing a few examples of a task given to AI model to learn from before generating a response, is called </a:t>
            </a:r>
            <a:r>
              <a:rPr lang="en-US" b="1" dirty="0"/>
              <a:t>Few-shot</a:t>
            </a:r>
            <a:r>
              <a:rPr lang="en-US" dirty="0"/>
              <a:t> prompting.  AI model uses those examples to improve its performance on similar tasks</a:t>
            </a:r>
            <a:endParaRPr lang="en-IN" dirty="0"/>
          </a:p>
        </p:txBody>
      </p:sp>
    </p:spTree>
    <p:extLst>
      <p:ext uri="{BB962C8B-B14F-4D97-AF65-F5344CB8AC3E}">
        <p14:creationId xmlns:p14="http://schemas.microsoft.com/office/powerpoint/2010/main" val="53240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P spid="7" grpId="0" animBg="1"/>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DA07F3-76A7-E9C1-BB22-2FD36D62A99D}"/>
              </a:ext>
            </a:extLst>
          </p:cNvPr>
          <p:cNvSpPr txBox="1"/>
          <p:nvPr/>
        </p:nvSpPr>
        <p:spPr>
          <a:xfrm>
            <a:off x="1068512" y="164387"/>
            <a:ext cx="3895374" cy="461665"/>
          </a:xfrm>
          <a:prstGeom prst="rect">
            <a:avLst/>
          </a:prstGeom>
          <a:noFill/>
        </p:spPr>
        <p:txBody>
          <a:bodyPr wrap="square" rtlCol="0">
            <a:spAutoFit/>
          </a:bodyPr>
          <a:lstStyle>
            <a:defPPr>
              <a:defRPr lang="en-US"/>
            </a:defPPr>
            <a:lvl1pPr>
              <a:defRPr sz="2400" b="1"/>
            </a:lvl1pPr>
          </a:lstStyle>
          <a:p>
            <a:r>
              <a:rPr lang="en-IN" dirty="0"/>
              <a:t>Uses of Prompt Engineering</a:t>
            </a:r>
          </a:p>
        </p:txBody>
      </p:sp>
      <p:grpSp>
        <p:nvGrpSpPr>
          <p:cNvPr id="28" name="Group 27">
            <a:extLst>
              <a:ext uri="{FF2B5EF4-FFF2-40B4-BE49-F238E27FC236}">
                <a16:creationId xmlns:a16="http://schemas.microsoft.com/office/drawing/2014/main" id="{E795D90C-A378-652F-0B68-5986EF5FB76C}"/>
              </a:ext>
            </a:extLst>
          </p:cNvPr>
          <p:cNvGrpSpPr/>
          <p:nvPr/>
        </p:nvGrpSpPr>
        <p:grpSpPr>
          <a:xfrm>
            <a:off x="945222" y="719666"/>
            <a:ext cx="5297521" cy="5650312"/>
            <a:chOff x="945222" y="719666"/>
            <a:chExt cx="5297521" cy="5650312"/>
          </a:xfrm>
        </p:grpSpPr>
        <p:sp>
          <p:nvSpPr>
            <p:cNvPr id="21" name="Freeform: Shape 20">
              <a:extLst>
                <a:ext uri="{FF2B5EF4-FFF2-40B4-BE49-F238E27FC236}">
                  <a16:creationId xmlns:a16="http://schemas.microsoft.com/office/drawing/2014/main" id="{6D050224-C8D1-4628-2102-813C1F714A31}"/>
                </a:ext>
              </a:extLst>
            </p:cNvPr>
            <p:cNvSpPr/>
            <p:nvPr/>
          </p:nvSpPr>
          <p:spPr>
            <a:xfrm>
              <a:off x="945222" y="719666"/>
              <a:ext cx="5297521" cy="5650312"/>
            </a:xfrm>
            <a:custGeom>
              <a:avLst/>
              <a:gdLst>
                <a:gd name="connsiteX0" fmla="*/ 0 w 3913187"/>
                <a:gd name="connsiteY0" fmla="*/ 391319 h 5418667"/>
                <a:gd name="connsiteX1" fmla="*/ 391319 w 3913187"/>
                <a:gd name="connsiteY1" fmla="*/ 0 h 5418667"/>
                <a:gd name="connsiteX2" fmla="*/ 3521868 w 3913187"/>
                <a:gd name="connsiteY2" fmla="*/ 0 h 5418667"/>
                <a:gd name="connsiteX3" fmla="*/ 3913187 w 3913187"/>
                <a:gd name="connsiteY3" fmla="*/ 391319 h 5418667"/>
                <a:gd name="connsiteX4" fmla="*/ 3913187 w 3913187"/>
                <a:gd name="connsiteY4" fmla="*/ 5027348 h 5418667"/>
                <a:gd name="connsiteX5" fmla="*/ 3521868 w 3913187"/>
                <a:gd name="connsiteY5" fmla="*/ 5418667 h 5418667"/>
                <a:gd name="connsiteX6" fmla="*/ 391319 w 3913187"/>
                <a:gd name="connsiteY6" fmla="*/ 5418667 h 5418667"/>
                <a:gd name="connsiteX7" fmla="*/ 0 w 3913187"/>
                <a:gd name="connsiteY7" fmla="*/ 5027348 h 5418667"/>
                <a:gd name="connsiteX8" fmla="*/ 0 w 3913187"/>
                <a:gd name="connsiteY8" fmla="*/ 391319 h 541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13187" h="5418667">
                  <a:moveTo>
                    <a:pt x="0" y="391319"/>
                  </a:moveTo>
                  <a:cubicBezTo>
                    <a:pt x="0" y="175199"/>
                    <a:pt x="175199" y="0"/>
                    <a:pt x="391319" y="0"/>
                  </a:cubicBezTo>
                  <a:lnTo>
                    <a:pt x="3521868" y="0"/>
                  </a:lnTo>
                  <a:cubicBezTo>
                    <a:pt x="3737988" y="0"/>
                    <a:pt x="3913187" y="175199"/>
                    <a:pt x="3913187" y="391319"/>
                  </a:cubicBezTo>
                  <a:lnTo>
                    <a:pt x="3913187" y="5027348"/>
                  </a:lnTo>
                  <a:cubicBezTo>
                    <a:pt x="3913187" y="5243468"/>
                    <a:pt x="3737988" y="5418667"/>
                    <a:pt x="3521868" y="5418667"/>
                  </a:cubicBezTo>
                  <a:lnTo>
                    <a:pt x="391319" y="5418667"/>
                  </a:lnTo>
                  <a:cubicBezTo>
                    <a:pt x="175199" y="5418667"/>
                    <a:pt x="0" y="5243468"/>
                    <a:pt x="0" y="5027348"/>
                  </a:cubicBezTo>
                  <a:lnTo>
                    <a:pt x="0" y="391319"/>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76200" tIns="76200" rIns="76200" bIns="3869267" numCol="1" spcCol="1270" anchor="ctr" anchorCtr="0">
              <a:noAutofit/>
            </a:bodyPr>
            <a:lstStyle/>
            <a:p>
              <a:pPr marL="0" lvl="0" indent="0" algn="ctr" defTabSz="889000">
                <a:lnSpc>
                  <a:spcPct val="90000"/>
                </a:lnSpc>
                <a:spcBef>
                  <a:spcPct val="0"/>
                </a:spcBef>
                <a:spcAft>
                  <a:spcPct val="35000"/>
                </a:spcAft>
                <a:buNone/>
              </a:pPr>
              <a:r>
                <a:rPr lang="en-IN" sz="2000" kern="1200" dirty="0"/>
                <a:t>Text Summarization</a:t>
              </a:r>
            </a:p>
            <a:p>
              <a:pPr marL="0" lvl="0" indent="0" algn="ctr" defTabSz="889000">
                <a:lnSpc>
                  <a:spcPct val="90000"/>
                </a:lnSpc>
                <a:spcBef>
                  <a:spcPct val="0"/>
                </a:spcBef>
                <a:spcAft>
                  <a:spcPct val="35000"/>
                </a:spcAft>
                <a:buNone/>
              </a:pPr>
              <a:endParaRPr lang="en-IN" sz="2000" dirty="0"/>
            </a:p>
            <a:p>
              <a:pPr marL="0" lvl="0" indent="0" algn="ctr" defTabSz="889000">
                <a:lnSpc>
                  <a:spcPct val="90000"/>
                </a:lnSpc>
                <a:spcBef>
                  <a:spcPct val="0"/>
                </a:spcBef>
                <a:spcAft>
                  <a:spcPct val="35000"/>
                </a:spcAft>
                <a:buNone/>
              </a:pPr>
              <a:endParaRPr lang="en-IN" sz="2000" kern="1200" dirty="0"/>
            </a:p>
          </p:txBody>
        </p:sp>
        <p:sp>
          <p:nvSpPr>
            <p:cNvPr id="22" name="Freeform: Shape 21">
              <a:extLst>
                <a:ext uri="{FF2B5EF4-FFF2-40B4-BE49-F238E27FC236}">
                  <a16:creationId xmlns:a16="http://schemas.microsoft.com/office/drawing/2014/main" id="{95752B8A-E379-2E8A-3B81-6B6331FB9972}"/>
                </a:ext>
              </a:extLst>
            </p:cNvPr>
            <p:cNvSpPr/>
            <p:nvPr/>
          </p:nvSpPr>
          <p:spPr>
            <a:xfrm>
              <a:off x="1315093" y="1422184"/>
              <a:ext cx="4780908" cy="2554545"/>
            </a:xfrm>
            <a:custGeom>
              <a:avLst/>
              <a:gdLst>
                <a:gd name="connsiteX0" fmla="*/ 0 w 3130549"/>
                <a:gd name="connsiteY0" fmla="*/ 163380 h 1633802"/>
                <a:gd name="connsiteX1" fmla="*/ 163380 w 3130549"/>
                <a:gd name="connsiteY1" fmla="*/ 0 h 1633802"/>
                <a:gd name="connsiteX2" fmla="*/ 2967169 w 3130549"/>
                <a:gd name="connsiteY2" fmla="*/ 0 h 1633802"/>
                <a:gd name="connsiteX3" fmla="*/ 3130549 w 3130549"/>
                <a:gd name="connsiteY3" fmla="*/ 163380 h 1633802"/>
                <a:gd name="connsiteX4" fmla="*/ 3130549 w 3130549"/>
                <a:gd name="connsiteY4" fmla="*/ 1470422 h 1633802"/>
                <a:gd name="connsiteX5" fmla="*/ 2967169 w 3130549"/>
                <a:gd name="connsiteY5" fmla="*/ 1633802 h 1633802"/>
                <a:gd name="connsiteX6" fmla="*/ 163380 w 3130549"/>
                <a:gd name="connsiteY6" fmla="*/ 1633802 h 1633802"/>
                <a:gd name="connsiteX7" fmla="*/ 0 w 3130549"/>
                <a:gd name="connsiteY7" fmla="*/ 1470422 h 1633802"/>
                <a:gd name="connsiteX8" fmla="*/ 0 w 3130549"/>
                <a:gd name="connsiteY8" fmla="*/ 163380 h 1633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0549" h="1633802">
                  <a:moveTo>
                    <a:pt x="0" y="163380"/>
                  </a:moveTo>
                  <a:cubicBezTo>
                    <a:pt x="0" y="73148"/>
                    <a:pt x="73148" y="0"/>
                    <a:pt x="163380" y="0"/>
                  </a:cubicBezTo>
                  <a:lnTo>
                    <a:pt x="2967169" y="0"/>
                  </a:lnTo>
                  <a:cubicBezTo>
                    <a:pt x="3057401" y="0"/>
                    <a:pt x="3130549" y="73148"/>
                    <a:pt x="3130549" y="163380"/>
                  </a:cubicBezTo>
                  <a:lnTo>
                    <a:pt x="3130549" y="1470422"/>
                  </a:lnTo>
                  <a:cubicBezTo>
                    <a:pt x="3130549" y="1560654"/>
                    <a:pt x="3057401" y="1633802"/>
                    <a:pt x="2967169" y="1633802"/>
                  </a:cubicBezTo>
                  <a:lnTo>
                    <a:pt x="163380" y="1633802"/>
                  </a:lnTo>
                  <a:cubicBezTo>
                    <a:pt x="73148" y="1633802"/>
                    <a:pt x="0" y="1560654"/>
                    <a:pt x="0" y="1470422"/>
                  </a:cubicBezTo>
                  <a:lnTo>
                    <a:pt x="0" y="163380"/>
                  </a:lnTo>
                  <a:close/>
                </a:path>
              </a:pathLst>
            </a:cu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solidFill>
                    <a:schemeClr val="dk1"/>
                  </a:solidFill>
                </a:rPr>
                <a:t>Antibiotics are a type of medication used to treat bacterial infections. They work by either killing the bacteria or preventing them from reproducing, allowing the body’s immune system to fight off the infection. Antibiotics are usually taken orally in the form of pills, capsules, or liquid solutions, or sometimes administered intravenously. They are not effective against viral infections, and using them inappropriately can lead to antibiotic resistance.</a:t>
              </a:r>
            </a:p>
            <a:p>
              <a:r>
                <a:rPr lang="en-US" sz="1600" dirty="0">
                  <a:solidFill>
                    <a:schemeClr val="dk1"/>
                  </a:solidFill>
                </a:rPr>
                <a:t>Explain the above in one sentence:</a:t>
              </a:r>
              <a:endParaRPr lang="en-IN" sz="1600" dirty="0">
                <a:solidFill>
                  <a:schemeClr val="dk1"/>
                </a:solidFill>
              </a:endParaRPr>
            </a:p>
          </p:txBody>
        </p:sp>
        <p:sp>
          <p:nvSpPr>
            <p:cNvPr id="23" name="Freeform: Shape 22">
              <a:extLst>
                <a:ext uri="{FF2B5EF4-FFF2-40B4-BE49-F238E27FC236}">
                  <a16:creationId xmlns:a16="http://schemas.microsoft.com/office/drawing/2014/main" id="{1A425426-0A36-4DD2-238D-4FB78DC84714}"/>
                </a:ext>
              </a:extLst>
            </p:cNvPr>
            <p:cNvSpPr/>
            <p:nvPr/>
          </p:nvSpPr>
          <p:spPr>
            <a:xfrm>
              <a:off x="1315093" y="4336901"/>
              <a:ext cx="4780907" cy="1323439"/>
            </a:xfrm>
            <a:custGeom>
              <a:avLst/>
              <a:gdLst>
                <a:gd name="connsiteX0" fmla="*/ 0 w 3130549"/>
                <a:gd name="connsiteY0" fmla="*/ 163380 h 1633802"/>
                <a:gd name="connsiteX1" fmla="*/ 163380 w 3130549"/>
                <a:gd name="connsiteY1" fmla="*/ 0 h 1633802"/>
                <a:gd name="connsiteX2" fmla="*/ 2967169 w 3130549"/>
                <a:gd name="connsiteY2" fmla="*/ 0 h 1633802"/>
                <a:gd name="connsiteX3" fmla="*/ 3130549 w 3130549"/>
                <a:gd name="connsiteY3" fmla="*/ 163380 h 1633802"/>
                <a:gd name="connsiteX4" fmla="*/ 3130549 w 3130549"/>
                <a:gd name="connsiteY4" fmla="*/ 1470422 h 1633802"/>
                <a:gd name="connsiteX5" fmla="*/ 2967169 w 3130549"/>
                <a:gd name="connsiteY5" fmla="*/ 1633802 h 1633802"/>
                <a:gd name="connsiteX6" fmla="*/ 163380 w 3130549"/>
                <a:gd name="connsiteY6" fmla="*/ 1633802 h 1633802"/>
                <a:gd name="connsiteX7" fmla="*/ 0 w 3130549"/>
                <a:gd name="connsiteY7" fmla="*/ 1470422 h 1633802"/>
                <a:gd name="connsiteX8" fmla="*/ 0 w 3130549"/>
                <a:gd name="connsiteY8" fmla="*/ 163380 h 1633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0549" h="1633802">
                  <a:moveTo>
                    <a:pt x="0" y="163380"/>
                  </a:moveTo>
                  <a:cubicBezTo>
                    <a:pt x="0" y="73148"/>
                    <a:pt x="73148" y="0"/>
                    <a:pt x="163380" y="0"/>
                  </a:cubicBezTo>
                  <a:lnTo>
                    <a:pt x="2967169" y="0"/>
                  </a:lnTo>
                  <a:cubicBezTo>
                    <a:pt x="3057401" y="0"/>
                    <a:pt x="3130549" y="73148"/>
                    <a:pt x="3130549" y="163380"/>
                  </a:cubicBezTo>
                  <a:lnTo>
                    <a:pt x="3130549" y="1470422"/>
                  </a:lnTo>
                  <a:cubicBezTo>
                    <a:pt x="3130549" y="1560654"/>
                    <a:pt x="3057401" y="1633802"/>
                    <a:pt x="2967169" y="1633802"/>
                  </a:cubicBezTo>
                  <a:lnTo>
                    <a:pt x="163380" y="1633802"/>
                  </a:lnTo>
                  <a:cubicBezTo>
                    <a:pt x="73148" y="1633802"/>
                    <a:pt x="0" y="1560654"/>
                    <a:pt x="0" y="1470422"/>
                  </a:cubicBezTo>
                  <a:lnTo>
                    <a:pt x="0" y="163380"/>
                  </a:lnTo>
                  <a:close/>
                </a:path>
              </a:pathLst>
            </a:cu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solidFill>
                    <a:schemeClr val="dk1"/>
                  </a:solidFill>
                </a:rPr>
                <a:t>Antibiotics are medications used to treat bacterial infections by either killing the bacteria or stopping them from reproducing, but they are not effective against viruses and overuse can lead to antibiotic resistance.</a:t>
              </a:r>
              <a:endParaRPr lang="en-IN" sz="1600" dirty="0">
                <a:solidFill>
                  <a:schemeClr val="dk1"/>
                </a:solidFill>
              </a:endParaRPr>
            </a:p>
          </p:txBody>
        </p:sp>
      </p:grpSp>
      <p:grpSp>
        <p:nvGrpSpPr>
          <p:cNvPr id="27" name="Group 26">
            <a:extLst>
              <a:ext uri="{FF2B5EF4-FFF2-40B4-BE49-F238E27FC236}">
                <a16:creationId xmlns:a16="http://schemas.microsoft.com/office/drawing/2014/main" id="{0B6EA582-1051-CD79-3187-77C873987616}"/>
              </a:ext>
            </a:extLst>
          </p:cNvPr>
          <p:cNvGrpSpPr/>
          <p:nvPr/>
        </p:nvGrpSpPr>
        <p:grpSpPr>
          <a:xfrm>
            <a:off x="6657654" y="719666"/>
            <a:ext cx="5404207" cy="5650312"/>
            <a:chOff x="6709024" y="719666"/>
            <a:chExt cx="5404207" cy="5650312"/>
          </a:xfrm>
        </p:grpSpPr>
        <p:sp>
          <p:nvSpPr>
            <p:cNvPr id="24" name="Freeform: Shape 23">
              <a:extLst>
                <a:ext uri="{FF2B5EF4-FFF2-40B4-BE49-F238E27FC236}">
                  <a16:creationId xmlns:a16="http://schemas.microsoft.com/office/drawing/2014/main" id="{5F976B06-12AC-4AD5-71DF-6192888587E8}"/>
                </a:ext>
              </a:extLst>
            </p:cNvPr>
            <p:cNvSpPr/>
            <p:nvPr/>
          </p:nvSpPr>
          <p:spPr>
            <a:xfrm>
              <a:off x="6709024" y="719666"/>
              <a:ext cx="5404207" cy="5650312"/>
            </a:xfrm>
            <a:custGeom>
              <a:avLst/>
              <a:gdLst>
                <a:gd name="connsiteX0" fmla="*/ 0 w 3913187"/>
                <a:gd name="connsiteY0" fmla="*/ 391319 h 5418667"/>
                <a:gd name="connsiteX1" fmla="*/ 391319 w 3913187"/>
                <a:gd name="connsiteY1" fmla="*/ 0 h 5418667"/>
                <a:gd name="connsiteX2" fmla="*/ 3521868 w 3913187"/>
                <a:gd name="connsiteY2" fmla="*/ 0 h 5418667"/>
                <a:gd name="connsiteX3" fmla="*/ 3913187 w 3913187"/>
                <a:gd name="connsiteY3" fmla="*/ 391319 h 5418667"/>
                <a:gd name="connsiteX4" fmla="*/ 3913187 w 3913187"/>
                <a:gd name="connsiteY4" fmla="*/ 5027348 h 5418667"/>
                <a:gd name="connsiteX5" fmla="*/ 3521868 w 3913187"/>
                <a:gd name="connsiteY5" fmla="*/ 5418667 h 5418667"/>
                <a:gd name="connsiteX6" fmla="*/ 391319 w 3913187"/>
                <a:gd name="connsiteY6" fmla="*/ 5418667 h 5418667"/>
                <a:gd name="connsiteX7" fmla="*/ 0 w 3913187"/>
                <a:gd name="connsiteY7" fmla="*/ 5027348 h 5418667"/>
                <a:gd name="connsiteX8" fmla="*/ 0 w 3913187"/>
                <a:gd name="connsiteY8" fmla="*/ 391319 h 541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13187" h="5418667">
                  <a:moveTo>
                    <a:pt x="0" y="391319"/>
                  </a:moveTo>
                  <a:cubicBezTo>
                    <a:pt x="0" y="175199"/>
                    <a:pt x="175199" y="0"/>
                    <a:pt x="391319" y="0"/>
                  </a:cubicBezTo>
                  <a:lnTo>
                    <a:pt x="3521868" y="0"/>
                  </a:lnTo>
                  <a:cubicBezTo>
                    <a:pt x="3737988" y="0"/>
                    <a:pt x="3913187" y="175199"/>
                    <a:pt x="3913187" y="391319"/>
                  </a:cubicBezTo>
                  <a:lnTo>
                    <a:pt x="3913187" y="5027348"/>
                  </a:lnTo>
                  <a:cubicBezTo>
                    <a:pt x="3913187" y="5243468"/>
                    <a:pt x="3737988" y="5418667"/>
                    <a:pt x="3521868" y="5418667"/>
                  </a:cubicBezTo>
                  <a:lnTo>
                    <a:pt x="391319" y="5418667"/>
                  </a:lnTo>
                  <a:cubicBezTo>
                    <a:pt x="175199" y="5418667"/>
                    <a:pt x="0" y="5243468"/>
                    <a:pt x="0" y="5027348"/>
                  </a:cubicBezTo>
                  <a:lnTo>
                    <a:pt x="0" y="391319"/>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76200" tIns="76200" rIns="76200" bIns="3869267" numCol="1" spcCol="1270" anchor="ctr" anchorCtr="0">
              <a:noAutofit/>
            </a:bodyPr>
            <a:lstStyle/>
            <a:p>
              <a:pPr marL="0" lvl="0" indent="0" algn="ctr" defTabSz="889000">
                <a:lnSpc>
                  <a:spcPct val="90000"/>
                </a:lnSpc>
                <a:spcBef>
                  <a:spcPct val="0"/>
                </a:spcBef>
                <a:spcAft>
                  <a:spcPct val="35000"/>
                </a:spcAft>
                <a:buNone/>
              </a:pPr>
              <a:r>
                <a:rPr lang="en-IN" sz="2000" kern="1200" dirty="0"/>
                <a:t>Information Extraction</a:t>
              </a:r>
            </a:p>
            <a:p>
              <a:pPr marL="0" lvl="0" indent="0" algn="ctr" defTabSz="889000">
                <a:lnSpc>
                  <a:spcPct val="90000"/>
                </a:lnSpc>
                <a:spcBef>
                  <a:spcPct val="0"/>
                </a:spcBef>
                <a:spcAft>
                  <a:spcPct val="35000"/>
                </a:spcAft>
                <a:buNone/>
              </a:pPr>
              <a:endParaRPr lang="en-IN" sz="2000" dirty="0"/>
            </a:p>
            <a:p>
              <a:pPr marL="0" lvl="0" indent="0" algn="ctr" defTabSz="889000">
                <a:lnSpc>
                  <a:spcPct val="90000"/>
                </a:lnSpc>
                <a:spcBef>
                  <a:spcPct val="0"/>
                </a:spcBef>
                <a:spcAft>
                  <a:spcPct val="35000"/>
                </a:spcAft>
                <a:buNone/>
              </a:pPr>
              <a:endParaRPr lang="en-IN" sz="2000" kern="1200" dirty="0"/>
            </a:p>
          </p:txBody>
        </p:sp>
        <p:sp>
          <p:nvSpPr>
            <p:cNvPr id="25" name="Freeform: Shape 24">
              <a:extLst>
                <a:ext uri="{FF2B5EF4-FFF2-40B4-BE49-F238E27FC236}">
                  <a16:creationId xmlns:a16="http://schemas.microsoft.com/office/drawing/2014/main" id="{4EEFC255-AF0C-2737-82F1-4294C769BD0A}"/>
                </a:ext>
              </a:extLst>
            </p:cNvPr>
            <p:cNvSpPr/>
            <p:nvPr/>
          </p:nvSpPr>
          <p:spPr>
            <a:xfrm>
              <a:off x="7055302" y="1422184"/>
              <a:ext cx="4646963" cy="3293209"/>
            </a:xfrm>
            <a:custGeom>
              <a:avLst/>
              <a:gdLst>
                <a:gd name="connsiteX0" fmla="*/ 0 w 3130549"/>
                <a:gd name="connsiteY0" fmla="*/ 163380 h 1633802"/>
                <a:gd name="connsiteX1" fmla="*/ 163380 w 3130549"/>
                <a:gd name="connsiteY1" fmla="*/ 0 h 1633802"/>
                <a:gd name="connsiteX2" fmla="*/ 2967169 w 3130549"/>
                <a:gd name="connsiteY2" fmla="*/ 0 h 1633802"/>
                <a:gd name="connsiteX3" fmla="*/ 3130549 w 3130549"/>
                <a:gd name="connsiteY3" fmla="*/ 163380 h 1633802"/>
                <a:gd name="connsiteX4" fmla="*/ 3130549 w 3130549"/>
                <a:gd name="connsiteY4" fmla="*/ 1470422 h 1633802"/>
                <a:gd name="connsiteX5" fmla="*/ 2967169 w 3130549"/>
                <a:gd name="connsiteY5" fmla="*/ 1633802 h 1633802"/>
                <a:gd name="connsiteX6" fmla="*/ 163380 w 3130549"/>
                <a:gd name="connsiteY6" fmla="*/ 1633802 h 1633802"/>
                <a:gd name="connsiteX7" fmla="*/ 0 w 3130549"/>
                <a:gd name="connsiteY7" fmla="*/ 1470422 h 1633802"/>
                <a:gd name="connsiteX8" fmla="*/ 0 w 3130549"/>
                <a:gd name="connsiteY8" fmla="*/ 163380 h 1633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0549" h="1633802">
                  <a:moveTo>
                    <a:pt x="0" y="163380"/>
                  </a:moveTo>
                  <a:cubicBezTo>
                    <a:pt x="0" y="73148"/>
                    <a:pt x="73148" y="0"/>
                    <a:pt x="163380" y="0"/>
                  </a:cubicBezTo>
                  <a:lnTo>
                    <a:pt x="2967169" y="0"/>
                  </a:lnTo>
                  <a:cubicBezTo>
                    <a:pt x="3057401" y="0"/>
                    <a:pt x="3130549" y="73148"/>
                    <a:pt x="3130549" y="163380"/>
                  </a:cubicBezTo>
                  <a:lnTo>
                    <a:pt x="3130549" y="1470422"/>
                  </a:lnTo>
                  <a:cubicBezTo>
                    <a:pt x="3130549" y="1560654"/>
                    <a:pt x="3057401" y="1633802"/>
                    <a:pt x="2967169" y="1633802"/>
                  </a:cubicBezTo>
                  <a:lnTo>
                    <a:pt x="163380" y="1633802"/>
                  </a:lnTo>
                  <a:cubicBezTo>
                    <a:pt x="73148" y="1633802"/>
                    <a:pt x="0" y="1560654"/>
                    <a:pt x="0" y="1470422"/>
                  </a:cubicBezTo>
                  <a:lnTo>
                    <a:pt x="0" y="163380"/>
                  </a:lnTo>
                  <a:close/>
                </a:path>
              </a:pathLst>
            </a:cu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solidFill>
                    <a:schemeClr val="dk1"/>
                  </a:solidFill>
                </a:rPr>
                <a:t>Author-contribution statements and acknowledgements in research papers should state clearly and specifically whether, and to what extent, the authors used AI technologies such as ChatGPT in the preparation of their manuscript and analysis. They should also indicate which LLMs were used. This will alert editors and reviewers to scrutinize manuscripts more carefully for potential biases, inaccuracies and improper source crediting. Likewise, scientific journals should be transparent about their use of LLMs, for example when selecting submitted manuscripts.</a:t>
              </a:r>
            </a:p>
            <a:p>
              <a:r>
                <a:rPr lang="en-US" sz="1600" dirty="0">
                  <a:solidFill>
                    <a:schemeClr val="dk1"/>
                  </a:solidFill>
                </a:rPr>
                <a:t>Mention the large language model based product mentioned in the paragraph above:</a:t>
              </a:r>
              <a:endParaRPr lang="en-IN" sz="1600" dirty="0">
                <a:solidFill>
                  <a:schemeClr val="dk1"/>
                </a:solidFill>
              </a:endParaRPr>
            </a:p>
          </p:txBody>
        </p:sp>
        <p:sp>
          <p:nvSpPr>
            <p:cNvPr id="26" name="Freeform: Shape 25">
              <a:extLst>
                <a:ext uri="{FF2B5EF4-FFF2-40B4-BE49-F238E27FC236}">
                  <a16:creationId xmlns:a16="http://schemas.microsoft.com/office/drawing/2014/main" id="{26A2753A-9115-C9C9-D23D-7872BF469FC5}"/>
                </a:ext>
              </a:extLst>
            </p:cNvPr>
            <p:cNvSpPr/>
            <p:nvPr/>
          </p:nvSpPr>
          <p:spPr>
            <a:xfrm>
              <a:off x="7055302" y="5075565"/>
              <a:ext cx="4646963" cy="584775"/>
            </a:xfrm>
            <a:custGeom>
              <a:avLst/>
              <a:gdLst>
                <a:gd name="connsiteX0" fmla="*/ 0 w 3130549"/>
                <a:gd name="connsiteY0" fmla="*/ 163380 h 1633802"/>
                <a:gd name="connsiteX1" fmla="*/ 163380 w 3130549"/>
                <a:gd name="connsiteY1" fmla="*/ 0 h 1633802"/>
                <a:gd name="connsiteX2" fmla="*/ 2967169 w 3130549"/>
                <a:gd name="connsiteY2" fmla="*/ 0 h 1633802"/>
                <a:gd name="connsiteX3" fmla="*/ 3130549 w 3130549"/>
                <a:gd name="connsiteY3" fmla="*/ 163380 h 1633802"/>
                <a:gd name="connsiteX4" fmla="*/ 3130549 w 3130549"/>
                <a:gd name="connsiteY4" fmla="*/ 1470422 h 1633802"/>
                <a:gd name="connsiteX5" fmla="*/ 2967169 w 3130549"/>
                <a:gd name="connsiteY5" fmla="*/ 1633802 h 1633802"/>
                <a:gd name="connsiteX6" fmla="*/ 163380 w 3130549"/>
                <a:gd name="connsiteY6" fmla="*/ 1633802 h 1633802"/>
                <a:gd name="connsiteX7" fmla="*/ 0 w 3130549"/>
                <a:gd name="connsiteY7" fmla="*/ 1470422 h 1633802"/>
                <a:gd name="connsiteX8" fmla="*/ 0 w 3130549"/>
                <a:gd name="connsiteY8" fmla="*/ 163380 h 1633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0549" h="1633802">
                  <a:moveTo>
                    <a:pt x="0" y="163380"/>
                  </a:moveTo>
                  <a:cubicBezTo>
                    <a:pt x="0" y="73148"/>
                    <a:pt x="73148" y="0"/>
                    <a:pt x="163380" y="0"/>
                  </a:cubicBezTo>
                  <a:lnTo>
                    <a:pt x="2967169" y="0"/>
                  </a:lnTo>
                  <a:cubicBezTo>
                    <a:pt x="3057401" y="0"/>
                    <a:pt x="3130549" y="73148"/>
                    <a:pt x="3130549" y="163380"/>
                  </a:cubicBezTo>
                  <a:lnTo>
                    <a:pt x="3130549" y="1470422"/>
                  </a:lnTo>
                  <a:cubicBezTo>
                    <a:pt x="3130549" y="1560654"/>
                    <a:pt x="3057401" y="1633802"/>
                    <a:pt x="2967169" y="1633802"/>
                  </a:cubicBezTo>
                  <a:lnTo>
                    <a:pt x="163380" y="1633802"/>
                  </a:lnTo>
                  <a:cubicBezTo>
                    <a:pt x="73148" y="1633802"/>
                    <a:pt x="0" y="1560654"/>
                    <a:pt x="0" y="1470422"/>
                  </a:cubicBezTo>
                  <a:lnTo>
                    <a:pt x="0" y="163380"/>
                  </a:lnTo>
                  <a:close/>
                </a:path>
              </a:pathLst>
            </a:cu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solidFill>
                    <a:schemeClr val="dk1"/>
                  </a:solidFill>
                </a:rPr>
                <a:t>The large language model based product mentioned in the paragraph above is ChatGPT.</a:t>
              </a:r>
              <a:endParaRPr lang="en-IN" sz="1600" dirty="0">
                <a:solidFill>
                  <a:schemeClr val="dk1"/>
                </a:solidFill>
              </a:endParaRPr>
            </a:p>
          </p:txBody>
        </p:sp>
      </p:grpSp>
    </p:spTree>
    <p:extLst>
      <p:ext uri="{BB962C8B-B14F-4D97-AF65-F5344CB8AC3E}">
        <p14:creationId xmlns:p14="http://schemas.microsoft.com/office/powerpoint/2010/main" val="626554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DA07F3-76A7-E9C1-BB22-2FD36D62A99D}"/>
              </a:ext>
            </a:extLst>
          </p:cNvPr>
          <p:cNvSpPr txBox="1"/>
          <p:nvPr/>
        </p:nvSpPr>
        <p:spPr>
          <a:xfrm>
            <a:off x="1068512" y="164387"/>
            <a:ext cx="4287259" cy="461665"/>
          </a:xfrm>
          <a:prstGeom prst="rect">
            <a:avLst/>
          </a:prstGeom>
          <a:noFill/>
        </p:spPr>
        <p:txBody>
          <a:bodyPr wrap="square" rtlCol="0">
            <a:spAutoFit/>
          </a:bodyPr>
          <a:lstStyle>
            <a:defPPr>
              <a:defRPr lang="en-US"/>
            </a:defPPr>
            <a:lvl1pPr>
              <a:defRPr sz="2400" b="1"/>
            </a:lvl1pPr>
          </a:lstStyle>
          <a:p>
            <a:r>
              <a:rPr lang="en-IN" dirty="0"/>
              <a:t>Uses of Prompt Engineering</a:t>
            </a:r>
          </a:p>
        </p:txBody>
      </p:sp>
      <p:grpSp>
        <p:nvGrpSpPr>
          <p:cNvPr id="28" name="Group 27">
            <a:extLst>
              <a:ext uri="{FF2B5EF4-FFF2-40B4-BE49-F238E27FC236}">
                <a16:creationId xmlns:a16="http://schemas.microsoft.com/office/drawing/2014/main" id="{E795D90C-A378-652F-0B68-5986EF5FB76C}"/>
              </a:ext>
            </a:extLst>
          </p:cNvPr>
          <p:cNvGrpSpPr/>
          <p:nvPr/>
        </p:nvGrpSpPr>
        <p:grpSpPr>
          <a:xfrm>
            <a:off x="945222" y="719666"/>
            <a:ext cx="5297521" cy="5650312"/>
            <a:chOff x="945222" y="719666"/>
            <a:chExt cx="5297521" cy="5650312"/>
          </a:xfrm>
        </p:grpSpPr>
        <p:sp>
          <p:nvSpPr>
            <p:cNvPr id="21" name="Freeform: Shape 20">
              <a:extLst>
                <a:ext uri="{FF2B5EF4-FFF2-40B4-BE49-F238E27FC236}">
                  <a16:creationId xmlns:a16="http://schemas.microsoft.com/office/drawing/2014/main" id="{6D050224-C8D1-4628-2102-813C1F714A31}"/>
                </a:ext>
              </a:extLst>
            </p:cNvPr>
            <p:cNvSpPr/>
            <p:nvPr/>
          </p:nvSpPr>
          <p:spPr>
            <a:xfrm>
              <a:off x="945222" y="719666"/>
              <a:ext cx="5297521" cy="5650312"/>
            </a:xfrm>
            <a:custGeom>
              <a:avLst/>
              <a:gdLst>
                <a:gd name="connsiteX0" fmla="*/ 0 w 3913187"/>
                <a:gd name="connsiteY0" fmla="*/ 391319 h 5418667"/>
                <a:gd name="connsiteX1" fmla="*/ 391319 w 3913187"/>
                <a:gd name="connsiteY1" fmla="*/ 0 h 5418667"/>
                <a:gd name="connsiteX2" fmla="*/ 3521868 w 3913187"/>
                <a:gd name="connsiteY2" fmla="*/ 0 h 5418667"/>
                <a:gd name="connsiteX3" fmla="*/ 3913187 w 3913187"/>
                <a:gd name="connsiteY3" fmla="*/ 391319 h 5418667"/>
                <a:gd name="connsiteX4" fmla="*/ 3913187 w 3913187"/>
                <a:gd name="connsiteY4" fmla="*/ 5027348 h 5418667"/>
                <a:gd name="connsiteX5" fmla="*/ 3521868 w 3913187"/>
                <a:gd name="connsiteY5" fmla="*/ 5418667 h 5418667"/>
                <a:gd name="connsiteX6" fmla="*/ 391319 w 3913187"/>
                <a:gd name="connsiteY6" fmla="*/ 5418667 h 5418667"/>
                <a:gd name="connsiteX7" fmla="*/ 0 w 3913187"/>
                <a:gd name="connsiteY7" fmla="*/ 5027348 h 5418667"/>
                <a:gd name="connsiteX8" fmla="*/ 0 w 3913187"/>
                <a:gd name="connsiteY8" fmla="*/ 391319 h 541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13187" h="5418667">
                  <a:moveTo>
                    <a:pt x="0" y="391319"/>
                  </a:moveTo>
                  <a:cubicBezTo>
                    <a:pt x="0" y="175199"/>
                    <a:pt x="175199" y="0"/>
                    <a:pt x="391319" y="0"/>
                  </a:cubicBezTo>
                  <a:lnTo>
                    <a:pt x="3521868" y="0"/>
                  </a:lnTo>
                  <a:cubicBezTo>
                    <a:pt x="3737988" y="0"/>
                    <a:pt x="3913187" y="175199"/>
                    <a:pt x="3913187" y="391319"/>
                  </a:cubicBezTo>
                  <a:lnTo>
                    <a:pt x="3913187" y="5027348"/>
                  </a:lnTo>
                  <a:cubicBezTo>
                    <a:pt x="3913187" y="5243468"/>
                    <a:pt x="3737988" y="5418667"/>
                    <a:pt x="3521868" y="5418667"/>
                  </a:cubicBezTo>
                  <a:lnTo>
                    <a:pt x="391319" y="5418667"/>
                  </a:lnTo>
                  <a:cubicBezTo>
                    <a:pt x="175199" y="5418667"/>
                    <a:pt x="0" y="5243468"/>
                    <a:pt x="0" y="5027348"/>
                  </a:cubicBezTo>
                  <a:lnTo>
                    <a:pt x="0" y="391319"/>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76200" tIns="76200" rIns="76200" bIns="3869267" numCol="1" spcCol="1270" anchor="ctr" anchorCtr="0">
              <a:noAutofit/>
            </a:bodyPr>
            <a:lstStyle/>
            <a:p>
              <a:pPr marL="0" lvl="0" indent="0" algn="ctr" defTabSz="889000">
                <a:lnSpc>
                  <a:spcPct val="90000"/>
                </a:lnSpc>
                <a:spcBef>
                  <a:spcPct val="0"/>
                </a:spcBef>
                <a:spcAft>
                  <a:spcPct val="35000"/>
                </a:spcAft>
                <a:buNone/>
              </a:pPr>
              <a:r>
                <a:rPr lang="en-IN" sz="2000" kern="1200" dirty="0"/>
                <a:t>Question Answering</a:t>
              </a:r>
            </a:p>
            <a:p>
              <a:pPr marL="0" lvl="0" indent="0" algn="ctr" defTabSz="889000">
                <a:lnSpc>
                  <a:spcPct val="90000"/>
                </a:lnSpc>
                <a:spcBef>
                  <a:spcPct val="0"/>
                </a:spcBef>
                <a:spcAft>
                  <a:spcPct val="35000"/>
                </a:spcAft>
                <a:buNone/>
              </a:pPr>
              <a:endParaRPr lang="en-IN" sz="2000" dirty="0"/>
            </a:p>
            <a:p>
              <a:pPr marL="0" lvl="0" indent="0" algn="ctr" defTabSz="889000">
                <a:lnSpc>
                  <a:spcPct val="90000"/>
                </a:lnSpc>
                <a:spcBef>
                  <a:spcPct val="0"/>
                </a:spcBef>
                <a:spcAft>
                  <a:spcPct val="35000"/>
                </a:spcAft>
                <a:buNone/>
              </a:pPr>
              <a:endParaRPr lang="en-IN" sz="2000" kern="1200" dirty="0"/>
            </a:p>
          </p:txBody>
        </p:sp>
        <p:sp>
          <p:nvSpPr>
            <p:cNvPr id="22" name="Freeform: Shape 21">
              <a:extLst>
                <a:ext uri="{FF2B5EF4-FFF2-40B4-BE49-F238E27FC236}">
                  <a16:creationId xmlns:a16="http://schemas.microsoft.com/office/drawing/2014/main" id="{95752B8A-E379-2E8A-3B81-6B6331FB9972}"/>
                </a:ext>
              </a:extLst>
            </p:cNvPr>
            <p:cNvSpPr/>
            <p:nvPr/>
          </p:nvSpPr>
          <p:spPr>
            <a:xfrm>
              <a:off x="1315093" y="1422184"/>
              <a:ext cx="4780908" cy="3785652"/>
            </a:xfrm>
            <a:custGeom>
              <a:avLst/>
              <a:gdLst>
                <a:gd name="connsiteX0" fmla="*/ 0 w 3130549"/>
                <a:gd name="connsiteY0" fmla="*/ 163380 h 1633802"/>
                <a:gd name="connsiteX1" fmla="*/ 163380 w 3130549"/>
                <a:gd name="connsiteY1" fmla="*/ 0 h 1633802"/>
                <a:gd name="connsiteX2" fmla="*/ 2967169 w 3130549"/>
                <a:gd name="connsiteY2" fmla="*/ 0 h 1633802"/>
                <a:gd name="connsiteX3" fmla="*/ 3130549 w 3130549"/>
                <a:gd name="connsiteY3" fmla="*/ 163380 h 1633802"/>
                <a:gd name="connsiteX4" fmla="*/ 3130549 w 3130549"/>
                <a:gd name="connsiteY4" fmla="*/ 1470422 h 1633802"/>
                <a:gd name="connsiteX5" fmla="*/ 2967169 w 3130549"/>
                <a:gd name="connsiteY5" fmla="*/ 1633802 h 1633802"/>
                <a:gd name="connsiteX6" fmla="*/ 163380 w 3130549"/>
                <a:gd name="connsiteY6" fmla="*/ 1633802 h 1633802"/>
                <a:gd name="connsiteX7" fmla="*/ 0 w 3130549"/>
                <a:gd name="connsiteY7" fmla="*/ 1470422 h 1633802"/>
                <a:gd name="connsiteX8" fmla="*/ 0 w 3130549"/>
                <a:gd name="connsiteY8" fmla="*/ 163380 h 1633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0549" h="1633802">
                  <a:moveTo>
                    <a:pt x="0" y="163380"/>
                  </a:moveTo>
                  <a:cubicBezTo>
                    <a:pt x="0" y="73148"/>
                    <a:pt x="73148" y="0"/>
                    <a:pt x="163380" y="0"/>
                  </a:cubicBezTo>
                  <a:lnTo>
                    <a:pt x="2967169" y="0"/>
                  </a:lnTo>
                  <a:cubicBezTo>
                    <a:pt x="3057401" y="0"/>
                    <a:pt x="3130549" y="73148"/>
                    <a:pt x="3130549" y="163380"/>
                  </a:cubicBezTo>
                  <a:lnTo>
                    <a:pt x="3130549" y="1470422"/>
                  </a:lnTo>
                  <a:cubicBezTo>
                    <a:pt x="3130549" y="1560654"/>
                    <a:pt x="3057401" y="1633802"/>
                    <a:pt x="2967169" y="1633802"/>
                  </a:cubicBezTo>
                  <a:lnTo>
                    <a:pt x="163380" y="1633802"/>
                  </a:lnTo>
                  <a:cubicBezTo>
                    <a:pt x="73148" y="1633802"/>
                    <a:pt x="0" y="1560654"/>
                    <a:pt x="0" y="1470422"/>
                  </a:cubicBezTo>
                  <a:lnTo>
                    <a:pt x="0" y="163380"/>
                  </a:lnTo>
                  <a:close/>
                </a:path>
              </a:pathLst>
            </a:cu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solidFill>
                    <a:schemeClr val="dk1"/>
                  </a:solidFill>
                </a:rPr>
                <a:t>Answer the question based on the context below. Keep the answer short and concise. </a:t>
              </a:r>
            </a:p>
            <a:p>
              <a:r>
                <a:rPr lang="en-US" sz="1600" dirty="0">
                  <a:solidFill>
                    <a:schemeClr val="dk1"/>
                  </a:solidFill>
                </a:rPr>
                <a:t>Respond "Unsure about answer" if not sure about the answer.</a:t>
              </a:r>
            </a:p>
            <a:p>
              <a:r>
                <a:rPr lang="en-US" sz="1600" dirty="0">
                  <a:solidFill>
                    <a:schemeClr val="dk1"/>
                  </a:solidFill>
                </a:rPr>
                <a:t>Context: Teplizumab traces its roots to a New Jersey drug company called Ortho Pharmaceutical. There, scientists generated an early version of the antibody, dubbed OKT3. Originally sourced from mice, the molecule was able to bind to the surface of T cells and limit their cell-killing potential. In 1986, it was approved to help prevent organ rejection after kidney transplants, making it the first therapeutic antibody allowed for human use.</a:t>
              </a:r>
            </a:p>
            <a:p>
              <a:r>
                <a:rPr lang="en-US" sz="1600" dirty="0">
                  <a:solidFill>
                    <a:schemeClr val="dk1"/>
                  </a:solidFill>
                </a:rPr>
                <a:t>Question: What was OKT3 originally sourced from?</a:t>
              </a:r>
            </a:p>
            <a:p>
              <a:r>
                <a:rPr lang="en-US" sz="1600" dirty="0">
                  <a:solidFill>
                    <a:schemeClr val="dk1"/>
                  </a:solidFill>
                </a:rPr>
                <a:t>Answer:</a:t>
              </a:r>
              <a:endParaRPr lang="en-IN" sz="1600" dirty="0">
                <a:solidFill>
                  <a:schemeClr val="dk1"/>
                </a:solidFill>
              </a:endParaRPr>
            </a:p>
          </p:txBody>
        </p:sp>
        <p:sp>
          <p:nvSpPr>
            <p:cNvPr id="23" name="Freeform: Shape 22">
              <a:extLst>
                <a:ext uri="{FF2B5EF4-FFF2-40B4-BE49-F238E27FC236}">
                  <a16:creationId xmlns:a16="http://schemas.microsoft.com/office/drawing/2014/main" id="{1A425426-0A36-4DD2-238D-4FB78DC84714}"/>
                </a:ext>
              </a:extLst>
            </p:cNvPr>
            <p:cNvSpPr/>
            <p:nvPr/>
          </p:nvSpPr>
          <p:spPr>
            <a:xfrm>
              <a:off x="1315093" y="5374578"/>
              <a:ext cx="4780907" cy="338554"/>
            </a:xfrm>
            <a:custGeom>
              <a:avLst/>
              <a:gdLst>
                <a:gd name="connsiteX0" fmla="*/ 0 w 3130549"/>
                <a:gd name="connsiteY0" fmla="*/ 163380 h 1633802"/>
                <a:gd name="connsiteX1" fmla="*/ 163380 w 3130549"/>
                <a:gd name="connsiteY1" fmla="*/ 0 h 1633802"/>
                <a:gd name="connsiteX2" fmla="*/ 2967169 w 3130549"/>
                <a:gd name="connsiteY2" fmla="*/ 0 h 1633802"/>
                <a:gd name="connsiteX3" fmla="*/ 3130549 w 3130549"/>
                <a:gd name="connsiteY3" fmla="*/ 163380 h 1633802"/>
                <a:gd name="connsiteX4" fmla="*/ 3130549 w 3130549"/>
                <a:gd name="connsiteY4" fmla="*/ 1470422 h 1633802"/>
                <a:gd name="connsiteX5" fmla="*/ 2967169 w 3130549"/>
                <a:gd name="connsiteY5" fmla="*/ 1633802 h 1633802"/>
                <a:gd name="connsiteX6" fmla="*/ 163380 w 3130549"/>
                <a:gd name="connsiteY6" fmla="*/ 1633802 h 1633802"/>
                <a:gd name="connsiteX7" fmla="*/ 0 w 3130549"/>
                <a:gd name="connsiteY7" fmla="*/ 1470422 h 1633802"/>
                <a:gd name="connsiteX8" fmla="*/ 0 w 3130549"/>
                <a:gd name="connsiteY8" fmla="*/ 163380 h 1633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0549" h="1633802">
                  <a:moveTo>
                    <a:pt x="0" y="163380"/>
                  </a:moveTo>
                  <a:cubicBezTo>
                    <a:pt x="0" y="73148"/>
                    <a:pt x="73148" y="0"/>
                    <a:pt x="163380" y="0"/>
                  </a:cubicBezTo>
                  <a:lnTo>
                    <a:pt x="2967169" y="0"/>
                  </a:lnTo>
                  <a:cubicBezTo>
                    <a:pt x="3057401" y="0"/>
                    <a:pt x="3130549" y="73148"/>
                    <a:pt x="3130549" y="163380"/>
                  </a:cubicBezTo>
                  <a:lnTo>
                    <a:pt x="3130549" y="1470422"/>
                  </a:lnTo>
                  <a:cubicBezTo>
                    <a:pt x="3130549" y="1560654"/>
                    <a:pt x="3057401" y="1633802"/>
                    <a:pt x="2967169" y="1633802"/>
                  </a:cubicBezTo>
                  <a:lnTo>
                    <a:pt x="163380" y="1633802"/>
                  </a:lnTo>
                  <a:cubicBezTo>
                    <a:pt x="73148" y="1633802"/>
                    <a:pt x="0" y="1560654"/>
                    <a:pt x="0" y="1470422"/>
                  </a:cubicBezTo>
                  <a:lnTo>
                    <a:pt x="0" y="163380"/>
                  </a:lnTo>
                  <a:close/>
                </a:path>
              </a:pathLst>
            </a:cu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solidFill>
                    <a:schemeClr val="dk1"/>
                  </a:solidFill>
                </a:rPr>
                <a:t>Mice.</a:t>
              </a:r>
              <a:endParaRPr lang="en-IN" sz="1600" dirty="0">
                <a:solidFill>
                  <a:schemeClr val="dk1"/>
                </a:solidFill>
              </a:endParaRPr>
            </a:p>
          </p:txBody>
        </p:sp>
      </p:grpSp>
      <p:grpSp>
        <p:nvGrpSpPr>
          <p:cNvPr id="27" name="Group 26">
            <a:extLst>
              <a:ext uri="{FF2B5EF4-FFF2-40B4-BE49-F238E27FC236}">
                <a16:creationId xmlns:a16="http://schemas.microsoft.com/office/drawing/2014/main" id="{0B6EA582-1051-CD79-3187-77C873987616}"/>
              </a:ext>
            </a:extLst>
          </p:cNvPr>
          <p:cNvGrpSpPr/>
          <p:nvPr/>
        </p:nvGrpSpPr>
        <p:grpSpPr>
          <a:xfrm>
            <a:off x="6657654" y="719666"/>
            <a:ext cx="5404207" cy="5650312"/>
            <a:chOff x="6709024" y="719666"/>
            <a:chExt cx="5404207" cy="5650312"/>
          </a:xfrm>
        </p:grpSpPr>
        <p:sp>
          <p:nvSpPr>
            <p:cNvPr id="24" name="Freeform: Shape 23">
              <a:extLst>
                <a:ext uri="{FF2B5EF4-FFF2-40B4-BE49-F238E27FC236}">
                  <a16:creationId xmlns:a16="http://schemas.microsoft.com/office/drawing/2014/main" id="{5F976B06-12AC-4AD5-71DF-6192888587E8}"/>
                </a:ext>
              </a:extLst>
            </p:cNvPr>
            <p:cNvSpPr/>
            <p:nvPr/>
          </p:nvSpPr>
          <p:spPr>
            <a:xfrm>
              <a:off x="6709024" y="719666"/>
              <a:ext cx="5404207" cy="5650312"/>
            </a:xfrm>
            <a:custGeom>
              <a:avLst/>
              <a:gdLst>
                <a:gd name="connsiteX0" fmla="*/ 0 w 3913187"/>
                <a:gd name="connsiteY0" fmla="*/ 391319 h 5418667"/>
                <a:gd name="connsiteX1" fmla="*/ 391319 w 3913187"/>
                <a:gd name="connsiteY1" fmla="*/ 0 h 5418667"/>
                <a:gd name="connsiteX2" fmla="*/ 3521868 w 3913187"/>
                <a:gd name="connsiteY2" fmla="*/ 0 h 5418667"/>
                <a:gd name="connsiteX3" fmla="*/ 3913187 w 3913187"/>
                <a:gd name="connsiteY3" fmla="*/ 391319 h 5418667"/>
                <a:gd name="connsiteX4" fmla="*/ 3913187 w 3913187"/>
                <a:gd name="connsiteY4" fmla="*/ 5027348 h 5418667"/>
                <a:gd name="connsiteX5" fmla="*/ 3521868 w 3913187"/>
                <a:gd name="connsiteY5" fmla="*/ 5418667 h 5418667"/>
                <a:gd name="connsiteX6" fmla="*/ 391319 w 3913187"/>
                <a:gd name="connsiteY6" fmla="*/ 5418667 h 5418667"/>
                <a:gd name="connsiteX7" fmla="*/ 0 w 3913187"/>
                <a:gd name="connsiteY7" fmla="*/ 5027348 h 5418667"/>
                <a:gd name="connsiteX8" fmla="*/ 0 w 3913187"/>
                <a:gd name="connsiteY8" fmla="*/ 391319 h 541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13187" h="5418667">
                  <a:moveTo>
                    <a:pt x="0" y="391319"/>
                  </a:moveTo>
                  <a:cubicBezTo>
                    <a:pt x="0" y="175199"/>
                    <a:pt x="175199" y="0"/>
                    <a:pt x="391319" y="0"/>
                  </a:cubicBezTo>
                  <a:lnTo>
                    <a:pt x="3521868" y="0"/>
                  </a:lnTo>
                  <a:cubicBezTo>
                    <a:pt x="3737988" y="0"/>
                    <a:pt x="3913187" y="175199"/>
                    <a:pt x="3913187" y="391319"/>
                  </a:cubicBezTo>
                  <a:lnTo>
                    <a:pt x="3913187" y="5027348"/>
                  </a:lnTo>
                  <a:cubicBezTo>
                    <a:pt x="3913187" y="5243468"/>
                    <a:pt x="3737988" y="5418667"/>
                    <a:pt x="3521868" y="5418667"/>
                  </a:cubicBezTo>
                  <a:lnTo>
                    <a:pt x="391319" y="5418667"/>
                  </a:lnTo>
                  <a:cubicBezTo>
                    <a:pt x="175199" y="5418667"/>
                    <a:pt x="0" y="5243468"/>
                    <a:pt x="0" y="5027348"/>
                  </a:cubicBezTo>
                  <a:lnTo>
                    <a:pt x="0" y="391319"/>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76200" tIns="76200" rIns="76200" bIns="3869267" numCol="1" spcCol="1270" anchor="ctr" anchorCtr="0">
              <a:noAutofit/>
            </a:bodyPr>
            <a:lstStyle/>
            <a:p>
              <a:pPr marL="0" lvl="0" indent="0" algn="ctr" defTabSz="889000">
                <a:lnSpc>
                  <a:spcPct val="90000"/>
                </a:lnSpc>
                <a:spcBef>
                  <a:spcPct val="0"/>
                </a:spcBef>
                <a:spcAft>
                  <a:spcPct val="35000"/>
                </a:spcAft>
                <a:buNone/>
              </a:pPr>
              <a:r>
                <a:rPr lang="en-IN" sz="2000" dirty="0"/>
                <a:t>Conversation</a:t>
              </a:r>
              <a:endParaRPr lang="en-IN" sz="2000" kern="1200" dirty="0"/>
            </a:p>
            <a:p>
              <a:pPr marL="0" lvl="0" indent="0" algn="ctr" defTabSz="889000">
                <a:lnSpc>
                  <a:spcPct val="90000"/>
                </a:lnSpc>
                <a:spcBef>
                  <a:spcPct val="0"/>
                </a:spcBef>
                <a:spcAft>
                  <a:spcPct val="35000"/>
                </a:spcAft>
                <a:buNone/>
              </a:pPr>
              <a:endParaRPr lang="en-IN" sz="2000" dirty="0"/>
            </a:p>
            <a:p>
              <a:pPr marL="0" lvl="0" indent="0" algn="ctr" defTabSz="889000">
                <a:lnSpc>
                  <a:spcPct val="90000"/>
                </a:lnSpc>
                <a:spcBef>
                  <a:spcPct val="0"/>
                </a:spcBef>
                <a:spcAft>
                  <a:spcPct val="35000"/>
                </a:spcAft>
                <a:buNone/>
              </a:pPr>
              <a:endParaRPr lang="en-IN" sz="2000" kern="1200" dirty="0"/>
            </a:p>
          </p:txBody>
        </p:sp>
        <p:sp>
          <p:nvSpPr>
            <p:cNvPr id="25" name="Freeform: Shape 24">
              <a:extLst>
                <a:ext uri="{FF2B5EF4-FFF2-40B4-BE49-F238E27FC236}">
                  <a16:creationId xmlns:a16="http://schemas.microsoft.com/office/drawing/2014/main" id="{4EEFC255-AF0C-2737-82F1-4294C769BD0A}"/>
                </a:ext>
              </a:extLst>
            </p:cNvPr>
            <p:cNvSpPr/>
            <p:nvPr/>
          </p:nvSpPr>
          <p:spPr>
            <a:xfrm>
              <a:off x="7055302" y="1422184"/>
              <a:ext cx="4646963" cy="2062103"/>
            </a:xfrm>
            <a:custGeom>
              <a:avLst/>
              <a:gdLst>
                <a:gd name="connsiteX0" fmla="*/ 0 w 3130549"/>
                <a:gd name="connsiteY0" fmla="*/ 163380 h 1633802"/>
                <a:gd name="connsiteX1" fmla="*/ 163380 w 3130549"/>
                <a:gd name="connsiteY1" fmla="*/ 0 h 1633802"/>
                <a:gd name="connsiteX2" fmla="*/ 2967169 w 3130549"/>
                <a:gd name="connsiteY2" fmla="*/ 0 h 1633802"/>
                <a:gd name="connsiteX3" fmla="*/ 3130549 w 3130549"/>
                <a:gd name="connsiteY3" fmla="*/ 163380 h 1633802"/>
                <a:gd name="connsiteX4" fmla="*/ 3130549 w 3130549"/>
                <a:gd name="connsiteY4" fmla="*/ 1470422 h 1633802"/>
                <a:gd name="connsiteX5" fmla="*/ 2967169 w 3130549"/>
                <a:gd name="connsiteY5" fmla="*/ 1633802 h 1633802"/>
                <a:gd name="connsiteX6" fmla="*/ 163380 w 3130549"/>
                <a:gd name="connsiteY6" fmla="*/ 1633802 h 1633802"/>
                <a:gd name="connsiteX7" fmla="*/ 0 w 3130549"/>
                <a:gd name="connsiteY7" fmla="*/ 1470422 h 1633802"/>
                <a:gd name="connsiteX8" fmla="*/ 0 w 3130549"/>
                <a:gd name="connsiteY8" fmla="*/ 163380 h 1633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0549" h="1633802">
                  <a:moveTo>
                    <a:pt x="0" y="163380"/>
                  </a:moveTo>
                  <a:cubicBezTo>
                    <a:pt x="0" y="73148"/>
                    <a:pt x="73148" y="0"/>
                    <a:pt x="163380" y="0"/>
                  </a:cubicBezTo>
                  <a:lnTo>
                    <a:pt x="2967169" y="0"/>
                  </a:lnTo>
                  <a:cubicBezTo>
                    <a:pt x="3057401" y="0"/>
                    <a:pt x="3130549" y="73148"/>
                    <a:pt x="3130549" y="163380"/>
                  </a:cubicBezTo>
                  <a:lnTo>
                    <a:pt x="3130549" y="1470422"/>
                  </a:lnTo>
                  <a:cubicBezTo>
                    <a:pt x="3130549" y="1560654"/>
                    <a:pt x="3057401" y="1633802"/>
                    <a:pt x="2967169" y="1633802"/>
                  </a:cubicBezTo>
                  <a:lnTo>
                    <a:pt x="163380" y="1633802"/>
                  </a:lnTo>
                  <a:cubicBezTo>
                    <a:pt x="73148" y="1633802"/>
                    <a:pt x="0" y="1560654"/>
                    <a:pt x="0" y="1470422"/>
                  </a:cubicBezTo>
                  <a:lnTo>
                    <a:pt x="0" y="163380"/>
                  </a:lnTo>
                  <a:close/>
                </a:path>
              </a:pathLst>
            </a:cu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solidFill>
                    <a:schemeClr val="dk1"/>
                  </a:solidFill>
                </a:rPr>
                <a:t>The following is a conversation with an AI research assistant. The assistant tone is technical and scientific.</a:t>
              </a:r>
            </a:p>
            <a:p>
              <a:r>
                <a:rPr lang="en-US" sz="1600" dirty="0">
                  <a:solidFill>
                    <a:schemeClr val="dk1"/>
                  </a:solidFill>
                </a:rPr>
                <a:t>Human: Hello, who are you?</a:t>
              </a:r>
            </a:p>
            <a:p>
              <a:r>
                <a:rPr lang="en-US" sz="1600" dirty="0">
                  <a:solidFill>
                    <a:schemeClr val="dk1"/>
                  </a:solidFill>
                </a:rPr>
                <a:t>AI: Greeting! I am an AI research assistant. How can I help you today?</a:t>
              </a:r>
            </a:p>
            <a:p>
              <a:r>
                <a:rPr lang="en-US" sz="1600" dirty="0">
                  <a:solidFill>
                    <a:schemeClr val="dk1"/>
                  </a:solidFill>
                </a:rPr>
                <a:t>Human: Can you tell me about the creation of blackholes?</a:t>
              </a:r>
            </a:p>
            <a:p>
              <a:r>
                <a:rPr lang="en-US" sz="1600" dirty="0">
                  <a:solidFill>
                    <a:schemeClr val="dk1"/>
                  </a:solidFill>
                </a:rPr>
                <a:t>AI:</a:t>
              </a:r>
              <a:endParaRPr lang="en-IN" sz="1600" dirty="0">
                <a:solidFill>
                  <a:schemeClr val="dk1"/>
                </a:solidFill>
              </a:endParaRPr>
            </a:p>
          </p:txBody>
        </p:sp>
        <p:sp>
          <p:nvSpPr>
            <p:cNvPr id="26" name="Freeform: Shape 25">
              <a:extLst>
                <a:ext uri="{FF2B5EF4-FFF2-40B4-BE49-F238E27FC236}">
                  <a16:creationId xmlns:a16="http://schemas.microsoft.com/office/drawing/2014/main" id="{26A2753A-9115-C9C9-D23D-7872BF469FC5}"/>
                </a:ext>
              </a:extLst>
            </p:cNvPr>
            <p:cNvSpPr/>
            <p:nvPr/>
          </p:nvSpPr>
          <p:spPr>
            <a:xfrm>
              <a:off x="7055302" y="3678276"/>
              <a:ext cx="4646963" cy="1815882"/>
            </a:xfrm>
            <a:custGeom>
              <a:avLst/>
              <a:gdLst>
                <a:gd name="connsiteX0" fmla="*/ 0 w 3130549"/>
                <a:gd name="connsiteY0" fmla="*/ 163380 h 1633802"/>
                <a:gd name="connsiteX1" fmla="*/ 163380 w 3130549"/>
                <a:gd name="connsiteY1" fmla="*/ 0 h 1633802"/>
                <a:gd name="connsiteX2" fmla="*/ 2967169 w 3130549"/>
                <a:gd name="connsiteY2" fmla="*/ 0 h 1633802"/>
                <a:gd name="connsiteX3" fmla="*/ 3130549 w 3130549"/>
                <a:gd name="connsiteY3" fmla="*/ 163380 h 1633802"/>
                <a:gd name="connsiteX4" fmla="*/ 3130549 w 3130549"/>
                <a:gd name="connsiteY4" fmla="*/ 1470422 h 1633802"/>
                <a:gd name="connsiteX5" fmla="*/ 2967169 w 3130549"/>
                <a:gd name="connsiteY5" fmla="*/ 1633802 h 1633802"/>
                <a:gd name="connsiteX6" fmla="*/ 163380 w 3130549"/>
                <a:gd name="connsiteY6" fmla="*/ 1633802 h 1633802"/>
                <a:gd name="connsiteX7" fmla="*/ 0 w 3130549"/>
                <a:gd name="connsiteY7" fmla="*/ 1470422 h 1633802"/>
                <a:gd name="connsiteX8" fmla="*/ 0 w 3130549"/>
                <a:gd name="connsiteY8" fmla="*/ 163380 h 1633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0549" h="1633802">
                  <a:moveTo>
                    <a:pt x="0" y="163380"/>
                  </a:moveTo>
                  <a:cubicBezTo>
                    <a:pt x="0" y="73148"/>
                    <a:pt x="73148" y="0"/>
                    <a:pt x="163380" y="0"/>
                  </a:cubicBezTo>
                  <a:lnTo>
                    <a:pt x="2967169" y="0"/>
                  </a:lnTo>
                  <a:cubicBezTo>
                    <a:pt x="3057401" y="0"/>
                    <a:pt x="3130549" y="73148"/>
                    <a:pt x="3130549" y="163380"/>
                  </a:cubicBezTo>
                  <a:lnTo>
                    <a:pt x="3130549" y="1470422"/>
                  </a:lnTo>
                  <a:cubicBezTo>
                    <a:pt x="3130549" y="1560654"/>
                    <a:pt x="3057401" y="1633802"/>
                    <a:pt x="2967169" y="1633802"/>
                  </a:cubicBezTo>
                  <a:lnTo>
                    <a:pt x="163380" y="1633802"/>
                  </a:lnTo>
                  <a:cubicBezTo>
                    <a:pt x="73148" y="1633802"/>
                    <a:pt x="0" y="1560654"/>
                    <a:pt x="0" y="1470422"/>
                  </a:cubicBezTo>
                  <a:lnTo>
                    <a:pt x="0" y="163380"/>
                  </a:lnTo>
                  <a:close/>
                </a:path>
              </a:pathLst>
            </a:cu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solidFill>
                    <a:schemeClr val="dk1"/>
                  </a:solidFill>
                </a:rPr>
                <a:t>Sure! Black holes are regions of spacetime where the gravitational force is so strong that nothing, not even light, can escape from it. They are created when a very massive star dies and its core collapses in on itself, forming a singularity of infinite density. The intense gravity of the singularity pulls in all the matter and radiation around it, creating the black hole.</a:t>
              </a:r>
              <a:endParaRPr lang="en-IN" sz="1600" dirty="0">
                <a:solidFill>
                  <a:schemeClr val="dk1"/>
                </a:solidFill>
              </a:endParaRPr>
            </a:p>
          </p:txBody>
        </p:sp>
      </p:grpSp>
    </p:spTree>
    <p:extLst>
      <p:ext uri="{BB962C8B-B14F-4D97-AF65-F5344CB8AC3E}">
        <p14:creationId xmlns:p14="http://schemas.microsoft.com/office/powerpoint/2010/main" val="1687034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DA07F3-76A7-E9C1-BB22-2FD36D62A99D}"/>
              </a:ext>
            </a:extLst>
          </p:cNvPr>
          <p:cNvSpPr txBox="1"/>
          <p:nvPr/>
        </p:nvSpPr>
        <p:spPr>
          <a:xfrm>
            <a:off x="1068512" y="164387"/>
            <a:ext cx="4465835" cy="461665"/>
          </a:xfrm>
          <a:prstGeom prst="rect">
            <a:avLst/>
          </a:prstGeom>
          <a:noFill/>
        </p:spPr>
        <p:txBody>
          <a:bodyPr wrap="square" rtlCol="0">
            <a:spAutoFit/>
          </a:bodyPr>
          <a:lstStyle>
            <a:defPPr>
              <a:defRPr lang="en-US"/>
            </a:defPPr>
            <a:lvl1pPr>
              <a:defRPr sz="2400" b="1"/>
            </a:lvl1pPr>
          </a:lstStyle>
          <a:p>
            <a:r>
              <a:rPr lang="en-IN" dirty="0"/>
              <a:t>Uses of Prompt Engineering</a:t>
            </a:r>
          </a:p>
        </p:txBody>
      </p:sp>
      <p:grpSp>
        <p:nvGrpSpPr>
          <p:cNvPr id="28" name="Group 27">
            <a:extLst>
              <a:ext uri="{FF2B5EF4-FFF2-40B4-BE49-F238E27FC236}">
                <a16:creationId xmlns:a16="http://schemas.microsoft.com/office/drawing/2014/main" id="{E795D90C-A378-652F-0B68-5986EF5FB76C}"/>
              </a:ext>
            </a:extLst>
          </p:cNvPr>
          <p:cNvGrpSpPr/>
          <p:nvPr/>
        </p:nvGrpSpPr>
        <p:grpSpPr>
          <a:xfrm>
            <a:off x="945222" y="719666"/>
            <a:ext cx="5297521" cy="5650312"/>
            <a:chOff x="945222" y="719666"/>
            <a:chExt cx="5297521" cy="5650312"/>
          </a:xfrm>
        </p:grpSpPr>
        <p:sp>
          <p:nvSpPr>
            <p:cNvPr id="21" name="Freeform: Shape 20">
              <a:extLst>
                <a:ext uri="{FF2B5EF4-FFF2-40B4-BE49-F238E27FC236}">
                  <a16:creationId xmlns:a16="http://schemas.microsoft.com/office/drawing/2014/main" id="{6D050224-C8D1-4628-2102-813C1F714A31}"/>
                </a:ext>
              </a:extLst>
            </p:cNvPr>
            <p:cNvSpPr/>
            <p:nvPr/>
          </p:nvSpPr>
          <p:spPr>
            <a:xfrm>
              <a:off x="945222" y="719666"/>
              <a:ext cx="5297521" cy="5650312"/>
            </a:xfrm>
            <a:custGeom>
              <a:avLst/>
              <a:gdLst>
                <a:gd name="connsiteX0" fmla="*/ 0 w 3913187"/>
                <a:gd name="connsiteY0" fmla="*/ 391319 h 5418667"/>
                <a:gd name="connsiteX1" fmla="*/ 391319 w 3913187"/>
                <a:gd name="connsiteY1" fmla="*/ 0 h 5418667"/>
                <a:gd name="connsiteX2" fmla="*/ 3521868 w 3913187"/>
                <a:gd name="connsiteY2" fmla="*/ 0 h 5418667"/>
                <a:gd name="connsiteX3" fmla="*/ 3913187 w 3913187"/>
                <a:gd name="connsiteY3" fmla="*/ 391319 h 5418667"/>
                <a:gd name="connsiteX4" fmla="*/ 3913187 w 3913187"/>
                <a:gd name="connsiteY4" fmla="*/ 5027348 h 5418667"/>
                <a:gd name="connsiteX5" fmla="*/ 3521868 w 3913187"/>
                <a:gd name="connsiteY5" fmla="*/ 5418667 h 5418667"/>
                <a:gd name="connsiteX6" fmla="*/ 391319 w 3913187"/>
                <a:gd name="connsiteY6" fmla="*/ 5418667 h 5418667"/>
                <a:gd name="connsiteX7" fmla="*/ 0 w 3913187"/>
                <a:gd name="connsiteY7" fmla="*/ 5027348 h 5418667"/>
                <a:gd name="connsiteX8" fmla="*/ 0 w 3913187"/>
                <a:gd name="connsiteY8" fmla="*/ 391319 h 541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13187" h="5418667">
                  <a:moveTo>
                    <a:pt x="0" y="391319"/>
                  </a:moveTo>
                  <a:cubicBezTo>
                    <a:pt x="0" y="175199"/>
                    <a:pt x="175199" y="0"/>
                    <a:pt x="391319" y="0"/>
                  </a:cubicBezTo>
                  <a:lnTo>
                    <a:pt x="3521868" y="0"/>
                  </a:lnTo>
                  <a:cubicBezTo>
                    <a:pt x="3737988" y="0"/>
                    <a:pt x="3913187" y="175199"/>
                    <a:pt x="3913187" y="391319"/>
                  </a:cubicBezTo>
                  <a:lnTo>
                    <a:pt x="3913187" y="5027348"/>
                  </a:lnTo>
                  <a:cubicBezTo>
                    <a:pt x="3913187" y="5243468"/>
                    <a:pt x="3737988" y="5418667"/>
                    <a:pt x="3521868" y="5418667"/>
                  </a:cubicBezTo>
                  <a:lnTo>
                    <a:pt x="391319" y="5418667"/>
                  </a:lnTo>
                  <a:cubicBezTo>
                    <a:pt x="175199" y="5418667"/>
                    <a:pt x="0" y="5243468"/>
                    <a:pt x="0" y="5027348"/>
                  </a:cubicBezTo>
                  <a:lnTo>
                    <a:pt x="0" y="391319"/>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76200" tIns="76200" rIns="76200" bIns="3869267" numCol="1" spcCol="1270" anchor="ctr" anchorCtr="0">
              <a:noAutofit/>
            </a:bodyPr>
            <a:lstStyle/>
            <a:p>
              <a:pPr marL="0" lvl="0" indent="0" algn="ctr" defTabSz="889000">
                <a:lnSpc>
                  <a:spcPct val="90000"/>
                </a:lnSpc>
                <a:spcBef>
                  <a:spcPct val="0"/>
                </a:spcBef>
                <a:spcAft>
                  <a:spcPct val="35000"/>
                </a:spcAft>
                <a:buNone/>
              </a:pPr>
              <a:r>
                <a:rPr lang="en-IN" sz="2000" kern="1200" dirty="0"/>
                <a:t>Text Classification</a:t>
              </a:r>
            </a:p>
            <a:p>
              <a:pPr marL="0" lvl="0" indent="0" algn="ctr" defTabSz="889000">
                <a:lnSpc>
                  <a:spcPct val="90000"/>
                </a:lnSpc>
                <a:spcBef>
                  <a:spcPct val="0"/>
                </a:spcBef>
                <a:spcAft>
                  <a:spcPct val="35000"/>
                </a:spcAft>
                <a:buNone/>
              </a:pPr>
              <a:endParaRPr lang="en-IN" sz="2000" dirty="0"/>
            </a:p>
            <a:p>
              <a:pPr marL="0" lvl="0" indent="0" algn="ctr" defTabSz="889000">
                <a:lnSpc>
                  <a:spcPct val="90000"/>
                </a:lnSpc>
                <a:spcBef>
                  <a:spcPct val="0"/>
                </a:spcBef>
                <a:spcAft>
                  <a:spcPct val="35000"/>
                </a:spcAft>
                <a:buNone/>
              </a:pPr>
              <a:endParaRPr lang="en-IN" sz="2000" kern="1200" dirty="0"/>
            </a:p>
          </p:txBody>
        </p:sp>
        <p:sp>
          <p:nvSpPr>
            <p:cNvPr id="22" name="Freeform: Shape 21">
              <a:extLst>
                <a:ext uri="{FF2B5EF4-FFF2-40B4-BE49-F238E27FC236}">
                  <a16:creationId xmlns:a16="http://schemas.microsoft.com/office/drawing/2014/main" id="{95752B8A-E379-2E8A-3B81-6B6331FB9972}"/>
                </a:ext>
              </a:extLst>
            </p:cNvPr>
            <p:cNvSpPr/>
            <p:nvPr/>
          </p:nvSpPr>
          <p:spPr>
            <a:xfrm>
              <a:off x="1315093" y="1422184"/>
              <a:ext cx="4780908" cy="1323439"/>
            </a:xfrm>
            <a:custGeom>
              <a:avLst/>
              <a:gdLst>
                <a:gd name="connsiteX0" fmla="*/ 0 w 3130549"/>
                <a:gd name="connsiteY0" fmla="*/ 163380 h 1633802"/>
                <a:gd name="connsiteX1" fmla="*/ 163380 w 3130549"/>
                <a:gd name="connsiteY1" fmla="*/ 0 h 1633802"/>
                <a:gd name="connsiteX2" fmla="*/ 2967169 w 3130549"/>
                <a:gd name="connsiteY2" fmla="*/ 0 h 1633802"/>
                <a:gd name="connsiteX3" fmla="*/ 3130549 w 3130549"/>
                <a:gd name="connsiteY3" fmla="*/ 163380 h 1633802"/>
                <a:gd name="connsiteX4" fmla="*/ 3130549 w 3130549"/>
                <a:gd name="connsiteY4" fmla="*/ 1470422 h 1633802"/>
                <a:gd name="connsiteX5" fmla="*/ 2967169 w 3130549"/>
                <a:gd name="connsiteY5" fmla="*/ 1633802 h 1633802"/>
                <a:gd name="connsiteX6" fmla="*/ 163380 w 3130549"/>
                <a:gd name="connsiteY6" fmla="*/ 1633802 h 1633802"/>
                <a:gd name="connsiteX7" fmla="*/ 0 w 3130549"/>
                <a:gd name="connsiteY7" fmla="*/ 1470422 h 1633802"/>
                <a:gd name="connsiteX8" fmla="*/ 0 w 3130549"/>
                <a:gd name="connsiteY8" fmla="*/ 163380 h 1633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0549" h="1633802">
                  <a:moveTo>
                    <a:pt x="0" y="163380"/>
                  </a:moveTo>
                  <a:cubicBezTo>
                    <a:pt x="0" y="73148"/>
                    <a:pt x="73148" y="0"/>
                    <a:pt x="163380" y="0"/>
                  </a:cubicBezTo>
                  <a:lnTo>
                    <a:pt x="2967169" y="0"/>
                  </a:lnTo>
                  <a:cubicBezTo>
                    <a:pt x="3057401" y="0"/>
                    <a:pt x="3130549" y="73148"/>
                    <a:pt x="3130549" y="163380"/>
                  </a:cubicBezTo>
                  <a:lnTo>
                    <a:pt x="3130549" y="1470422"/>
                  </a:lnTo>
                  <a:cubicBezTo>
                    <a:pt x="3130549" y="1560654"/>
                    <a:pt x="3057401" y="1633802"/>
                    <a:pt x="2967169" y="1633802"/>
                  </a:cubicBezTo>
                  <a:lnTo>
                    <a:pt x="163380" y="1633802"/>
                  </a:lnTo>
                  <a:cubicBezTo>
                    <a:pt x="73148" y="1633802"/>
                    <a:pt x="0" y="1560654"/>
                    <a:pt x="0" y="1470422"/>
                  </a:cubicBezTo>
                  <a:lnTo>
                    <a:pt x="0" y="163380"/>
                  </a:lnTo>
                  <a:close/>
                </a:path>
              </a:pathLst>
            </a:cu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solidFill>
                    <a:schemeClr val="dk1"/>
                  </a:solidFill>
                </a:rPr>
                <a:t>Classify the text into neutral, negative or positive. </a:t>
              </a:r>
            </a:p>
            <a:p>
              <a:r>
                <a:rPr lang="en-US" sz="1600" dirty="0">
                  <a:solidFill>
                    <a:schemeClr val="dk1"/>
                  </a:solidFill>
                </a:rPr>
                <a:t>Text: I think the vacation is okay.</a:t>
              </a:r>
            </a:p>
            <a:p>
              <a:r>
                <a:rPr lang="en-US" sz="1600" dirty="0">
                  <a:solidFill>
                    <a:schemeClr val="dk1"/>
                  </a:solidFill>
                </a:rPr>
                <a:t>Sentiment: neutral </a:t>
              </a:r>
            </a:p>
            <a:p>
              <a:r>
                <a:rPr lang="en-US" sz="1600" dirty="0">
                  <a:solidFill>
                    <a:schemeClr val="dk1"/>
                  </a:solidFill>
                </a:rPr>
                <a:t>Text: I think the food was okay. </a:t>
              </a:r>
            </a:p>
            <a:p>
              <a:r>
                <a:rPr lang="en-US" sz="1600" dirty="0">
                  <a:solidFill>
                    <a:schemeClr val="dk1"/>
                  </a:solidFill>
                </a:rPr>
                <a:t>Sentiment:</a:t>
              </a:r>
              <a:endParaRPr lang="en-IN" sz="1600" dirty="0">
                <a:solidFill>
                  <a:schemeClr val="dk1"/>
                </a:solidFill>
              </a:endParaRPr>
            </a:p>
          </p:txBody>
        </p:sp>
        <p:sp>
          <p:nvSpPr>
            <p:cNvPr id="23" name="Freeform: Shape 22">
              <a:extLst>
                <a:ext uri="{FF2B5EF4-FFF2-40B4-BE49-F238E27FC236}">
                  <a16:creationId xmlns:a16="http://schemas.microsoft.com/office/drawing/2014/main" id="{1A425426-0A36-4DD2-238D-4FB78DC84714}"/>
                </a:ext>
              </a:extLst>
            </p:cNvPr>
            <p:cNvSpPr/>
            <p:nvPr/>
          </p:nvSpPr>
          <p:spPr>
            <a:xfrm>
              <a:off x="1315093" y="3165651"/>
              <a:ext cx="4780907" cy="338554"/>
            </a:xfrm>
            <a:custGeom>
              <a:avLst/>
              <a:gdLst>
                <a:gd name="connsiteX0" fmla="*/ 0 w 3130549"/>
                <a:gd name="connsiteY0" fmla="*/ 163380 h 1633802"/>
                <a:gd name="connsiteX1" fmla="*/ 163380 w 3130549"/>
                <a:gd name="connsiteY1" fmla="*/ 0 h 1633802"/>
                <a:gd name="connsiteX2" fmla="*/ 2967169 w 3130549"/>
                <a:gd name="connsiteY2" fmla="*/ 0 h 1633802"/>
                <a:gd name="connsiteX3" fmla="*/ 3130549 w 3130549"/>
                <a:gd name="connsiteY3" fmla="*/ 163380 h 1633802"/>
                <a:gd name="connsiteX4" fmla="*/ 3130549 w 3130549"/>
                <a:gd name="connsiteY4" fmla="*/ 1470422 h 1633802"/>
                <a:gd name="connsiteX5" fmla="*/ 2967169 w 3130549"/>
                <a:gd name="connsiteY5" fmla="*/ 1633802 h 1633802"/>
                <a:gd name="connsiteX6" fmla="*/ 163380 w 3130549"/>
                <a:gd name="connsiteY6" fmla="*/ 1633802 h 1633802"/>
                <a:gd name="connsiteX7" fmla="*/ 0 w 3130549"/>
                <a:gd name="connsiteY7" fmla="*/ 1470422 h 1633802"/>
                <a:gd name="connsiteX8" fmla="*/ 0 w 3130549"/>
                <a:gd name="connsiteY8" fmla="*/ 163380 h 1633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0549" h="1633802">
                  <a:moveTo>
                    <a:pt x="0" y="163380"/>
                  </a:moveTo>
                  <a:cubicBezTo>
                    <a:pt x="0" y="73148"/>
                    <a:pt x="73148" y="0"/>
                    <a:pt x="163380" y="0"/>
                  </a:cubicBezTo>
                  <a:lnTo>
                    <a:pt x="2967169" y="0"/>
                  </a:lnTo>
                  <a:cubicBezTo>
                    <a:pt x="3057401" y="0"/>
                    <a:pt x="3130549" y="73148"/>
                    <a:pt x="3130549" y="163380"/>
                  </a:cubicBezTo>
                  <a:lnTo>
                    <a:pt x="3130549" y="1470422"/>
                  </a:lnTo>
                  <a:cubicBezTo>
                    <a:pt x="3130549" y="1560654"/>
                    <a:pt x="3057401" y="1633802"/>
                    <a:pt x="2967169" y="1633802"/>
                  </a:cubicBezTo>
                  <a:lnTo>
                    <a:pt x="163380" y="1633802"/>
                  </a:lnTo>
                  <a:cubicBezTo>
                    <a:pt x="73148" y="1633802"/>
                    <a:pt x="0" y="1560654"/>
                    <a:pt x="0" y="1470422"/>
                  </a:cubicBezTo>
                  <a:lnTo>
                    <a:pt x="0" y="163380"/>
                  </a:lnTo>
                  <a:close/>
                </a:path>
              </a:pathLst>
            </a:cu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solidFill>
                    <a:schemeClr val="dk1"/>
                  </a:solidFill>
                </a:rPr>
                <a:t>neutral</a:t>
              </a:r>
              <a:endParaRPr lang="en-IN" sz="1600" dirty="0">
                <a:solidFill>
                  <a:schemeClr val="dk1"/>
                </a:solidFill>
              </a:endParaRPr>
            </a:p>
          </p:txBody>
        </p:sp>
      </p:grpSp>
      <p:grpSp>
        <p:nvGrpSpPr>
          <p:cNvPr id="27" name="Group 26">
            <a:extLst>
              <a:ext uri="{FF2B5EF4-FFF2-40B4-BE49-F238E27FC236}">
                <a16:creationId xmlns:a16="http://schemas.microsoft.com/office/drawing/2014/main" id="{0B6EA582-1051-CD79-3187-77C873987616}"/>
              </a:ext>
            </a:extLst>
          </p:cNvPr>
          <p:cNvGrpSpPr/>
          <p:nvPr/>
        </p:nvGrpSpPr>
        <p:grpSpPr>
          <a:xfrm>
            <a:off x="6657654" y="719666"/>
            <a:ext cx="5404207" cy="5650312"/>
            <a:chOff x="6709024" y="719666"/>
            <a:chExt cx="5404207" cy="5650312"/>
          </a:xfrm>
        </p:grpSpPr>
        <p:sp>
          <p:nvSpPr>
            <p:cNvPr id="24" name="Freeform: Shape 23">
              <a:extLst>
                <a:ext uri="{FF2B5EF4-FFF2-40B4-BE49-F238E27FC236}">
                  <a16:creationId xmlns:a16="http://schemas.microsoft.com/office/drawing/2014/main" id="{5F976B06-12AC-4AD5-71DF-6192888587E8}"/>
                </a:ext>
              </a:extLst>
            </p:cNvPr>
            <p:cNvSpPr/>
            <p:nvPr/>
          </p:nvSpPr>
          <p:spPr>
            <a:xfrm>
              <a:off x="6709024" y="719666"/>
              <a:ext cx="5404207" cy="5650312"/>
            </a:xfrm>
            <a:custGeom>
              <a:avLst/>
              <a:gdLst>
                <a:gd name="connsiteX0" fmla="*/ 0 w 3913187"/>
                <a:gd name="connsiteY0" fmla="*/ 391319 h 5418667"/>
                <a:gd name="connsiteX1" fmla="*/ 391319 w 3913187"/>
                <a:gd name="connsiteY1" fmla="*/ 0 h 5418667"/>
                <a:gd name="connsiteX2" fmla="*/ 3521868 w 3913187"/>
                <a:gd name="connsiteY2" fmla="*/ 0 h 5418667"/>
                <a:gd name="connsiteX3" fmla="*/ 3913187 w 3913187"/>
                <a:gd name="connsiteY3" fmla="*/ 391319 h 5418667"/>
                <a:gd name="connsiteX4" fmla="*/ 3913187 w 3913187"/>
                <a:gd name="connsiteY4" fmla="*/ 5027348 h 5418667"/>
                <a:gd name="connsiteX5" fmla="*/ 3521868 w 3913187"/>
                <a:gd name="connsiteY5" fmla="*/ 5418667 h 5418667"/>
                <a:gd name="connsiteX6" fmla="*/ 391319 w 3913187"/>
                <a:gd name="connsiteY6" fmla="*/ 5418667 h 5418667"/>
                <a:gd name="connsiteX7" fmla="*/ 0 w 3913187"/>
                <a:gd name="connsiteY7" fmla="*/ 5027348 h 5418667"/>
                <a:gd name="connsiteX8" fmla="*/ 0 w 3913187"/>
                <a:gd name="connsiteY8" fmla="*/ 391319 h 541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13187" h="5418667">
                  <a:moveTo>
                    <a:pt x="0" y="391319"/>
                  </a:moveTo>
                  <a:cubicBezTo>
                    <a:pt x="0" y="175199"/>
                    <a:pt x="175199" y="0"/>
                    <a:pt x="391319" y="0"/>
                  </a:cubicBezTo>
                  <a:lnTo>
                    <a:pt x="3521868" y="0"/>
                  </a:lnTo>
                  <a:cubicBezTo>
                    <a:pt x="3737988" y="0"/>
                    <a:pt x="3913187" y="175199"/>
                    <a:pt x="3913187" y="391319"/>
                  </a:cubicBezTo>
                  <a:lnTo>
                    <a:pt x="3913187" y="5027348"/>
                  </a:lnTo>
                  <a:cubicBezTo>
                    <a:pt x="3913187" y="5243468"/>
                    <a:pt x="3737988" y="5418667"/>
                    <a:pt x="3521868" y="5418667"/>
                  </a:cubicBezTo>
                  <a:lnTo>
                    <a:pt x="391319" y="5418667"/>
                  </a:lnTo>
                  <a:cubicBezTo>
                    <a:pt x="175199" y="5418667"/>
                    <a:pt x="0" y="5243468"/>
                    <a:pt x="0" y="5027348"/>
                  </a:cubicBezTo>
                  <a:lnTo>
                    <a:pt x="0" y="391319"/>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76200" tIns="76200" rIns="76200" bIns="3869267" numCol="1" spcCol="1270" anchor="ctr" anchorCtr="0">
              <a:noAutofit/>
            </a:bodyPr>
            <a:lstStyle/>
            <a:p>
              <a:pPr marL="0" lvl="0" indent="0" algn="ctr" defTabSz="889000">
                <a:lnSpc>
                  <a:spcPct val="90000"/>
                </a:lnSpc>
                <a:spcBef>
                  <a:spcPct val="0"/>
                </a:spcBef>
                <a:spcAft>
                  <a:spcPct val="35000"/>
                </a:spcAft>
                <a:buNone/>
              </a:pPr>
              <a:r>
                <a:rPr lang="en-IN" sz="2000" kern="1200" dirty="0"/>
                <a:t>Reasoning</a:t>
              </a:r>
            </a:p>
            <a:p>
              <a:pPr marL="0" lvl="0" indent="0" algn="ctr" defTabSz="889000">
                <a:lnSpc>
                  <a:spcPct val="90000"/>
                </a:lnSpc>
                <a:spcBef>
                  <a:spcPct val="0"/>
                </a:spcBef>
                <a:spcAft>
                  <a:spcPct val="35000"/>
                </a:spcAft>
                <a:buNone/>
              </a:pPr>
              <a:endParaRPr lang="en-IN" sz="2000" dirty="0"/>
            </a:p>
            <a:p>
              <a:pPr marL="0" lvl="0" indent="0" algn="ctr" defTabSz="889000">
                <a:lnSpc>
                  <a:spcPct val="90000"/>
                </a:lnSpc>
                <a:spcBef>
                  <a:spcPct val="0"/>
                </a:spcBef>
                <a:spcAft>
                  <a:spcPct val="35000"/>
                </a:spcAft>
                <a:buNone/>
              </a:pPr>
              <a:endParaRPr lang="en-IN" sz="2000" kern="1200" dirty="0"/>
            </a:p>
          </p:txBody>
        </p:sp>
        <p:sp>
          <p:nvSpPr>
            <p:cNvPr id="25" name="Freeform: Shape 24">
              <a:extLst>
                <a:ext uri="{FF2B5EF4-FFF2-40B4-BE49-F238E27FC236}">
                  <a16:creationId xmlns:a16="http://schemas.microsoft.com/office/drawing/2014/main" id="{4EEFC255-AF0C-2737-82F1-4294C769BD0A}"/>
                </a:ext>
              </a:extLst>
            </p:cNvPr>
            <p:cNvSpPr/>
            <p:nvPr/>
          </p:nvSpPr>
          <p:spPr>
            <a:xfrm>
              <a:off x="7055302" y="1422184"/>
              <a:ext cx="4646963" cy="1323439"/>
            </a:xfrm>
            <a:custGeom>
              <a:avLst/>
              <a:gdLst>
                <a:gd name="connsiteX0" fmla="*/ 0 w 3130549"/>
                <a:gd name="connsiteY0" fmla="*/ 163380 h 1633802"/>
                <a:gd name="connsiteX1" fmla="*/ 163380 w 3130549"/>
                <a:gd name="connsiteY1" fmla="*/ 0 h 1633802"/>
                <a:gd name="connsiteX2" fmla="*/ 2967169 w 3130549"/>
                <a:gd name="connsiteY2" fmla="*/ 0 h 1633802"/>
                <a:gd name="connsiteX3" fmla="*/ 3130549 w 3130549"/>
                <a:gd name="connsiteY3" fmla="*/ 163380 h 1633802"/>
                <a:gd name="connsiteX4" fmla="*/ 3130549 w 3130549"/>
                <a:gd name="connsiteY4" fmla="*/ 1470422 h 1633802"/>
                <a:gd name="connsiteX5" fmla="*/ 2967169 w 3130549"/>
                <a:gd name="connsiteY5" fmla="*/ 1633802 h 1633802"/>
                <a:gd name="connsiteX6" fmla="*/ 163380 w 3130549"/>
                <a:gd name="connsiteY6" fmla="*/ 1633802 h 1633802"/>
                <a:gd name="connsiteX7" fmla="*/ 0 w 3130549"/>
                <a:gd name="connsiteY7" fmla="*/ 1470422 h 1633802"/>
                <a:gd name="connsiteX8" fmla="*/ 0 w 3130549"/>
                <a:gd name="connsiteY8" fmla="*/ 163380 h 1633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0549" h="1633802">
                  <a:moveTo>
                    <a:pt x="0" y="163380"/>
                  </a:moveTo>
                  <a:cubicBezTo>
                    <a:pt x="0" y="73148"/>
                    <a:pt x="73148" y="0"/>
                    <a:pt x="163380" y="0"/>
                  </a:cubicBezTo>
                  <a:lnTo>
                    <a:pt x="2967169" y="0"/>
                  </a:lnTo>
                  <a:cubicBezTo>
                    <a:pt x="3057401" y="0"/>
                    <a:pt x="3130549" y="73148"/>
                    <a:pt x="3130549" y="163380"/>
                  </a:cubicBezTo>
                  <a:lnTo>
                    <a:pt x="3130549" y="1470422"/>
                  </a:lnTo>
                  <a:cubicBezTo>
                    <a:pt x="3130549" y="1560654"/>
                    <a:pt x="3057401" y="1633802"/>
                    <a:pt x="2967169" y="1633802"/>
                  </a:cubicBezTo>
                  <a:lnTo>
                    <a:pt x="163380" y="1633802"/>
                  </a:lnTo>
                  <a:cubicBezTo>
                    <a:pt x="73148" y="1633802"/>
                    <a:pt x="0" y="1560654"/>
                    <a:pt x="0" y="1470422"/>
                  </a:cubicBezTo>
                  <a:lnTo>
                    <a:pt x="0" y="163380"/>
                  </a:lnTo>
                  <a:close/>
                </a:path>
              </a:pathLst>
            </a:cu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solidFill>
                    <a:schemeClr val="dk1"/>
                  </a:solidFill>
                </a:rPr>
                <a:t>The odd numbers in this group add up to an even number: 15, 32, 5, 13, 82, 7, 1. </a:t>
              </a:r>
            </a:p>
            <a:p>
              <a:r>
                <a:rPr lang="en-US" sz="1600" dirty="0">
                  <a:solidFill>
                    <a:schemeClr val="dk1"/>
                  </a:solidFill>
                </a:rPr>
                <a:t>Solve by breaking the problem into steps. First, identify the odd numbers, add them, and indicate whether the result is odd or even. </a:t>
              </a:r>
              <a:endParaRPr lang="en-IN" sz="1600" dirty="0">
                <a:solidFill>
                  <a:schemeClr val="dk1"/>
                </a:solidFill>
              </a:endParaRPr>
            </a:p>
          </p:txBody>
        </p:sp>
        <p:sp>
          <p:nvSpPr>
            <p:cNvPr id="26" name="Freeform: Shape 25">
              <a:extLst>
                <a:ext uri="{FF2B5EF4-FFF2-40B4-BE49-F238E27FC236}">
                  <a16:creationId xmlns:a16="http://schemas.microsoft.com/office/drawing/2014/main" id="{26A2753A-9115-C9C9-D23D-7872BF469FC5}"/>
                </a:ext>
              </a:extLst>
            </p:cNvPr>
            <p:cNvSpPr/>
            <p:nvPr/>
          </p:nvSpPr>
          <p:spPr>
            <a:xfrm>
              <a:off x="7055302" y="3031005"/>
              <a:ext cx="4646963" cy="830997"/>
            </a:xfrm>
            <a:custGeom>
              <a:avLst/>
              <a:gdLst>
                <a:gd name="connsiteX0" fmla="*/ 0 w 3130549"/>
                <a:gd name="connsiteY0" fmla="*/ 163380 h 1633802"/>
                <a:gd name="connsiteX1" fmla="*/ 163380 w 3130549"/>
                <a:gd name="connsiteY1" fmla="*/ 0 h 1633802"/>
                <a:gd name="connsiteX2" fmla="*/ 2967169 w 3130549"/>
                <a:gd name="connsiteY2" fmla="*/ 0 h 1633802"/>
                <a:gd name="connsiteX3" fmla="*/ 3130549 w 3130549"/>
                <a:gd name="connsiteY3" fmla="*/ 163380 h 1633802"/>
                <a:gd name="connsiteX4" fmla="*/ 3130549 w 3130549"/>
                <a:gd name="connsiteY4" fmla="*/ 1470422 h 1633802"/>
                <a:gd name="connsiteX5" fmla="*/ 2967169 w 3130549"/>
                <a:gd name="connsiteY5" fmla="*/ 1633802 h 1633802"/>
                <a:gd name="connsiteX6" fmla="*/ 163380 w 3130549"/>
                <a:gd name="connsiteY6" fmla="*/ 1633802 h 1633802"/>
                <a:gd name="connsiteX7" fmla="*/ 0 w 3130549"/>
                <a:gd name="connsiteY7" fmla="*/ 1470422 h 1633802"/>
                <a:gd name="connsiteX8" fmla="*/ 0 w 3130549"/>
                <a:gd name="connsiteY8" fmla="*/ 163380 h 1633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0549" h="1633802">
                  <a:moveTo>
                    <a:pt x="0" y="163380"/>
                  </a:moveTo>
                  <a:cubicBezTo>
                    <a:pt x="0" y="73148"/>
                    <a:pt x="73148" y="0"/>
                    <a:pt x="163380" y="0"/>
                  </a:cubicBezTo>
                  <a:lnTo>
                    <a:pt x="2967169" y="0"/>
                  </a:lnTo>
                  <a:cubicBezTo>
                    <a:pt x="3057401" y="0"/>
                    <a:pt x="3130549" y="73148"/>
                    <a:pt x="3130549" y="163380"/>
                  </a:cubicBezTo>
                  <a:lnTo>
                    <a:pt x="3130549" y="1470422"/>
                  </a:lnTo>
                  <a:cubicBezTo>
                    <a:pt x="3130549" y="1560654"/>
                    <a:pt x="3057401" y="1633802"/>
                    <a:pt x="2967169" y="1633802"/>
                  </a:cubicBezTo>
                  <a:lnTo>
                    <a:pt x="163380" y="1633802"/>
                  </a:lnTo>
                  <a:cubicBezTo>
                    <a:pt x="73148" y="1633802"/>
                    <a:pt x="0" y="1560654"/>
                    <a:pt x="0" y="1470422"/>
                  </a:cubicBezTo>
                  <a:lnTo>
                    <a:pt x="0" y="163380"/>
                  </a:lnTo>
                  <a:close/>
                </a:path>
              </a:pathLst>
            </a:cu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solidFill>
                    <a:schemeClr val="dk1"/>
                  </a:solidFill>
                </a:rPr>
                <a:t>Odd numbers: 15, 5, 13, 7, 1</a:t>
              </a:r>
            </a:p>
            <a:p>
              <a:r>
                <a:rPr lang="en-US" sz="1600" dirty="0">
                  <a:solidFill>
                    <a:schemeClr val="dk1"/>
                  </a:solidFill>
                </a:rPr>
                <a:t>Sum: 41 </a:t>
              </a:r>
            </a:p>
            <a:p>
              <a:r>
                <a:rPr lang="en-US" sz="1600" dirty="0">
                  <a:solidFill>
                    <a:schemeClr val="dk1"/>
                  </a:solidFill>
                </a:rPr>
                <a:t>41 is an odd number.</a:t>
              </a:r>
              <a:endParaRPr lang="en-IN" sz="1600" dirty="0">
                <a:solidFill>
                  <a:schemeClr val="dk1"/>
                </a:solidFill>
              </a:endParaRPr>
            </a:p>
          </p:txBody>
        </p:sp>
      </p:grpSp>
    </p:spTree>
    <p:extLst>
      <p:ext uri="{BB962C8B-B14F-4D97-AF65-F5344CB8AC3E}">
        <p14:creationId xmlns:p14="http://schemas.microsoft.com/office/powerpoint/2010/main" val="2464498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290</TotalTime>
  <Words>2169</Words>
  <Application>Microsoft Office PowerPoint</Application>
  <PresentationFormat>Widescreen</PresentationFormat>
  <Paragraphs>147</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Prompt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Ashvani Dubey</dc:creator>
  <cp:lastModifiedBy>Ashvani Dubey</cp:lastModifiedBy>
  <cp:revision>87</cp:revision>
  <dcterms:created xsi:type="dcterms:W3CDTF">2024-08-24T05:13:34Z</dcterms:created>
  <dcterms:modified xsi:type="dcterms:W3CDTF">2024-08-25T12:23:13Z</dcterms:modified>
</cp:coreProperties>
</file>