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74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69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M</a:t>
            </a:r>
            <a:r>
              <a:rPr lang="en-US" dirty="0"/>
              <a:t>achine Learning using Python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Ashvani dubey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18FFF-F07D-4B70-3897-61E8E9CDB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01A2-9B6D-DC95-A39B-5CC5A9D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Assessing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4DFD-A5EC-50F7-B534-976586D6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regression setting, MSE (mean square error) is the most common</a:t>
            </a:r>
          </a:p>
          <a:p>
            <a:endParaRPr lang="en-US" b="1" dirty="0"/>
          </a:p>
          <a:p>
            <a:r>
              <a:rPr lang="en-US" dirty="0"/>
              <a:t>The MSE will be small if the predicted responses are very close to the true response.</a:t>
            </a:r>
            <a:endParaRPr lang="en-IN" dirty="0"/>
          </a:p>
          <a:p>
            <a:pPr algn="l"/>
            <a:r>
              <a:rPr lang="en-US" dirty="0"/>
              <a:t>The MSE on training data is training MSE but we want lower MSE on unseen data</a:t>
            </a:r>
          </a:p>
          <a:p>
            <a:pPr algn="l"/>
            <a:r>
              <a:rPr lang="en-US" dirty="0"/>
              <a:t>We want the method that gives the lowest test MSE, as opposed to the lowest training MSE</a:t>
            </a:r>
          </a:p>
          <a:p>
            <a:pPr algn="l"/>
            <a:r>
              <a:rPr lang="en-IN" dirty="0"/>
              <a:t>There </a:t>
            </a:r>
            <a:r>
              <a:rPr lang="en-US" dirty="0"/>
              <a:t>is no guarantee that the method with the lowest training MSE will also have the lowest test MSE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0E1CB-70D0-A1F8-9161-7EAC3D18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799" y="2520797"/>
            <a:ext cx="1873346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2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EE1EE-B3EE-32FF-9738-A8FE05493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4C43-8980-65B5-1503-C32FDAC7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Variance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4986-519B-CCBB-55D3-B6F58ABF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simulated from f, in black.  3 estimates of f (in orange, green and blue color)</a:t>
            </a:r>
          </a:p>
          <a:p>
            <a:pPr algn="l"/>
            <a:r>
              <a:rPr lang="en-IN" dirty="0"/>
              <a:t>Right chart, training MSE (grey) &amp; Test MSE (orange)</a:t>
            </a:r>
          </a:p>
          <a:p>
            <a:pPr algn="l"/>
            <a:r>
              <a:rPr lang="en-IN" dirty="0"/>
              <a:t>The level of flexibility increases train MSE decreases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54572-5B18-404E-B6A3-9524F7F5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84" y="2532544"/>
            <a:ext cx="5355266" cy="2912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40254-D160-7F09-BA1D-260924AC6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5449404" cy="29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1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1C16-CF75-41F3-41E8-746BAA54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C909-78A6-BD50-4345-0CEAD32C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Variance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050C-A7CE-EBE1-E1A7-E3DCF44A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Expected MSE at any point x0 can be written as</a:t>
            </a:r>
          </a:p>
          <a:p>
            <a:endParaRPr lang="en-US" dirty="0"/>
          </a:p>
          <a:p>
            <a:r>
              <a:rPr lang="en-US" dirty="0"/>
              <a:t>Select a method that simultaneously achieves low bias and low variance</a:t>
            </a:r>
          </a:p>
          <a:p>
            <a:pPr algn="l"/>
            <a:r>
              <a:rPr lang="en-US" dirty="0"/>
              <a:t>Variance refers to the amount by which </a:t>
            </a:r>
            <a:r>
              <a:rPr lang="en-US" dirty="0" err="1"/>
              <a:t>f_hat</a:t>
            </a:r>
            <a:r>
              <a:rPr lang="en-US" dirty="0"/>
              <a:t> would change if we estimated it using a different training data set</a:t>
            </a:r>
          </a:p>
          <a:p>
            <a:r>
              <a:rPr lang="en-IN" dirty="0"/>
              <a:t>In </a:t>
            </a:r>
            <a:r>
              <a:rPr lang="en-US" dirty="0"/>
              <a:t>general, more flexible statistical methods have higher variance</a:t>
            </a:r>
            <a:endParaRPr lang="en-IN" dirty="0"/>
          </a:p>
          <a:p>
            <a:r>
              <a:rPr lang="en-US" dirty="0"/>
              <a:t>Bias refers to the error that is introduced by approximating a real-life problem, which may be extremely complicated, by a much </a:t>
            </a:r>
            <a:r>
              <a:rPr lang="en-IN" dirty="0"/>
              <a:t>simpler model.</a:t>
            </a:r>
          </a:p>
          <a:p>
            <a:r>
              <a:rPr lang="en-US" dirty="0"/>
              <a:t>More flexible statistical methods have smaller bias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1FCA3-5150-9BD2-5FB5-3BBBCD33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19" y="2508096"/>
            <a:ext cx="356253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4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27A97-5EEC-BF72-30E1-0E731518E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06A-6D08-7064-680E-42C6BEA4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Variance Trade Off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7DC318-9EB3-8D70-2805-40710046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13D3D1-1977-2F3A-6CD8-2DEA1DA4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514" y="2451867"/>
            <a:ext cx="5023108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3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F3CF6-893A-03C3-1718-8C33DFBAA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504-F4DA-C7F9-770D-2BDF4F04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-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9C5A-F2EC-E7AE-9529-DEE93C2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error rate is the proportion of mistakes that are made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The above formula computes fraction of misclassification </a:t>
            </a:r>
          </a:p>
          <a:p>
            <a:pPr algn="l"/>
            <a:r>
              <a:rPr lang="en-IN" dirty="0"/>
              <a:t>Error rate on test data is important similar to regression setting</a:t>
            </a:r>
          </a:p>
          <a:p>
            <a:pPr algn="l"/>
            <a:r>
              <a:rPr lang="en-IN" dirty="0"/>
              <a:t>A good classifier is one for which the test error is smallest</a:t>
            </a:r>
          </a:p>
          <a:p>
            <a:r>
              <a:rPr lang="en-US" dirty="0"/>
              <a:t>Bias variance trade-off transfers to classification setting as well with some modification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76BF0-4F50-6D10-1679-BFC08833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19" y="2511092"/>
            <a:ext cx="1168460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A2524-8FC9-0A30-B25F-EE52138BF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5F69-9882-C296-E526-B292ECA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523C-2FAD-6598-D751-5020F468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model?</a:t>
            </a:r>
          </a:p>
          <a:p>
            <a:r>
              <a:rPr lang="en-US" dirty="0"/>
              <a:t>What is supervised learning/unsupervised learning?</a:t>
            </a:r>
            <a:endParaRPr lang="en-IN" dirty="0"/>
          </a:p>
          <a:p>
            <a:pPr algn="l"/>
            <a:r>
              <a:rPr lang="en-IN" dirty="0"/>
              <a:t>Difference between classification and regression?</a:t>
            </a:r>
          </a:p>
          <a:p>
            <a:pPr algn="l"/>
            <a:r>
              <a:rPr lang="en-IN" dirty="0"/>
              <a:t>What is generalization error? Why it is important?</a:t>
            </a:r>
          </a:p>
          <a:p>
            <a:pPr algn="l"/>
            <a:r>
              <a:rPr lang="en-IN" dirty="0"/>
              <a:t>Why do we need to estimate f (pattern between X and y)?</a:t>
            </a:r>
          </a:p>
          <a:p>
            <a:pPr algn="l"/>
            <a:r>
              <a:rPr lang="en-IN" dirty="0"/>
              <a:t>What is Bias Variance Trade-off?</a:t>
            </a:r>
          </a:p>
          <a:p>
            <a:pPr algn="l"/>
            <a:r>
              <a:rPr lang="en-IN" dirty="0"/>
              <a:t>Variance of flexible model? Bias? Accuracy computation?</a:t>
            </a:r>
          </a:p>
        </p:txBody>
      </p:sp>
    </p:spTree>
    <p:extLst>
      <p:ext uri="{BB962C8B-B14F-4D97-AF65-F5344CB8AC3E}">
        <p14:creationId xmlns:p14="http://schemas.microsoft.com/office/powerpoint/2010/main" val="318559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9B29-9A07-B2ED-0E93-98F27879FC93}"/>
              </a:ext>
            </a:extLst>
          </p:cNvPr>
          <p:cNvSpPr txBox="1"/>
          <p:nvPr/>
        </p:nvSpPr>
        <p:spPr>
          <a:xfrm>
            <a:off x="2983832" y="1963554"/>
            <a:ext cx="5101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i="1" dirty="0">
                <a:latin typeface="+mj-lt"/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215641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88D8-98EE-26B9-5A52-8571E503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4064-4F7A-1208-AFEF-A1499D2A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Learning from data</a:t>
            </a:r>
          </a:p>
          <a:p>
            <a:r>
              <a:rPr lang="en-US" dirty="0"/>
              <a:t>Supervised/unsupervised learning</a:t>
            </a:r>
          </a:p>
          <a:p>
            <a:r>
              <a:rPr lang="en-US" dirty="0"/>
              <a:t>Regression vs classification</a:t>
            </a:r>
          </a:p>
          <a:p>
            <a:r>
              <a:rPr lang="en-US" dirty="0"/>
              <a:t>Linear models (linear regression, logistic regression, naive Bayes &amp; SVM)</a:t>
            </a:r>
          </a:p>
          <a:p>
            <a:r>
              <a:rPr lang="en-US" dirty="0"/>
              <a:t>Non-linear models (KNN, Decision Trees &amp; Random Forest)</a:t>
            </a:r>
          </a:p>
          <a:p>
            <a:r>
              <a:rPr lang="en-US" dirty="0"/>
              <a:t>Bias variance trade-off (overfitting &amp; underfitting)</a:t>
            </a:r>
          </a:p>
          <a:p>
            <a:r>
              <a:rPr lang="en-US" dirty="0"/>
              <a:t>Resampling techniques</a:t>
            </a:r>
          </a:p>
          <a:p>
            <a:r>
              <a:rPr lang="en-US" dirty="0"/>
              <a:t>Model selection &amp; hyperparameter tunning</a:t>
            </a:r>
          </a:p>
          <a:p>
            <a:r>
              <a:rPr lang="en-US" dirty="0"/>
              <a:t>Weight lifting exercise dataset – practice problem</a:t>
            </a:r>
          </a:p>
        </p:txBody>
      </p:sp>
    </p:spTree>
    <p:extLst>
      <p:ext uri="{BB962C8B-B14F-4D97-AF65-F5344CB8AC3E}">
        <p14:creationId xmlns:p14="http://schemas.microsoft.com/office/powerpoint/2010/main" val="120723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3C404-5B65-265F-13DA-6F3E9CE11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3ABC-B269-9C97-A0C9-6EC3C011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0E3F-975D-2283-1F5B-4240E9E1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Outcome measure (qualitative or quantitative) that we want predict based on a set of features</a:t>
            </a:r>
          </a:p>
          <a:p>
            <a:pPr lvl="1"/>
            <a:r>
              <a:rPr lang="en-US" dirty="0"/>
              <a:t>Whether a patient, hospitalized due to heart attack will have a second heart attack</a:t>
            </a:r>
          </a:p>
          <a:p>
            <a:pPr lvl="1"/>
            <a:r>
              <a:rPr lang="en-US" dirty="0"/>
              <a:t>Identify the numbers in a handwritten ZIP code, from a digitized image</a:t>
            </a:r>
          </a:p>
          <a:p>
            <a:pPr lvl="1"/>
            <a:r>
              <a:rPr lang="en-US" dirty="0"/>
              <a:t>Estimate the amount of glucose in the blood of a diabetic person</a:t>
            </a:r>
          </a:p>
          <a:p>
            <a:pPr lvl="1"/>
            <a:r>
              <a:rPr lang="en-US" dirty="0"/>
              <a:t>Price of a house</a:t>
            </a:r>
          </a:p>
          <a:p>
            <a:r>
              <a:rPr lang="en-US" b="1" dirty="0"/>
              <a:t>Training data</a:t>
            </a:r>
            <a:r>
              <a:rPr lang="en-US" dirty="0"/>
              <a:t> is used where we observe the outcome and feature measurements</a:t>
            </a:r>
          </a:p>
          <a:p>
            <a:r>
              <a:rPr lang="en-US" dirty="0"/>
              <a:t>Build a prediction model ( a learner) based on training data to be used on unseen data</a:t>
            </a:r>
          </a:p>
          <a:p>
            <a:r>
              <a:rPr lang="en-US" dirty="0"/>
              <a:t>Above is example of </a:t>
            </a:r>
            <a:r>
              <a:rPr lang="en-US" b="1" dirty="0"/>
              <a:t>supervised learning </a:t>
            </a:r>
            <a:r>
              <a:rPr lang="en-US" dirty="0"/>
              <a:t>problem</a:t>
            </a:r>
          </a:p>
          <a:p>
            <a:r>
              <a:rPr lang="en-US" b="1" dirty="0"/>
              <a:t>Unsupervised learning </a:t>
            </a:r>
            <a:r>
              <a:rPr lang="en-US" dirty="0"/>
              <a:t>problem – observe only feature measurements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04494-5C3D-06B1-4B3C-139D05ED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979" y="2930499"/>
            <a:ext cx="1924149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C7057-3078-DB20-AF91-8524E5C44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8-9475-4B3B-E3BB-910DE57D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440C-ABC7-BD41-E6F7-AB6D1C9F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IN" sz="2500" dirty="0"/>
              <a:t> Outcome/target can be either qualitative or quantitative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IN" sz="2500" dirty="0"/>
              <a:t> Qualitative outcomes also referred as discrete/categorical or factor variables</a:t>
            </a:r>
          </a:p>
          <a:p>
            <a:pPr marL="578358" lvl="1" indent="-285750"/>
            <a:r>
              <a:rPr lang="en-US" sz="2200" dirty="0"/>
              <a:t>Handwritten digit example the output is one of 10 different digit classes</a:t>
            </a:r>
          </a:p>
          <a:p>
            <a:pPr marL="578358" lvl="1" indent="-285750"/>
            <a:r>
              <a:rPr lang="en-US" sz="2200" dirty="0"/>
              <a:t>In the Iris discrimination example, the output is in a finite set </a:t>
            </a:r>
            <a:r>
              <a:rPr lang="it-IT" sz="2200" dirty="0"/>
              <a:t>{Virginica, Setosa and Versicolor}.</a:t>
            </a:r>
          </a:p>
          <a:p>
            <a:pPr marL="578358" lvl="1" indent="-285750"/>
            <a:r>
              <a:rPr lang="en-IN" sz="2200" dirty="0"/>
              <a:t>No explicit ordering in the classes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IN" sz="2200" dirty="0"/>
              <a:t> </a:t>
            </a:r>
            <a:r>
              <a:rPr lang="en-IN" sz="2500" dirty="0"/>
              <a:t>Quantitative outcome where some measurements are bigger than the other, numeric outcome.</a:t>
            </a:r>
          </a:p>
          <a:p>
            <a:pPr marL="578358" lvl="1" indent="-285750"/>
            <a:r>
              <a:rPr lang="en-IN" sz="2200" dirty="0"/>
              <a:t>House price</a:t>
            </a:r>
          </a:p>
          <a:p>
            <a:pPr marL="578358" lvl="1" indent="-285750"/>
            <a:r>
              <a:rPr lang="en-IN" sz="2200" dirty="0"/>
              <a:t>Amount of glucose in the blood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500" dirty="0"/>
              <a:t>Type of outcome decides type of prediction task.</a:t>
            </a:r>
          </a:p>
          <a:p>
            <a:pPr marL="0" indent="0">
              <a:buNone/>
            </a:pPr>
            <a:r>
              <a:rPr lang="en-IN" sz="2500" dirty="0"/>
              <a:t> Regression – Quantitative, Classification – Qualitative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24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60CA-D27D-26C3-B14F-3574B2853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EF91-DD5C-3563-12F5-4A8921E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69C6-33AA-2E59-B640-8ABF0A76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categorical variables can be of 2 types</a:t>
            </a:r>
          </a:p>
          <a:p>
            <a:pPr lvl="1"/>
            <a:r>
              <a:rPr lang="en-US" dirty="0"/>
              <a:t>Nominal (unordered) </a:t>
            </a:r>
          </a:p>
          <a:p>
            <a:pPr lvl="1"/>
            <a:r>
              <a:rPr lang="en-US" dirty="0"/>
              <a:t>Ordinal (ordered) </a:t>
            </a:r>
          </a:p>
          <a:p>
            <a:r>
              <a:rPr lang="en-US" dirty="0"/>
              <a:t>There is an ordering between values but no metric notion</a:t>
            </a:r>
          </a:p>
          <a:p>
            <a:pPr lvl="1"/>
            <a:r>
              <a:rPr lang="en-US" dirty="0"/>
              <a:t>Software bug rating (critical, medium, low)</a:t>
            </a:r>
          </a:p>
          <a:p>
            <a:pPr lvl="1"/>
            <a:r>
              <a:rPr lang="en-US" dirty="0"/>
              <a:t>Survey response (very satisfied to very dissatisfied)</a:t>
            </a:r>
          </a:p>
          <a:p>
            <a:r>
              <a:rPr lang="en-US" dirty="0"/>
              <a:t>The difference between small and medium need not be the same as medium and large</a:t>
            </a:r>
          </a:p>
          <a:p>
            <a:r>
              <a:rPr lang="en-US" dirty="0"/>
              <a:t>Qualitative variables are typically represented numerically by codes</a:t>
            </a:r>
          </a:p>
          <a:p>
            <a:pPr lvl="1"/>
            <a:r>
              <a:rPr lang="en-US" dirty="0"/>
              <a:t>Success (1) or failure (0 or -1)</a:t>
            </a:r>
          </a:p>
          <a:p>
            <a:pPr lvl="1"/>
            <a:r>
              <a:rPr lang="en-US" dirty="0"/>
              <a:t>Survived (1) or died (0 or -1)</a:t>
            </a:r>
          </a:p>
        </p:txBody>
      </p:sp>
    </p:spTree>
    <p:extLst>
      <p:ext uri="{BB962C8B-B14F-4D97-AF65-F5344CB8AC3E}">
        <p14:creationId xmlns:p14="http://schemas.microsoft.com/office/powerpoint/2010/main" val="201180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52968-369B-D791-B445-D5561FC04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2A17-3092-3C6D-CC68-67EDE829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2082-BC18-47EE-01BE-E880B942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 (X) are length and width of each sepal and petal (4 features/inputs)</a:t>
            </a:r>
          </a:p>
          <a:p>
            <a:r>
              <a:rPr lang="en-US" dirty="0"/>
              <a:t>Outcome (y) is flower variety</a:t>
            </a:r>
          </a:p>
          <a:p>
            <a:r>
              <a:rPr lang="en-US" dirty="0"/>
              <a:t>In X, each row represents an observation or record</a:t>
            </a:r>
          </a:p>
          <a:p>
            <a:r>
              <a:rPr lang="en-US" dirty="0"/>
              <a:t>In X, each column represents specific value of the feature</a:t>
            </a:r>
          </a:p>
          <a:p>
            <a:r>
              <a:rPr lang="en-US" dirty="0"/>
              <a:t>X can be n by p matrix and y is n by 1 matrix (vector).</a:t>
            </a:r>
          </a:p>
          <a:p>
            <a:r>
              <a:rPr lang="en-US" b="1" dirty="0"/>
              <a:t>Given the value of an input vector (X), make a good prediction of the outcome (y)</a:t>
            </a:r>
          </a:p>
          <a:p>
            <a:pPr algn="l"/>
            <a:r>
              <a:rPr lang="en-US" dirty="0"/>
              <a:t>Use the training data i.e. a set of measurements (</a:t>
            </a:r>
            <a:r>
              <a:rPr lang="en-US" dirty="0" err="1"/>
              <a:t>x_i</a:t>
            </a:r>
            <a:r>
              <a:rPr lang="en-US" dirty="0"/>
              <a:t>, </a:t>
            </a:r>
            <a:r>
              <a:rPr lang="en-US" dirty="0" err="1"/>
              <a:t>y_i</a:t>
            </a:r>
            <a:r>
              <a:rPr lang="en-US" dirty="0"/>
              <a:t>), </a:t>
            </a:r>
            <a:r>
              <a:rPr lang="en-US" dirty="0" err="1"/>
              <a:t>i</a:t>
            </a:r>
            <a:r>
              <a:rPr lang="en-US" dirty="0"/>
              <a:t> = 1, 2, ….n to construct the prediction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6F4E41-8174-A8C2-A0D0-4FFDBF09DF46}"/>
              </a:ext>
            </a:extLst>
          </p:cNvPr>
          <p:cNvGrpSpPr/>
          <p:nvPr/>
        </p:nvGrpSpPr>
        <p:grpSpPr>
          <a:xfrm>
            <a:off x="7717817" y="2075389"/>
            <a:ext cx="3849171" cy="2348047"/>
            <a:chOff x="7717817" y="2619911"/>
            <a:chExt cx="3849171" cy="2348047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4FC9A0AB-4FA1-323B-520B-8895E04395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931701"/>
                </p:ext>
              </p:extLst>
            </p:nvPr>
          </p:nvGraphicFramePr>
          <p:xfrm>
            <a:off x="7717817" y="3304258"/>
            <a:ext cx="3600450" cy="166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3600388" imgH="1663759" progId="Excel.Sheet.12">
                    <p:embed/>
                  </p:oleObj>
                </mc:Choice>
                <mc:Fallback>
                  <p:oleObj name="Worksheet" r:id="rId2" imgW="3600388" imgH="1663759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717817" y="3304258"/>
                          <a:ext cx="3600450" cy="166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1FB9B224-751D-967C-9532-4F93EE9869AC}"/>
                </a:ext>
              </a:extLst>
            </p:cNvPr>
            <p:cNvSpPr/>
            <p:nvPr/>
          </p:nvSpPr>
          <p:spPr>
            <a:xfrm rot="5400000">
              <a:off x="8888696" y="1789997"/>
              <a:ext cx="615270" cy="2936483"/>
            </a:xfrm>
            <a:prstGeom prst="lef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6D52AD6D-0ED2-B132-77F0-F6D0F5FC9047}"/>
                </a:ext>
              </a:extLst>
            </p:cNvPr>
            <p:cNvSpPr/>
            <p:nvPr/>
          </p:nvSpPr>
          <p:spPr>
            <a:xfrm rot="5400000">
              <a:off x="10634341" y="2980836"/>
              <a:ext cx="615270" cy="554805"/>
            </a:xfrm>
            <a:prstGeom prst="lef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A90E9-78B3-2406-44B7-6D843BB22BBC}"/>
                </a:ext>
              </a:extLst>
            </p:cNvPr>
            <p:cNvSpPr txBox="1"/>
            <p:nvPr/>
          </p:nvSpPr>
          <p:spPr>
            <a:xfrm>
              <a:off x="9051531" y="2619911"/>
              <a:ext cx="7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0F6B3C-39A0-18C3-D8DD-F558CDF687BA}"/>
                </a:ext>
              </a:extLst>
            </p:cNvPr>
            <p:cNvSpPr txBox="1"/>
            <p:nvPr/>
          </p:nvSpPr>
          <p:spPr>
            <a:xfrm>
              <a:off x="10775878" y="2619911"/>
              <a:ext cx="7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DEE2AA0-2035-4277-0AAC-39BE8BA9C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462" y="5411619"/>
            <a:ext cx="2159111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2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26DF3-1334-5210-0B91-FCA34A95E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2AA9-18AC-3E4A-B46B-A1EEF555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33AD-F6A7-56A5-EC47-DA4EACB7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there is some relationship between X and y</a:t>
            </a:r>
          </a:p>
          <a:p>
            <a:endParaRPr lang="en-US" dirty="0"/>
          </a:p>
          <a:p>
            <a:r>
              <a:rPr lang="el-GR" dirty="0"/>
              <a:t>ϵ</a:t>
            </a:r>
            <a:r>
              <a:rPr lang="en-US" dirty="0"/>
              <a:t> is a random error term, which is independent of X and has a zero mean</a:t>
            </a:r>
          </a:p>
          <a:p>
            <a:r>
              <a:rPr lang="en-US" dirty="0"/>
              <a:t>Objective is to estimate f</a:t>
            </a:r>
          </a:p>
          <a:p>
            <a:r>
              <a:rPr lang="en-US" dirty="0"/>
              <a:t>Two benefits of estimating f</a:t>
            </a:r>
          </a:p>
          <a:p>
            <a:pPr marL="578358" lvl="1" indent="-285750">
              <a:lnSpc>
                <a:spcPct val="80000"/>
              </a:lnSpc>
            </a:pPr>
            <a:r>
              <a:rPr lang="en-US" dirty="0"/>
              <a:t>Prediction </a:t>
            </a:r>
          </a:p>
          <a:p>
            <a:pPr marL="578358" lvl="1" indent="-285750">
              <a:lnSpc>
                <a:spcPct val="80000"/>
              </a:lnSpc>
            </a:pPr>
            <a:r>
              <a:rPr lang="en-US" dirty="0"/>
              <a:t>Inference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A54F35-7B13-59EE-1505-38235349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44" y="2483804"/>
            <a:ext cx="128276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9170E-DD3B-7FC6-276B-C08CD3344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707C-7A6A-5EC6-7321-A7477B23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 using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BF84E-D260-8194-A5FF-A2AC82ED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predictors are associated with the response</a:t>
            </a:r>
          </a:p>
          <a:p>
            <a:r>
              <a:rPr lang="en-US" dirty="0"/>
              <a:t>What is the relationship between the response and each predictor</a:t>
            </a:r>
          </a:p>
          <a:p>
            <a:r>
              <a:rPr lang="en-US" dirty="0"/>
              <a:t>Can the relationship between Y and each predictor be adequately summarized using a linear equation, or is the relationship 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413648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B271B-9EBD-5E0C-41FE-FFD190832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76B9-6AD0-0625-BAF1-FC74E19C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Estimating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DCBF-3621-00CD-A737-23DFC79E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 function </a:t>
            </a:r>
            <a:r>
              <a:rPr lang="en-US" dirty="0" err="1"/>
              <a:t>f_hat</a:t>
            </a:r>
            <a:r>
              <a:rPr lang="en-US" dirty="0"/>
              <a:t> such that Y ≈  </a:t>
            </a:r>
            <a:r>
              <a:rPr lang="en-US" dirty="0" err="1"/>
              <a:t>f_hat</a:t>
            </a:r>
            <a:r>
              <a:rPr lang="en-US" dirty="0"/>
              <a:t>(X) for any observation (X, Y ).</a:t>
            </a:r>
          </a:p>
          <a:p>
            <a:r>
              <a:rPr lang="en-US" dirty="0"/>
              <a:t>Parametric method</a:t>
            </a:r>
          </a:p>
          <a:p>
            <a:pPr lvl="1"/>
            <a:r>
              <a:rPr lang="en-US" dirty="0"/>
              <a:t>Makes an assumption about function form (shape) of f</a:t>
            </a:r>
          </a:p>
          <a:p>
            <a:pPr lvl="1"/>
            <a:endParaRPr lang="en-US" dirty="0"/>
          </a:p>
          <a:p>
            <a:pPr lvl="1"/>
            <a:r>
              <a:rPr lang="en-US" b="1"/>
              <a:t>income</a:t>
            </a:r>
            <a:r>
              <a:rPr lang="en-US"/>
              <a:t> ≈ β0 + β1 × </a:t>
            </a:r>
            <a:r>
              <a:rPr lang="en-US" b="1"/>
              <a:t>education</a:t>
            </a:r>
            <a:r>
              <a:rPr lang="en-US"/>
              <a:t> + β2 × </a:t>
            </a:r>
            <a:r>
              <a:rPr lang="en-US" b="1"/>
              <a:t>seniority</a:t>
            </a:r>
            <a:endParaRPr lang="en-US" dirty="0"/>
          </a:p>
          <a:p>
            <a:pPr lvl="1"/>
            <a:r>
              <a:rPr lang="en-US" dirty="0"/>
              <a:t>Use the training data to fit or train the model</a:t>
            </a:r>
          </a:p>
          <a:p>
            <a:r>
              <a:rPr lang="en-US" dirty="0"/>
              <a:t>Non-parametric methods do not make explicit assumptions about the functional </a:t>
            </a:r>
            <a:r>
              <a:rPr lang="en-IN" dirty="0"/>
              <a:t>form of f</a:t>
            </a:r>
          </a:p>
          <a:p>
            <a:pPr algn="l"/>
            <a:r>
              <a:rPr lang="en-US" dirty="0"/>
              <a:t>Seek an estimate of f that gets as close to the data points as possible without being too rough or wiggly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2526A-89C6-59BA-308E-63CC3455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62" y="3282942"/>
            <a:ext cx="2629035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35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{134DFA5A-44BE-4E27-A8D0-2F7C9D7742F9}tf56160789_win32</Template>
  <TotalTime>1027</TotalTime>
  <Words>1023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Bookman Old Style</vt:lpstr>
      <vt:lpstr>Calibri</vt:lpstr>
      <vt:lpstr>Franklin Gothic Book</vt:lpstr>
      <vt:lpstr>Custom</vt:lpstr>
      <vt:lpstr>Worksheet</vt:lpstr>
      <vt:lpstr>Machine Learning using Python</vt:lpstr>
      <vt:lpstr>Agenda</vt:lpstr>
      <vt:lpstr>Learning from Data</vt:lpstr>
      <vt:lpstr>Learning from Data</vt:lpstr>
      <vt:lpstr>Learning from Data</vt:lpstr>
      <vt:lpstr>Learning Task</vt:lpstr>
      <vt:lpstr>Learning Task</vt:lpstr>
      <vt:lpstr>Inference using f</vt:lpstr>
      <vt:lpstr>Estimating f</vt:lpstr>
      <vt:lpstr>Assessing Model Performance</vt:lpstr>
      <vt:lpstr>Bias Variance Trade Off</vt:lpstr>
      <vt:lpstr>Bias Variance Trade Off</vt:lpstr>
      <vt:lpstr>Bias Variance Trade Off</vt:lpstr>
      <vt:lpstr>Model Performance - Classification</vt:lpstr>
      <vt:lpstr>Knowledge Check</vt:lpstr>
      <vt:lpstr>Q&amp;A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Ashvani Dubey</dc:creator>
  <cp:lastModifiedBy>Ashvani Dubey</cp:lastModifiedBy>
  <cp:revision>153</cp:revision>
  <dcterms:created xsi:type="dcterms:W3CDTF">2024-06-08T16:43:58Z</dcterms:created>
  <dcterms:modified xsi:type="dcterms:W3CDTF">2025-01-18T05:19:14Z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