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jq8UBQGAvWXsF69D4kvi0BjYDR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0D619C-65A9-42AA-8463-F2EF41DC57FD}">
  <a:tblStyle styleId="{3C0D619C-65A9-42AA-8463-F2EF41DC57FD}"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3.png"/><Relationship Id="rId4" Type="http://schemas.openxmlformats.org/officeDocument/2006/relationships/hyperlink" Target="http://www.slideshare.net/capgemini" TargetMode="External"/><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hyperlink" Target="http://www.twitter.com/capgemini" TargetMode="External"/><Relationship Id="rId7" Type="http://schemas.openxmlformats.org/officeDocument/2006/relationships/image" Target="../media/image6.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Strengths</a:t>
            </a:r>
            <a:endParaRPr b="0" i="0" sz="1400" u="none" cap="none" strike="noStrik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Achievement </a:t>
            </a:r>
            <a:endParaRPr b="0" i="0" sz="1400" u="none" cap="none" strike="noStrik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Education and certificates</a:t>
            </a:r>
            <a:endParaRPr b="0" i="0" sz="1400" u="none" cap="none" strike="noStrik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Base Location:</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Email ID:</a:t>
              </a:r>
              <a:endParaRPr b="0" i="0" sz="1400" u="none" cap="none" strike="noStrik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Mobile No:</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Grade:</a:t>
            </a:r>
            <a:endParaRPr b="0" i="0" sz="1400" u="none" cap="none" strike="noStrike">
              <a:solidFill>
                <a:srgbClr val="000000"/>
              </a:solidFill>
              <a:latin typeface="Arial"/>
              <a:ea typeface="Arial"/>
              <a:cs typeface="Arial"/>
              <a:sym typeface="Arial"/>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100000"/>
              </a:lnSpc>
              <a:spcBef>
                <a:spcPts val="600"/>
              </a:spcBef>
              <a:spcAft>
                <a:spcPts val="0"/>
              </a:spcAft>
              <a:buSzPts val="17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100000"/>
              </a:lnSpc>
              <a:spcBef>
                <a:spcPts val="600"/>
              </a:spcBef>
              <a:spcAft>
                <a:spcPts val="0"/>
              </a:spcAft>
              <a:buSzPts val="17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lnSpc>
                <a:spcPct val="100000"/>
              </a:lnSpc>
              <a:spcBef>
                <a:spcPts val="600"/>
              </a:spcBef>
              <a:spcAft>
                <a:spcPts val="0"/>
              </a:spcAft>
              <a:buSzPts val="1200"/>
              <a:buChar char="–"/>
              <a:defRPr sz="12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Verdana"/>
                <a:ea typeface="Verdana"/>
                <a:cs typeface="Verdana"/>
                <a:sym typeface="Verdana"/>
              </a:rPr>
              <a:t>This message contains information that may be privileged or confidential and is the property of the Capgemini Group.</a:t>
            </a:r>
            <a:br>
              <a:rPr b="0" i="0" lang="en-US" sz="800" u="none" cap="none" strike="noStrike">
                <a:solidFill>
                  <a:schemeClr val="lt1"/>
                </a:solidFill>
                <a:latin typeface="Verdana"/>
                <a:ea typeface="Verdana"/>
                <a:cs typeface="Verdana"/>
                <a:sym typeface="Verdana"/>
              </a:rPr>
            </a:br>
            <a:r>
              <a:rPr b="0" i="0" lang="en-US" sz="800" u="none" cap="none" strike="noStrike">
                <a:solidFill>
                  <a:schemeClr val="lt1"/>
                </a:solidFill>
                <a:latin typeface="Arial"/>
                <a:ea typeface="Arial"/>
                <a:cs typeface="Arial"/>
                <a:sym typeface="Arial"/>
              </a:rPr>
              <a:t>Copyright © 2019 Capgemini. All rights reserved.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Rightshore</a:t>
            </a:r>
            <a:r>
              <a:rPr b="0" baseline="30000" i="0" lang="en-US" sz="800" u="none" cap="none" strike="noStrike">
                <a:solidFill>
                  <a:schemeClr val="lt1"/>
                </a:solidFill>
                <a:latin typeface="Arial"/>
                <a:ea typeface="Arial"/>
                <a:cs typeface="Arial"/>
                <a:sym typeface="Arial"/>
              </a:rPr>
              <a:t>®</a:t>
            </a:r>
            <a:r>
              <a:rPr b="0" i="0" lang="en-US" sz="800" u="none" cap="none" strike="noStrike">
                <a:solidFill>
                  <a:schemeClr val="lt1"/>
                </a:solidFill>
                <a:latin typeface="Arial"/>
                <a:ea typeface="Arial"/>
                <a:cs typeface="Arial"/>
                <a:sym typeface="Arial"/>
              </a:rPr>
              <a:t> is a trademark belonging to Capgemini.</a:t>
            </a:r>
            <a:endParaRPr b="0" i="0" sz="1400" u="none" cap="none" strike="noStrik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b="0" i="0" sz="1400" u="none" cap="none" strike="noStrik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Clr>
                <a:srgbClr val="000000"/>
              </a:buClr>
              <a:buSzPts val="1400"/>
              <a:buFont typeface="Arial"/>
              <a:buNone/>
            </a:pPr>
            <a:r>
              <a:rPr b="0" i="0" lang="en-US" sz="1400" u="none" cap="none" strike="noStrike">
                <a:solidFill>
                  <a:schemeClr val="accent1"/>
                </a:solidFill>
                <a:latin typeface="Verdana"/>
                <a:ea typeface="Verdana"/>
                <a:cs typeface="Verdana"/>
                <a:sym typeface="Verdana"/>
              </a:rPr>
              <a:t>About Capgemini</a:t>
            </a:r>
            <a:endParaRPr b="0" i="0" sz="1400" u="none" cap="none" strike="noStrik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Learn more about us at</a:t>
            </a:r>
            <a:br>
              <a:rPr b="0" i="0" lang="en-US" sz="900" u="none" cap="none" strike="noStrike">
                <a:solidFill>
                  <a:schemeClr val="dk1"/>
                </a:solidFill>
                <a:latin typeface="Verdana"/>
                <a:ea typeface="Verdana"/>
                <a:cs typeface="Verdana"/>
                <a:sym typeface="Verdana"/>
              </a:rPr>
            </a:br>
            <a:r>
              <a:rPr b="0" i="0" lang="en-US" sz="1400" u="none" cap="none" strike="noStrike">
                <a:solidFill>
                  <a:schemeClr val="accent2"/>
                </a:solidFill>
                <a:latin typeface="Verdana"/>
                <a:ea typeface="Verdana"/>
                <a:cs typeface="Verdana"/>
                <a:sym typeface="Verdana"/>
              </a:rPr>
              <a:t>www.capgemini.com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Verdana"/>
                <a:ea typeface="Verdana"/>
                <a:cs typeface="Verdana"/>
                <a:sym typeface="Verdana"/>
              </a:rPr>
              <a:t>‹#›</a:t>
            </a:fld>
            <a:endParaRPr b="0" i="0" sz="800" u="none" cap="none" strike="noStrik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 Capgemini 2017. All rights reserved  </a:t>
            </a:r>
            <a:r>
              <a:rPr b="0" i="0" lang="en-US" sz="800" u="none" cap="none" strike="noStrike">
                <a:solidFill>
                  <a:schemeClr val="accent2"/>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Presentation Title | Author | Date</a:t>
            </a:r>
            <a:endParaRPr b="0" i="0" sz="1400" u="none" cap="none" strike="noStrike">
              <a:solidFill>
                <a:srgbClr val="000000"/>
              </a:solidFill>
              <a:latin typeface="Arial"/>
              <a:ea typeface="Arial"/>
              <a:cs typeface="Arial"/>
              <a:sym typeface="Arial"/>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lnSpc>
                <a:spcPct val="100000"/>
              </a:lnSpc>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588"/>
              </a:srgbClr>
            </a:outerShdw>
          </a:effectLst>
        </p:spPr>
        <p:txBody>
          <a:bodyPr anchorCtr="0" anchor="t" bIns="49775" lIns="99550" spcFirstLastPara="1" rIns="99550" wrap="square" tIns="497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u="none" cap="none" strike="noStrike">
                <a:solidFill>
                  <a:schemeClr val="dk2"/>
                </a:solidFill>
                <a:latin typeface="Arial"/>
                <a:ea typeface="Arial"/>
                <a:cs typeface="Arial"/>
                <a:sym typeface="Arial"/>
              </a:rPr>
              <a:t>Copyright © Capgemini 2018. All Rights Reserved</a:t>
            </a:r>
            <a:endParaRPr b="0" i="0" sz="1400" u="none" cap="none" strike="noStrik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Arial"/>
                <a:ea typeface="Arial"/>
                <a:cs typeface="Arial"/>
                <a:sym typeface="Arial"/>
              </a:rPr>
              <a:t>‹#›</a:t>
            </a:fld>
            <a:endParaRPr b="0" i="0" sz="800" u="none" cap="none" strike="noStrik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Arial"/>
                <a:ea typeface="Arial"/>
                <a:cs typeface="Arial"/>
                <a:sym typeface="Arial"/>
              </a:rPr>
              <a:t>PresentationTitle | Author | Date</a:t>
            </a:r>
            <a:endParaRPr b="0" i="0" sz="1400" u="none" cap="none" strike="noStrik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9055"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9055"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M6zVtF81rLYbEm2mLc7g9P_LoVQA8tfL/view?usp=drivesdk" TargetMode="External"/><Relationship Id="rId4" Type="http://schemas.openxmlformats.org/officeDocument/2006/relationships/hyperlink" Target="https://www.loom.com/share/e157f86431af48cb90cdb0c482e7f084" TargetMode="External"/><Relationship Id="rId9" Type="http://schemas.openxmlformats.org/officeDocument/2006/relationships/image" Target="../media/image11.jpg"/><Relationship Id="rId5" Type="http://schemas.openxmlformats.org/officeDocument/2006/relationships/hyperlink" Target="https://github.com/ashvanirs213/hotel-mgmt-backend" TargetMode="External"/><Relationship Id="rId6" Type="http://schemas.openxmlformats.org/officeDocument/2006/relationships/hyperlink" Target="https://github.com/ashvanirs213/hotel-mgmt-frontend" TargetMode="External"/><Relationship Id="rId7" Type="http://schemas.openxmlformats.org/officeDocument/2006/relationships/hyperlink" Target="https://github.com/abhishek311017" TargetMode="External"/><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96400" y="1184912"/>
          <a:ext cx="3000000" cy="3000000"/>
        </p:xfrm>
        <a:graphic>
          <a:graphicData uri="http://schemas.openxmlformats.org/drawingml/2006/table">
            <a:tbl>
              <a:tblPr bandRow="1" firstRow="1">
                <a:noFill/>
                <a:tableStyleId>{3C0D619C-65A9-42AA-8463-F2EF41DC57FD}</a:tableStyleId>
              </a:tblPr>
              <a:tblGrid>
                <a:gridCol w="1397325"/>
                <a:gridCol w="1579250"/>
              </a:tblGrid>
              <a:tr h="116562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C#</a:t>
                      </a:r>
                      <a:endParaRPr b="0" i="0" sz="11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Verdana"/>
                        <a:buNone/>
                      </a:pPr>
                      <a:r>
                        <a:rPr b="0" lang="en-US" sz="1100" u="none" cap="none" strike="noStrike"/>
                        <a:t>Basics, OOPS, Exception Handling ,Arrays.</a:t>
                      </a:r>
                      <a:endParaRPr sz="1400" u="none" cap="none" strike="noStrike"/>
                    </a:p>
                  </a:txBody>
                  <a:tcPr marT="45725" marB="45725" marR="91450" marL="91450"/>
                </a:tc>
              </a:tr>
              <a:tr h="755550">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.NET Framework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Verdana"/>
                          <a:ea typeface="Verdana"/>
                          <a:cs typeface="Verdana"/>
                          <a:sym typeface="Verdana"/>
                        </a:rPr>
                        <a:t>ADO.NET,ASP.NET with MVC and WEB API, Entity Framework</a:t>
                      </a:r>
                      <a:endParaRPr b="0" i="0" sz="1100" u="none" cap="none" strike="noStrike">
                        <a:solidFill>
                          <a:srgbClr val="000000"/>
                        </a:solidFill>
                        <a:latin typeface="Verdana"/>
                        <a:ea typeface="Verdana"/>
                        <a:cs typeface="Verdana"/>
                        <a:sym typeface="Verdana"/>
                      </a:endParaRPr>
                    </a:p>
                  </a:txBody>
                  <a:tcPr marT="45725" marB="45725" marR="91450" marL="91450"/>
                </a:tc>
              </a:tr>
              <a:tr h="589325">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C/C++</a:t>
                      </a:r>
                      <a:endParaRPr b="0" i="0" sz="11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lang="en-US" sz="1100" u="none" cap="none" strike="noStrike"/>
                        <a:t>Basics, OOPS, Exception Handling ,Arrays </a:t>
                      </a:r>
                      <a:endParaRPr b="0" i="0" sz="1100" u="none" cap="none" strike="noStrike">
                        <a:solidFill>
                          <a:srgbClr val="000000"/>
                        </a:solidFill>
                        <a:latin typeface="Verdana"/>
                        <a:ea typeface="Verdana"/>
                        <a:cs typeface="Verdana"/>
                        <a:sym typeface="Verdana"/>
                      </a:endParaRPr>
                    </a:p>
                  </a:txBody>
                  <a:tcPr marT="45725" marB="45725" marR="91450" marL="91450"/>
                </a:tc>
              </a:tr>
              <a:tr h="256900">
                <a:tc>
                  <a:txBody>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Database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 SQL</a:t>
                      </a:r>
                      <a:endParaRPr sz="1400" u="none" cap="none" strike="noStrike"/>
                    </a:p>
                  </a:txBody>
                  <a:tcPr marT="45725" marB="45725" marR="91450" marL="91450"/>
                </a:tc>
              </a:tr>
              <a:tr h="377775">
                <a:tc>
                  <a:txBody>
                    <a:bodyPr/>
                    <a:lstStyle/>
                    <a:p>
                      <a:pPr indent="0" lvl="0" marL="0" marR="0" rtl="0" algn="l">
                        <a:lnSpc>
                          <a:spcPct val="100000"/>
                        </a:lnSpc>
                        <a:spcBef>
                          <a:spcPts val="0"/>
                        </a:spcBef>
                        <a:spcAft>
                          <a:spcPts val="0"/>
                        </a:spcAft>
                        <a:buClr>
                          <a:schemeClr val="dk1"/>
                        </a:buClr>
                        <a:buSzPts val="1100"/>
                        <a:buFont typeface="Verdana"/>
                        <a:buNone/>
                      </a:pPr>
                      <a:r>
                        <a:rPr lang="en-US" sz="1100" u="none" cap="none" strike="noStrike"/>
                        <a:t>Tools</a:t>
                      </a:r>
                      <a:endParaRPr sz="1400" u="none" cap="none" strike="noStrike"/>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Verdana"/>
                        <a:buNone/>
                      </a:pPr>
                      <a:r>
                        <a:rPr lang="en-US" sz="1100" u="none" cap="none" strike="noStrike">
                          <a:solidFill>
                            <a:schemeClr val="dk1"/>
                          </a:solidFill>
                        </a:rPr>
                        <a:t>GIT,POSTMAN</a:t>
                      </a:r>
                      <a:endParaRPr sz="1400" u="none" cap="none" strike="noStrike"/>
                    </a:p>
                  </a:txBody>
                  <a:tcPr marT="45725" marB="45725" marR="91450" marL="91450"/>
                </a:tc>
              </a:tr>
              <a:tr h="423100">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UI Technology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Verdana"/>
                        <a:buNone/>
                      </a:pPr>
                      <a:r>
                        <a:rPr lang="en-US" sz="1100" u="none" cap="none" strike="noStrike">
                          <a:solidFill>
                            <a:schemeClr val="dk1"/>
                          </a:solidFill>
                        </a:rPr>
                        <a:t>HTML5 ,CSS &amp; Angular</a:t>
                      </a:r>
                      <a:endParaRPr sz="1400" u="none" cap="none" strike="noStrike"/>
                    </a:p>
                  </a:txBody>
                  <a:tcPr marT="45725" marB="45725" marR="91450" marL="91450"/>
                </a:tc>
              </a:tr>
              <a:tr h="856650">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Add On Skills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Verdana"/>
                          <a:ea typeface="Verdana"/>
                          <a:cs typeface="Verdana"/>
                          <a:sym typeface="Verdana"/>
                        </a:rPr>
                        <a:t>Communication Skills, Team Management</a:t>
                      </a:r>
                      <a:endParaRPr sz="1400" u="none" cap="none" strike="noStrike"/>
                    </a:p>
                  </a:txBody>
                  <a:tcPr marT="45725" marB="45725" marR="91450" marL="91450"/>
                </a:tc>
              </a:tr>
            </a:tbl>
          </a:graphicData>
        </a:graphic>
      </p:graphicFrame>
      <p:sp>
        <p:nvSpPr>
          <p:cNvPr id="217" name="Google Shape;217;p1"/>
          <p:cNvSpPr txBox="1"/>
          <p:nvPr>
            <p:ph idx="1" type="body"/>
          </p:nvPr>
        </p:nvSpPr>
        <p:spPr>
          <a:xfrm>
            <a:off x="4892522" y="2816630"/>
            <a:ext cx="4008437" cy="388045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None/>
            </a:pPr>
            <a:r>
              <a:rPr lang="en-US" sz="1200">
                <a:latin typeface="Times New Roman"/>
                <a:ea typeface="Times New Roman"/>
                <a:cs typeface="Times New Roman"/>
                <a:sym typeface="Times New Roman"/>
              </a:rPr>
              <a:t>Completed case study on </a:t>
            </a:r>
            <a:r>
              <a:rPr b="1" lang="en-US" sz="1200">
                <a:latin typeface="Times New Roman"/>
                <a:ea typeface="Times New Roman"/>
                <a:cs typeface="Times New Roman"/>
                <a:sym typeface="Times New Roman"/>
              </a:rPr>
              <a:t>Hotel management. </a:t>
            </a:r>
            <a:r>
              <a:rPr lang="en-US" sz="1200">
                <a:latin typeface="Calibri"/>
                <a:ea typeface="Calibri"/>
                <a:cs typeface="Calibri"/>
                <a:sym typeface="Calibri"/>
              </a:rPr>
              <a:t>Hotel Management System which is going to be implemented for hotel will automate the major operations of the hotel. The Reservation System is to keep track in room and hall reservation and check availability. The Room Management System is for manage all room types of room services</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200"/>
              <a:buNone/>
            </a:pPr>
            <a:r>
              <a:rPr lang="en-US" sz="1200">
                <a:solidFill>
                  <a:srgbClr val="242424"/>
                </a:solidFill>
                <a:latin typeface="Times New Roman"/>
                <a:ea typeface="Times New Roman"/>
                <a:cs typeface="Times New Roman"/>
                <a:sym typeface="Times New Roman"/>
              </a:rPr>
              <a:t>Technologies used:</a:t>
            </a:r>
            <a:endParaRPr sz="1200">
              <a:latin typeface="Times New Roman"/>
              <a:ea typeface="Times New Roman"/>
              <a:cs typeface="Times New Roman"/>
              <a:sym typeface="Times New Roman"/>
            </a:endParaRPr>
          </a:p>
          <a:p>
            <a:pPr indent="-171450" lvl="0" marL="171450" rtl="0" algn="just">
              <a:lnSpc>
                <a:spcPct val="100000"/>
              </a:lnSpc>
              <a:spcBef>
                <a:spcPts val="1000"/>
              </a:spcBef>
              <a:spcAft>
                <a:spcPts val="0"/>
              </a:spcAft>
              <a:buClr>
                <a:srgbClr val="242424"/>
              </a:buClr>
              <a:buSzPts val="1000"/>
              <a:buFont typeface="Arial"/>
              <a:buChar char="•"/>
            </a:pPr>
            <a:r>
              <a:rPr lang="en-US">
                <a:solidFill>
                  <a:srgbClr val="242424"/>
                </a:solidFill>
                <a:latin typeface="Times New Roman"/>
                <a:ea typeface="Times New Roman"/>
                <a:cs typeface="Times New Roman"/>
                <a:sym typeface="Times New Roman"/>
              </a:rPr>
              <a:t> </a:t>
            </a:r>
            <a:r>
              <a:rPr b="1" lang="en-US">
                <a:solidFill>
                  <a:srgbClr val="242424"/>
                </a:solidFill>
                <a:latin typeface="Times New Roman"/>
                <a:ea typeface="Times New Roman"/>
                <a:cs typeface="Times New Roman"/>
                <a:sym typeface="Times New Roman"/>
              </a:rPr>
              <a:t>ANGULAR </a:t>
            </a:r>
            <a:endParaRPr/>
          </a:p>
          <a:p>
            <a:pPr indent="-171450" lvl="0" marL="171450" rtl="0" algn="just">
              <a:lnSpc>
                <a:spcPct val="100000"/>
              </a:lnSpc>
              <a:spcBef>
                <a:spcPts val="1000"/>
              </a:spcBef>
              <a:spcAft>
                <a:spcPts val="0"/>
              </a:spcAft>
              <a:buClr>
                <a:srgbClr val="242424"/>
              </a:buClr>
              <a:buSzPts val="1000"/>
              <a:buFont typeface="Arial"/>
              <a:buChar char="•"/>
            </a:pPr>
            <a:r>
              <a:rPr b="1" lang="en-US">
                <a:solidFill>
                  <a:srgbClr val="242424"/>
                </a:solidFill>
                <a:latin typeface="Times New Roman"/>
                <a:ea typeface="Times New Roman"/>
                <a:cs typeface="Times New Roman"/>
                <a:sym typeface="Times New Roman"/>
              </a:rPr>
              <a:t>ASP.NET CORE </a:t>
            </a:r>
            <a:endParaRPr/>
          </a:p>
          <a:p>
            <a:pPr indent="-171450" lvl="0" marL="171450" rtl="0" algn="just">
              <a:lnSpc>
                <a:spcPct val="100000"/>
              </a:lnSpc>
              <a:spcBef>
                <a:spcPts val="1000"/>
              </a:spcBef>
              <a:spcAft>
                <a:spcPts val="0"/>
              </a:spcAft>
              <a:buClr>
                <a:srgbClr val="242424"/>
              </a:buClr>
              <a:buSzPts val="1000"/>
              <a:buFont typeface="Arial"/>
              <a:buChar char="•"/>
            </a:pPr>
            <a:r>
              <a:rPr b="1" lang="en-US">
                <a:solidFill>
                  <a:srgbClr val="242424"/>
                </a:solidFill>
                <a:latin typeface="Times New Roman"/>
                <a:ea typeface="Times New Roman"/>
                <a:cs typeface="Times New Roman"/>
                <a:sym typeface="Times New Roman"/>
              </a:rPr>
              <a:t>Microsoft SQL Server</a:t>
            </a:r>
            <a:endParaRPr/>
          </a:p>
          <a:p>
            <a:pPr indent="228600" lvl="0" marL="0" rtl="0" algn="just">
              <a:lnSpc>
                <a:spcPct val="100000"/>
              </a:lnSpc>
              <a:spcBef>
                <a:spcPts val="1000"/>
              </a:spcBef>
              <a:spcAft>
                <a:spcPts val="0"/>
              </a:spcAft>
              <a:buClr>
                <a:srgbClr val="242424"/>
              </a:buClr>
              <a:buSzPts val="1000"/>
              <a:buNone/>
            </a:pPr>
            <a:r>
              <a:rPr b="1" lang="en-US">
                <a:solidFill>
                  <a:srgbClr val="242424"/>
                </a:solidFill>
                <a:latin typeface="Times New Roman"/>
                <a:ea typeface="Times New Roman"/>
                <a:cs typeface="Times New Roman"/>
                <a:sym typeface="Times New Roman"/>
              </a:rPr>
              <a:t>Video Link: </a:t>
            </a:r>
            <a:r>
              <a:rPr b="1" lang="en-US" u="sng">
                <a:solidFill>
                  <a:srgbClr val="242424"/>
                </a:solidFill>
                <a:latin typeface="Times New Roman"/>
                <a:ea typeface="Times New Roman"/>
                <a:cs typeface="Times New Roman"/>
                <a:sym typeface="Times New Roman"/>
                <a:hlinkClick r:id="rId3">
                  <a:extLst>
                    <a:ext uri="{A12FA001-AC4F-418D-AE19-62706E023703}">
                      <ahyp:hlinkClr val="tx"/>
                    </a:ext>
                  </a:extLst>
                </a:hlinkClick>
              </a:rPr>
              <a:t>click here</a:t>
            </a:r>
            <a:endParaRPr u="sng">
              <a:solidFill>
                <a:schemeClr val="hlink"/>
              </a:solidFill>
              <a:hlinkClick r:id="rId4"/>
            </a:endParaRPr>
          </a:p>
          <a:p>
            <a:pPr indent="228600" lvl="0" marL="0" rtl="0" algn="just">
              <a:lnSpc>
                <a:spcPct val="100000"/>
              </a:lnSpc>
              <a:spcBef>
                <a:spcPts val="1000"/>
              </a:spcBef>
              <a:spcAft>
                <a:spcPts val="0"/>
              </a:spcAft>
              <a:buClr>
                <a:schemeClr val="dk1"/>
              </a:buClr>
              <a:buSzPts val="1000"/>
              <a:buNone/>
            </a:pPr>
            <a:r>
              <a:t/>
            </a:r>
            <a:endParaRPr b="1">
              <a:solidFill>
                <a:srgbClr val="242424"/>
              </a:solidFill>
              <a:latin typeface="Times New Roman"/>
              <a:ea typeface="Times New Roman"/>
              <a:cs typeface="Times New Roman"/>
              <a:sym typeface="Times New Roman"/>
            </a:endParaRPr>
          </a:p>
          <a:p>
            <a:pPr indent="0" lvl="0" marL="0" rtl="0" algn="l">
              <a:lnSpc>
                <a:spcPct val="113999"/>
              </a:lnSpc>
              <a:spcBef>
                <a:spcPts val="1000"/>
              </a:spcBef>
              <a:spcAft>
                <a:spcPts val="0"/>
              </a:spcAft>
              <a:buClr>
                <a:schemeClr val="dk1"/>
              </a:buClr>
              <a:buSzPts val="1000"/>
              <a:buNone/>
            </a:pPr>
            <a:r>
              <a:rPr lang="en-US">
                <a:solidFill>
                  <a:srgbClr val="000000"/>
                </a:solidFill>
                <a:latin typeface="Verdana"/>
                <a:ea typeface="Verdana"/>
                <a:cs typeface="Verdana"/>
                <a:sym typeface="Verdana"/>
              </a:rPr>
              <a:t>     </a:t>
            </a:r>
            <a:r>
              <a:rPr lang="en-US" u="sng">
                <a:solidFill>
                  <a:srgbClr val="000000"/>
                </a:solidFill>
                <a:latin typeface="Verdana"/>
                <a:ea typeface="Verdana"/>
                <a:cs typeface="Verdana"/>
                <a:sym typeface="Verdana"/>
                <a:hlinkClick r:id="rId5">
                  <a:extLst>
                    <a:ext uri="{A12FA001-AC4F-418D-AE19-62706E023703}">
                      <ahyp:hlinkClr val="tx"/>
                    </a:ext>
                  </a:extLst>
                </a:hlinkClick>
              </a:rPr>
              <a:t>github-backend</a:t>
            </a:r>
            <a:endParaRPr>
              <a:solidFill>
                <a:srgbClr val="000000"/>
              </a:solidFill>
              <a:latin typeface="Verdana"/>
              <a:ea typeface="Verdana"/>
              <a:cs typeface="Verdana"/>
              <a:sym typeface="Verdana"/>
            </a:endParaRPr>
          </a:p>
          <a:p>
            <a:pPr indent="0" lvl="0" marL="0" rtl="0" algn="l">
              <a:lnSpc>
                <a:spcPct val="113999"/>
              </a:lnSpc>
              <a:spcBef>
                <a:spcPts val="1000"/>
              </a:spcBef>
              <a:spcAft>
                <a:spcPts val="0"/>
              </a:spcAft>
              <a:buClr>
                <a:schemeClr val="dk1"/>
              </a:buClr>
              <a:buSzPts val="1000"/>
              <a:buNone/>
            </a:pPr>
            <a:r>
              <a:rPr b="1" lang="en-US"/>
              <a:t>     </a:t>
            </a:r>
            <a:r>
              <a:rPr lang="en-US" u="sng">
                <a:solidFill>
                  <a:schemeClr val="hlink"/>
                </a:solidFill>
                <a:hlinkClick r:id="rId6"/>
              </a:rPr>
              <a:t>github-frontend</a:t>
            </a:r>
            <a:endParaRPr/>
          </a:p>
          <a:p>
            <a:pPr indent="0" lvl="0" marL="0" rtl="0" algn="l">
              <a:lnSpc>
                <a:spcPct val="114000"/>
              </a:lnSpc>
              <a:spcBef>
                <a:spcPts val="1000"/>
              </a:spcBef>
              <a:spcAft>
                <a:spcPts val="0"/>
              </a:spcAft>
              <a:buClr>
                <a:schemeClr val="dk1"/>
              </a:buClr>
              <a:buSzPts val="1000"/>
              <a:buNone/>
            </a:pPr>
            <a:r>
              <a:rPr b="1" lang="en-US"/>
              <a:t>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6" type="body"/>
          </p:nvPr>
        </p:nvSpPr>
        <p:spPr>
          <a:xfrm>
            <a:off x="3276600" y="1585723"/>
            <a:ext cx="2667000" cy="203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ashvani.kumar@capgemini.com</a:t>
            </a:r>
            <a:endParaRPr/>
          </a:p>
        </p:txBody>
      </p:sp>
      <p:sp>
        <p:nvSpPr>
          <p:cNvPr id="220" name="Google Shape;220;p1"/>
          <p:cNvSpPr txBox="1"/>
          <p:nvPr>
            <p:ph idx="7" type="body"/>
          </p:nvPr>
        </p:nvSpPr>
        <p:spPr>
          <a:xfrm>
            <a:off x="3352483" y="182848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+91 9759886406</a:t>
            </a:r>
            <a:endParaRPr/>
          </a:p>
        </p:txBody>
      </p:sp>
      <p:sp>
        <p:nvSpPr>
          <p:cNvPr id="221" name="Google Shape;221;p1"/>
          <p:cNvSpPr txBox="1"/>
          <p:nvPr>
            <p:ph idx="8" type="body"/>
          </p:nvPr>
        </p:nvSpPr>
        <p:spPr>
          <a:xfrm>
            <a:off x="518736" y="2773544"/>
            <a:ext cx="3978346" cy="3894772"/>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00"/>
              <a:buFont typeface="Arial"/>
              <a:buChar char="•"/>
            </a:pPr>
            <a:r>
              <a:rPr lang="en-US"/>
              <a:t>Understanding of </a:t>
            </a:r>
            <a:r>
              <a:rPr b="1" lang="en-US"/>
              <a:t>RDBMS</a:t>
            </a:r>
            <a:r>
              <a:rPr lang="en-US"/>
              <a:t> concepts using </a:t>
            </a:r>
            <a:r>
              <a:rPr b="1" lang="en-US"/>
              <a:t>SQL Server.</a:t>
            </a:r>
            <a:endParaRPr/>
          </a:p>
          <a:p>
            <a:pPr indent="-171450" lvl="0" marL="171450" rtl="0" algn="l">
              <a:lnSpc>
                <a:spcPct val="114000"/>
              </a:lnSpc>
              <a:spcBef>
                <a:spcPts val="1000"/>
              </a:spcBef>
              <a:spcAft>
                <a:spcPts val="0"/>
              </a:spcAft>
              <a:buClr>
                <a:schemeClr val="dk1"/>
              </a:buClr>
              <a:buSzPts val="1000"/>
              <a:buFont typeface="Arial"/>
              <a:buChar char="•"/>
            </a:pPr>
            <a:r>
              <a:rPr lang="en-US"/>
              <a:t>Practical understanding of </a:t>
            </a:r>
            <a:r>
              <a:rPr b="1" lang="en-US"/>
              <a:t>C# </a:t>
            </a:r>
            <a:r>
              <a:rPr lang="en-US"/>
              <a:t>and </a:t>
            </a:r>
            <a:r>
              <a:rPr b="1" lang="en-US"/>
              <a:t>SQL</a:t>
            </a:r>
            <a:r>
              <a:rPr lang="en-US"/>
              <a:t> concepts using </a:t>
            </a:r>
            <a:r>
              <a:rPr b="1" lang="en-US"/>
              <a:t>Visual Studio </a:t>
            </a:r>
            <a:r>
              <a:rPr lang="en-US"/>
              <a:t>and </a:t>
            </a:r>
            <a:r>
              <a:rPr b="1" lang="en-US"/>
              <a:t>SQL Server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developing applications using </a:t>
            </a:r>
            <a:r>
              <a:rPr b="1" lang="en-US"/>
              <a:t>.NET Framework</a:t>
            </a:r>
            <a:r>
              <a:rPr lang="en-US"/>
              <a:t>, </a:t>
            </a:r>
            <a:r>
              <a:rPr b="1" lang="en-US"/>
              <a:t>ADO.NET Core</a:t>
            </a:r>
            <a:endParaRPr/>
          </a:p>
          <a:p>
            <a:pPr indent="-171450" lvl="0" marL="171450" rtl="0" algn="l">
              <a:lnSpc>
                <a:spcPct val="114000"/>
              </a:lnSpc>
              <a:spcBef>
                <a:spcPts val="1000"/>
              </a:spcBef>
              <a:spcAft>
                <a:spcPts val="0"/>
              </a:spcAft>
              <a:buClr>
                <a:schemeClr val="dk1"/>
              </a:buClr>
              <a:buSzPts val="1000"/>
              <a:buFont typeface="Arial"/>
              <a:buChar char="•"/>
            </a:pPr>
            <a:r>
              <a:rPr b="1" lang="en-US"/>
              <a:t>Good understanding concepts of Data structure (Linked List ,BST ,stack ,queue)</a:t>
            </a:r>
            <a:endParaRPr b="1"/>
          </a:p>
          <a:p>
            <a:pPr indent="-171450" lvl="0" marL="171450" rtl="0" algn="l">
              <a:lnSpc>
                <a:spcPct val="114000"/>
              </a:lnSpc>
              <a:spcBef>
                <a:spcPts val="1000"/>
              </a:spcBef>
              <a:spcAft>
                <a:spcPts val="0"/>
              </a:spcAft>
              <a:buClr>
                <a:schemeClr val="dk1"/>
              </a:buClr>
              <a:buSzPts val="1000"/>
              <a:buFont typeface="Arial"/>
              <a:buChar char="•"/>
            </a:pPr>
            <a:r>
              <a:rPr lang="en-US"/>
              <a:t>Understanding of </a:t>
            </a:r>
            <a:r>
              <a:rPr b="1" lang="en-US"/>
              <a:t>HTML5</a:t>
            </a:r>
            <a:r>
              <a:rPr lang="en-US"/>
              <a:t> , </a:t>
            </a:r>
            <a:r>
              <a:rPr b="1" lang="en-US"/>
              <a:t>CSS </a:t>
            </a:r>
            <a:r>
              <a:rPr lang="en-US"/>
              <a:t>and</a:t>
            </a:r>
            <a:r>
              <a:rPr b="1" lang="en-US"/>
              <a:t> Angular CLI.</a:t>
            </a:r>
            <a:endParaRPr/>
          </a:p>
          <a:p>
            <a:pPr indent="-107950" lvl="0" marL="171450" rtl="0" algn="l">
              <a:lnSpc>
                <a:spcPct val="114000"/>
              </a:lnSpc>
              <a:spcBef>
                <a:spcPts val="1000"/>
              </a:spcBef>
              <a:spcAft>
                <a:spcPts val="0"/>
              </a:spcAft>
              <a:buClr>
                <a:schemeClr val="dk1"/>
              </a:buClr>
              <a:buSzPts val="1000"/>
              <a:buFont typeface="Arial"/>
              <a:buNone/>
            </a:pPr>
            <a:r>
              <a:t/>
            </a:r>
            <a:endParaRPr/>
          </a:p>
          <a:p>
            <a:pPr indent="-107950" lvl="0" marL="171450" rtl="0" algn="l">
              <a:lnSpc>
                <a:spcPct val="114000"/>
              </a:lnSpc>
              <a:spcBef>
                <a:spcPts val="1000"/>
              </a:spcBef>
              <a:spcAft>
                <a:spcPts val="0"/>
              </a:spcAft>
              <a:buClr>
                <a:schemeClr val="dk1"/>
              </a:buClr>
              <a:buSzPts val="1000"/>
              <a:buFont typeface="Arial"/>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p:txBody>
      </p:sp>
      <p:sp>
        <p:nvSpPr>
          <p:cNvPr id="222" name="Google Shape;222;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ASHVANI KUMAR</a:t>
            </a:r>
            <a:endParaRPr/>
          </a:p>
        </p:txBody>
      </p:sp>
      <p:pic>
        <p:nvPicPr>
          <p:cNvPr id="223" name="Google Shape;223;p1">
            <a:hlinkClick r:id="rId7"/>
          </p:cNvPr>
          <p:cNvPicPr preferRelativeResize="0"/>
          <p:nvPr/>
        </p:nvPicPr>
        <p:blipFill rotWithShape="1">
          <a:blip r:embed="rId8">
            <a:alphaModFix/>
          </a:blip>
          <a:srcRect b="4874" l="23582" r="24331" t="2057"/>
          <a:stretch/>
        </p:blipFill>
        <p:spPr>
          <a:xfrm>
            <a:off x="4543901" y="5609797"/>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9296716" y="552736"/>
            <a:ext cx="2895283" cy="443198"/>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Arial"/>
              <a:buNone/>
            </a:pPr>
            <a:r>
              <a:rPr b="0" i="0" lang="en-US" sz="1000" u="none" cap="none" strike="noStrike">
                <a:solidFill>
                  <a:schemeClr val="dk1"/>
                </a:solidFill>
                <a:latin typeface="Verdana"/>
                <a:ea typeface="Verdana"/>
                <a:cs typeface="Verdana"/>
                <a:sym typeface="Verdana"/>
              </a:rPr>
              <a:t>Bachelor of Technology,</a:t>
            </a:r>
            <a:endParaRPr b="0" i="0" sz="1000" u="none" cap="none" strike="noStrike">
              <a:solidFill>
                <a:schemeClr val="dk1"/>
              </a:solidFill>
              <a:latin typeface="Verdana"/>
              <a:ea typeface="Verdana"/>
              <a:cs typeface="Verdana"/>
              <a:sym typeface="Verdana"/>
            </a:endParaRPr>
          </a:p>
          <a:p>
            <a:pPr indent="0" lvl="0" marL="0" marR="0" rtl="0" algn="l">
              <a:lnSpc>
                <a:spcPct val="113999"/>
              </a:lnSpc>
              <a:spcBef>
                <a:spcPts val="0"/>
              </a:spcBef>
              <a:spcAft>
                <a:spcPts val="0"/>
              </a:spcAft>
              <a:buClr>
                <a:srgbClr val="000000"/>
              </a:buClr>
              <a:buSzPts val="1000"/>
              <a:buFont typeface="Arial"/>
              <a:buNone/>
            </a:pPr>
            <a:r>
              <a:rPr b="0" i="0" lang="en-US" sz="1000" u="none" cap="none" strike="noStrike">
                <a:solidFill>
                  <a:schemeClr val="dk1"/>
                </a:solidFill>
                <a:latin typeface="Verdana"/>
                <a:ea typeface="Verdana"/>
                <a:cs typeface="Verdana"/>
                <a:sym typeface="Verdana"/>
              </a:rPr>
              <a:t>Computer Science &amp; IT : 2018-22</a:t>
            </a:r>
            <a:endParaRPr b="0" i="0" sz="1000" u="none" cap="none" strike="noStrike">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sp>
        <p:nvSpPr>
          <p:cNvPr id="227" name="Google Shape;227;p1"/>
          <p:cNvSpPr txBox="1"/>
          <p:nvPr/>
        </p:nvSpPr>
        <p:spPr>
          <a:xfrm>
            <a:off x="2392099" y="1012459"/>
            <a:ext cx="33988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Verdana"/>
                <a:ea typeface="Verdana"/>
                <a:cs typeface="Verdana"/>
                <a:sym typeface="Verdana"/>
              </a:rPr>
              <a:t>I Transform L&amp;D Left shift batch</a:t>
            </a:r>
            <a:endParaRPr b="0" i="0" sz="1400" u="none" cap="none" strike="noStrike">
              <a:solidFill>
                <a:srgbClr val="000000"/>
              </a:solidFill>
              <a:latin typeface="Arial"/>
              <a:ea typeface="Arial"/>
              <a:cs typeface="Arial"/>
              <a:sym typeface="Arial"/>
            </a:endParaRPr>
          </a:p>
        </p:txBody>
      </p:sp>
      <p:sp>
        <p:nvSpPr>
          <p:cNvPr id="228" name="Google Shape;228;p1"/>
          <p:cNvSpPr txBox="1"/>
          <p:nvPr/>
        </p:nvSpPr>
        <p:spPr>
          <a:xfrm>
            <a:off x="3581400" y="1260978"/>
            <a:ext cx="17342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Verdana"/>
                <a:ea typeface="Verdana"/>
                <a:cs typeface="Verdana"/>
                <a:sym typeface="Verdana"/>
              </a:rPr>
              <a:t>BANGALORE</a:t>
            </a:r>
            <a:endParaRPr b="0" i="0" sz="1400" u="none" cap="none" strike="noStrike">
              <a:solidFill>
                <a:srgbClr val="000000"/>
              </a:solidFill>
              <a:latin typeface="Arial"/>
              <a:ea typeface="Arial"/>
              <a:cs typeface="Arial"/>
              <a:sym typeface="Arial"/>
            </a:endParaRPr>
          </a:p>
        </p:txBody>
      </p:sp>
      <p:pic>
        <p:nvPicPr>
          <p:cNvPr descr="A person with a mustache wearing a red tie&#10;&#10;Description automatically generated with low confidence" id="229" name="Google Shape;229;p1"/>
          <p:cNvPicPr preferRelativeResize="0"/>
          <p:nvPr>
            <p:ph idx="5" type="pic"/>
          </p:nvPr>
        </p:nvPicPr>
        <p:blipFill rotWithShape="1">
          <a:blip r:embed="rId9">
            <a:alphaModFix/>
          </a:blip>
          <a:srcRect b="16844" l="0" r="0" t="16844"/>
          <a:stretch/>
        </p:blipFill>
        <p:spPr>
          <a:xfrm>
            <a:off x="298809" y="202973"/>
            <a:ext cx="1815796" cy="1820147"/>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2020-09-22T06:24:00Z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