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7"/>
  </p:notesMasterIdLst>
  <p:handoutMasterIdLst>
    <p:handoutMasterId r:id="rId18"/>
  </p:handoutMasterIdLst>
  <p:sldIdLst>
    <p:sldId id="311" r:id="rId3"/>
    <p:sldId id="392" r:id="rId4"/>
    <p:sldId id="396" r:id="rId5"/>
    <p:sldId id="395" r:id="rId6"/>
    <p:sldId id="397" r:id="rId7"/>
    <p:sldId id="398" r:id="rId8"/>
    <p:sldId id="399" r:id="rId9"/>
    <p:sldId id="405" r:id="rId10"/>
    <p:sldId id="404" r:id="rId11"/>
    <p:sldId id="403" r:id="rId12"/>
    <p:sldId id="400" r:id="rId13"/>
    <p:sldId id="401" r:id="rId14"/>
    <p:sldId id="402" r:id="rId15"/>
    <p:sldId id="269" r:id="rId16"/>
  </p:sldIdLst>
  <p:sldSz cx="12188825" cy="6858000"/>
  <p:notesSz cx="6858000" cy="9144000"/>
  <p:defaultTextStyle>
    <a:defPPr>
      <a:defRPr lang="en-US"/>
    </a:defPPr>
    <a:lvl1pPr marL="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3">
          <p15:clr>
            <a:srgbClr val="A4A3A4"/>
          </p15:clr>
        </p15:guide>
        <p15:guide id="2" pos="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7AF"/>
    <a:srgbClr val="C90602"/>
    <a:srgbClr val="EBF3FA"/>
    <a:srgbClr val="558ED5"/>
    <a:srgbClr val="F78B1D"/>
    <a:srgbClr val="FCD3AA"/>
    <a:srgbClr val="F5800B"/>
    <a:srgbClr val="EE7455"/>
    <a:srgbClr val="4F4F4F"/>
    <a:srgbClr val="F9B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æµè²æ ·å¼ 2 - å¼ºè°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9806" autoAdjust="0"/>
  </p:normalViewPr>
  <p:slideViewPr>
    <p:cSldViewPr snapToGrid="0" snapToObjects="1">
      <p:cViewPr varScale="1">
        <p:scale>
          <a:sx n="61" d="100"/>
          <a:sy n="61" d="100"/>
        </p:scale>
        <p:origin x="96" y="1134"/>
      </p:cViewPr>
      <p:guideLst>
        <p:guide orient="horz" pos="683"/>
        <p:guide pos="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8/21/2018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5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7" Type="http://schemas.openxmlformats.org/officeDocument/2006/relationships/hyperlink" Target="https://www.youtube.com/user/niittechnologiesltd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hyperlink" Target="https://twitter.com/NIITTech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niit.tech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1" r="-1" b="-4444"/>
          <a:stretch>
            <a:fillRect/>
          </a:stretch>
        </p:blipFill>
        <p:spPr>
          <a:xfrm>
            <a:off x="-324853" y="1322"/>
            <a:ext cx="12511391" cy="7039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1" y="1526031"/>
            <a:ext cx="1385300" cy="1026669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5" y="4832688"/>
            <a:ext cx="705393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10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264381" y="6556595"/>
            <a:ext cx="3389069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5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/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818114"/>
            <a:ext cx="125730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14" b="9714"/>
          <a:stretch>
            <a:fillRect/>
          </a:stretch>
        </p:blipFill>
        <p:spPr>
          <a:xfrm>
            <a:off x="0" y="2139950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09" y="2652479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4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7" y="3997339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265" b="1" dirty="0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1" y="2684385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265" b="1" dirty="0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/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5" y="3254484"/>
            <a:ext cx="5708435" cy="86757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5" y="4241804"/>
            <a:ext cx="5708435" cy="30842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5" y="4594499"/>
            <a:ext cx="5708435" cy="27152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99588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09" y="1911237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09" y="4701009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8"/>
            <a:ext cx="10917442" cy="57058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0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1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1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1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89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3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49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/>
          <p:nvPr/>
        </p:nvSpPr>
        <p:spPr bwMode="auto">
          <a:xfrm>
            <a:off x="7486461" y="253689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/>
          <p:nvPr/>
        </p:nvSpPr>
        <p:spPr bwMode="auto">
          <a:xfrm>
            <a:off x="7439315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/>
          <p:nvPr/>
        </p:nvSpPr>
        <p:spPr bwMode="auto">
          <a:xfrm>
            <a:off x="7456288" y="253123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/>
          <p:nvPr/>
        </p:nvSpPr>
        <p:spPr bwMode="auto">
          <a:xfrm>
            <a:off x="8391652" y="255197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/>
          <p:nvPr/>
        </p:nvSpPr>
        <p:spPr bwMode="auto">
          <a:xfrm>
            <a:off x="8429369" y="253123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/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/>
          <p:nvPr/>
        </p:nvSpPr>
        <p:spPr bwMode="auto">
          <a:xfrm>
            <a:off x="7535492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/>
          <p:nvPr/>
        </p:nvSpPr>
        <p:spPr bwMode="auto">
          <a:xfrm>
            <a:off x="760149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/>
          <p:nvPr/>
        </p:nvSpPr>
        <p:spPr bwMode="auto">
          <a:xfrm>
            <a:off x="7622239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/>
          <p:nvPr/>
        </p:nvSpPr>
        <p:spPr bwMode="auto">
          <a:xfrm>
            <a:off x="766749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/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/>
          <p:nvPr/>
        </p:nvSpPr>
        <p:spPr bwMode="auto">
          <a:xfrm>
            <a:off x="7688243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/>
          <p:nvPr/>
        </p:nvSpPr>
        <p:spPr bwMode="auto">
          <a:xfrm>
            <a:off x="775424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/>
          <p:nvPr/>
        </p:nvSpPr>
        <p:spPr bwMode="auto">
          <a:xfrm>
            <a:off x="777687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/>
          <p:nvPr/>
        </p:nvSpPr>
        <p:spPr bwMode="auto">
          <a:xfrm>
            <a:off x="779950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/>
          <p:nvPr/>
        </p:nvSpPr>
        <p:spPr bwMode="auto">
          <a:xfrm>
            <a:off x="7820250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/>
          <p:nvPr/>
        </p:nvSpPr>
        <p:spPr bwMode="auto">
          <a:xfrm>
            <a:off x="7842880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/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/>
          <p:nvPr/>
        </p:nvSpPr>
        <p:spPr bwMode="auto">
          <a:xfrm>
            <a:off x="8091808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/>
          <p:nvPr/>
        </p:nvSpPr>
        <p:spPr bwMode="auto">
          <a:xfrm>
            <a:off x="8114437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/>
          <p:nvPr/>
        </p:nvSpPr>
        <p:spPr bwMode="auto">
          <a:xfrm>
            <a:off x="8157811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/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/>
          <p:nvPr/>
        </p:nvSpPr>
        <p:spPr bwMode="auto">
          <a:xfrm>
            <a:off x="8180441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/>
          <p:nvPr/>
        </p:nvSpPr>
        <p:spPr bwMode="auto">
          <a:xfrm>
            <a:off x="8246444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/>
          <p:nvPr/>
        </p:nvSpPr>
        <p:spPr bwMode="auto">
          <a:xfrm>
            <a:off x="8267188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/>
          <p:nvPr/>
        </p:nvSpPr>
        <p:spPr bwMode="auto">
          <a:xfrm>
            <a:off x="828981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/>
          <p:nvPr/>
        </p:nvSpPr>
        <p:spPr bwMode="auto">
          <a:xfrm>
            <a:off x="831244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/>
          <p:nvPr/>
        </p:nvSpPr>
        <p:spPr bwMode="auto">
          <a:xfrm>
            <a:off x="8333192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/>
          <p:nvPr/>
        </p:nvSpPr>
        <p:spPr bwMode="auto">
          <a:xfrm>
            <a:off x="8165354" y="120173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/>
          <p:nvPr/>
        </p:nvSpPr>
        <p:spPr bwMode="auto">
          <a:xfrm>
            <a:off x="7844766" y="120173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/>
          <p:nvPr/>
        </p:nvSpPr>
        <p:spPr bwMode="auto">
          <a:xfrm>
            <a:off x="8121981" y="120550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/>
          <p:nvPr/>
        </p:nvSpPr>
        <p:spPr bwMode="auto">
          <a:xfrm>
            <a:off x="8093693" y="120550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/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/>
          <p:nvPr/>
        </p:nvSpPr>
        <p:spPr bwMode="auto">
          <a:xfrm>
            <a:off x="8057863" y="119984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/>
          <p:nvPr/>
        </p:nvSpPr>
        <p:spPr bwMode="auto">
          <a:xfrm>
            <a:off x="7263934" y="119984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/>
          <p:nvPr/>
        </p:nvSpPr>
        <p:spPr bwMode="auto">
          <a:xfrm>
            <a:off x="7295993" y="119984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8" y="119984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/>
          <p:nvPr/>
        </p:nvSpPr>
        <p:spPr bwMode="auto">
          <a:xfrm>
            <a:off x="7216789" y="119984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/>
          <p:nvPr/>
        </p:nvSpPr>
        <p:spPr bwMode="auto">
          <a:xfrm>
            <a:off x="7927742" y="119607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/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/>
          <p:nvPr/>
        </p:nvSpPr>
        <p:spPr bwMode="auto">
          <a:xfrm>
            <a:off x="7865510" y="119607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/>
          <p:nvPr/>
        </p:nvSpPr>
        <p:spPr bwMode="auto">
          <a:xfrm>
            <a:off x="7371426" y="2553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/>
          <p:nvPr/>
        </p:nvSpPr>
        <p:spPr bwMode="auto">
          <a:xfrm>
            <a:off x="7409142" y="2533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/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/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/>
          <p:nvPr/>
        </p:nvSpPr>
        <p:spPr bwMode="auto">
          <a:xfrm>
            <a:off x="7071581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/>
          <p:nvPr/>
        </p:nvSpPr>
        <p:spPr bwMode="auto">
          <a:xfrm>
            <a:off x="7094211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/>
          <p:nvPr/>
        </p:nvSpPr>
        <p:spPr bwMode="auto">
          <a:xfrm>
            <a:off x="7137585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/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/>
          <p:nvPr/>
        </p:nvSpPr>
        <p:spPr bwMode="auto">
          <a:xfrm>
            <a:off x="7160214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/>
          <p:nvPr/>
        </p:nvSpPr>
        <p:spPr bwMode="auto">
          <a:xfrm>
            <a:off x="7226218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/>
          <p:nvPr/>
        </p:nvSpPr>
        <p:spPr bwMode="auto">
          <a:xfrm>
            <a:off x="724696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/>
          <p:nvPr/>
        </p:nvSpPr>
        <p:spPr bwMode="auto">
          <a:xfrm>
            <a:off x="726959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/>
          <p:nvPr/>
        </p:nvSpPr>
        <p:spPr bwMode="auto">
          <a:xfrm>
            <a:off x="729222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/>
          <p:nvPr/>
        </p:nvSpPr>
        <p:spPr bwMode="auto">
          <a:xfrm>
            <a:off x="7312966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/>
          <p:nvPr/>
        </p:nvSpPr>
        <p:spPr bwMode="auto">
          <a:xfrm>
            <a:off x="6969747" y="1394087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6" y="3867149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6" y="3856037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3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4" y="119565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/>
          <p:nvPr userDrawn="1"/>
        </p:nvSpPr>
        <p:spPr bwMode="auto">
          <a:xfrm>
            <a:off x="2054489" y="254778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/>
          <p:nvPr userDrawn="1"/>
        </p:nvSpPr>
        <p:spPr bwMode="auto">
          <a:xfrm>
            <a:off x="2007343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/>
          <p:nvPr userDrawn="1"/>
        </p:nvSpPr>
        <p:spPr bwMode="auto">
          <a:xfrm>
            <a:off x="2024316" y="254212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0" y="254212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/>
          <p:nvPr userDrawn="1"/>
        </p:nvSpPr>
        <p:spPr bwMode="auto">
          <a:xfrm>
            <a:off x="2959680" y="256286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/>
          <p:nvPr userDrawn="1"/>
        </p:nvSpPr>
        <p:spPr bwMode="auto">
          <a:xfrm>
            <a:off x="2997397" y="254212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/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/>
          <p:nvPr userDrawn="1"/>
        </p:nvSpPr>
        <p:spPr bwMode="auto">
          <a:xfrm>
            <a:off x="2103520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/>
          <p:nvPr userDrawn="1"/>
        </p:nvSpPr>
        <p:spPr bwMode="auto">
          <a:xfrm>
            <a:off x="216952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/>
          <p:nvPr userDrawn="1"/>
        </p:nvSpPr>
        <p:spPr bwMode="auto">
          <a:xfrm>
            <a:off x="2190267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/>
          <p:nvPr userDrawn="1"/>
        </p:nvSpPr>
        <p:spPr bwMode="auto">
          <a:xfrm>
            <a:off x="223552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/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/>
          <p:nvPr userDrawn="1"/>
        </p:nvSpPr>
        <p:spPr bwMode="auto">
          <a:xfrm>
            <a:off x="2256271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/>
          <p:nvPr userDrawn="1"/>
        </p:nvSpPr>
        <p:spPr bwMode="auto">
          <a:xfrm>
            <a:off x="232227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/>
          <p:nvPr userDrawn="1"/>
        </p:nvSpPr>
        <p:spPr bwMode="auto">
          <a:xfrm>
            <a:off x="234490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/>
          <p:nvPr userDrawn="1"/>
        </p:nvSpPr>
        <p:spPr bwMode="auto">
          <a:xfrm>
            <a:off x="236753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/>
          <p:nvPr userDrawn="1"/>
        </p:nvSpPr>
        <p:spPr bwMode="auto">
          <a:xfrm>
            <a:off x="2388278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/>
          <p:nvPr userDrawn="1"/>
        </p:nvSpPr>
        <p:spPr bwMode="auto">
          <a:xfrm>
            <a:off x="2410908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/>
          <p:nvPr userDrawn="1"/>
        </p:nvSpPr>
        <p:spPr bwMode="auto">
          <a:xfrm>
            <a:off x="2593832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/>
          <p:nvPr userDrawn="1"/>
        </p:nvSpPr>
        <p:spPr bwMode="auto">
          <a:xfrm>
            <a:off x="2659836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/>
          <p:nvPr userDrawn="1"/>
        </p:nvSpPr>
        <p:spPr bwMode="auto">
          <a:xfrm>
            <a:off x="2682465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/>
          <p:nvPr userDrawn="1"/>
        </p:nvSpPr>
        <p:spPr bwMode="auto">
          <a:xfrm>
            <a:off x="2725839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/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/>
          <p:nvPr userDrawn="1"/>
        </p:nvSpPr>
        <p:spPr bwMode="auto">
          <a:xfrm>
            <a:off x="2748469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/>
          <p:nvPr userDrawn="1"/>
        </p:nvSpPr>
        <p:spPr bwMode="auto">
          <a:xfrm>
            <a:off x="2814472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/>
          <p:nvPr userDrawn="1"/>
        </p:nvSpPr>
        <p:spPr bwMode="auto">
          <a:xfrm>
            <a:off x="2835216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/>
          <p:nvPr userDrawn="1"/>
        </p:nvSpPr>
        <p:spPr bwMode="auto">
          <a:xfrm>
            <a:off x="285784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/>
          <p:nvPr userDrawn="1"/>
        </p:nvSpPr>
        <p:spPr bwMode="auto">
          <a:xfrm>
            <a:off x="288047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/>
          <p:nvPr userDrawn="1"/>
        </p:nvSpPr>
        <p:spPr bwMode="auto">
          <a:xfrm>
            <a:off x="2901220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/>
          <p:nvPr userDrawn="1"/>
        </p:nvSpPr>
        <p:spPr bwMode="auto">
          <a:xfrm>
            <a:off x="2733382" y="121262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/>
          <p:nvPr userDrawn="1"/>
        </p:nvSpPr>
        <p:spPr bwMode="auto">
          <a:xfrm>
            <a:off x="2412794" y="121262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/>
          <p:nvPr userDrawn="1"/>
        </p:nvSpPr>
        <p:spPr bwMode="auto">
          <a:xfrm>
            <a:off x="2690009" y="121639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/>
          <p:nvPr userDrawn="1"/>
        </p:nvSpPr>
        <p:spPr bwMode="auto">
          <a:xfrm>
            <a:off x="2661721" y="121639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/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/>
          <p:nvPr userDrawn="1"/>
        </p:nvSpPr>
        <p:spPr bwMode="auto">
          <a:xfrm>
            <a:off x="2625891" y="121073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8" y="122582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/>
          <p:nvPr userDrawn="1"/>
        </p:nvSpPr>
        <p:spPr bwMode="auto">
          <a:xfrm>
            <a:off x="1831962" y="121073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/>
          <p:nvPr userDrawn="1"/>
        </p:nvSpPr>
        <p:spPr bwMode="auto">
          <a:xfrm>
            <a:off x="1864021" y="121073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6" y="121073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/>
          <p:nvPr userDrawn="1"/>
        </p:nvSpPr>
        <p:spPr bwMode="auto">
          <a:xfrm>
            <a:off x="1784817" y="121073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/>
          <p:nvPr userDrawn="1"/>
        </p:nvSpPr>
        <p:spPr bwMode="auto">
          <a:xfrm>
            <a:off x="2495770" y="120696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/>
          <p:nvPr userDrawn="1"/>
        </p:nvSpPr>
        <p:spPr bwMode="auto">
          <a:xfrm>
            <a:off x="2463711" y="120885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/>
          <p:nvPr userDrawn="1"/>
        </p:nvSpPr>
        <p:spPr bwMode="auto">
          <a:xfrm>
            <a:off x="2433538" y="120696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/>
          <p:nvPr userDrawn="1"/>
        </p:nvSpPr>
        <p:spPr bwMode="auto">
          <a:xfrm>
            <a:off x="1939454" y="256475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/>
          <p:nvPr userDrawn="1"/>
        </p:nvSpPr>
        <p:spPr bwMode="auto">
          <a:xfrm>
            <a:off x="1977170" y="254401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/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/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/>
          <p:nvPr userDrawn="1"/>
        </p:nvSpPr>
        <p:spPr bwMode="auto">
          <a:xfrm>
            <a:off x="1639608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/>
          <p:nvPr userDrawn="1"/>
        </p:nvSpPr>
        <p:spPr bwMode="auto">
          <a:xfrm>
            <a:off x="1662238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/>
          <p:nvPr userDrawn="1"/>
        </p:nvSpPr>
        <p:spPr bwMode="auto">
          <a:xfrm>
            <a:off x="1705612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/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/>
          <p:nvPr userDrawn="1"/>
        </p:nvSpPr>
        <p:spPr bwMode="auto">
          <a:xfrm>
            <a:off x="1728241" y="2545897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/>
          <p:nvPr userDrawn="1"/>
        </p:nvSpPr>
        <p:spPr bwMode="auto">
          <a:xfrm>
            <a:off x="1794245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/>
          <p:nvPr userDrawn="1"/>
        </p:nvSpPr>
        <p:spPr bwMode="auto">
          <a:xfrm>
            <a:off x="181498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/>
          <p:nvPr userDrawn="1"/>
        </p:nvSpPr>
        <p:spPr bwMode="auto">
          <a:xfrm>
            <a:off x="183761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/>
          <p:nvPr userDrawn="1"/>
        </p:nvSpPr>
        <p:spPr bwMode="auto">
          <a:xfrm>
            <a:off x="186024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/>
          <p:nvPr userDrawn="1"/>
        </p:nvSpPr>
        <p:spPr bwMode="auto">
          <a:xfrm>
            <a:off x="1880993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/>
          <p:nvPr userDrawn="1"/>
        </p:nvSpPr>
        <p:spPr bwMode="auto">
          <a:xfrm>
            <a:off x="1537775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7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/>
          <p:nvPr/>
        </p:nvSpPr>
        <p:spPr bwMode="auto">
          <a:xfrm>
            <a:off x="4721485" y="2547777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/>
          <p:nvPr/>
        </p:nvSpPr>
        <p:spPr bwMode="auto">
          <a:xfrm>
            <a:off x="4674339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/>
          <p:nvPr/>
        </p:nvSpPr>
        <p:spPr bwMode="auto">
          <a:xfrm>
            <a:off x="4691312" y="2542120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6" y="2542120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/>
          <p:nvPr/>
        </p:nvSpPr>
        <p:spPr bwMode="auto">
          <a:xfrm>
            <a:off x="5626676" y="2562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/>
          <p:nvPr/>
        </p:nvSpPr>
        <p:spPr bwMode="auto">
          <a:xfrm>
            <a:off x="5664393" y="2542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/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/>
          <p:nvPr/>
        </p:nvSpPr>
        <p:spPr bwMode="auto">
          <a:xfrm>
            <a:off x="4770516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/>
          <p:nvPr/>
        </p:nvSpPr>
        <p:spPr bwMode="auto">
          <a:xfrm>
            <a:off x="483651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/>
          <p:nvPr/>
        </p:nvSpPr>
        <p:spPr bwMode="auto">
          <a:xfrm>
            <a:off x="4857263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/>
          <p:nvPr/>
        </p:nvSpPr>
        <p:spPr bwMode="auto">
          <a:xfrm>
            <a:off x="490252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/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/>
          <p:nvPr/>
        </p:nvSpPr>
        <p:spPr bwMode="auto">
          <a:xfrm>
            <a:off x="4923267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/>
          <p:nvPr/>
        </p:nvSpPr>
        <p:spPr bwMode="auto">
          <a:xfrm>
            <a:off x="498927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/>
          <p:nvPr/>
        </p:nvSpPr>
        <p:spPr bwMode="auto">
          <a:xfrm>
            <a:off x="501190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/>
          <p:nvPr/>
        </p:nvSpPr>
        <p:spPr bwMode="auto">
          <a:xfrm>
            <a:off x="503453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/>
          <p:nvPr/>
        </p:nvSpPr>
        <p:spPr bwMode="auto">
          <a:xfrm>
            <a:off x="5055274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/>
          <p:nvPr/>
        </p:nvSpPr>
        <p:spPr bwMode="auto">
          <a:xfrm>
            <a:off x="5077904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/>
          <p:nvPr/>
        </p:nvSpPr>
        <p:spPr bwMode="auto">
          <a:xfrm>
            <a:off x="5260828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/>
          <p:nvPr/>
        </p:nvSpPr>
        <p:spPr bwMode="auto">
          <a:xfrm>
            <a:off x="5326832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/>
          <p:nvPr/>
        </p:nvSpPr>
        <p:spPr bwMode="auto">
          <a:xfrm>
            <a:off x="5349461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/>
          <p:nvPr/>
        </p:nvSpPr>
        <p:spPr bwMode="auto">
          <a:xfrm>
            <a:off x="5392835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/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/>
          <p:nvPr/>
        </p:nvSpPr>
        <p:spPr bwMode="auto">
          <a:xfrm>
            <a:off x="5415465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/>
          <p:nvPr/>
        </p:nvSpPr>
        <p:spPr bwMode="auto">
          <a:xfrm>
            <a:off x="5481468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/>
          <p:nvPr/>
        </p:nvSpPr>
        <p:spPr bwMode="auto">
          <a:xfrm>
            <a:off x="5502212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/>
          <p:nvPr/>
        </p:nvSpPr>
        <p:spPr bwMode="auto">
          <a:xfrm>
            <a:off x="552484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/>
          <p:nvPr/>
        </p:nvSpPr>
        <p:spPr bwMode="auto">
          <a:xfrm>
            <a:off x="554747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/>
          <p:nvPr/>
        </p:nvSpPr>
        <p:spPr bwMode="auto">
          <a:xfrm>
            <a:off x="5568216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/>
          <p:nvPr/>
        </p:nvSpPr>
        <p:spPr bwMode="auto">
          <a:xfrm>
            <a:off x="5400378" y="1212619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/>
          <p:nvPr/>
        </p:nvSpPr>
        <p:spPr bwMode="auto">
          <a:xfrm>
            <a:off x="5079790" y="121261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/>
          <p:nvPr/>
        </p:nvSpPr>
        <p:spPr bwMode="auto">
          <a:xfrm>
            <a:off x="5357005" y="1216391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/>
          <p:nvPr/>
        </p:nvSpPr>
        <p:spPr bwMode="auto">
          <a:xfrm>
            <a:off x="5328717" y="1216391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/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/>
          <p:nvPr/>
        </p:nvSpPr>
        <p:spPr bwMode="auto">
          <a:xfrm>
            <a:off x="5292887" y="1210734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4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4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4" y="1225820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/>
          <p:nvPr/>
        </p:nvSpPr>
        <p:spPr bwMode="auto">
          <a:xfrm>
            <a:off x="4498958" y="1210734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/>
          <p:nvPr/>
        </p:nvSpPr>
        <p:spPr bwMode="auto">
          <a:xfrm>
            <a:off x="4531017" y="1210734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2" y="1210734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/>
          <p:nvPr/>
        </p:nvSpPr>
        <p:spPr bwMode="auto">
          <a:xfrm>
            <a:off x="4451813" y="1210734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/>
          <p:nvPr/>
        </p:nvSpPr>
        <p:spPr bwMode="auto">
          <a:xfrm>
            <a:off x="5162766" y="1206962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/>
          <p:nvPr/>
        </p:nvSpPr>
        <p:spPr bwMode="auto">
          <a:xfrm>
            <a:off x="5130707" y="1208848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/>
          <p:nvPr/>
        </p:nvSpPr>
        <p:spPr bwMode="auto">
          <a:xfrm>
            <a:off x="5100534" y="1206962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/>
          <p:nvPr/>
        </p:nvSpPr>
        <p:spPr bwMode="auto">
          <a:xfrm>
            <a:off x="4606450" y="2564750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/>
          <p:nvPr/>
        </p:nvSpPr>
        <p:spPr bwMode="auto">
          <a:xfrm>
            <a:off x="4644166" y="2544006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/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/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/>
          <p:nvPr/>
        </p:nvSpPr>
        <p:spPr bwMode="auto">
          <a:xfrm>
            <a:off x="4306605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/>
          <p:nvPr/>
        </p:nvSpPr>
        <p:spPr bwMode="auto">
          <a:xfrm>
            <a:off x="4329235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/>
          <p:nvPr/>
        </p:nvSpPr>
        <p:spPr bwMode="auto">
          <a:xfrm>
            <a:off x="4372609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/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/>
          <p:nvPr/>
        </p:nvSpPr>
        <p:spPr bwMode="auto">
          <a:xfrm>
            <a:off x="4395238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/>
          <p:nvPr/>
        </p:nvSpPr>
        <p:spPr bwMode="auto">
          <a:xfrm>
            <a:off x="4461242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/>
          <p:nvPr/>
        </p:nvSpPr>
        <p:spPr bwMode="auto">
          <a:xfrm>
            <a:off x="448198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/>
          <p:nvPr/>
        </p:nvSpPr>
        <p:spPr bwMode="auto">
          <a:xfrm>
            <a:off x="450461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/>
          <p:nvPr/>
        </p:nvSpPr>
        <p:spPr bwMode="auto">
          <a:xfrm>
            <a:off x="452724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/>
          <p:nvPr/>
        </p:nvSpPr>
        <p:spPr bwMode="auto">
          <a:xfrm>
            <a:off x="4547990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/>
          <p:nvPr/>
        </p:nvSpPr>
        <p:spPr bwMode="auto">
          <a:xfrm>
            <a:off x="4204771" y="1404973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5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/>
          <p:nvPr/>
        </p:nvSpPr>
        <p:spPr bwMode="auto">
          <a:xfrm>
            <a:off x="3463100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/>
          <p:nvPr/>
        </p:nvSpPr>
        <p:spPr bwMode="auto">
          <a:xfrm>
            <a:off x="341595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/>
          <p:nvPr/>
        </p:nvSpPr>
        <p:spPr bwMode="auto">
          <a:xfrm>
            <a:off x="3432927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1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/>
          <p:nvPr/>
        </p:nvSpPr>
        <p:spPr bwMode="auto">
          <a:xfrm>
            <a:off x="4368291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/>
          <p:nvPr/>
        </p:nvSpPr>
        <p:spPr bwMode="auto">
          <a:xfrm>
            <a:off x="4406008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/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/>
          <p:nvPr/>
        </p:nvSpPr>
        <p:spPr bwMode="auto">
          <a:xfrm>
            <a:off x="351213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/>
          <p:nvPr/>
        </p:nvSpPr>
        <p:spPr bwMode="auto">
          <a:xfrm>
            <a:off x="357813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/>
          <p:nvPr/>
        </p:nvSpPr>
        <p:spPr bwMode="auto">
          <a:xfrm>
            <a:off x="359887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/>
          <p:nvPr/>
        </p:nvSpPr>
        <p:spPr bwMode="auto">
          <a:xfrm>
            <a:off x="364413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/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/>
          <p:nvPr/>
        </p:nvSpPr>
        <p:spPr bwMode="auto">
          <a:xfrm>
            <a:off x="366488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/>
          <p:nvPr/>
        </p:nvSpPr>
        <p:spPr bwMode="auto">
          <a:xfrm>
            <a:off x="37308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/>
          <p:nvPr/>
        </p:nvSpPr>
        <p:spPr bwMode="auto">
          <a:xfrm>
            <a:off x="375351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/>
          <p:nvPr/>
        </p:nvSpPr>
        <p:spPr bwMode="auto">
          <a:xfrm>
            <a:off x="377614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/>
          <p:nvPr/>
        </p:nvSpPr>
        <p:spPr bwMode="auto">
          <a:xfrm>
            <a:off x="379688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/>
          <p:nvPr/>
        </p:nvSpPr>
        <p:spPr bwMode="auto">
          <a:xfrm>
            <a:off x="381951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/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/>
          <p:nvPr/>
        </p:nvSpPr>
        <p:spPr bwMode="auto">
          <a:xfrm>
            <a:off x="406844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/>
          <p:nvPr/>
        </p:nvSpPr>
        <p:spPr bwMode="auto">
          <a:xfrm>
            <a:off x="409107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/>
          <p:nvPr/>
        </p:nvSpPr>
        <p:spPr bwMode="auto">
          <a:xfrm>
            <a:off x="413445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/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/>
          <p:nvPr/>
        </p:nvSpPr>
        <p:spPr bwMode="auto">
          <a:xfrm>
            <a:off x="415708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/>
          <p:nvPr/>
        </p:nvSpPr>
        <p:spPr bwMode="auto">
          <a:xfrm>
            <a:off x="422308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/>
          <p:nvPr/>
        </p:nvSpPr>
        <p:spPr bwMode="auto">
          <a:xfrm>
            <a:off x="424382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/>
          <p:nvPr/>
        </p:nvSpPr>
        <p:spPr bwMode="auto">
          <a:xfrm>
            <a:off x="426645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/>
          <p:nvPr/>
        </p:nvSpPr>
        <p:spPr bwMode="auto">
          <a:xfrm>
            <a:off x="428908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/>
          <p:nvPr/>
        </p:nvSpPr>
        <p:spPr bwMode="auto">
          <a:xfrm>
            <a:off x="430983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/>
          <p:nvPr/>
        </p:nvSpPr>
        <p:spPr bwMode="auto">
          <a:xfrm>
            <a:off x="4141993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/>
          <p:nvPr/>
        </p:nvSpPr>
        <p:spPr bwMode="auto">
          <a:xfrm>
            <a:off x="3821405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/>
          <p:nvPr/>
        </p:nvSpPr>
        <p:spPr bwMode="auto">
          <a:xfrm>
            <a:off x="4098620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/>
          <p:nvPr/>
        </p:nvSpPr>
        <p:spPr bwMode="auto">
          <a:xfrm>
            <a:off x="4070332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/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/>
          <p:nvPr/>
        </p:nvSpPr>
        <p:spPr bwMode="auto">
          <a:xfrm>
            <a:off x="4034502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49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/>
          <p:nvPr/>
        </p:nvSpPr>
        <p:spPr bwMode="auto">
          <a:xfrm>
            <a:off x="3240573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/>
          <p:nvPr/>
        </p:nvSpPr>
        <p:spPr bwMode="auto">
          <a:xfrm>
            <a:off x="3272632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7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/>
          <p:nvPr/>
        </p:nvSpPr>
        <p:spPr bwMode="auto">
          <a:xfrm>
            <a:off x="3193428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/>
          <p:nvPr/>
        </p:nvSpPr>
        <p:spPr bwMode="auto">
          <a:xfrm>
            <a:off x="3904381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/>
          <p:nvPr/>
        </p:nvSpPr>
        <p:spPr bwMode="auto">
          <a:xfrm>
            <a:off x="3872322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/>
          <p:nvPr/>
        </p:nvSpPr>
        <p:spPr bwMode="auto">
          <a:xfrm>
            <a:off x="3842149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/>
          <p:nvPr/>
        </p:nvSpPr>
        <p:spPr bwMode="auto">
          <a:xfrm>
            <a:off x="3348065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/>
          <p:nvPr/>
        </p:nvSpPr>
        <p:spPr bwMode="auto">
          <a:xfrm>
            <a:off x="3385781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/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/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/>
          <p:nvPr/>
        </p:nvSpPr>
        <p:spPr bwMode="auto">
          <a:xfrm>
            <a:off x="304822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/>
          <p:nvPr/>
        </p:nvSpPr>
        <p:spPr bwMode="auto">
          <a:xfrm>
            <a:off x="307085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/>
          <p:nvPr/>
        </p:nvSpPr>
        <p:spPr bwMode="auto">
          <a:xfrm>
            <a:off x="311422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/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/>
          <p:nvPr/>
        </p:nvSpPr>
        <p:spPr bwMode="auto">
          <a:xfrm>
            <a:off x="313685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/>
          <p:nvPr/>
        </p:nvSpPr>
        <p:spPr bwMode="auto">
          <a:xfrm>
            <a:off x="320285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/>
          <p:nvPr/>
        </p:nvSpPr>
        <p:spPr bwMode="auto">
          <a:xfrm>
            <a:off x="322360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/>
          <p:nvPr/>
        </p:nvSpPr>
        <p:spPr bwMode="auto">
          <a:xfrm>
            <a:off x="324623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/>
          <p:nvPr/>
        </p:nvSpPr>
        <p:spPr bwMode="auto">
          <a:xfrm>
            <a:off x="32688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/>
          <p:nvPr/>
        </p:nvSpPr>
        <p:spPr bwMode="auto">
          <a:xfrm>
            <a:off x="328960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/>
          <p:nvPr/>
        </p:nvSpPr>
        <p:spPr bwMode="auto">
          <a:xfrm>
            <a:off x="2946386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1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/>
          <p:nvPr/>
        </p:nvSpPr>
        <p:spPr bwMode="auto">
          <a:xfrm>
            <a:off x="6278146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/>
          <p:nvPr/>
        </p:nvSpPr>
        <p:spPr bwMode="auto">
          <a:xfrm>
            <a:off x="6231000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/>
          <p:nvPr/>
        </p:nvSpPr>
        <p:spPr bwMode="auto">
          <a:xfrm>
            <a:off x="6247973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7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/>
          <p:nvPr/>
        </p:nvSpPr>
        <p:spPr bwMode="auto">
          <a:xfrm>
            <a:off x="7183337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/>
          <p:nvPr/>
        </p:nvSpPr>
        <p:spPr bwMode="auto">
          <a:xfrm>
            <a:off x="7221054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/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/>
          <p:nvPr/>
        </p:nvSpPr>
        <p:spPr bwMode="auto">
          <a:xfrm>
            <a:off x="6327177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/>
          <p:nvPr/>
        </p:nvSpPr>
        <p:spPr bwMode="auto">
          <a:xfrm>
            <a:off x="639318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/>
          <p:nvPr/>
        </p:nvSpPr>
        <p:spPr bwMode="auto">
          <a:xfrm>
            <a:off x="6413924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/>
          <p:nvPr/>
        </p:nvSpPr>
        <p:spPr bwMode="auto">
          <a:xfrm>
            <a:off x="64591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/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/>
          <p:nvPr/>
        </p:nvSpPr>
        <p:spPr bwMode="auto">
          <a:xfrm>
            <a:off x="6479928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/>
          <p:nvPr/>
        </p:nvSpPr>
        <p:spPr bwMode="auto">
          <a:xfrm>
            <a:off x="654593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/>
          <p:nvPr/>
        </p:nvSpPr>
        <p:spPr bwMode="auto">
          <a:xfrm>
            <a:off x="656856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/>
          <p:nvPr/>
        </p:nvSpPr>
        <p:spPr bwMode="auto">
          <a:xfrm>
            <a:off x="659119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/>
          <p:nvPr/>
        </p:nvSpPr>
        <p:spPr bwMode="auto">
          <a:xfrm>
            <a:off x="661193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/>
          <p:nvPr/>
        </p:nvSpPr>
        <p:spPr bwMode="auto">
          <a:xfrm>
            <a:off x="6634565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/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/>
          <p:nvPr/>
        </p:nvSpPr>
        <p:spPr bwMode="auto">
          <a:xfrm>
            <a:off x="6883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/>
          <p:nvPr/>
        </p:nvSpPr>
        <p:spPr bwMode="auto">
          <a:xfrm>
            <a:off x="6906122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/>
          <p:nvPr/>
        </p:nvSpPr>
        <p:spPr bwMode="auto">
          <a:xfrm>
            <a:off x="694949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/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/>
          <p:nvPr/>
        </p:nvSpPr>
        <p:spPr bwMode="auto">
          <a:xfrm>
            <a:off x="6972126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/>
          <p:nvPr/>
        </p:nvSpPr>
        <p:spPr bwMode="auto">
          <a:xfrm>
            <a:off x="703812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/>
          <p:nvPr/>
        </p:nvSpPr>
        <p:spPr bwMode="auto">
          <a:xfrm>
            <a:off x="7058873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/>
          <p:nvPr/>
        </p:nvSpPr>
        <p:spPr bwMode="auto">
          <a:xfrm>
            <a:off x="708150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/>
          <p:nvPr/>
        </p:nvSpPr>
        <p:spPr bwMode="auto">
          <a:xfrm>
            <a:off x="710413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/>
          <p:nvPr/>
        </p:nvSpPr>
        <p:spPr bwMode="auto">
          <a:xfrm>
            <a:off x="7124877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/>
          <p:nvPr/>
        </p:nvSpPr>
        <p:spPr bwMode="auto">
          <a:xfrm>
            <a:off x="6957039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/>
          <p:nvPr/>
        </p:nvSpPr>
        <p:spPr bwMode="auto">
          <a:xfrm>
            <a:off x="6636451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/>
          <p:nvPr/>
        </p:nvSpPr>
        <p:spPr bwMode="auto">
          <a:xfrm>
            <a:off x="6913666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/>
          <p:nvPr/>
        </p:nvSpPr>
        <p:spPr bwMode="auto">
          <a:xfrm>
            <a:off x="6885378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/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/>
          <p:nvPr/>
        </p:nvSpPr>
        <p:spPr bwMode="auto">
          <a:xfrm>
            <a:off x="6849548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5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/>
          <p:nvPr/>
        </p:nvSpPr>
        <p:spPr bwMode="auto">
          <a:xfrm>
            <a:off x="6055619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/>
          <p:nvPr/>
        </p:nvSpPr>
        <p:spPr bwMode="auto">
          <a:xfrm>
            <a:off x="6087678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3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/>
          <p:nvPr/>
        </p:nvSpPr>
        <p:spPr bwMode="auto">
          <a:xfrm>
            <a:off x="6008474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/>
          <p:nvPr/>
        </p:nvSpPr>
        <p:spPr bwMode="auto">
          <a:xfrm>
            <a:off x="6719427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/>
          <p:nvPr/>
        </p:nvSpPr>
        <p:spPr bwMode="auto">
          <a:xfrm>
            <a:off x="6687368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/>
          <p:nvPr/>
        </p:nvSpPr>
        <p:spPr bwMode="auto">
          <a:xfrm>
            <a:off x="6657195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/>
          <p:nvPr/>
        </p:nvSpPr>
        <p:spPr bwMode="auto">
          <a:xfrm>
            <a:off x="6163111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/>
          <p:nvPr/>
        </p:nvSpPr>
        <p:spPr bwMode="auto">
          <a:xfrm>
            <a:off x="6200827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/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/>
          <p:nvPr/>
        </p:nvSpPr>
        <p:spPr bwMode="auto">
          <a:xfrm>
            <a:off x="5797263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/>
          <p:nvPr/>
        </p:nvSpPr>
        <p:spPr bwMode="auto">
          <a:xfrm>
            <a:off x="586326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/>
          <p:nvPr/>
        </p:nvSpPr>
        <p:spPr bwMode="auto">
          <a:xfrm>
            <a:off x="5885896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/>
          <p:nvPr/>
        </p:nvSpPr>
        <p:spPr bwMode="auto">
          <a:xfrm>
            <a:off x="592927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/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/>
          <p:nvPr/>
        </p:nvSpPr>
        <p:spPr bwMode="auto">
          <a:xfrm>
            <a:off x="5951899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/>
          <p:nvPr/>
        </p:nvSpPr>
        <p:spPr bwMode="auto">
          <a:xfrm>
            <a:off x="601790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/>
          <p:nvPr/>
        </p:nvSpPr>
        <p:spPr bwMode="auto">
          <a:xfrm>
            <a:off x="603864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/>
          <p:nvPr/>
        </p:nvSpPr>
        <p:spPr bwMode="auto">
          <a:xfrm>
            <a:off x="606127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/>
          <p:nvPr/>
        </p:nvSpPr>
        <p:spPr bwMode="auto">
          <a:xfrm>
            <a:off x="608390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/>
          <p:nvPr/>
        </p:nvSpPr>
        <p:spPr bwMode="auto">
          <a:xfrm>
            <a:off x="6104651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/>
          <p:nvPr/>
        </p:nvSpPr>
        <p:spPr bwMode="auto">
          <a:xfrm>
            <a:off x="5761432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4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/>
          <p:nvPr/>
        </p:nvSpPr>
        <p:spPr bwMode="auto">
          <a:xfrm>
            <a:off x="9010459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/>
          <p:nvPr/>
        </p:nvSpPr>
        <p:spPr bwMode="auto">
          <a:xfrm>
            <a:off x="8963313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/>
          <p:nvPr/>
        </p:nvSpPr>
        <p:spPr bwMode="auto">
          <a:xfrm>
            <a:off x="8980286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0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/>
          <p:nvPr/>
        </p:nvSpPr>
        <p:spPr bwMode="auto">
          <a:xfrm>
            <a:off x="9915650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/>
          <p:nvPr/>
        </p:nvSpPr>
        <p:spPr bwMode="auto">
          <a:xfrm>
            <a:off x="9953367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/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/>
          <p:nvPr/>
        </p:nvSpPr>
        <p:spPr bwMode="auto">
          <a:xfrm>
            <a:off x="9059490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/>
          <p:nvPr/>
        </p:nvSpPr>
        <p:spPr bwMode="auto">
          <a:xfrm>
            <a:off x="9125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/>
          <p:nvPr/>
        </p:nvSpPr>
        <p:spPr bwMode="auto">
          <a:xfrm>
            <a:off x="914623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/>
          <p:nvPr/>
        </p:nvSpPr>
        <p:spPr bwMode="auto">
          <a:xfrm>
            <a:off x="9191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/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/>
          <p:nvPr/>
        </p:nvSpPr>
        <p:spPr bwMode="auto">
          <a:xfrm>
            <a:off x="921224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/>
          <p:nvPr/>
        </p:nvSpPr>
        <p:spPr bwMode="auto">
          <a:xfrm>
            <a:off x="927824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/>
          <p:nvPr/>
        </p:nvSpPr>
        <p:spPr bwMode="auto">
          <a:xfrm>
            <a:off x="930087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/>
          <p:nvPr/>
        </p:nvSpPr>
        <p:spPr bwMode="auto">
          <a:xfrm>
            <a:off x="9323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/>
          <p:nvPr/>
        </p:nvSpPr>
        <p:spPr bwMode="auto">
          <a:xfrm>
            <a:off x="934424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/>
          <p:nvPr/>
        </p:nvSpPr>
        <p:spPr bwMode="auto">
          <a:xfrm>
            <a:off x="9366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/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/>
          <p:nvPr/>
        </p:nvSpPr>
        <p:spPr bwMode="auto">
          <a:xfrm>
            <a:off x="961580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/>
          <p:nvPr/>
        </p:nvSpPr>
        <p:spPr bwMode="auto">
          <a:xfrm>
            <a:off x="963843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/>
          <p:nvPr/>
        </p:nvSpPr>
        <p:spPr bwMode="auto">
          <a:xfrm>
            <a:off x="968180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/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/>
          <p:nvPr/>
        </p:nvSpPr>
        <p:spPr bwMode="auto">
          <a:xfrm>
            <a:off x="970443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/>
          <p:nvPr/>
        </p:nvSpPr>
        <p:spPr bwMode="auto">
          <a:xfrm>
            <a:off x="977044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/>
          <p:nvPr/>
        </p:nvSpPr>
        <p:spPr bwMode="auto">
          <a:xfrm>
            <a:off x="9791186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/>
          <p:nvPr/>
        </p:nvSpPr>
        <p:spPr bwMode="auto">
          <a:xfrm>
            <a:off x="98138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/>
          <p:nvPr/>
        </p:nvSpPr>
        <p:spPr bwMode="auto">
          <a:xfrm>
            <a:off x="98364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/>
          <p:nvPr/>
        </p:nvSpPr>
        <p:spPr bwMode="auto">
          <a:xfrm>
            <a:off x="985719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/>
          <p:nvPr/>
        </p:nvSpPr>
        <p:spPr bwMode="auto">
          <a:xfrm>
            <a:off x="9689352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/>
          <p:nvPr/>
        </p:nvSpPr>
        <p:spPr bwMode="auto">
          <a:xfrm>
            <a:off x="9368764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/>
          <p:nvPr/>
        </p:nvSpPr>
        <p:spPr bwMode="auto">
          <a:xfrm>
            <a:off x="9645979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/>
          <p:nvPr/>
        </p:nvSpPr>
        <p:spPr bwMode="auto">
          <a:xfrm>
            <a:off x="9617691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/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/>
          <p:nvPr/>
        </p:nvSpPr>
        <p:spPr bwMode="auto">
          <a:xfrm>
            <a:off x="9581861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8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/>
          <p:nvPr/>
        </p:nvSpPr>
        <p:spPr bwMode="auto">
          <a:xfrm>
            <a:off x="8787932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/>
          <p:nvPr/>
        </p:nvSpPr>
        <p:spPr bwMode="auto">
          <a:xfrm>
            <a:off x="8819991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6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/>
          <p:nvPr/>
        </p:nvSpPr>
        <p:spPr bwMode="auto">
          <a:xfrm>
            <a:off x="8740787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/>
          <p:nvPr/>
        </p:nvSpPr>
        <p:spPr bwMode="auto">
          <a:xfrm>
            <a:off x="9451740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/>
          <p:nvPr/>
        </p:nvSpPr>
        <p:spPr bwMode="auto">
          <a:xfrm>
            <a:off x="9419681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/>
          <p:nvPr/>
        </p:nvSpPr>
        <p:spPr bwMode="auto">
          <a:xfrm>
            <a:off x="9389508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/>
          <p:nvPr/>
        </p:nvSpPr>
        <p:spPr bwMode="auto">
          <a:xfrm>
            <a:off x="8895424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/>
          <p:nvPr/>
        </p:nvSpPr>
        <p:spPr bwMode="auto">
          <a:xfrm>
            <a:off x="8933140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/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/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/>
          <p:nvPr/>
        </p:nvSpPr>
        <p:spPr bwMode="auto">
          <a:xfrm>
            <a:off x="8595579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/>
          <p:nvPr/>
        </p:nvSpPr>
        <p:spPr bwMode="auto">
          <a:xfrm>
            <a:off x="8618209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/>
          <p:nvPr/>
        </p:nvSpPr>
        <p:spPr bwMode="auto">
          <a:xfrm>
            <a:off x="866158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/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/>
          <p:nvPr/>
        </p:nvSpPr>
        <p:spPr bwMode="auto">
          <a:xfrm>
            <a:off x="8684212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/>
          <p:nvPr/>
        </p:nvSpPr>
        <p:spPr bwMode="auto">
          <a:xfrm>
            <a:off x="875021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/>
          <p:nvPr/>
        </p:nvSpPr>
        <p:spPr bwMode="auto">
          <a:xfrm>
            <a:off x="877096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/>
          <p:nvPr/>
        </p:nvSpPr>
        <p:spPr bwMode="auto">
          <a:xfrm>
            <a:off x="879359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/>
          <p:nvPr/>
        </p:nvSpPr>
        <p:spPr bwMode="auto">
          <a:xfrm>
            <a:off x="881622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/>
          <p:nvPr/>
        </p:nvSpPr>
        <p:spPr bwMode="auto">
          <a:xfrm>
            <a:off x="8836964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/>
          <p:nvPr/>
        </p:nvSpPr>
        <p:spPr bwMode="auto">
          <a:xfrm>
            <a:off x="8493745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4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6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6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5" y="1404978"/>
            <a:ext cx="144444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8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2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0" y="4264853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0" y="1865905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3"/>
            <a:ext cx="7749820" cy="357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2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8" y="1329614"/>
            <a:ext cx="8520113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lvl="0">
              <a:defRPr/>
            </a:pPr>
            <a:endParaRPr lang="de-DE" sz="1600" kern="0" dirty="0">
              <a:solidFill>
                <a:srgbClr val="00B0F0"/>
              </a:solidFill>
              <a:latin typeface="Calibri" pitchFamily="-111" charset="0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2" y="1185722"/>
            <a:ext cx="5491039" cy="5788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1"/>
            <a:ext cx="3051276" cy="129699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2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29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3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0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8" y="3222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8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6" y="4397141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anchor="ctr"/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none" rtlCol="0">
              <a:spAutoFit/>
            </a:bodyPr>
            <a:lstStyle/>
            <a:p>
              <a:pPr algn="l"/>
              <a:r>
                <a:rPr lang="da-DK" sz="200" b="0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9" name="Gruppe 199"/>
          <p:cNvGrpSpPr/>
          <p:nvPr userDrawn="1"/>
        </p:nvGrpSpPr>
        <p:grpSpPr bwMode="auto">
          <a:xfrm>
            <a:off x="5850910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1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05" name="Gruppe 199"/>
          <p:cNvGrpSpPr/>
          <p:nvPr userDrawn="1"/>
        </p:nvGrpSpPr>
        <p:grpSpPr bwMode="auto">
          <a:xfrm>
            <a:off x="4890789" y="2087881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7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11" name="Gruppe 199"/>
          <p:cNvGrpSpPr/>
          <p:nvPr userDrawn="1"/>
        </p:nvGrpSpPr>
        <p:grpSpPr bwMode="auto">
          <a:xfrm>
            <a:off x="5850908" y="3535681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13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6" y="4263392"/>
            <a:ext cx="153588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5"/>
            <a:ext cx="192637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8"/>
            <a:ext cx="153013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8" y="3706062"/>
            <a:ext cx="1271587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5" y="4664296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5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2" y="35329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8" y="3025084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4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7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3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8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8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4" y="130268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4" y="177620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4" y="2354736"/>
            <a:ext cx="192637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39"/>
            <a:ext cx="153013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69" y="4263392"/>
            <a:ext cx="1271587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8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1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6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3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69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6" y="5849869"/>
            <a:ext cx="3122515" cy="707886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8965"/>
            <a:r>
              <a:rPr lang="en-US" dirty="0"/>
              <a:t>10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4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5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0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1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2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4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5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7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8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9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0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1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2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3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4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5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6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7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8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9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2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5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6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7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79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1"/>
            <a:ext cx="2005678" cy="860706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0" y="2367954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</p:spPr>
        <p:txBody>
          <a:bodyPr>
            <a:noAutofit/>
          </a:bodyPr>
          <a:lstStyle>
            <a:lvl1pPr marL="0" indent="0" algn="r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5" y="2167963"/>
            <a:ext cx="1990007" cy="399981"/>
          </a:xfrm>
          <a:noFill/>
        </p:spPr>
        <p:txBody>
          <a:bodyPr wrap="squar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7"/>
            <a:ext cx="2005678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1" y="3821540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3"/>
            <a:ext cx="2110684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0" y="3803336"/>
            <a:ext cx="2110684" cy="399981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8"/>
            <a:ext cx="7969239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5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0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3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227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635630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407053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171305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942941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9694312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665668" y="3064457"/>
            <a:ext cx="2857488" cy="461665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rgbClr val="F5AD99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8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" y="2292"/>
            <a:ext cx="8033173" cy="451979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486400" y="514350"/>
            <a:ext cx="4951413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2" y="3425825"/>
            <a:ext cx="8764587" cy="63976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2" y="4202110"/>
            <a:ext cx="8764587" cy="50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437813" cy="61341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pic>
        <p:nvPicPr>
          <p:cNvPr id="22" name="Picture 21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23" name="Picture 22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25" name="Picture 24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73591" y="6400910"/>
            <a:ext cx="58053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70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40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60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01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82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23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58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64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6226"/>
            <a:ext cx="9972675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1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4670126" y="2195050"/>
            <a:ext cx="739736" cy="7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022" t="-69802" r="-143487" b="-69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5"/>
            <a:ext cx="5841180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0" y="274640"/>
            <a:ext cx="9971267" cy="63976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 panose="02080604020202020204" charset="0"/>
            </a:pPr>
            <a:r>
              <a:rPr lang="en-US" dirty="0"/>
              <a:t>Enter Title Here</a:t>
            </a:r>
          </a:p>
        </p:txBody>
      </p:sp>
      <p:sp>
        <p:nvSpPr>
          <p:cNvPr id="69" name="Rectangle 68"/>
          <p:cNvSpPr/>
          <p:nvPr userDrawn="1"/>
        </p:nvSpPr>
        <p:spPr>
          <a:xfrm>
            <a:off x="464520" y="6477110"/>
            <a:ext cx="8125883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500616" y="1048940"/>
            <a:ext cx="9971267" cy="2302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/>
          <p:nvPr userDrawn="1"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1313394" y="6271165"/>
            <a:ext cx="238146" cy="16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pPr algn="ctr"/>
            <a:fld id="{704BEB0C-9F9B-C848-816D-73082EC3925E}" type="slidenum">
              <a:rPr lang="en-US" sz="1065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en-US" sz="1065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89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200" indent="-4572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3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9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8/21/2018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5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9200/" TargetMode="External"/><Relationship Id="rId3" Type="http://schemas.openxmlformats.org/officeDocument/2006/relationships/hyperlink" Target="http://localhost:8091/swagger/index.html" TargetMode="External"/><Relationship Id="rId7" Type="http://schemas.openxmlformats.org/officeDocument/2006/relationships/hyperlink" Target="http://192.168.252.186:8082/login.do" TargetMode="External"/><Relationship Id="rId2" Type="http://schemas.openxmlformats.org/officeDocument/2006/relationships/hyperlink" Target="http://localhost:8095/swagger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161/admin/queues.jsp" TargetMode="External"/><Relationship Id="rId5" Type="http://schemas.openxmlformats.org/officeDocument/2006/relationships/hyperlink" Target="http://localhost:8094/" TargetMode="External"/><Relationship Id="rId4" Type="http://schemas.openxmlformats.org/officeDocument/2006/relationships/hyperlink" Target="http://localhost:8093/swagger/index.html" TargetMode="External"/><Relationship Id="rId9" Type="http://schemas.openxmlformats.org/officeDocument/2006/relationships/hyperlink" Target="http://localhost:5601/app/kiban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vanisr/odcameltraining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7240" y="4662994"/>
            <a:ext cx="7053935" cy="3393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Camel Training Project Assignment Tasks - Showcase</a:t>
            </a:r>
            <a:endParaRPr lang="en-US" b="1" dirty="0"/>
          </a:p>
        </p:txBody>
      </p:sp>
      <p:sp>
        <p:nvSpPr>
          <p:cNvPr id="6" name="Text Placeholder 10"/>
          <p:cNvSpPr txBox="1"/>
          <p:nvPr/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3000" b="1" kern="12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66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400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165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NIIT Technologies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Order Processor and Notification Service</a:t>
            </a:r>
            <a:endParaRPr lang="en-US" u="sng" dirty="0">
              <a:solidFill>
                <a:srgbClr val="7030A0"/>
              </a:solidFill>
            </a:endParaRPr>
          </a:p>
          <a:p>
            <a:r>
              <a:rPr lang="en-US" dirty="0"/>
              <a:t>Triggering </a:t>
            </a:r>
            <a:r>
              <a:rPr lang="en-US" dirty="0" err="1" smtClean="0"/>
              <a:t>OrderSimulation</a:t>
            </a:r>
            <a:r>
              <a:rPr lang="en-US" dirty="0" smtClean="0"/>
              <a:t> </a:t>
            </a:r>
            <a:r>
              <a:rPr lang="en-US" dirty="0"/>
              <a:t>: Drop file to this location</a:t>
            </a:r>
          </a:p>
          <a:p>
            <a:pPr marL="0" indent="0">
              <a:buNone/>
            </a:pPr>
            <a:r>
              <a:rPr lang="en-US" dirty="0"/>
              <a:t>File Location:</a:t>
            </a:r>
          </a:p>
          <a:p>
            <a:pPr marL="0" indent="0">
              <a:buNone/>
            </a:pPr>
            <a:r>
              <a:rPr lang="en-US" dirty="0">
                <a:solidFill>
                  <a:srgbClr val="1E67AF"/>
                </a:solidFill>
              </a:rPr>
              <a:t>D:\projects\odcameltraining\camel-example-spring-boot-notification-gateway\src\main\resources\OrderSimulation</a:t>
            </a:r>
            <a:endParaRPr lang="en-US" dirty="0" smtClean="0"/>
          </a:p>
          <a:p>
            <a:r>
              <a:rPr lang="en-US" dirty="0" smtClean="0"/>
              <a:t>Triggering </a:t>
            </a:r>
            <a:r>
              <a:rPr lang="en-US" dirty="0" err="1" smtClean="0"/>
              <a:t>OrderProcess</a:t>
            </a:r>
            <a:r>
              <a:rPr lang="en-US" dirty="0" smtClean="0"/>
              <a:t> : </a:t>
            </a:r>
            <a:r>
              <a:rPr lang="en-US" dirty="0"/>
              <a:t>Drop file to this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 smtClean="0"/>
              <a:t>File Location: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1E67AF"/>
                </a:solidFill>
              </a:rPr>
              <a:t>D</a:t>
            </a:r>
            <a:r>
              <a:rPr lang="en-US" dirty="0">
                <a:solidFill>
                  <a:srgbClr val="1E67AF"/>
                </a:solidFill>
              </a:rPr>
              <a:t>:\projects\odcameltraining\camel-example-spring-boot-notification-gateway\src\main\resources\OrderProcess</a:t>
            </a:r>
          </a:p>
        </p:txBody>
      </p:sp>
    </p:spTree>
    <p:extLst>
      <p:ext uri="{BB962C8B-B14F-4D97-AF65-F5344CB8AC3E}">
        <p14:creationId xmlns:p14="http://schemas.microsoft.com/office/powerpoint/2010/main" val="23241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612" y="135394"/>
            <a:ext cx="9974263" cy="582083"/>
          </a:xfrm>
        </p:spPr>
        <p:txBody>
          <a:bodyPr/>
          <a:lstStyle/>
          <a:p>
            <a:r>
              <a:rPr lang="en-US" dirty="0" smtClean="0"/>
              <a:t>Logging: 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0" y="717477"/>
            <a:ext cx="9971267" cy="5825213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Log Location: </a:t>
            </a:r>
            <a:r>
              <a:rPr lang="en-US" sz="1500" dirty="0">
                <a:solidFill>
                  <a:srgbClr val="1E67AF"/>
                </a:solidFill>
              </a:rPr>
              <a:t>D:\</a:t>
            </a:r>
            <a:r>
              <a:rPr lang="en-US" sz="1500" dirty="0" smtClean="0">
                <a:solidFill>
                  <a:srgbClr val="1E67AF"/>
                </a:solidFill>
              </a:rPr>
              <a:t>projects\logs\postGateway.log</a:t>
            </a:r>
          </a:p>
          <a:p>
            <a:r>
              <a:rPr lang="en-US" sz="1500" b="1" dirty="0" smtClean="0">
                <a:solidFill>
                  <a:srgbClr val="002060"/>
                </a:solidFill>
              </a:rPr>
              <a:t>MDC: </a:t>
            </a:r>
            <a:r>
              <a:rPr lang="en-US" sz="1500" dirty="0" smtClean="0">
                <a:solidFill>
                  <a:srgbClr val="1E67AF"/>
                </a:solidFill>
              </a:rPr>
              <a:t>camel-example-spring-boot-rest-</a:t>
            </a:r>
            <a:r>
              <a:rPr lang="en-US" sz="1500" dirty="0" err="1" smtClean="0">
                <a:solidFill>
                  <a:srgbClr val="1E67AF"/>
                </a:solidFill>
              </a:rPr>
              <a:t>jpa</a:t>
            </a:r>
            <a:r>
              <a:rPr lang="en-US" sz="1500" dirty="0" smtClean="0">
                <a:solidFill>
                  <a:srgbClr val="1E67AF"/>
                </a:solidFill>
              </a:rPr>
              <a:t>-</a:t>
            </a:r>
            <a:r>
              <a:rPr lang="en-US" sz="1500" dirty="0" err="1" smtClean="0">
                <a:solidFill>
                  <a:srgbClr val="1E67AF"/>
                </a:solidFill>
              </a:rPr>
              <a:t>sql</a:t>
            </a:r>
            <a:r>
              <a:rPr lang="en-US" sz="1500" dirty="0" smtClean="0">
                <a:solidFill>
                  <a:srgbClr val="1E67AF"/>
                </a:solidFill>
              </a:rPr>
              <a:t>-post-gateway: log4j.properties, </a:t>
            </a:r>
            <a:r>
              <a:rPr lang="en-US" sz="1500" dirty="0" smtClean="0">
                <a:solidFill>
                  <a:srgbClr val="002060"/>
                </a:solidFill>
              </a:rPr>
              <a:t>Pattern:</a:t>
            </a:r>
            <a:r>
              <a:rPr lang="en-US" sz="1500" dirty="0" smtClean="0"/>
              <a:t>	%</a:t>
            </a:r>
            <a:r>
              <a:rPr lang="en-US" sz="1500" dirty="0"/>
              <a:t>d | %p | %F %L | - %-10.10X{</a:t>
            </a:r>
            <a:r>
              <a:rPr lang="en-US" sz="1500" dirty="0" err="1"/>
              <a:t>camel.exchangeId</a:t>
            </a:r>
            <a:r>
              <a:rPr lang="en-US" sz="1500" dirty="0"/>
              <a:t>} - %-10.10X{</a:t>
            </a:r>
            <a:r>
              <a:rPr lang="en-US" sz="1500" dirty="0" err="1"/>
              <a:t>camel.routeId</a:t>
            </a:r>
            <a:r>
              <a:rPr lang="en-US" sz="1500" dirty="0"/>
              <a:t>} - %-10.10X{</a:t>
            </a:r>
            <a:r>
              <a:rPr lang="en-US" sz="1500" dirty="0" err="1"/>
              <a:t>camel.breadcrumbId</a:t>
            </a:r>
            <a:r>
              <a:rPr lang="en-US" sz="1500" dirty="0"/>
              <a:t>} %</a:t>
            </a:r>
            <a:r>
              <a:rPr lang="en-US" sz="1500" dirty="0" err="1" smtClean="0"/>
              <a:t>m%n</a:t>
            </a:r>
            <a:endParaRPr lang="en-US" sz="1500" dirty="0" smtClean="0"/>
          </a:p>
          <a:p>
            <a:r>
              <a:rPr lang="en-US" sz="1500" dirty="0" err="1">
                <a:solidFill>
                  <a:srgbClr val="00B050"/>
                </a:solidFill>
              </a:rPr>
              <a:t>context.setUseMDCLogging</a:t>
            </a:r>
            <a:r>
              <a:rPr lang="en-US" sz="1500" dirty="0">
                <a:solidFill>
                  <a:srgbClr val="00B050"/>
                </a:solidFill>
              </a:rPr>
              <a:t>(true);</a:t>
            </a:r>
            <a:endParaRPr lang="en-US" sz="1500" dirty="0" smtClean="0">
              <a:solidFill>
                <a:srgbClr val="00B050"/>
              </a:solidFill>
            </a:endParaRPr>
          </a:p>
          <a:p>
            <a:r>
              <a:rPr lang="en-US" u="sng" dirty="0" smtClean="0">
                <a:solidFill>
                  <a:srgbClr val="7030A0"/>
                </a:solidFill>
              </a:rPr>
              <a:t>Log </a:t>
            </a:r>
            <a:r>
              <a:rPr lang="en-US" u="sng" dirty="0" smtClean="0">
                <a:solidFill>
                  <a:srgbClr val="7030A0"/>
                </a:solidFill>
              </a:rPr>
              <a:t>Information</a:t>
            </a:r>
          </a:p>
          <a:p>
            <a:r>
              <a:rPr lang="en-US" sz="1100" dirty="0" smtClean="0"/>
              <a:t>2018-08-17 </a:t>
            </a:r>
            <a:r>
              <a:rPr lang="en-US" sz="1100" dirty="0"/>
              <a:t>09:33:51,477 | INFO | OrderServiceProcessor.java 48 | -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sz="1100" dirty="0"/>
              <a:t> -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route1</a:t>
            </a:r>
            <a:r>
              <a:rPr lang="en-US" sz="1100" dirty="0"/>
              <a:t>     -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sz="1100" dirty="0"/>
              <a:t> </a:t>
            </a:r>
            <a:r>
              <a:rPr lang="en-US" sz="1100" dirty="0" err="1"/>
              <a:t>saveOrderProcessor</a:t>
            </a:r>
            <a:r>
              <a:rPr lang="en-US" sz="1100" dirty="0"/>
              <a:t> **********************: </a:t>
            </a:r>
          </a:p>
          <a:p>
            <a:r>
              <a:rPr lang="en-US" sz="1100" dirty="0"/>
              <a:t>2018-08-17 09:33:51,477 | INFO | OrderServiceProcessor.java 48 | - </a:t>
            </a:r>
            <a:r>
              <a:rPr lang="en-US" sz="11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sz="1100" dirty="0" smtClean="0"/>
              <a:t> -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route1</a:t>
            </a:r>
            <a:r>
              <a:rPr lang="en-US" sz="1100" dirty="0"/>
              <a:t>     - 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sz="1100" dirty="0"/>
              <a:t> </a:t>
            </a:r>
            <a:r>
              <a:rPr lang="en-US" sz="1100" dirty="0" err="1"/>
              <a:t>saveOrderProcessor</a:t>
            </a:r>
            <a:r>
              <a:rPr lang="en-US" sz="1100" dirty="0"/>
              <a:t> **********************: </a:t>
            </a:r>
          </a:p>
          <a:p>
            <a:r>
              <a:rPr lang="en-US" sz="1100" dirty="0"/>
              <a:t>2018-08-17 09:33:51,484 | INFO | OrderServiceProcessor.java 56 | - 257997-0-1 - route1     - 257997-0-1 </a:t>
            </a:r>
            <a:r>
              <a:rPr lang="en-US" sz="1100" dirty="0" err="1"/>
              <a:t>saveOrderProcessor</a:t>
            </a:r>
            <a:r>
              <a:rPr lang="en-US" sz="1100" dirty="0"/>
              <a:t> called with: 3000</a:t>
            </a:r>
          </a:p>
          <a:p>
            <a:r>
              <a:rPr lang="en-US" dirty="0" smtClean="0"/>
              <a:t>ELK:</a:t>
            </a:r>
          </a:p>
          <a:p>
            <a:r>
              <a:rPr lang="en-US" dirty="0" smtClean="0"/>
              <a:t>Filters</a:t>
            </a:r>
            <a:endParaRPr lang="en-US" dirty="0" smtClean="0"/>
          </a:p>
          <a:p>
            <a:r>
              <a:rPr lang="en-US" sz="1000" dirty="0" smtClean="0"/>
              <a:t>Message: Exchange</a:t>
            </a:r>
          </a:p>
          <a:p>
            <a:r>
              <a:rPr lang="en-US" sz="1000" dirty="0" smtClean="0"/>
              <a:t>Exception</a:t>
            </a:r>
          </a:p>
          <a:p>
            <a:r>
              <a:rPr lang="en-US" sz="1000" dirty="0" smtClean="0"/>
              <a:t>Error</a:t>
            </a:r>
          </a:p>
          <a:p>
            <a:r>
              <a:rPr lang="en-US" sz="1600" dirty="0" err="1"/>
              <a:t>Logstash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:</a:t>
            </a:r>
          </a:p>
          <a:p>
            <a:r>
              <a:rPr lang="en-US" sz="1000" dirty="0" err="1" smtClean="0"/>
              <a:t>camel.conf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09" y="3421117"/>
            <a:ext cx="9479216" cy="3436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0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Application</a:t>
            </a:r>
            <a:r>
              <a:rPr lang="en-US" dirty="0">
                <a:solidFill>
                  <a:srgbClr val="7030A0"/>
                </a:solidFill>
              </a:rPr>
              <a:t> : </a:t>
            </a:r>
            <a:r>
              <a:rPr lang="en-US" dirty="0" smtClean="0">
                <a:solidFill>
                  <a:srgbClr val="002060"/>
                </a:solidFill>
              </a:rPr>
              <a:t>D:\projects\camel_jdbc_transactions</a:t>
            </a:r>
          </a:p>
          <a:p>
            <a:pPr lvl="1"/>
            <a:r>
              <a:rPr lang="en-US" dirty="0"/>
              <a:t>Run: </a:t>
            </a:r>
            <a:r>
              <a:rPr lang="en-US" sz="2000" dirty="0" err="1">
                <a:solidFill>
                  <a:srgbClr val="002060"/>
                </a:solidFill>
              </a:rPr>
              <a:t>mvn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camel:run</a:t>
            </a:r>
            <a:endParaRPr lang="en-US" dirty="0"/>
          </a:p>
          <a:p>
            <a:pPr marL="609600" lvl="1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6096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84319" y="1634530"/>
            <a:ext cx="7168897" cy="4809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 smtClean="0"/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 smtClean="0">
                <a:solidFill>
                  <a:srgbClr val="00B0F0"/>
                </a:solidFill>
              </a:rPr>
              <a:t>//</a:t>
            </a:r>
            <a:r>
              <a:rPr lang="en-US" sz="1100" dirty="0">
                <a:solidFill>
                  <a:srgbClr val="00B0F0"/>
                </a:solidFill>
              </a:rPr>
              <a:t>handle exceptions and log them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onException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IllegalArgumentException.</a:t>
            </a:r>
            <a:r>
              <a:rPr lang="en-US" sz="1400" b="1" dirty="0" err="1">
                <a:solidFill>
                  <a:srgbClr val="00B0F0"/>
                </a:solidFill>
              </a:rPr>
              <a:t>class</a:t>
            </a:r>
            <a:r>
              <a:rPr lang="en-US" sz="1400" b="1" dirty="0">
                <a:solidFill>
                  <a:srgbClr val="00B0F0"/>
                </a:solidFill>
              </a:rPr>
              <a:t>).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maximumRedeliveries</a:t>
            </a:r>
            <a:r>
              <a:rPr lang="en-US" sz="1400" dirty="0">
                <a:solidFill>
                  <a:srgbClr val="00B0F0"/>
                </a:solidFill>
              </a:rPr>
              <a:t>(0)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.handled(</a:t>
            </a:r>
            <a:r>
              <a:rPr lang="en-US" sz="1400" b="1" dirty="0">
                <a:solidFill>
                  <a:srgbClr val="00B0F0"/>
                </a:solidFill>
              </a:rPr>
              <a:t>true)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.to("</a:t>
            </a:r>
            <a:r>
              <a:rPr lang="en-US" sz="1400" dirty="0" err="1">
                <a:solidFill>
                  <a:srgbClr val="00B0F0"/>
                </a:solidFill>
              </a:rPr>
              <a:t>log:rollBackLogs</a:t>
            </a:r>
            <a:r>
              <a:rPr lang="en-US" sz="1400" dirty="0">
                <a:solidFill>
                  <a:srgbClr val="00B0F0"/>
                </a:solidFill>
              </a:rPr>
              <a:t>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</a:t>
            </a:r>
            <a:r>
              <a:rPr lang="en-US" sz="1400" dirty="0" err="1">
                <a:solidFill>
                  <a:srgbClr val="00B0F0"/>
                </a:solidFill>
              </a:rPr>
              <a:t>beanRef</a:t>
            </a:r>
            <a:r>
              <a:rPr lang="en-US" sz="1400" dirty="0">
                <a:solidFill>
                  <a:srgbClr val="00B0F0"/>
                </a:solidFill>
              </a:rPr>
              <a:t>("</a:t>
            </a:r>
            <a:r>
              <a:rPr lang="en-US" sz="1400" dirty="0" err="1">
                <a:solidFill>
                  <a:srgbClr val="00B0F0"/>
                </a:solidFill>
              </a:rPr>
              <a:t>accountService</a:t>
            </a:r>
            <a:r>
              <a:rPr lang="en-US" sz="1400" dirty="0">
                <a:solidFill>
                  <a:srgbClr val="00B0F0"/>
                </a:solidFill>
              </a:rPr>
              <a:t>", "</a:t>
            </a:r>
            <a:r>
              <a:rPr lang="en-US" sz="1400" dirty="0" err="1">
                <a:solidFill>
                  <a:srgbClr val="00B0F0"/>
                </a:solidFill>
              </a:rPr>
              <a:t>dumpTable</a:t>
            </a:r>
            <a:r>
              <a:rPr lang="en-US" sz="1400" dirty="0">
                <a:solidFill>
                  <a:srgbClr val="00B0F0"/>
                </a:solidFill>
              </a:rPr>
              <a:t>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.to("file:target/messages?fileName=deadLetters.xml&amp;fileExist=Append")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</a:t>
            </a:r>
            <a:r>
              <a:rPr lang="en-US" sz="1400" dirty="0" err="1">
                <a:solidFill>
                  <a:srgbClr val="00B0F0"/>
                </a:solidFill>
              </a:rPr>
              <a:t>markRollbackOnly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>
                <a:solidFill>
                  <a:srgbClr val="002060"/>
                </a:solidFill>
              </a:rPr>
              <a:t>//our route definition</a:t>
            </a:r>
          </a:p>
          <a:p>
            <a:r>
              <a:rPr lang="en-US" sz="1100" dirty="0">
                <a:solidFill>
                  <a:srgbClr val="002060"/>
                </a:solidFill>
              </a:rPr>
              <a:t>//</a:t>
            </a:r>
            <a:r>
              <a:rPr lang="en-US" sz="1100" u="sng" dirty="0" err="1">
                <a:solidFill>
                  <a:srgbClr val="002060"/>
                </a:solidFill>
              </a:rPr>
              <a:t>noop</a:t>
            </a:r>
            <a:r>
              <a:rPr lang="en-US" sz="1100" u="sng" dirty="0">
                <a:solidFill>
                  <a:srgbClr val="002060"/>
                </a:solidFill>
              </a:rPr>
              <a:t> option - if true, the file is not moved or deleted in any way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from("file:src/data?noop=true")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//mark the route as transacted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.transacted()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//execute spring bean methods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","credit")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","debit")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</a:t>
            </a:r>
            <a:r>
              <a:rPr lang="en-US" sz="1400" dirty="0" err="1">
                <a:solidFill>
                  <a:srgbClr val="0070C0"/>
                </a:solidFill>
              </a:rPr>
              <a:t>dumpTable</a:t>
            </a:r>
            <a:r>
              <a:rPr lang="en-US" sz="1400" dirty="0">
                <a:solidFill>
                  <a:srgbClr val="0070C0"/>
                </a:solidFill>
              </a:rPr>
              <a:t>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//log the result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.to("</a:t>
            </a:r>
            <a:r>
              <a:rPr lang="en-US" sz="1400" dirty="0" err="1">
                <a:solidFill>
                  <a:srgbClr val="0070C0"/>
                </a:solidFill>
              </a:rPr>
              <a:t>log:ExampleRouter</a:t>
            </a:r>
            <a:r>
              <a:rPr lang="en-US" sz="1400" dirty="0">
                <a:solidFill>
                  <a:srgbClr val="0070C0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6827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Application</a:t>
            </a:r>
            <a:r>
              <a:rPr lang="en-US" dirty="0">
                <a:solidFill>
                  <a:srgbClr val="7030A0"/>
                </a:solidFill>
              </a:rPr>
              <a:t> : </a:t>
            </a:r>
            <a:r>
              <a:rPr lang="en-US" dirty="0">
                <a:solidFill>
                  <a:srgbClr val="002060"/>
                </a:solidFill>
              </a:rPr>
              <a:t>D:\projects\odcameltraining\springboot-camel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799" y="1780032"/>
            <a:ext cx="5400491" cy="50779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@</a:t>
            </a:r>
            <a:r>
              <a:rPr lang="en-US" sz="1000" dirty="0" err="1"/>
              <a:t>RunWith</a:t>
            </a:r>
            <a:r>
              <a:rPr lang="en-US" sz="1000" dirty="0"/>
              <a:t>(</a:t>
            </a:r>
            <a:r>
              <a:rPr lang="en-US" sz="1000" dirty="0" err="1"/>
              <a:t>CamelSpringBootRunner.</a:t>
            </a:r>
            <a:r>
              <a:rPr lang="en-US" sz="1000" b="1" dirty="0" err="1"/>
              <a:t>class</a:t>
            </a:r>
            <a:r>
              <a:rPr lang="en-US" sz="1000" b="1" dirty="0"/>
              <a:t>)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SpringBootTest</a:t>
            </a:r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DirtiesContext</a:t>
            </a:r>
            <a:r>
              <a:rPr lang="en-US" sz="1000" dirty="0"/>
              <a:t>(</a:t>
            </a:r>
            <a:r>
              <a:rPr lang="en-US" sz="1000" dirty="0" err="1"/>
              <a:t>classMode</a:t>
            </a:r>
            <a:r>
              <a:rPr lang="en-US" sz="1000" dirty="0"/>
              <a:t> = </a:t>
            </a:r>
            <a:r>
              <a:rPr lang="en-US" sz="1000" dirty="0" err="1"/>
              <a:t>ClassMode.</a:t>
            </a:r>
            <a:r>
              <a:rPr lang="en-US" sz="1000" b="1" i="1" dirty="0" err="1"/>
              <a:t>AFTER_EACH_TEST_METHOD</a:t>
            </a:r>
            <a:r>
              <a:rPr lang="en-US" sz="1000" b="1" i="1" dirty="0"/>
              <a:t>)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DisableJmx</a:t>
            </a:r>
            <a:r>
              <a:rPr lang="en-US" sz="1000" dirty="0"/>
              <a:t>(</a:t>
            </a:r>
            <a:r>
              <a:rPr lang="en-US" sz="1000" b="1" dirty="0"/>
              <a:t>true)</a:t>
            </a:r>
          </a:p>
          <a:p>
            <a:r>
              <a:rPr lang="en-US" sz="1000" b="1" dirty="0"/>
              <a:t>public class </a:t>
            </a:r>
            <a:r>
              <a:rPr lang="en-US" sz="1000" b="1" dirty="0" err="1"/>
              <a:t>MyRouteQuartzRouterTest</a:t>
            </a:r>
            <a:r>
              <a:rPr lang="en-US" sz="1000" b="1" dirty="0"/>
              <a:t> extends </a:t>
            </a:r>
            <a:r>
              <a:rPr lang="en-US" sz="1000" b="1" dirty="0" err="1"/>
              <a:t>CamelTestSupport</a:t>
            </a:r>
            <a:r>
              <a:rPr lang="en-US" sz="1000" b="1" dirty="0"/>
              <a:t> </a:t>
            </a:r>
            <a:r>
              <a:rPr lang="en-US" sz="1000" b="1" dirty="0" smtClean="0"/>
              <a:t>{</a:t>
            </a:r>
          </a:p>
          <a:p>
            <a:endParaRPr lang="en-US" sz="1000" b="1" dirty="0"/>
          </a:p>
          <a:p>
            <a:r>
              <a:rPr lang="en-US" sz="1000" dirty="0"/>
              <a:t>@</a:t>
            </a:r>
            <a:r>
              <a:rPr lang="en-US" sz="1000" dirty="0" err="1"/>
              <a:t>EndpointInject</a:t>
            </a:r>
            <a:r>
              <a:rPr lang="en-US" sz="1000" dirty="0"/>
              <a:t>(</a:t>
            </a:r>
            <a:r>
              <a:rPr lang="en-US" sz="1000" dirty="0" err="1"/>
              <a:t>uri</a:t>
            </a:r>
            <a:r>
              <a:rPr lang="en-US" sz="1000" dirty="0"/>
              <a:t> = "</a:t>
            </a:r>
            <a:r>
              <a:rPr lang="en-US" sz="1000" dirty="0" err="1"/>
              <a:t>direct:teststart</a:t>
            </a:r>
            <a:r>
              <a:rPr lang="en-US" sz="1000" dirty="0"/>
              <a:t>")</a:t>
            </a:r>
          </a:p>
          <a:p>
            <a:r>
              <a:rPr lang="en-US" sz="1000" b="1" dirty="0"/>
              <a:t>private </a:t>
            </a:r>
            <a:r>
              <a:rPr lang="en-US" sz="1000" b="1" dirty="0" err="1"/>
              <a:t>ProducerTemplate</a:t>
            </a:r>
            <a:r>
              <a:rPr lang="en-US" sz="1000" b="1" dirty="0"/>
              <a:t> endpoint</a:t>
            </a:r>
            <a:r>
              <a:rPr lang="en-US" sz="1000" b="1" dirty="0" smtClean="0"/>
              <a:t>;</a:t>
            </a:r>
          </a:p>
          <a:p>
            <a:endParaRPr lang="en-US" sz="1000" b="1" dirty="0"/>
          </a:p>
          <a:p>
            <a:r>
              <a:rPr lang="en-US" sz="1000" dirty="0"/>
              <a:t>@Override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protected void </a:t>
            </a:r>
            <a:r>
              <a:rPr lang="en-US" sz="1000" b="1" dirty="0" err="1"/>
              <a:t>doPostSetup</a:t>
            </a:r>
            <a:r>
              <a:rPr lang="en-US" sz="1000" b="1" dirty="0"/>
              <a:t>() throws Exception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context.getRouteDefinition</a:t>
            </a:r>
            <a:r>
              <a:rPr lang="en-US" sz="1000" dirty="0"/>
              <a:t>("</a:t>
            </a:r>
            <a:r>
              <a:rPr lang="en-US" sz="1000" dirty="0" err="1"/>
              <a:t>MyRouteID</a:t>
            </a:r>
            <a:r>
              <a:rPr lang="en-US" sz="1000" dirty="0"/>
              <a:t>").</a:t>
            </a:r>
            <a:r>
              <a:rPr lang="en-US" sz="1000" dirty="0" err="1"/>
              <a:t>adviceWith</a:t>
            </a:r>
            <a:r>
              <a:rPr lang="en-US" sz="1000" dirty="0"/>
              <a:t>(context, </a:t>
            </a:r>
            <a:r>
              <a:rPr lang="en-US" sz="1000" b="1" dirty="0"/>
              <a:t>new </a:t>
            </a:r>
            <a:r>
              <a:rPr lang="en-US" sz="1000" b="1" dirty="0" err="1"/>
              <a:t>AdviceWithRouteBuilder</a:t>
            </a:r>
            <a:r>
              <a:rPr lang="en-US" sz="1000" b="1" dirty="0"/>
              <a:t>() {</a:t>
            </a:r>
          </a:p>
          <a:p>
            <a:r>
              <a:rPr lang="en-US" sz="1000" dirty="0"/>
              <a:t>            @Override</a:t>
            </a:r>
          </a:p>
          <a:p>
            <a:r>
              <a:rPr lang="en-US" sz="1000" dirty="0"/>
              <a:t>            </a:t>
            </a:r>
            <a:r>
              <a:rPr lang="en-US" sz="1000" b="1" dirty="0"/>
              <a:t>public void configure() throws Exception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replaceFromWith</a:t>
            </a:r>
            <a:r>
              <a:rPr lang="en-US" sz="1000" dirty="0"/>
              <a:t>(</a:t>
            </a:r>
            <a:r>
              <a:rPr lang="en-US" sz="1000" b="1" i="1" dirty="0"/>
              <a:t>URI_START_ENDPOINT);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weaveAddLast</a:t>
            </a:r>
            <a:r>
              <a:rPr lang="en-US" sz="1000" dirty="0"/>
              <a:t>().to("</a:t>
            </a:r>
            <a:r>
              <a:rPr lang="en-US" sz="1000" dirty="0" err="1"/>
              <a:t>mock:end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    }</a:t>
            </a:r>
          </a:p>
          <a:p>
            <a:r>
              <a:rPr lang="en-US" sz="1000" dirty="0"/>
              <a:t>        });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context.start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endParaRPr lang="en-US" sz="1000" b="1" dirty="0" smtClean="0"/>
          </a:p>
          <a:p>
            <a:r>
              <a:rPr lang="en-US" sz="1000" dirty="0"/>
              <a:t>@Test</a:t>
            </a:r>
          </a:p>
          <a:p>
            <a:r>
              <a:rPr lang="en-US" sz="1000" b="1" dirty="0"/>
              <a:t>public void </a:t>
            </a:r>
            <a:r>
              <a:rPr lang="en-US" sz="1000" b="1" dirty="0" err="1"/>
              <a:t>shouldSucceed</a:t>
            </a:r>
            <a:r>
              <a:rPr lang="en-US" sz="1000" b="1" dirty="0"/>
              <a:t>() throws Exception </a:t>
            </a:r>
            <a:r>
              <a:rPr lang="en-US" sz="1000" b="1" dirty="0" smtClean="0"/>
              <a:t>{</a:t>
            </a:r>
          </a:p>
          <a:p>
            <a:r>
              <a:rPr lang="en-US" sz="1000" dirty="0" err="1"/>
              <a:t>MockEndpoint</a:t>
            </a:r>
            <a:r>
              <a:rPr lang="en-US" sz="1000" dirty="0"/>
              <a:t> mock = </a:t>
            </a:r>
            <a:r>
              <a:rPr lang="en-US" sz="1000" dirty="0" err="1"/>
              <a:t>getMockEndpoint</a:t>
            </a:r>
            <a:r>
              <a:rPr lang="en-US" sz="1000" dirty="0"/>
              <a:t>("</a:t>
            </a:r>
            <a:r>
              <a:rPr lang="en-US" sz="1000" dirty="0" err="1"/>
              <a:t>mock:end</a:t>
            </a:r>
            <a:r>
              <a:rPr lang="en-US" sz="1000" dirty="0"/>
              <a:t>");</a:t>
            </a:r>
          </a:p>
          <a:p>
            <a:r>
              <a:rPr lang="en-US" sz="1000" dirty="0" err="1"/>
              <a:t>mock.expectedMessageCount</a:t>
            </a:r>
            <a:r>
              <a:rPr lang="en-US" sz="1000" dirty="0"/>
              <a:t>(1</a:t>
            </a:r>
            <a:r>
              <a:rPr lang="en-US" sz="1000" dirty="0" smtClean="0"/>
              <a:t>);</a:t>
            </a:r>
          </a:p>
          <a:p>
            <a:endParaRPr lang="en-US" sz="1000" b="1" dirty="0"/>
          </a:p>
          <a:p>
            <a:r>
              <a:rPr lang="en-US" sz="1000" dirty="0" err="1"/>
              <a:t>template.sendBody</a:t>
            </a:r>
            <a:r>
              <a:rPr lang="en-US" sz="1000" dirty="0"/>
              <a:t>(</a:t>
            </a:r>
            <a:r>
              <a:rPr lang="en-US" sz="1000" b="1" i="1" dirty="0" err="1"/>
              <a:t>URI_START_ENDPOINT,in</a:t>
            </a:r>
            <a:r>
              <a:rPr lang="en-US" sz="1000" b="1" i="1" dirty="0"/>
              <a:t>);</a:t>
            </a:r>
          </a:p>
          <a:p>
            <a:r>
              <a:rPr lang="en-US" sz="1000" dirty="0" err="1"/>
              <a:t>mock.assertIsSatisfied</a:t>
            </a:r>
            <a:r>
              <a:rPr lang="en-US" sz="1000" smtClean="0"/>
              <a:t>();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92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Application Architecture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GB" sz="1600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Component Architecture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GB" sz="1600" dirty="0" smtClean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Features </a:t>
            </a:r>
            <a:r>
              <a:rPr lang="en-GB" sz="1600" dirty="0" smtClean="0"/>
              <a:t>(Transaction/Logging/</a:t>
            </a:r>
            <a:r>
              <a:rPr lang="en-GB" sz="1600" dirty="0" err="1" smtClean="0"/>
              <a:t>Api</a:t>
            </a:r>
            <a:r>
              <a:rPr lang="en-GB" sz="1600" dirty="0" smtClean="0"/>
              <a:t>-Documentation/Unit Testing)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Demo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45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8" y="-22733"/>
            <a:ext cx="9915425" cy="619474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914126" lvl="2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1786" y="1523623"/>
            <a:ext cx="2329638" cy="38925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black"/>
              </a:solidFill>
            </a:endParaRP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Soap API Gateway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Port:8092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69" y="2710559"/>
            <a:ext cx="1078812" cy="5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</a:rPr>
              <a:t>Router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99502" y="367410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Get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865" y="2266634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Post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Port:8095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5011" y="4398810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Put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Port:8093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16899" y="4156286"/>
            <a:ext cx="2196938" cy="19900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Order Processor &amp;Notification 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Port:8094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11" name="Flowchart: Predefined Process 10"/>
          <p:cNvSpPr/>
          <p:nvPr/>
        </p:nvSpPr>
        <p:spPr>
          <a:xfrm>
            <a:off x="3903000" y="3582709"/>
            <a:ext cx="1601011" cy="467499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000" b="1" dirty="0">
                <a:solidFill>
                  <a:prstClr val="black"/>
                </a:solidFill>
              </a:rPr>
              <a:t>Active MQ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</a:rPr>
              <a:t>Queue://Order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</a:rPr>
              <a:t>Queue://ordernotify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10385462" y="2498428"/>
            <a:ext cx="914162" cy="112468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H2: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Order DB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3114163" y="877473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06556" y="3129190"/>
            <a:ext cx="503770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 dirty="0" err="1">
                <a:solidFill>
                  <a:prstClr val="white"/>
                </a:solidFill>
              </a:rPr>
              <a:t>cxf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2383440" y="2149860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5657593" y="877473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8028397" y="2448275"/>
            <a:ext cx="512377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JPA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5488835" y="4900123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2436665" y="3191421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2414551" y="4381684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8054204" y="3431453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6813883" y="4259497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9046455" y="5237437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9046455" y="4398343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39" name="Flowchart: Connector 38"/>
          <p:cNvSpPr/>
          <p:nvPr/>
        </p:nvSpPr>
        <p:spPr>
          <a:xfrm>
            <a:off x="5778633" y="2371737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3161654" y="4900122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5723341" y="3445286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6321169" y="4855424"/>
            <a:ext cx="1319638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File://ordersimulator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6252366" y="5410071"/>
            <a:ext cx="1527286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File://orderproces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0569324" y="991515"/>
            <a:ext cx="914162" cy="55220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ELK</a:t>
            </a:r>
          </a:p>
        </p:txBody>
      </p:sp>
      <p:sp>
        <p:nvSpPr>
          <p:cNvPr id="41" name="Flowchart: Magnetic Disk 40"/>
          <p:cNvSpPr/>
          <p:nvPr/>
        </p:nvSpPr>
        <p:spPr>
          <a:xfrm>
            <a:off x="6648561" y="6294538"/>
            <a:ext cx="914162" cy="55127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File Storage</a:t>
            </a:r>
          </a:p>
        </p:txBody>
      </p:sp>
      <p:cxnSp>
        <p:nvCxnSpPr>
          <p:cNvPr id="19" name="Straight Arrow Connector 18"/>
          <p:cNvCxnSpPr>
            <a:stCxn id="17" idx="7"/>
          </p:cNvCxnSpPr>
          <p:nvPr/>
        </p:nvCxnSpPr>
        <p:spPr>
          <a:xfrm flipV="1">
            <a:off x="2993823" y="1365152"/>
            <a:ext cx="318553" cy="85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7"/>
            <a:endCxn id="39" idx="2"/>
          </p:cNvCxnSpPr>
          <p:nvPr/>
        </p:nvCxnSpPr>
        <p:spPr>
          <a:xfrm flipV="1">
            <a:off x="3047049" y="2622358"/>
            <a:ext cx="2731585" cy="63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6"/>
          </p:cNvCxnSpPr>
          <p:nvPr/>
        </p:nvCxnSpPr>
        <p:spPr>
          <a:xfrm>
            <a:off x="3129659" y="4610225"/>
            <a:ext cx="234233" cy="28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6"/>
            <a:endCxn id="5" idx="1"/>
          </p:cNvCxnSpPr>
          <p:nvPr/>
        </p:nvCxnSpPr>
        <p:spPr>
          <a:xfrm flipV="1">
            <a:off x="710326" y="2998078"/>
            <a:ext cx="361243" cy="35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3"/>
          </p:cNvCxnSpPr>
          <p:nvPr/>
        </p:nvCxnSpPr>
        <p:spPr>
          <a:xfrm flipV="1">
            <a:off x="2155932" y="2540003"/>
            <a:ext cx="332234" cy="29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0"/>
          </p:cNvCxnSpPr>
          <p:nvPr/>
        </p:nvCxnSpPr>
        <p:spPr>
          <a:xfrm>
            <a:off x="2148418" y="3258359"/>
            <a:ext cx="623688" cy="112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1"/>
          </p:cNvCxnSpPr>
          <p:nvPr/>
        </p:nvCxnSpPr>
        <p:spPr>
          <a:xfrm>
            <a:off x="2131239" y="3094763"/>
            <a:ext cx="410151" cy="16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-21646" y="3357731"/>
            <a:ext cx="22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3"/>
            <a:endCxn id="42" idx="2"/>
          </p:cNvCxnSpPr>
          <p:nvPr/>
        </p:nvCxnSpPr>
        <p:spPr>
          <a:xfrm flipV="1">
            <a:off x="5504011" y="3673827"/>
            <a:ext cx="219330" cy="14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</p:cNvCxnSpPr>
          <p:nvPr/>
        </p:nvCxnSpPr>
        <p:spPr>
          <a:xfrm flipH="1" flipV="1">
            <a:off x="5488835" y="4050207"/>
            <a:ext cx="555847" cy="91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5" idx="2"/>
          </p:cNvCxnSpPr>
          <p:nvPr/>
        </p:nvCxnSpPr>
        <p:spPr>
          <a:xfrm>
            <a:off x="6374557" y="3648502"/>
            <a:ext cx="1679647" cy="1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535793" y="3243182"/>
            <a:ext cx="1812362" cy="38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5"/>
          </p:cNvCxnSpPr>
          <p:nvPr/>
        </p:nvCxnSpPr>
        <p:spPr>
          <a:xfrm>
            <a:off x="6190367" y="1267616"/>
            <a:ext cx="4169685" cy="166174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5"/>
            <a:endCxn id="12" idx="2"/>
          </p:cNvCxnSpPr>
          <p:nvPr/>
        </p:nvCxnSpPr>
        <p:spPr>
          <a:xfrm>
            <a:off x="8465738" y="2838419"/>
            <a:ext cx="1919724" cy="2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15103" y="2606941"/>
            <a:ext cx="161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5"/>
            <a:endCxn id="21" idx="3"/>
          </p:cNvCxnSpPr>
          <p:nvPr/>
        </p:nvCxnSpPr>
        <p:spPr>
          <a:xfrm flipV="1">
            <a:off x="3657425" y="1267617"/>
            <a:ext cx="2091578" cy="3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4"/>
          </p:cNvCxnSpPr>
          <p:nvPr/>
        </p:nvCxnSpPr>
        <p:spPr>
          <a:xfrm>
            <a:off x="6980988" y="5312506"/>
            <a:ext cx="35021" cy="9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38" idx="0"/>
          </p:cNvCxnSpPr>
          <p:nvPr/>
        </p:nvCxnSpPr>
        <p:spPr>
          <a:xfrm rot="16200000" flipV="1">
            <a:off x="7245621" y="2271903"/>
            <a:ext cx="369657" cy="3883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6"/>
          </p:cNvCxnSpPr>
          <p:nvPr/>
        </p:nvCxnSpPr>
        <p:spPr>
          <a:xfrm flipV="1">
            <a:off x="3798124" y="5128664"/>
            <a:ext cx="1690711" cy="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 flipV="1">
            <a:off x="7438068" y="4465281"/>
            <a:ext cx="1703755" cy="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5"/>
          </p:cNvCxnSpPr>
          <p:nvPr/>
        </p:nvCxnSpPr>
        <p:spPr>
          <a:xfrm rot="5400000" flipH="1" flipV="1">
            <a:off x="8981121" y="4164188"/>
            <a:ext cx="2061499" cy="865285"/>
          </a:xfrm>
          <a:prstGeom prst="bentConnector3">
            <a:avLst>
              <a:gd name="adj1" fmla="val -1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36" idx="0"/>
          </p:cNvCxnSpPr>
          <p:nvPr/>
        </p:nvCxnSpPr>
        <p:spPr>
          <a:xfrm rot="10800000" flipV="1">
            <a:off x="7125975" y="3487340"/>
            <a:ext cx="3301062" cy="77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-Right Arrow 139"/>
          <p:cNvSpPr/>
          <p:nvPr/>
        </p:nvSpPr>
        <p:spPr>
          <a:xfrm>
            <a:off x="10081664" y="1171197"/>
            <a:ext cx="560705" cy="2053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92" y="23749"/>
            <a:ext cx="9874771" cy="2869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Architecture - SOAP API Gateway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084643"/>
            <a:ext cx="9736901" cy="52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Architecture </a:t>
            </a:r>
            <a:r>
              <a:rPr lang="en-US" dirty="0" smtClean="0"/>
              <a:t>– Get/Post/Put Order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0" y="859367"/>
            <a:ext cx="10215672" cy="5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Component Architecture </a:t>
            </a:r>
            <a:r>
              <a:rPr lang="en-US" dirty="0" smtClean="0"/>
              <a:t>– Order Processor and Notification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229233"/>
            <a:ext cx="9974263" cy="46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http://localhost:8095/swagger/index.html</a:t>
            </a:r>
            <a:r>
              <a:rPr lang="en-US" dirty="0"/>
              <a:t> - post (new) order</a:t>
            </a:r>
          </a:p>
          <a:p>
            <a:r>
              <a:rPr lang="en-US" dirty="0">
                <a:hlinkClick r:id="rId3"/>
              </a:rPr>
              <a:t>http://localhost:8091/swagger/index.html</a:t>
            </a:r>
            <a:r>
              <a:rPr lang="en-US" dirty="0"/>
              <a:t> - get order</a:t>
            </a:r>
          </a:p>
          <a:p>
            <a:r>
              <a:rPr lang="en-US" dirty="0">
                <a:hlinkClick r:id="rId4"/>
              </a:rPr>
              <a:t>http://localhost:8093/swagger/index.html</a:t>
            </a:r>
            <a:r>
              <a:rPr lang="en-US" dirty="0"/>
              <a:t> - put(update) order</a:t>
            </a:r>
          </a:p>
          <a:p>
            <a:r>
              <a:rPr lang="en-US" dirty="0">
                <a:hlinkClick r:id="rId5"/>
              </a:rPr>
              <a:t>http://localhost:8094</a:t>
            </a:r>
            <a:r>
              <a:rPr lang="en-US" dirty="0"/>
              <a:t> –Notification(Parallel order processor)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://localhost:8092/service/apigateway?wsdl </a:t>
            </a:r>
            <a:r>
              <a:rPr lang="en-US" dirty="0"/>
              <a:t>– soap gateway </a:t>
            </a:r>
            <a:r>
              <a:rPr lang="en-US" dirty="0" err="1"/>
              <a:t>wsdl</a:t>
            </a:r>
            <a:endParaRPr lang="en-US" dirty="0">
              <a:hlinkClick r:id="rId6"/>
            </a:endParaRP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://localhost:8161/admin/queues.jsp</a:t>
            </a:r>
            <a:r>
              <a:rPr lang="en-US" dirty="0"/>
              <a:t> - Active MQ(D:\sw\apache-activemq-5.11.1\bin\activemq start), admin/admin</a:t>
            </a:r>
          </a:p>
          <a:p>
            <a:r>
              <a:rPr lang="en-US" dirty="0">
                <a:hlinkClick r:id="rId7"/>
              </a:rPr>
              <a:t>http://192.168.252.186:8082/login.do</a:t>
            </a:r>
            <a:r>
              <a:rPr lang="en-US" dirty="0"/>
              <a:t>   - h2 console(</a:t>
            </a:r>
            <a:r>
              <a:rPr lang="en-US" u="sng" dirty="0" err="1"/>
              <a:t>jdbc</a:t>
            </a:r>
            <a:r>
              <a:rPr lang="en-US" u="sng" dirty="0"/>
              <a:t> url: jdbc:h2:~/</a:t>
            </a:r>
            <a:r>
              <a:rPr lang="en-US" u="sng" dirty="0" err="1"/>
              <a:t>testdb</a:t>
            </a:r>
            <a:r>
              <a:rPr lang="en-US" u="sng" dirty="0"/>
              <a:t>), login: </a:t>
            </a:r>
            <a:r>
              <a:rPr lang="en-US" u="sng" dirty="0" err="1"/>
              <a:t>sa</a:t>
            </a:r>
            <a:endParaRPr lang="en-US" u="sng" dirty="0"/>
          </a:p>
          <a:p>
            <a:r>
              <a:rPr lang="en-US" u="sng" dirty="0" err="1"/>
              <a:t>mvn</a:t>
            </a:r>
            <a:r>
              <a:rPr lang="en-US" u="sng" dirty="0"/>
              <a:t> </a:t>
            </a:r>
            <a:r>
              <a:rPr lang="en-US" u="sng" dirty="0" err="1"/>
              <a:t>spring-boot:run</a:t>
            </a:r>
            <a:r>
              <a:rPr lang="en-US" u="sng" dirty="0"/>
              <a:t> -Dlog4j.debug</a:t>
            </a:r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://localhost:9200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 - </a:t>
            </a:r>
            <a:r>
              <a:rPr lang="en-US" dirty="0"/>
              <a:t>Elastic Search </a:t>
            </a:r>
            <a:r>
              <a:rPr lang="en-US" dirty="0" smtClean="0"/>
              <a:t>(</a:t>
            </a:r>
            <a:r>
              <a:rPr lang="en-US" dirty="0"/>
              <a:t>D:\</a:t>
            </a:r>
            <a:r>
              <a:rPr lang="en-US" dirty="0" smtClean="0"/>
              <a:t>sw\elk\elasticsearch-6.3.2\bin 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Logstash</a:t>
            </a:r>
            <a:r>
              <a:rPr lang="en-US" dirty="0">
                <a:solidFill>
                  <a:srgbClr val="FF0000"/>
                </a:solidFill>
              </a:rPr>
              <a:t>:     </a:t>
            </a:r>
            <a:r>
              <a:rPr lang="en-US" dirty="0"/>
              <a:t>cd D:\sw\elk\logstash-6.3.2 </a:t>
            </a:r>
            <a:r>
              <a:rPr lang="en-US" dirty="0" smtClean="0"/>
              <a:t>, call bin/</a:t>
            </a:r>
            <a:r>
              <a:rPr lang="en-US" dirty="0" err="1" smtClean="0"/>
              <a:t>logstash</a:t>
            </a:r>
            <a:r>
              <a:rPr lang="en-US" dirty="0" smtClean="0"/>
              <a:t> </a:t>
            </a:r>
            <a:r>
              <a:rPr lang="en-US" dirty="0"/>
              <a:t>-f 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camel.conf</a:t>
            </a:r>
            <a:endParaRPr lang="en-US" dirty="0" smtClean="0"/>
          </a:p>
          <a:p>
            <a:r>
              <a:rPr lang="en-US" dirty="0">
                <a:hlinkClick r:id="rId9"/>
              </a:rPr>
              <a:t>http://localhost:5601/app/kibana</a:t>
            </a:r>
            <a:r>
              <a:rPr lang="en-US" dirty="0"/>
              <a:t>    - </a:t>
            </a:r>
            <a:r>
              <a:rPr lang="en-US" dirty="0" err="1"/>
              <a:t>Kibana</a:t>
            </a:r>
            <a:r>
              <a:rPr lang="en-US" dirty="0"/>
              <a:t> (D:\sw\elk\kibana-6.3.2-windows-x86_64\bin </a:t>
            </a:r>
            <a:r>
              <a:rPr lang="en-US" dirty="0" err="1"/>
              <a:t>kibana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Continued.. (Technology Stack)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Eclipse STS </a:t>
            </a:r>
            <a:r>
              <a:rPr lang="en-US" dirty="0" smtClean="0"/>
              <a:t>: D</a:t>
            </a:r>
            <a:r>
              <a:rPr lang="en-US" dirty="0"/>
              <a:t>:\</a:t>
            </a:r>
            <a:r>
              <a:rPr lang="en-US" dirty="0" smtClean="0"/>
              <a:t>sw\sts-bundle\sts-3.9.0.RELEASE</a:t>
            </a:r>
          </a:p>
          <a:p>
            <a:pPr marL="1828165" lvl="3" indent="0">
              <a:buNone/>
            </a:pPr>
            <a:r>
              <a:rPr lang="en-US" sz="2100" dirty="0"/>
              <a:t>Workspace: D:\projects\odcameltraining\camelTrainingWS</a:t>
            </a:r>
            <a:endParaRPr lang="en-US" sz="2100" dirty="0"/>
          </a:p>
          <a:p>
            <a:r>
              <a:rPr lang="en-US" dirty="0"/>
              <a:t>Active MQ: D:\</a:t>
            </a:r>
            <a:r>
              <a:rPr lang="en-US" dirty="0" smtClean="0"/>
              <a:t>sw\apache-activemq-5.11.1</a:t>
            </a:r>
          </a:p>
          <a:p>
            <a:r>
              <a:rPr lang="en-US" dirty="0"/>
              <a:t>ELK: D:\sw\elk\elasticsearch-6.3.2, D:\sw\elk\kibana-6.3.2-windows-x86_64, D:\</a:t>
            </a:r>
            <a:r>
              <a:rPr lang="en-US" dirty="0" smtClean="0"/>
              <a:t>sw\elk\logstash-6.3.2</a:t>
            </a:r>
          </a:p>
          <a:p>
            <a:r>
              <a:rPr lang="en-US" dirty="0"/>
              <a:t>H2 DB:	 D:\</a:t>
            </a:r>
            <a:r>
              <a:rPr lang="en-US" dirty="0" smtClean="0"/>
              <a:t>sw\h2-setup-2018-03-18.exe</a:t>
            </a:r>
          </a:p>
          <a:p>
            <a:r>
              <a:rPr lang="en-US" dirty="0"/>
              <a:t>Maven: D:\</a:t>
            </a:r>
            <a:r>
              <a:rPr lang="en-US" dirty="0" smtClean="0"/>
              <a:t>sw\apache-maven-3.5.4</a:t>
            </a:r>
          </a:p>
          <a:p>
            <a:r>
              <a:rPr lang="en-US" dirty="0" smtClean="0"/>
              <a:t>JDK 8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2.0.4</a:t>
            </a:r>
          </a:p>
          <a:p>
            <a:r>
              <a:rPr lang="en-US" dirty="0" smtClean="0"/>
              <a:t>Camel 2.23.0.x</a:t>
            </a:r>
          </a:p>
          <a:p>
            <a:r>
              <a:rPr lang="en-US" dirty="0" smtClean="0"/>
              <a:t>Camel Training Project Repo: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github.com/ashvanisr/odcameltraining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0" y="1206499"/>
            <a:ext cx="9971267" cy="5450333"/>
          </a:xfrm>
        </p:spPr>
        <p:txBody>
          <a:bodyPr/>
          <a:lstStyle/>
          <a:p>
            <a:r>
              <a:rPr lang="en-US" dirty="0" smtClean="0"/>
              <a:t>Payload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Continued..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9278" y="1757932"/>
            <a:ext cx="5230933" cy="45476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soapenv:Envelope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xmlns:soapenv</a:t>
            </a:r>
            <a:r>
              <a:rPr lang="en-US" sz="1200" dirty="0">
                <a:solidFill>
                  <a:srgbClr val="00B0F0"/>
                </a:solidFill>
              </a:rPr>
              <a:t>="http://schemas.xmlsoap.org/soap/envelope/" </a:t>
            </a:r>
            <a:r>
              <a:rPr lang="en-US" sz="1200" dirty="0" err="1">
                <a:solidFill>
                  <a:srgbClr val="00B0F0"/>
                </a:solidFill>
              </a:rPr>
              <a:t>xmlns:ser</a:t>
            </a:r>
            <a:r>
              <a:rPr lang="en-US" sz="1200" dirty="0">
                <a:solidFill>
                  <a:srgbClr val="00B0F0"/>
                </a:solidFill>
              </a:rPr>
              <a:t>="http://server.wsdlfirst.cxf.examples.notsoclever.cc/"&gt;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	&lt;</a:t>
            </a:r>
            <a:r>
              <a:rPr lang="en-US" sz="1200" dirty="0" err="1">
                <a:solidFill>
                  <a:srgbClr val="00B0F0"/>
                </a:solidFill>
              </a:rPr>
              <a:t>soapenv:Header</a:t>
            </a:r>
            <a:r>
              <a:rPr lang="en-US" sz="1200" dirty="0">
                <a:solidFill>
                  <a:srgbClr val="00B0F0"/>
                </a:solidFill>
              </a:rPr>
              <a:t>/&gt;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	 &lt;</a:t>
            </a:r>
            <a:r>
              <a:rPr lang="en-US" sz="1200" dirty="0" err="1">
                <a:solidFill>
                  <a:srgbClr val="00B0F0"/>
                </a:solidFill>
              </a:rPr>
              <a:t>soapenv:Body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&lt;</a:t>
            </a:r>
            <a:r>
              <a:rPr lang="en-US" sz="1200" dirty="0" err="1">
                <a:solidFill>
                  <a:srgbClr val="00B0F0"/>
                </a:solidFill>
              </a:rPr>
              <a:t>ser:saveOrder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&lt;ser:arg0&gt;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&lt;amount&gt;5001&lt;/amount&gt;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&lt;book&gt;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&lt;description&gt;test </a:t>
            </a:r>
            <a:r>
              <a:rPr lang="en-US" sz="1200" dirty="0" err="1">
                <a:solidFill>
                  <a:srgbClr val="00B0F0"/>
                </a:solidFill>
              </a:rPr>
              <a:t>desc</a:t>
            </a:r>
            <a:r>
              <a:rPr lang="en-US" sz="1200" dirty="0">
                <a:solidFill>
                  <a:srgbClr val="00B0F0"/>
                </a:solidFill>
              </a:rPr>
              <a:t>&lt;/description&gt;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&lt;id&gt;5&lt;/id&gt;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&lt;item&gt;4&lt;/item&gt;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&lt;/book&gt;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&lt;id&gt;3467&lt;/id&gt;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&lt;processed&gt;false&lt;/processed&gt;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&lt;/ser:arg0&gt;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&lt;/</a:t>
            </a:r>
            <a:r>
              <a:rPr lang="en-US" sz="1200" dirty="0" err="1">
                <a:solidFill>
                  <a:srgbClr val="00B0F0"/>
                </a:solidFill>
              </a:rPr>
              <a:t>ser:saveOrder</a:t>
            </a:r>
            <a:endParaRPr lang="en-US" sz="1200" dirty="0">
              <a:solidFill>
                <a:srgbClr val="00B0F0"/>
              </a:solidFill>
            </a:endParaRP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&lt;/</a:t>
            </a:r>
            <a:r>
              <a:rPr lang="en-US" sz="1200" dirty="0" err="1">
                <a:solidFill>
                  <a:srgbClr val="00B0F0"/>
                </a:solidFill>
              </a:rPr>
              <a:t>soapenv:Body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&lt;/</a:t>
            </a:r>
            <a:r>
              <a:rPr lang="en-US" sz="1200" dirty="0" err="1">
                <a:solidFill>
                  <a:srgbClr val="00B0F0"/>
                </a:solidFill>
              </a:rPr>
              <a:t>soapenv:Envelope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74063" y="2060448"/>
            <a:ext cx="3547872" cy="3230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F0"/>
                </a:solidFill>
              </a:rPr>
              <a:t>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"id":1,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"amount":1500,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"book":{"id":1,"item":"Camel","description":"Camel in Action"},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</a:t>
            </a:r>
            <a:r>
              <a:rPr lang="en-US" sz="1200" dirty="0" err="1">
                <a:solidFill>
                  <a:srgbClr val="00B0F0"/>
                </a:solidFill>
              </a:rPr>
              <a:t>processed":false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6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IT Office Theme">
  <a:themeElements>
    <a:clrScheme name="NIIT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EE7455"/>
      </a:accent1>
      <a:accent2>
        <a:srgbClr val="F5AD99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EE7455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</Template>
  <TotalTime>4113</TotalTime>
  <Words>592</Words>
  <Application>Microsoft Office PowerPoint</Application>
  <PresentationFormat>Custom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Arial Bold</vt:lpstr>
      <vt:lpstr>Arial Narrow</vt:lpstr>
      <vt:lpstr>Calibri</vt:lpstr>
      <vt:lpstr>Calibri Light</vt:lpstr>
      <vt:lpstr>Lato Light</vt:lpstr>
      <vt:lpstr>Tahoma</vt:lpstr>
      <vt:lpstr>Wingdings</vt:lpstr>
      <vt:lpstr>NIIT Office Theme</vt:lpstr>
      <vt:lpstr>Office Theme</vt:lpstr>
      <vt:lpstr>PowerPoint Presentation</vt:lpstr>
      <vt:lpstr>PowerPoint Presentation</vt:lpstr>
      <vt:lpstr>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 Technologies</dc:creator>
  <cp:keywords>RFP Response</cp:keywords>
  <cp:lastModifiedBy>Training</cp:lastModifiedBy>
  <cp:revision>242</cp:revision>
  <dcterms:created xsi:type="dcterms:W3CDTF">2017-06-29T12:21:52Z</dcterms:created>
  <dcterms:modified xsi:type="dcterms:W3CDTF">2018-08-21T09:04:31Z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16393-10.1.0.5503</vt:lpwstr>
  </property>
</Properties>
</file>